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8"/>
  </p:notesMasterIdLst>
  <p:sldIdLst>
    <p:sldId id="282" r:id="rId5"/>
    <p:sldId id="286" r:id="rId6"/>
    <p:sldId id="301" r:id="rId7"/>
    <p:sldId id="284" r:id="rId8"/>
    <p:sldId id="285" r:id="rId9"/>
    <p:sldId id="287" r:id="rId10"/>
    <p:sldId id="294" r:id="rId11"/>
    <p:sldId id="288" r:id="rId12"/>
    <p:sldId id="291" r:id="rId13"/>
    <p:sldId id="302" r:id="rId14"/>
    <p:sldId id="303" r:id="rId15"/>
    <p:sldId id="292" r:id="rId16"/>
    <p:sldId id="295" r:id="rId17"/>
    <p:sldId id="297" r:id="rId18"/>
    <p:sldId id="296" r:id="rId19"/>
    <p:sldId id="293" r:id="rId20"/>
    <p:sldId id="304" r:id="rId21"/>
    <p:sldId id="307" r:id="rId22"/>
    <p:sldId id="308" r:id="rId23"/>
    <p:sldId id="300" r:id="rId24"/>
    <p:sldId id="309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6" d="100"/>
          <a:sy n="46" d="100"/>
        </p:scale>
        <p:origin x="29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baseline="0" smtClean="0">
                <a:latin typeface="Arial" panose="020B0604020202020204" pitchFamily="34" charset="0"/>
                <a:cs typeface="Arial" panose="020B0604020202020204" pitchFamily="34" charset="0"/>
              </a:rPr>
              <a:t> liệu train - test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Sheet1!$C$24:$C$25</c:f>
              <c:strCache>
                <c:ptCount val="2"/>
                <c:pt idx="0">
                  <c:v>Train </c:v>
                </c:pt>
                <c:pt idx="1">
                  <c:v>Test</c:v>
                </c:pt>
              </c:strCache>
            </c:strRef>
          </c:cat>
          <c:val>
            <c:numRef>
              <c:f>Sheet1!$D$24:$D$25</c:f>
              <c:numCache>
                <c:formatCode>General</c:formatCode>
                <c:ptCount val="2"/>
                <c:pt idx="0">
                  <c:v>450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BIỂU ĐỒ TƯƠNG QUAN THỜI GIAN VÀ ĐỘ CHÍNH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XÁC CỦA</a:t>
            </a:r>
            <a:r>
              <a:rPr lang="en-US" sz="1800" baseline="0" smtClean="0">
                <a:latin typeface="Arial" panose="020B0604020202020204" pitchFamily="34" charset="0"/>
                <a:cs typeface="Arial" panose="020B0604020202020204" pitchFamily="34" charset="0"/>
              </a:rPr>
              <a:t> CÁC NGƯỠNG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Sheet1!$G$21</c:f>
              <c:strCache>
                <c:ptCount val="1"/>
                <c:pt idx="0">
                  <c:v>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Sheet1!$H$20:$J$20</c:f>
              <c:numCache>
                <c:formatCode>General</c:formatCode>
                <c:ptCount val="3"/>
                <c:pt idx="0">
                  <c:v>0.2</c:v>
                </c:pt>
                <c:pt idx="1">
                  <c:v>0.5</c:v>
                </c:pt>
                <c:pt idx="2">
                  <c:v>0.7</c:v>
                </c:pt>
              </c:numCache>
            </c:numRef>
          </c:cat>
          <c:val>
            <c:numRef>
              <c:f>Sheet1!$H$21:$J$21</c:f>
              <c:numCache>
                <c:formatCode>General</c:formatCode>
                <c:ptCount val="3"/>
                <c:pt idx="0">
                  <c:v>10.82</c:v>
                </c:pt>
                <c:pt idx="1">
                  <c:v>9.84</c:v>
                </c:pt>
                <c:pt idx="2">
                  <c:v>10.119999999999999</c:v>
                </c:pt>
              </c:numCache>
            </c:numRef>
          </c:val>
        </c:ser>
        <c:ser>
          <c:idx val="1"/>
          <c:order val="1"/>
          <c:tx>
            <c:strRef>
              <c:f>Sheet1!$G$22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0000"/>
                  </a:schemeClr>
                </a:gs>
                <a:gs pos="84000">
                  <a:schemeClr val="accent2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Sheet1!$H$20:$J$20</c:f>
              <c:numCache>
                <c:formatCode>General</c:formatCode>
                <c:ptCount val="3"/>
                <c:pt idx="0">
                  <c:v>0.2</c:v>
                </c:pt>
                <c:pt idx="1">
                  <c:v>0.5</c:v>
                </c:pt>
                <c:pt idx="2">
                  <c:v>0.7</c:v>
                </c:pt>
              </c:numCache>
            </c:numRef>
          </c:cat>
          <c:val>
            <c:numRef>
              <c:f>Sheet1!$H$22:$J$22</c:f>
              <c:numCache>
                <c:formatCode>General</c:formatCode>
                <c:ptCount val="3"/>
                <c:pt idx="0">
                  <c:v>2.04</c:v>
                </c:pt>
                <c:pt idx="1">
                  <c:v>1.61</c:v>
                </c:pt>
                <c:pt idx="2">
                  <c:v>1.8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439033776"/>
        <c:axId val="-439039216"/>
      </c:barChart>
      <c:catAx>
        <c:axId val="-43903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439039216"/>
        <c:crosses val="autoZero"/>
        <c:auto val="1"/>
        <c:lblAlgn val="ctr"/>
        <c:lblOffset val="100"/>
        <c:noMultiLvlLbl val="0"/>
      </c:catAx>
      <c:valAx>
        <c:axId val="-43903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903377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BIỂU ĐỒ THỂ HIỆN TƯƠNG QUAN THỜI GIAN VÀ ĐỘ CHÍNH 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XÁC CỦA</a:t>
            </a:r>
            <a:r>
              <a:rPr lang="en-US" sz="1700" baseline="0" smtClean="0">
                <a:latin typeface="Arial" panose="020B0604020202020204" pitchFamily="34" charset="0"/>
                <a:cs typeface="Arial" panose="020B0604020202020204" pitchFamily="34" charset="0"/>
              </a:rPr>
              <a:t> CÁC CỤM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7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Sheet1!$D$16</c:f>
              <c:strCache>
                <c:ptCount val="1"/>
                <c:pt idx="0">
                  <c:v>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Sheet1!$E$15:$G$15</c:f>
              <c:strCache>
                <c:ptCount val="3"/>
                <c:pt idx="0">
                  <c:v>5 Nhóm</c:v>
                </c:pt>
                <c:pt idx="1">
                  <c:v>9 Nhóm</c:v>
                </c:pt>
                <c:pt idx="2">
                  <c:v>15 Nhóm</c:v>
                </c:pt>
              </c:strCache>
            </c:strRef>
          </c:cat>
          <c:val>
            <c:numRef>
              <c:f>Sheet1!$E$16:$G$16</c:f>
              <c:numCache>
                <c:formatCode>General</c:formatCode>
                <c:ptCount val="3"/>
                <c:pt idx="0">
                  <c:v>12.942000000000002</c:v>
                </c:pt>
                <c:pt idx="1">
                  <c:v>12.043999999999999</c:v>
                </c:pt>
                <c:pt idx="2">
                  <c:v>7.4879999999999995</c:v>
                </c:pt>
              </c:numCache>
            </c:numRef>
          </c:val>
        </c:ser>
        <c:ser>
          <c:idx val="1"/>
          <c:order val="1"/>
          <c:tx>
            <c:strRef>
              <c:f>Sheet1!$D$17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0000"/>
                  </a:schemeClr>
                </a:gs>
                <a:gs pos="84000">
                  <a:schemeClr val="accent2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Sheet1!$E$15:$G$15</c:f>
              <c:strCache>
                <c:ptCount val="3"/>
                <c:pt idx="0">
                  <c:v>5 Nhóm</c:v>
                </c:pt>
                <c:pt idx="1">
                  <c:v>9 Nhóm</c:v>
                </c:pt>
                <c:pt idx="2">
                  <c:v>15 Nhóm</c:v>
                </c:pt>
              </c:strCache>
            </c:strRef>
          </c:cat>
          <c:val>
            <c:numRef>
              <c:f>Sheet1!$E$17:$G$17</c:f>
              <c:numCache>
                <c:formatCode>General</c:formatCode>
                <c:ptCount val="3"/>
                <c:pt idx="0">
                  <c:v>2.036</c:v>
                </c:pt>
                <c:pt idx="1">
                  <c:v>2.0880000000000001</c:v>
                </c:pt>
                <c:pt idx="2">
                  <c:v>1.996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439037584"/>
        <c:axId val="-439037040"/>
      </c:barChart>
      <c:catAx>
        <c:axId val="-43903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439037040"/>
        <c:crosses val="autoZero"/>
        <c:auto val="1"/>
        <c:lblAlgn val="ctr"/>
        <c:lblOffset val="100"/>
        <c:noMultiLvlLbl val="0"/>
      </c:catAx>
      <c:valAx>
        <c:axId val="-43903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903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5-30T20:59:35.066" idx="1">
    <p:pos x="10" y="10"/>
    <p:text>sdsd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5CEC8-396C-4D5C-BA8E-33A83DCEB605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1" csCatId="colorful" phldr="1"/>
      <dgm:spPr/>
    </dgm:pt>
    <dgm:pt modelId="{A68D8F55-2A62-4268-AF3E-8B516D72B762}" type="pres">
      <dgm:prSet presAssocID="{1545CEC8-396C-4D5C-BA8E-33A83DCEB605}" presName="Name0" presStyleCnt="0">
        <dgm:presLayoutVars>
          <dgm:dir/>
          <dgm:resizeHandles val="exact"/>
        </dgm:presLayoutVars>
      </dgm:prSet>
      <dgm:spPr/>
    </dgm:pt>
  </dgm:ptLst>
  <dgm:cxnLst>
    <dgm:cxn modelId="{E7D737CE-4F1B-4099-939E-8521B0F8DAF3}" type="presOf" srcId="{1545CEC8-396C-4D5C-BA8E-33A83DCEB605}" destId="{A68D8F55-2A62-4268-AF3E-8B516D72B762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45CEC8-396C-4D5C-BA8E-33A83DCEB605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1" csCatId="colorful" phldr="1"/>
      <dgm:spPr/>
    </dgm:pt>
    <dgm:pt modelId="{A68D8F55-2A62-4268-AF3E-8B516D72B762}" type="pres">
      <dgm:prSet presAssocID="{1545CEC8-396C-4D5C-BA8E-33A83DCEB605}" presName="Name0" presStyleCnt="0">
        <dgm:presLayoutVars>
          <dgm:dir/>
          <dgm:resizeHandles val="exact"/>
        </dgm:presLayoutVars>
      </dgm:prSet>
      <dgm:spPr/>
    </dgm:pt>
  </dgm:ptLst>
  <dgm:cxnLst>
    <dgm:cxn modelId="{DE7E58AB-CF24-4CEE-AD14-A0BFE9B0CF0C}" type="presOf" srcId="{1545CEC8-396C-4D5C-BA8E-33A83DCEB605}" destId="{A68D8F55-2A62-4268-AF3E-8B516D72B762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45CEC8-396C-4D5C-BA8E-33A83DCEB605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1" csCatId="colorful" phldr="1"/>
      <dgm:spPr/>
    </dgm:pt>
    <dgm:pt modelId="{A68D8F55-2A62-4268-AF3E-8B516D72B762}" type="pres">
      <dgm:prSet presAssocID="{1545CEC8-396C-4D5C-BA8E-33A83DCEB605}" presName="Name0" presStyleCnt="0">
        <dgm:presLayoutVars>
          <dgm:dir/>
          <dgm:resizeHandles val="exact"/>
        </dgm:presLayoutVars>
      </dgm:prSet>
      <dgm:spPr/>
    </dgm:pt>
  </dgm:ptLst>
  <dgm:cxnLst>
    <dgm:cxn modelId="{FE4497D9-85DD-4FEC-8EE2-4B1C16C23C3A}" type="presOf" srcId="{1545CEC8-396C-4D5C-BA8E-33A83DCEB605}" destId="{A68D8F55-2A62-4268-AF3E-8B516D72B762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45CEC8-396C-4D5C-BA8E-33A83DCEB605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1" csCatId="colorful" phldr="1"/>
      <dgm:spPr/>
    </dgm:pt>
    <dgm:pt modelId="{A68D8F55-2A62-4268-AF3E-8B516D72B762}" type="pres">
      <dgm:prSet presAssocID="{1545CEC8-396C-4D5C-BA8E-33A83DCEB605}" presName="Name0" presStyleCnt="0">
        <dgm:presLayoutVars>
          <dgm:dir/>
          <dgm:resizeHandles val="exact"/>
        </dgm:presLayoutVars>
      </dgm:prSet>
      <dgm:spPr/>
    </dgm:pt>
  </dgm:ptLst>
  <dgm:cxnLst>
    <dgm:cxn modelId="{29A3438B-63D6-42C8-9D9E-BFE20B6EC6A3}" type="presOf" srcId="{1545CEC8-396C-4D5C-BA8E-33A83DCEB605}" destId="{A68D8F55-2A62-4268-AF3E-8B516D72B762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45CEC8-396C-4D5C-BA8E-33A83DCEB605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1" csCatId="colorful" phldr="1"/>
      <dgm:spPr/>
    </dgm:pt>
    <dgm:pt modelId="{967CEC13-A79C-41D3-89F6-849BE3670878}">
      <dgm:prSet phldrT="[Text]"/>
      <dgm:spPr/>
      <dgm:t>
        <a:bodyPr/>
        <a:lstStyle/>
        <a:p>
          <a:r>
            <a:rPr lang="en-US"/>
            <a:t>MERGE</a:t>
          </a:r>
          <a:endParaRPr lang="en-US" dirty="0"/>
        </a:p>
      </dgm:t>
    </dgm:pt>
    <dgm:pt modelId="{8A45E36D-E829-41A6-82F3-B84E5007F935}" type="parTrans" cxnId="{889B8D3E-68B2-446C-9B05-E4AC3CAE1320}">
      <dgm:prSet/>
      <dgm:spPr/>
      <dgm:t>
        <a:bodyPr/>
        <a:lstStyle/>
        <a:p>
          <a:endParaRPr lang="en-US"/>
        </a:p>
      </dgm:t>
    </dgm:pt>
    <dgm:pt modelId="{BE0FFA36-E52D-47C7-9C5F-525F72D6D646}" type="sibTrans" cxnId="{889B8D3E-68B2-446C-9B05-E4AC3CAE1320}">
      <dgm:prSet/>
      <dgm:spPr/>
      <dgm:t>
        <a:bodyPr/>
        <a:lstStyle/>
        <a:p>
          <a:endParaRPr lang="en-US"/>
        </a:p>
      </dgm:t>
    </dgm:pt>
    <dgm:pt modelId="{A68D8F55-2A62-4268-AF3E-8B516D72B762}" type="pres">
      <dgm:prSet presAssocID="{1545CEC8-396C-4D5C-BA8E-33A83DCEB605}" presName="Name0" presStyleCnt="0">
        <dgm:presLayoutVars>
          <dgm:dir/>
          <dgm:resizeHandles val="exact"/>
        </dgm:presLayoutVars>
      </dgm:prSet>
      <dgm:spPr/>
    </dgm:pt>
    <dgm:pt modelId="{6256F3EF-EA40-41F5-A633-78CA178012FC}" type="pres">
      <dgm:prSet presAssocID="{967CEC13-A79C-41D3-89F6-849BE3670878}" presName="composite" presStyleCnt="0"/>
      <dgm:spPr/>
    </dgm:pt>
    <dgm:pt modelId="{CF6A4A80-EE20-4566-9BBC-DA3A61103423}" type="pres">
      <dgm:prSet presAssocID="{967CEC13-A79C-41D3-89F6-849BE3670878}" presName="bgChev" presStyleLbl="node1" presStyleIdx="0" presStyleCnt="1" custLinFactNeighborX="-73630" custLinFactNeighborY="-50969"/>
      <dgm:spPr/>
    </dgm:pt>
    <dgm:pt modelId="{C8DBC862-DF85-4167-BAF4-9503F34CBD21}" type="pres">
      <dgm:prSet presAssocID="{967CEC13-A79C-41D3-89F6-849BE3670878}" presName="txNode" presStyleLbl="fgAcc1" presStyleIdx="0" presStyleCnt="1" custScaleX="109690" custScaleY="1126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9B8D3E-68B2-446C-9B05-E4AC3CAE1320}" srcId="{1545CEC8-396C-4D5C-BA8E-33A83DCEB605}" destId="{967CEC13-A79C-41D3-89F6-849BE3670878}" srcOrd="0" destOrd="0" parTransId="{8A45E36D-E829-41A6-82F3-B84E5007F935}" sibTransId="{BE0FFA36-E52D-47C7-9C5F-525F72D6D646}"/>
    <dgm:cxn modelId="{FC516BCC-F804-495B-BD7E-20FCD6B2FC98}" type="presOf" srcId="{1545CEC8-396C-4D5C-BA8E-33A83DCEB605}" destId="{A68D8F55-2A62-4268-AF3E-8B516D72B762}" srcOrd="0" destOrd="0" presId="urn:microsoft.com/office/officeart/2005/8/layout/chevronAccent+Icon"/>
    <dgm:cxn modelId="{237F4EC3-9C3B-4937-B5C7-816935CD003A}" type="presOf" srcId="{967CEC13-A79C-41D3-89F6-849BE3670878}" destId="{C8DBC862-DF85-4167-BAF4-9503F34CBD21}" srcOrd="0" destOrd="0" presId="urn:microsoft.com/office/officeart/2005/8/layout/chevronAccent+Icon"/>
    <dgm:cxn modelId="{D11E01C3-D2D7-4D3F-8547-F07DDAF552E3}" type="presParOf" srcId="{A68D8F55-2A62-4268-AF3E-8B516D72B762}" destId="{6256F3EF-EA40-41F5-A633-78CA178012FC}" srcOrd="0" destOrd="0" presId="urn:microsoft.com/office/officeart/2005/8/layout/chevronAccent+Icon"/>
    <dgm:cxn modelId="{48D530F4-0D50-48A2-84E1-0BB156599C9B}" type="presParOf" srcId="{6256F3EF-EA40-41F5-A633-78CA178012FC}" destId="{CF6A4A80-EE20-4566-9BBC-DA3A61103423}" srcOrd="0" destOrd="0" presId="urn:microsoft.com/office/officeart/2005/8/layout/chevronAccent+Icon"/>
    <dgm:cxn modelId="{F949C30B-19EB-4479-B0D4-6DFA523FB6C3}" type="presParOf" srcId="{6256F3EF-EA40-41F5-A633-78CA178012FC}" destId="{C8DBC862-DF85-4167-BAF4-9503F34CBD2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45CEC8-396C-4D5C-BA8E-33A83DCEB605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1" csCatId="colorful" phldr="1"/>
      <dgm:spPr/>
    </dgm:pt>
    <dgm:pt modelId="{A68D8F55-2A62-4268-AF3E-8B516D72B762}" type="pres">
      <dgm:prSet presAssocID="{1545CEC8-396C-4D5C-BA8E-33A83DCEB605}" presName="Name0" presStyleCnt="0">
        <dgm:presLayoutVars>
          <dgm:dir/>
          <dgm:resizeHandles val="exact"/>
        </dgm:presLayoutVars>
      </dgm:prSet>
      <dgm:spPr/>
    </dgm:pt>
  </dgm:ptLst>
  <dgm:cxnLst>
    <dgm:cxn modelId="{9EB925BA-9B40-40A6-90F5-A56D50C0155B}" type="presOf" srcId="{1545CEC8-396C-4D5C-BA8E-33A83DCEB605}" destId="{A68D8F55-2A62-4268-AF3E-8B516D72B762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45CEC8-396C-4D5C-BA8E-33A83DCEB605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1" csCatId="colorful" phldr="1"/>
      <dgm:spPr/>
    </dgm:pt>
    <dgm:pt modelId="{A68D8F55-2A62-4268-AF3E-8B516D72B762}" type="pres">
      <dgm:prSet presAssocID="{1545CEC8-396C-4D5C-BA8E-33A83DCEB605}" presName="Name0" presStyleCnt="0">
        <dgm:presLayoutVars>
          <dgm:dir/>
          <dgm:resizeHandles val="exact"/>
        </dgm:presLayoutVars>
      </dgm:prSet>
      <dgm:spPr/>
    </dgm:pt>
  </dgm:ptLst>
  <dgm:cxnLst>
    <dgm:cxn modelId="{A6FF5C02-0071-41C1-8F18-C58B98D20DAD}" type="presOf" srcId="{1545CEC8-396C-4D5C-BA8E-33A83DCEB605}" destId="{A68D8F55-2A62-4268-AF3E-8B516D72B762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45CEC8-396C-4D5C-BA8E-33A83DCEB605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1" csCatId="colorful" phldr="1"/>
      <dgm:spPr/>
    </dgm:pt>
    <dgm:pt modelId="{A68D8F55-2A62-4268-AF3E-8B516D72B762}" type="pres">
      <dgm:prSet presAssocID="{1545CEC8-396C-4D5C-BA8E-33A83DCEB605}" presName="Name0" presStyleCnt="0">
        <dgm:presLayoutVars>
          <dgm:dir/>
          <dgm:resizeHandles val="exact"/>
        </dgm:presLayoutVars>
      </dgm:prSet>
      <dgm:spPr/>
    </dgm:pt>
  </dgm:ptLst>
  <dgm:cxnLst>
    <dgm:cxn modelId="{1205B677-86B1-4697-B658-A996FAA674F9}" type="presOf" srcId="{1545CEC8-396C-4D5C-BA8E-33A83DCEB605}" destId="{A68D8F55-2A62-4268-AF3E-8B516D72B762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4DE1B-013A-4BF6-B4C3-AD6751E8D57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569D4-F712-4147-8B51-BEEB332FF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569D4-F712-4147-8B51-BEEB332FFA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4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569D4-F712-4147-8B51-BEEB332FFA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3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569D4-F712-4147-8B51-BEEB332FFA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569D4-F712-4147-8B51-BEEB332FFA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3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569D4-F712-4147-8B51-BEEB332FFA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6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3FC5-1B96-453B-8629-B230262657AC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2E52-E8E4-4FE0-860C-DD08ADCC92B3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63E1-2065-429E-A68F-B18B2D1D4615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0ABB-B5BB-44D3-BE46-47AEB7CC4B08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CE21-011D-4D6F-AC42-0DDBB05BE353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90F5-06FB-4E60-BC45-E2A4ADB05C94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52B-BFEE-4BFC-97DF-55D6B152F36C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70D-0784-4D48-A4F9-D132CCDAEDEC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C4B2-D321-4CE6-B6DD-129E49062972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0A07FEB2-300E-4D05-BA29-8E251AA1653C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42BB-EF51-4333-B677-46FEC390F661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8499AE-B034-4ED7-B15F-AA46873CAC9D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elketeaches.wordpress.com/tag/facebook/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comments" Target="../comments/comment1.xml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BAC6765-F08C-4937-8F2C-099DC751585D}"/>
              </a:ext>
            </a:extLst>
          </p:cNvPr>
          <p:cNvSpPr txBox="1"/>
          <p:nvPr/>
        </p:nvSpPr>
        <p:spPr>
          <a:xfrm>
            <a:off x="6415818" y="3774264"/>
            <a:ext cx="503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Giảng viên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ớng dẫn: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Nguyễn Minh Th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 phần: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Hệ thống gợi 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76274FA-BEC6-4983-AB3E-F6103520EF52}"/>
              </a:ext>
            </a:extLst>
          </p:cNvPr>
          <p:cNvSpPr txBox="1"/>
          <p:nvPr/>
        </p:nvSpPr>
        <p:spPr>
          <a:xfrm>
            <a:off x="784370" y="4044454"/>
            <a:ext cx="5075342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viên: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Nguyễn Nhật Kh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		B1609777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Nguyễn Đăng Khoa		B1611129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Nguyễn Văn Linh			B1609778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Lê Nguyễn Đức Duy		B1611126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0F52025-F23C-492E-A2F8-D087D7CD5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3000"/>
                    </a14:imgEffect>
                    <a14:imgEffect>
                      <a14:brightnessContrast contrast="-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503" y="1002939"/>
            <a:ext cx="6712085" cy="2305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126" y="1165777"/>
            <a:ext cx="8170877" cy="3213656"/>
          </a:xfrm>
        </p:spPr>
        <p:txBody>
          <a:bodyPr anchor="ctr"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</a:t>
            </a:r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3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700">
                <a:latin typeface="Arial" panose="020B0604020202020204" pitchFamily="34" charset="0"/>
                <a:cs typeface="Arial" panose="020B0604020202020204" pitchFamily="34" charset="0"/>
              </a:rPr>
              <a:t>GỢI Ý NHẠC BẰNG GIẢI THUẬT DEMOGRAPHIC FILTER &amp; COLLABORATIVE </a:t>
            </a:r>
            <a:r>
              <a:rPr lang="en-US" sz="3700" smtClean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  <a:br>
              <a:rPr lang="en-US" sz="37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/>
              <a:t/>
            </a:r>
            <a:br>
              <a:rPr lang="en-US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86799" y="1315720"/>
            <a:ext cx="324178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327050" y="585628"/>
            <a:ext cx="97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TIỀN XỬ LÝ DỮ LIỆU DATAFULL212</a:t>
            </a:r>
          </a:p>
        </p:txBody>
      </p: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3851562834"/>
              </p:ext>
            </p:extLst>
          </p:nvPr>
        </p:nvGraphicFramePr>
        <p:xfrm>
          <a:off x="2994748" y="4106962"/>
          <a:ext cx="1530625" cy="58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27349" y="2663188"/>
            <a:ext cx="155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73557" y="5152381"/>
            <a:ext cx="244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user có </a:t>
            </a:r>
          </a:p>
          <a:p>
            <a:pPr algn="ctr"/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lượt nghe cao nhất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55765"/>
              </p:ext>
            </p:extLst>
          </p:nvPr>
        </p:nvGraphicFramePr>
        <p:xfrm>
          <a:off x="123605" y="1170403"/>
          <a:ext cx="2052449" cy="392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22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570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2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_ID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B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A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G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75448"/>
              </p:ext>
            </p:extLst>
          </p:nvPr>
        </p:nvGraphicFramePr>
        <p:xfrm>
          <a:off x="2412133" y="1180100"/>
          <a:ext cx="1195708" cy="392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8"/>
              </a:tblGrid>
              <a:tr h="44570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TRACKNAME</a:t>
                      </a: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</a:t>
                      </a: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</a:t>
                      </a: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</a:t>
                      </a: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B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A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G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23323"/>
              </p:ext>
            </p:extLst>
          </p:nvPr>
        </p:nvGraphicFramePr>
        <p:xfrm>
          <a:off x="4795854" y="1170404"/>
          <a:ext cx="119068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86"/>
              </a:tblGrid>
              <a:tr h="2586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TRACKNAME</a:t>
                      </a:r>
                    </a:p>
                  </a:txBody>
                  <a:tcPr anchor="ctr"/>
                </a:tc>
              </a:tr>
              <a:tr h="272971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</a:tr>
              <a:tr h="272971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</a:t>
                      </a:r>
                    </a:p>
                  </a:txBody>
                  <a:tcPr anchor="ctr"/>
                </a:tc>
              </a:tr>
              <a:tr h="272971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</a:t>
                      </a:r>
                    </a:p>
                  </a:txBody>
                  <a:tcPr anchor="ctr"/>
                </a:tc>
              </a:tr>
              <a:tr h="272971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</a:t>
                      </a:r>
                    </a:p>
                  </a:txBody>
                  <a:tcPr anchor="ctr"/>
                </a:tc>
              </a:tr>
              <a:tr h="272971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G</a:t>
                      </a:r>
                      <a:endParaRPr lang="en-US" sz="1300"/>
                    </a:p>
                  </a:txBody>
                  <a:tcPr anchor="ctr"/>
                </a:tc>
              </a:tr>
              <a:tr h="272971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</a:t>
                      </a:r>
                      <a:endParaRPr lang="en-US" sz="1300"/>
                    </a:p>
                  </a:txBody>
                  <a:tcPr anchor="ctr"/>
                </a:tc>
              </a:tr>
              <a:tr h="272971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</a:tr>
              <a:tr h="272971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F</a:t>
                      </a:r>
                      <a:endParaRPr lang="en-US" sz="13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>
          <a:xfrm>
            <a:off x="3600146" y="1737913"/>
            <a:ext cx="309915" cy="3213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endCxn id="10" idx="1"/>
          </p:cNvCxnSpPr>
          <p:nvPr/>
        </p:nvCxnSpPr>
        <p:spPr>
          <a:xfrm rot="5400000">
            <a:off x="3502380" y="2050956"/>
            <a:ext cx="1701157" cy="885793"/>
          </a:xfrm>
          <a:prstGeom prst="bentConnector4">
            <a:avLst>
              <a:gd name="adj1" fmla="val 2782"/>
              <a:gd name="adj2" fmla="val 711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41279" y="1335497"/>
            <a:ext cx="968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67815"/>
              </p:ext>
            </p:extLst>
          </p:nvPr>
        </p:nvGraphicFramePr>
        <p:xfrm>
          <a:off x="6227641" y="1170404"/>
          <a:ext cx="201988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019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97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97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297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1</a:t>
                      </a:r>
                      <a:endParaRPr 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97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2979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G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2979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1</a:t>
                      </a:r>
                      <a:endParaRPr lang="en-US" sz="1300"/>
                    </a:p>
                  </a:txBody>
                  <a:tcPr anchor="ctr"/>
                </a:tc>
              </a:tr>
              <a:tr h="24297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2</a:t>
                      </a:r>
                      <a:endParaRPr lang="en-US" sz="1300"/>
                    </a:p>
                  </a:txBody>
                  <a:tcPr anchor="ctr"/>
                </a:tc>
              </a:tr>
              <a:tr h="24297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1</a:t>
                      </a:r>
                      <a:endParaRPr lang="en-US" sz="13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52931"/>
              </p:ext>
            </p:extLst>
          </p:nvPr>
        </p:nvGraphicFramePr>
        <p:xfrm>
          <a:off x="9803031" y="1141751"/>
          <a:ext cx="201988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11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277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277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2277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2</a:t>
                      </a:r>
                      <a:endParaRPr 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2277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277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G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2277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1</a:t>
                      </a:r>
                      <a:endParaRPr lang="en-US" sz="1300"/>
                    </a:p>
                  </a:txBody>
                  <a:tcPr anchor="ctr"/>
                </a:tc>
              </a:tr>
              <a:tr h="212277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1</a:t>
                      </a:r>
                      <a:endParaRPr lang="en-US" sz="1300"/>
                    </a:p>
                  </a:txBody>
                  <a:tcPr anchor="ctr"/>
                </a:tc>
              </a:tr>
              <a:tr h="212277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1</a:t>
                      </a:r>
                      <a:endParaRPr lang="en-US" sz="130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8413376" y="2431420"/>
            <a:ext cx="115528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94656" y="2123643"/>
            <a:ext cx="146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VALUE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>
            <a:off x="10950305" y="3761204"/>
            <a:ext cx="184" cy="10125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803031" y="1444041"/>
            <a:ext cx="2019887" cy="8975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67078"/>
              </p:ext>
            </p:extLst>
          </p:nvPr>
        </p:nvGraphicFramePr>
        <p:xfrm>
          <a:off x="10334993" y="4773706"/>
          <a:ext cx="123099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93"/>
              </a:tblGrid>
              <a:tr h="2011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TRACKNAME</a:t>
                      </a:r>
                    </a:p>
                  </a:txBody>
                  <a:tcPr anchor="ctr"/>
                </a:tc>
              </a:tr>
              <a:tr h="212277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</a:tr>
              <a:tr h="212277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</a:t>
                      </a:r>
                    </a:p>
                  </a:txBody>
                  <a:tcPr anchor="ctr"/>
                </a:tc>
              </a:tr>
              <a:tr h="212277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8919592" y="3960741"/>
            <a:ext cx="2277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Chọn ra 50 bài có nhiều lượt nghe nhất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474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327050" y="585628"/>
            <a:ext cx="97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TIỀN XỬ LÝ DỮ LIỆU DATAFULL212</a:t>
            </a:r>
          </a:p>
        </p:txBody>
      </p: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4110504287"/>
              </p:ext>
            </p:extLst>
          </p:nvPr>
        </p:nvGraphicFramePr>
        <p:xfrm>
          <a:off x="3344373" y="4322497"/>
          <a:ext cx="1530625" cy="58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6068" y="5367916"/>
            <a:ext cx="244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user có </a:t>
            </a:r>
          </a:p>
          <a:p>
            <a:pPr algn="ctr"/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lượt nghe cao nhất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09381"/>
              </p:ext>
            </p:extLst>
          </p:nvPr>
        </p:nvGraphicFramePr>
        <p:xfrm>
          <a:off x="473230" y="1385938"/>
          <a:ext cx="2052449" cy="392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22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570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2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_ID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B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A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G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90440"/>
              </p:ext>
            </p:extLst>
          </p:nvPr>
        </p:nvGraphicFramePr>
        <p:xfrm>
          <a:off x="6481981" y="1385938"/>
          <a:ext cx="123099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93"/>
              </a:tblGrid>
              <a:tr h="2011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TRACKNAME</a:t>
                      </a:r>
                    </a:p>
                  </a:txBody>
                  <a:tcPr anchor="ctr"/>
                </a:tc>
              </a:tr>
              <a:tr h="212277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</a:tr>
              <a:tr h="212277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</a:t>
                      </a:r>
                    </a:p>
                  </a:txBody>
                  <a:tcPr anchor="ctr"/>
                </a:tc>
              </a:tr>
              <a:tr h="212277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40768" y="1420779"/>
            <a:ext cx="510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[  [A,B,A,C,D],  [B,A,G,H],  [E,E,F]  ]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80566" y="1836883"/>
            <a:ext cx="1145113" cy="1417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0566" y="3316125"/>
            <a:ext cx="1145113" cy="107696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87826" y="4454643"/>
            <a:ext cx="1145113" cy="8517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93607" y="1465679"/>
            <a:ext cx="1078512" cy="303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132666" y="1465679"/>
            <a:ext cx="941359" cy="30326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63606" y="1465679"/>
            <a:ext cx="733371" cy="3032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27796"/>
              </p:ext>
            </p:extLst>
          </p:nvPr>
        </p:nvGraphicFramePr>
        <p:xfrm>
          <a:off x="6214402" y="4163361"/>
          <a:ext cx="1498572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24"/>
                <a:gridCol w="499524"/>
                <a:gridCol w="499524"/>
              </a:tblGrid>
              <a:tr h="2056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  <a:tr h="21708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</a:tr>
              <a:tr h="21708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</a:tr>
              <a:tr h="21708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flipH="1">
            <a:off x="3188347" y="1790111"/>
            <a:ext cx="3293634" cy="1848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181261" y="1768941"/>
            <a:ext cx="7086" cy="186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195433" y="3638939"/>
            <a:ext cx="3018969" cy="977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40768" y="3721125"/>
            <a:ext cx="105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81854"/>
              </p:ext>
            </p:extLst>
          </p:nvPr>
        </p:nvGraphicFramePr>
        <p:xfrm>
          <a:off x="8308326" y="4163361"/>
          <a:ext cx="92504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045"/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_ID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003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Elbow Connector 59"/>
          <p:cNvCxnSpPr>
            <a:stCxn id="56" idx="3"/>
          </p:cNvCxnSpPr>
          <p:nvPr/>
        </p:nvCxnSpPr>
        <p:spPr>
          <a:xfrm flipV="1">
            <a:off x="9233371" y="3638939"/>
            <a:ext cx="1192582" cy="1095922"/>
          </a:xfrm>
          <a:prstGeom prst="bentConnector3">
            <a:avLst>
              <a:gd name="adj1" fmla="val 100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23592" y="4596361"/>
            <a:ext cx="974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en-US" sz="1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80477"/>
              </p:ext>
            </p:extLst>
          </p:nvPr>
        </p:nvGraphicFramePr>
        <p:xfrm>
          <a:off x="9338645" y="2495939"/>
          <a:ext cx="2115542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12"/>
                <a:gridCol w="416919"/>
                <a:gridCol w="390734"/>
                <a:gridCol w="447777"/>
              </a:tblGrid>
              <a:tr h="205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_ID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  <a:tr h="217084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</a:tr>
              <a:tr h="217084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</a:tr>
              <a:tr h="217084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601874" y="3632902"/>
            <a:ext cx="96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Bảng 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002806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327050" y="585628"/>
            <a:ext cx="97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TIỀN XỬ LÝ DỮ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1190592374"/>
              </p:ext>
            </p:extLst>
          </p:nvPr>
        </p:nvGraphicFramePr>
        <p:xfrm>
          <a:off x="2994749" y="4389574"/>
          <a:ext cx="1530625" cy="58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23371205"/>
              </p:ext>
            </p:extLst>
          </p:nvPr>
        </p:nvGraphicFramePr>
        <p:xfrm>
          <a:off x="3990197" y="3646153"/>
          <a:ext cx="1802052" cy="59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89423"/>
              </p:ext>
            </p:extLst>
          </p:nvPr>
        </p:nvGraphicFramePr>
        <p:xfrm>
          <a:off x="905634" y="1670450"/>
          <a:ext cx="3084563" cy="1841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6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3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14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07235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USER</a:t>
                      </a:r>
                      <a:r>
                        <a:rPr lang="en-US" sz="1300" baseline="0"/>
                        <a:t>_ID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GENDER</a:t>
                      </a:r>
                    </a:p>
                    <a:p>
                      <a:pPr algn="ctr"/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96">
                <a:tc>
                  <a:txBody>
                    <a:bodyPr/>
                    <a:lstStyle/>
                    <a:p>
                      <a:r>
                        <a:rPr lang="en-US" sz="130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aseline="0"/>
                        <a:t>1 </a:t>
                      </a:r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596">
                <a:tc>
                  <a:txBody>
                    <a:bodyPr/>
                    <a:lstStyle/>
                    <a:p>
                      <a:r>
                        <a:rPr lang="en-US" sz="130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4596">
                <a:tc>
                  <a:txBody>
                    <a:bodyPr/>
                    <a:lstStyle/>
                    <a:p>
                      <a:r>
                        <a:rPr lang="en-US" sz="130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25668"/>
              </p:ext>
            </p:extLst>
          </p:nvPr>
        </p:nvGraphicFramePr>
        <p:xfrm>
          <a:off x="5907740" y="2444584"/>
          <a:ext cx="5360479" cy="266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13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856418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400" b="1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_ID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398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001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398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398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89691" y="2106030"/>
            <a:ext cx="155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UserIid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302" y="4707341"/>
            <a:ext cx="155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19505"/>
              </p:ext>
            </p:extLst>
          </p:nvPr>
        </p:nvGraphicFramePr>
        <p:xfrm>
          <a:off x="905633" y="4423060"/>
          <a:ext cx="3084563" cy="1397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085"/>
                <a:gridCol w="607888"/>
                <a:gridCol w="569710"/>
                <a:gridCol w="652880"/>
              </a:tblGrid>
              <a:tr h="33543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_ID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  <a:tr h="354069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</a:tr>
              <a:tr h="354069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</a:tr>
              <a:tr h="354069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92413" y="5214436"/>
            <a:ext cx="31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User và 50 bài hát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5233" y="3461487"/>
            <a:ext cx="96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Bảng 1</a:t>
            </a:r>
            <a:endParaRPr 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1965232" y="5820701"/>
            <a:ext cx="96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Bảng 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7941467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172646" y="-53962"/>
            <a:ext cx="97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XÂY DỰNG MÔ HÌNH</a:t>
            </a:r>
          </a:p>
        </p:txBody>
      </p: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1190592374"/>
              </p:ext>
            </p:extLst>
          </p:nvPr>
        </p:nvGraphicFramePr>
        <p:xfrm>
          <a:off x="2994749" y="4389574"/>
          <a:ext cx="1530625" cy="58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6791" y="2681337"/>
            <a:ext cx="155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New user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9691" y="2190975"/>
            <a:ext cx="155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UsrIid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69158" y="1652775"/>
            <a:ext cx="101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Group 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68586" y="2766322"/>
            <a:ext cx="101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Group 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34835" y="3979986"/>
            <a:ext cx="101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Group 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88536" y="5127725"/>
            <a:ext cx="101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Group 04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97175" y="1190381"/>
            <a:ext cx="2122599" cy="5259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94" y="933249"/>
            <a:ext cx="693005" cy="693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52" y="2107688"/>
            <a:ext cx="693005" cy="693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545" y="3319862"/>
            <a:ext cx="693005" cy="6930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80" y="4475348"/>
            <a:ext cx="693005" cy="6930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8" y="2979279"/>
            <a:ext cx="767137" cy="76713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1430011" y="1505517"/>
            <a:ext cx="1897040" cy="163203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422726" y="2585558"/>
            <a:ext cx="1978214" cy="76568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422726" y="3526258"/>
            <a:ext cx="1976669" cy="10764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2726" y="3734804"/>
            <a:ext cx="2012109" cy="21908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0302795">
            <a:off x="1592998" y="2605240"/>
            <a:ext cx="186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Yeh this my group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78652" y="1754028"/>
            <a:ext cx="276226" cy="38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16765" y="3918444"/>
            <a:ext cx="276226" cy="38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81307" y="4588287"/>
            <a:ext cx="276226" cy="38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62144" y="766093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024" y="3750287"/>
            <a:ext cx="1349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20 year old</a:t>
            </a: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Germany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65424" y="2080586"/>
            <a:ext cx="3829050" cy="2954655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Tìm danh sách người dùng tương tự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Tìm độ tương tự: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Chỉ số pearson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Ngưỡng 0.2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Dự đoán số lần new user sẽ nghe các bài hát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Sắp xếp theo thứ tự tăng dần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Lấy ra 5 bài hát đầu tiên để gợi ý</a:t>
            </a:r>
          </a:p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932186" y="160660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 User 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9010791" y="3526258"/>
            <a:ext cx="1643763" cy="754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627299" y="2108138"/>
            <a:ext cx="879377" cy="286232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/>
              <a:t>Song F</a:t>
            </a:r>
          </a:p>
          <a:p>
            <a:pPr>
              <a:lnSpc>
                <a:spcPct val="200000"/>
              </a:lnSpc>
            </a:pPr>
            <a:r>
              <a:rPr lang="en-US"/>
              <a:t>Song D</a:t>
            </a:r>
          </a:p>
          <a:p>
            <a:pPr>
              <a:lnSpc>
                <a:spcPct val="200000"/>
              </a:lnSpc>
            </a:pPr>
            <a:r>
              <a:rPr lang="en-US"/>
              <a:t>Song C</a:t>
            </a:r>
          </a:p>
          <a:p>
            <a:pPr>
              <a:lnSpc>
                <a:spcPct val="200000"/>
              </a:lnSpc>
            </a:pPr>
            <a:r>
              <a:rPr lang="en-US"/>
              <a:t>Song E</a:t>
            </a:r>
          </a:p>
          <a:p>
            <a:pPr>
              <a:lnSpc>
                <a:spcPct val="200000"/>
              </a:lnSpc>
            </a:pPr>
            <a:r>
              <a:rPr lang="en-US"/>
              <a:t>Song 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022954" y="3067312"/>
            <a:ext cx="160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Recommend</a:t>
            </a:r>
          </a:p>
        </p:txBody>
      </p:sp>
      <p:sp>
        <p:nvSpPr>
          <p:cNvPr id="71" name="Isosceles Triangle 70"/>
          <p:cNvSpPr/>
          <p:nvPr/>
        </p:nvSpPr>
        <p:spPr>
          <a:xfrm rot="16200000">
            <a:off x="3351905" y="3216340"/>
            <a:ext cx="2948701" cy="677193"/>
          </a:xfrm>
          <a:prstGeom prst="triangle">
            <a:avLst>
              <a:gd name="adj" fmla="val 7558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>
          <a:xfrm>
            <a:off x="10560638" y="6449929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77" y="5637969"/>
            <a:ext cx="788663" cy="7886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06301" y="6351677"/>
            <a:ext cx="101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421973" y="3431153"/>
            <a:ext cx="1935713" cy="13315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94747" y="3216951"/>
            <a:ext cx="276226" cy="38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2805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0"/>
          <p:cNvSpPr/>
          <p:nvPr/>
        </p:nvSpPr>
        <p:spPr>
          <a:xfrm>
            <a:off x="9424382" y="1570814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矩形 19"/>
          <p:cNvSpPr/>
          <p:nvPr/>
        </p:nvSpPr>
        <p:spPr>
          <a:xfrm>
            <a:off x="9424382" y="1666951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343515" y="-45007"/>
            <a:ext cx="836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XÂY DỰNG MÔ HÌNH</a:t>
            </a:r>
          </a:p>
        </p:txBody>
      </p: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1190592374"/>
              </p:ext>
            </p:extLst>
          </p:nvPr>
        </p:nvGraphicFramePr>
        <p:xfrm>
          <a:off x="2994749" y="4389574"/>
          <a:ext cx="1530625" cy="58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4302" y="4707341"/>
            <a:ext cx="155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9691" y="2190975"/>
            <a:ext cx="155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UsrIid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65020" y="2677250"/>
            <a:ext cx="155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New user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8" y="2979279"/>
            <a:ext cx="767137" cy="7671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198" y="656809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Bước 1: Demographic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24" y="3823767"/>
            <a:ext cx="1349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20 year old</a:t>
            </a: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Germany</a:t>
            </a:r>
          </a:p>
        </p:txBody>
      </p:sp>
      <p:sp>
        <p:nvSpPr>
          <p:cNvPr id="16" name="矩形 7"/>
          <p:cNvSpPr/>
          <p:nvPr/>
        </p:nvSpPr>
        <p:spPr>
          <a:xfrm>
            <a:off x="1837946" y="1598714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8"/>
          <p:cNvSpPr/>
          <p:nvPr/>
        </p:nvSpPr>
        <p:spPr>
          <a:xfrm>
            <a:off x="4366758" y="1598714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9"/>
          <p:cNvSpPr/>
          <p:nvPr/>
        </p:nvSpPr>
        <p:spPr>
          <a:xfrm>
            <a:off x="6895570" y="1595103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1837946" y="1695132"/>
            <a:ext cx="2273750" cy="3591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文本框 12"/>
          <p:cNvSpPr txBox="1"/>
          <p:nvPr/>
        </p:nvSpPr>
        <p:spPr>
          <a:xfrm>
            <a:off x="1989894" y="2899897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mtClean="0">
                <a:solidFill>
                  <a:srgbClr val="1C488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Chuẩn hóa dữ liệu</a:t>
            </a:r>
            <a:endParaRPr lang="zh-CN" altLang="en-US" dirty="0">
              <a:solidFill>
                <a:srgbClr val="1C488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13"/>
          <p:cNvSpPr txBox="1"/>
          <p:nvPr/>
        </p:nvSpPr>
        <p:spPr>
          <a:xfrm>
            <a:off x="1989894" y="3454435"/>
            <a:ext cx="2105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FZZhengHeiS-DB-GB" panose="02000000000000000000" pitchFamily="2" charset="0"/>
                <a:cs typeface="Arial" panose="020B0604020202020204" pitchFamily="34" charset="0"/>
              </a:rPr>
              <a:t>Chuẩn hóa dữ liệu về giới tính và quốc gia của new user.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FZZhengHeiS-DB-GB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3" name="直接连接符 14"/>
          <p:cNvCxnSpPr/>
          <p:nvPr/>
        </p:nvCxnSpPr>
        <p:spPr>
          <a:xfrm>
            <a:off x="2093008" y="3340433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15"/>
          <p:cNvSpPr/>
          <p:nvPr/>
        </p:nvSpPr>
        <p:spPr>
          <a:xfrm>
            <a:off x="4366758" y="1695132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文本框 16"/>
          <p:cNvSpPr txBox="1"/>
          <p:nvPr/>
        </p:nvSpPr>
        <p:spPr>
          <a:xfrm>
            <a:off x="4518706" y="2953323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mtClean="0">
                <a:solidFill>
                  <a:srgbClr val="1C48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gom cụm</a:t>
            </a:r>
            <a:endParaRPr lang="zh-CN" altLang="en-US" dirty="0">
              <a:solidFill>
                <a:srgbClr val="1C488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接连接符 18"/>
          <p:cNvCxnSpPr/>
          <p:nvPr/>
        </p:nvCxnSpPr>
        <p:spPr>
          <a:xfrm>
            <a:off x="4621820" y="3340433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19"/>
          <p:cNvSpPr/>
          <p:nvPr/>
        </p:nvSpPr>
        <p:spPr>
          <a:xfrm>
            <a:off x="6840191" y="1695132"/>
            <a:ext cx="2273750" cy="361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文本框 21"/>
          <p:cNvSpPr txBox="1"/>
          <p:nvPr/>
        </p:nvSpPr>
        <p:spPr>
          <a:xfrm>
            <a:off x="6984717" y="3464746"/>
            <a:ext cx="216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FZZhengHeiS-DB-GB" panose="02000000000000000000" pitchFamily="2" charset="0"/>
                <a:cs typeface="Arial" panose="020B0604020202020204" pitchFamily="34" charset="0"/>
              </a:rPr>
              <a:t>Xác định nhóm cho new user trong 5, 9, 15 nhóm.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FZZhengHeiS-DB-GB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1" name="直接连接符 22"/>
          <p:cNvCxnSpPr/>
          <p:nvPr/>
        </p:nvCxnSpPr>
        <p:spPr>
          <a:xfrm>
            <a:off x="7150632" y="335074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26"/>
          <p:cNvCxnSpPr/>
          <p:nvPr/>
        </p:nvCxnSpPr>
        <p:spPr>
          <a:xfrm>
            <a:off x="9679444" y="3331558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06" y="1951673"/>
            <a:ext cx="762348" cy="762348"/>
          </a:xfrm>
          <a:prstGeom prst="rect">
            <a:avLst/>
          </a:prstGeom>
        </p:spPr>
      </p:pic>
      <p:pic>
        <p:nvPicPr>
          <p:cNvPr id="34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94" y="1951673"/>
            <a:ext cx="762348" cy="762348"/>
          </a:xfrm>
          <a:prstGeom prst="rect">
            <a:avLst/>
          </a:prstGeom>
        </p:spPr>
      </p:pic>
      <p:pic>
        <p:nvPicPr>
          <p:cNvPr id="35" name="图片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82" y="1951673"/>
            <a:ext cx="762348" cy="762348"/>
          </a:xfrm>
          <a:prstGeom prst="rect">
            <a:avLst/>
          </a:prstGeom>
        </p:spPr>
      </p:pic>
      <p:pic>
        <p:nvPicPr>
          <p:cNvPr id="36" name="图片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70" y="1951673"/>
            <a:ext cx="762348" cy="762348"/>
          </a:xfrm>
          <a:prstGeom prst="rect">
            <a:avLst/>
          </a:prstGeom>
        </p:spPr>
      </p:pic>
      <p:sp>
        <p:nvSpPr>
          <p:cNvPr id="39" name="文本框 21"/>
          <p:cNvSpPr txBox="1"/>
          <p:nvPr/>
        </p:nvSpPr>
        <p:spPr>
          <a:xfrm>
            <a:off x="9550760" y="3464746"/>
            <a:ext cx="2060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FZZhengHeiS-DB-GB" panose="02000000000000000000" pitchFamily="2" charset="0"/>
                <a:cs typeface="Arial" panose="020B0604020202020204" pitchFamily="34" charset="0"/>
              </a:rPr>
              <a:t>Xác định dữ liệu dùng cho CF – User dựa trên nhóm của new user.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FZZhengHeiS-DB-GB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文本框 13"/>
          <p:cNvSpPr txBox="1"/>
          <p:nvPr/>
        </p:nvSpPr>
        <p:spPr>
          <a:xfrm>
            <a:off x="4383136" y="3454435"/>
            <a:ext cx="2224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FZZhengHeiS-DB-GB" panose="02000000000000000000" pitchFamily="2" charset="0"/>
                <a:cs typeface="Arial" panose="020B0604020202020204" pitchFamily="34" charset="0"/>
              </a:rPr>
              <a:t>Mô hình được xây dựng bằng kmeans - cluster gồm 5, 9, 15 cụm được xây dựng dựa trên giới tính, tuổi và quốc gia.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FZZhengHeiS-DB-GB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1" name="文本框 16"/>
          <p:cNvSpPr txBox="1"/>
          <p:nvPr/>
        </p:nvSpPr>
        <p:spPr>
          <a:xfrm>
            <a:off x="6984717" y="2979775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mtClean="0">
                <a:solidFill>
                  <a:srgbClr val="1C488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Xác định nhóm </a:t>
            </a:r>
            <a:endParaRPr lang="zh-CN" altLang="en-US" dirty="0">
              <a:solidFill>
                <a:srgbClr val="1C488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16"/>
          <p:cNvSpPr txBox="1"/>
          <p:nvPr/>
        </p:nvSpPr>
        <p:spPr>
          <a:xfrm>
            <a:off x="9550760" y="2953323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mtClean="0">
                <a:solidFill>
                  <a:srgbClr val="1C488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Xác định dữ liệu</a:t>
            </a:r>
            <a:endParaRPr lang="zh-CN" altLang="en-US" dirty="0">
              <a:solidFill>
                <a:srgbClr val="1C488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84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327049" y="0"/>
            <a:ext cx="973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XÂY DỰNG MÔ HÌNH</a:t>
            </a:r>
          </a:p>
        </p:txBody>
      </p: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1190592374"/>
              </p:ext>
            </p:extLst>
          </p:nvPr>
        </p:nvGraphicFramePr>
        <p:xfrm>
          <a:off x="2994749" y="4389574"/>
          <a:ext cx="1530625" cy="58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4302" y="4707341"/>
            <a:ext cx="155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9691" y="2190975"/>
            <a:ext cx="155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UsrIid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645" y="595351"/>
            <a:ext cx="23487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Bước 2: CF – USER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06527" y="1695286"/>
            <a:ext cx="11461051" cy="3924622"/>
            <a:chOff x="106527" y="1695286"/>
            <a:chExt cx="11461051" cy="3924622"/>
          </a:xfrm>
        </p:grpSpPr>
        <p:cxnSp>
          <p:nvCxnSpPr>
            <p:cNvPr id="32" name="Straight Connector 1">
              <a:extLst>
                <a:ext uri="{FF2B5EF4-FFF2-40B4-BE49-F238E27FC236}">
                  <a16:creationId xmlns:a16="http://schemas.microsoft.com/office/drawing/2014/main" xmlns="" id="{1A8C42A7-3F23-4E04-9DA4-85646A7C606A}"/>
                </a:ext>
              </a:extLst>
            </p:cNvPr>
            <p:cNvCxnSpPr/>
            <p:nvPr/>
          </p:nvCxnSpPr>
          <p:spPr>
            <a:xfrm>
              <a:off x="1240647" y="3641779"/>
              <a:ext cx="983476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7">
              <a:extLst>
                <a:ext uri="{FF2B5EF4-FFF2-40B4-BE49-F238E27FC236}">
                  <a16:creationId xmlns:a16="http://schemas.microsoft.com/office/drawing/2014/main" xmlns="" id="{408DEE53-F78F-41AF-9191-1FC292B6134A}"/>
                </a:ext>
              </a:extLst>
            </p:cNvPr>
            <p:cNvCxnSpPr>
              <a:endCxn id="70" idx="2"/>
            </p:cNvCxnSpPr>
            <p:nvPr/>
          </p:nvCxnSpPr>
          <p:spPr>
            <a:xfrm flipV="1">
              <a:off x="2003513" y="2808636"/>
              <a:ext cx="0" cy="68097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8">
              <a:extLst>
                <a:ext uri="{FF2B5EF4-FFF2-40B4-BE49-F238E27FC236}">
                  <a16:creationId xmlns:a16="http://schemas.microsoft.com/office/drawing/2014/main" xmlns="" id="{A973C2BE-6495-4B39-8B64-FAA4191BF123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4157300" y="3850136"/>
              <a:ext cx="0" cy="65938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9">
              <a:extLst>
                <a:ext uri="{FF2B5EF4-FFF2-40B4-BE49-F238E27FC236}">
                  <a16:creationId xmlns:a16="http://schemas.microsoft.com/office/drawing/2014/main" xmlns="" id="{7EAA1827-FF10-494A-B61F-85749E5C3B6A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6250540" y="2805672"/>
              <a:ext cx="0" cy="68394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0">
              <a:extLst>
                <a:ext uri="{FF2B5EF4-FFF2-40B4-BE49-F238E27FC236}">
                  <a16:creationId xmlns:a16="http://schemas.microsoft.com/office/drawing/2014/main" xmlns="" id="{E5A71C7B-D1FB-498E-B498-8A1357EA94A2}"/>
                </a:ext>
              </a:extLst>
            </p:cNvPr>
            <p:cNvCxnSpPr>
              <a:endCxn id="67" idx="0"/>
            </p:cNvCxnSpPr>
            <p:nvPr/>
          </p:nvCxnSpPr>
          <p:spPr>
            <a:xfrm>
              <a:off x="8205383" y="3822040"/>
              <a:ext cx="0" cy="68748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1">
              <a:extLst>
                <a:ext uri="{FF2B5EF4-FFF2-40B4-BE49-F238E27FC236}">
                  <a16:creationId xmlns:a16="http://schemas.microsoft.com/office/drawing/2014/main" xmlns="" id="{20389D99-CD2E-43AE-9C30-28A019BD5DF2}"/>
                </a:ext>
              </a:extLst>
            </p:cNvPr>
            <p:cNvCxnSpPr>
              <a:endCxn id="59" idx="2"/>
            </p:cNvCxnSpPr>
            <p:nvPr/>
          </p:nvCxnSpPr>
          <p:spPr>
            <a:xfrm flipH="1" flipV="1">
              <a:off x="10256904" y="2805672"/>
              <a:ext cx="1" cy="6558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87">
              <a:extLst>
                <a:ext uri="{FF2B5EF4-FFF2-40B4-BE49-F238E27FC236}">
                  <a16:creationId xmlns:a16="http://schemas.microsoft.com/office/drawing/2014/main" xmlns="" id="{F160B475-F9EC-49B3-B923-F5B3C511BD47}"/>
                </a:ext>
              </a:extLst>
            </p:cNvPr>
            <p:cNvSpPr/>
            <p:nvPr/>
          </p:nvSpPr>
          <p:spPr>
            <a:xfrm>
              <a:off x="1847299" y="3459251"/>
              <a:ext cx="353157" cy="3531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2500" ker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39" name="Oval 88">
              <a:extLst>
                <a:ext uri="{FF2B5EF4-FFF2-40B4-BE49-F238E27FC236}">
                  <a16:creationId xmlns:a16="http://schemas.microsoft.com/office/drawing/2014/main" xmlns="" id="{77372168-9D74-404C-9052-E6C7746CAE49}"/>
                </a:ext>
              </a:extLst>
            </p:cNvPr>
            <p:cNvSpPr/>
            <p:nvPr/>
          </p:nvSpPr>
          <p:spPr>
            <a:xfrm>
              <a:off x="3995265" y="3459251"/>
              <a:ext cx="353157" cy="3531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25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40" name="Oval 89">
              <a:extLst>
                <a:ext uri="{FF2B5EF4-FFF2-40B4-BE49-F238E27FC236}">
                  <a16:creationId xmlns:a16="http://schemas.microsoft.com/office/drawing/2014/main" xmlns="" id="{01398207-3FBB-4D35-9F59-C9C9AD6EA0CE}"/>
                </a:ext>
              </a:extLst>
            </p:cNvPr>
            <p:cNvSpPr/>
            <p:nvPr/>
          </p:nvSpPr>
          <p:spPr>
            <a:xfrm>
              <a:off x="6086491" y="3459251"/>
              <a:ext cx="353157" cy="3531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2500" ker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41" name="Oval 90">
              <a:extLst>
                <a:ext uri="{FF2B5EF4-FFF2-40B4-BE49-F238E27FC236}">
                  <a16:creationId xmlns:a16="http://schemas.microsoft.com/office/drawing/2014/main" xmlns="" id="{22AD6AF9-DDC9-4D87-87DD-AC871347F607}"/>
                </a:ext>
              </a:extLst>
            </p:cNvPr>
            <p:cNvSpPr/>
            <p:nvPr/>
          </p:nvSpPr>
          <p:spPr>
            <a:xfrm>
              <a:off x="8028804" y="3459251"/>
              <a:ext cx="353157" cy="3531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25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xmlns="" id="{7B5D4915-DCD3-429F-AD0A-5C63F437EEE6}"/>
                </a:ext>
              </a:extLst>
            </p:cNvPr>
            <p:cNvSpPr/>
            <p:nvPr/>
          </p:nvSpPr>
          <p:spPr>
            <a:xfrm>
              <a:off x="10074258" y="3459251"/>
              <a:ext cx="353157" cy="3531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2500" ker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76" name="Rounded Rectangle 24">
              <a:extLst>
                <a:ext uri="{FF2B5EF4-FFF2-40B4-BE49-F238E27FC236}">
                  <a16:creationId xmlns:a16="http://schemas.microsoft.com/office/drawing/2014/main" xmlns="" id="{2C2D159B-7E57-405D-80CC-F19F9E60ABE8}"/>
                </a:ext>
              </a:extLst>
            </p:cNvPr>
            <p:cNvSpPr/>
            <p:nvPr/>
          </p:nvSpPr>
          <p:spPr>
            <a:xfrm>
              <a:off x="5695347" y="1695286"/>
              <a:ext cx="1110386" cy="11103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25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70" name="Rounded Rectangle 18">
              <a:extLst>
                <a:ext uri="{FF2B5EF4-FFF2-40B4-BE49-F238E27FC236}">
                  <a16:creationId xmlns:a16="http://schemas.microsoft.com/office/drawing/2014/main" xmlns="" id="{53DE2B0D-CC98-48FF-8CA2-CB78EDAA6034}"/>
                </a:ext>
              </a:extLst>
            </p:cNvPr>
            <p:cNvSpPr/>
            <p:nvPr/>
          </p:nvSpPr>
          <p:spPr>
            <a:xfrm>
              <a:off x="1448320" y="1698250"/>
              <a:ext cx="1110386" cy="11103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25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grpSp>
          <p:nvGrpSpPr>
            <p:cNvPr id="45" name="Group 6">
              <a:extLst>
                <a:ext uri="{FF2B5EF4-FFF2-40B4-BE49-F238E27FC236}">
                  <a16:creationId xmlns:a16="http://schemas.microsoft.com/office/drawing/2014/main" xmlns="" id="{BDB31379-86F4-40DC-8FD9-10125307B6FF}"/>
                </a:ext>
              </a:extLst>
            </p:cNvPr>
            <p:cNvGrpSpPr/>
            <p:nvPr/>
          </p:nvGrpSpPr>
          <p:grpSpPr>
            <a:xfrm>
              <a:off x="7650190" y="4509522"/>
              <a:ext cx="1110386" cy="1110386"/>
              <a:chOff x="7616911" y="4614132"/>
              <a:chExt cx="1110386" cy="1110386"/>
            </a:xfrm>
          </p:grpSpPr>
          <p:sp>
            <p:nvSpPr>
              <p:cNvPr id="67" name="Rounded Rectangle 30">
                <a:extLst>
                  <a:ext uri="{FF2B5EF4-FFF2-40B4-BE49-F238E27FC236}">
                    <a16:creationId xmlns:a16="http://schemas.microsoft.com/office/drawing/2014/main" xmlns="" id="{1B32E2CD-F6E0-45AD-817B-8E99A5EACDF2}"/>
                  </a:ext>
                </a:extLst>
              </p:cNvPr>
              <p:cNvSpPr/>
              <p:nvPr/>
            </p:nvSpPr>
            <p:spPr>
              <a:xfrm>
                <a:off x="7616911" y="4614132"/>
                <a:ext cx="1110386" cy="11103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US" sz="2500" kern="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69" name="Freeform 102">
                <a:extLst>
                  <a:ext uri="{FF2B5EF4-FFF2-40B4-BE49-F238E27FC236}">
                    <a16:creationId xmlns:a16="http://schemas.microsoft.com/office/drawing/2014/main" xmlns="" id="{432FC5F3-2A70-428E-A81B-12E2789A91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970700" y="4921250"/>
                <a:ext cx="401199" cy="480175"/>
              </a:xfrm>
              <a:custGeom>
                <a:avLst/>
                <a:gdLst>
                  <a:gd name="connsiteX0" fmla="*/ 206367 w 449768"/>
                  <a:gd name="connsiteY0" fmla="*/ 423375 h 538305"/>
                  <a:gd name="connsiteX1" fmla="*/ 208536 w 449768"/>
                  <a:gd name="connsiteY1" fmla="*/ 434347 h 538305"/>
                  <a:gd name="connsiteX2" fmla="*/ 136133 w 449768"/>
                  <a:gd name="connsiteY2" fmla="*/ 527584 h 538305"/>
                  <a:gd name="connsiteX3" fmla="*/ 120760 w 449768"/>
                  <a:gd name="connsiteY3" fmla="*/ 517169 h 538305"/>
                  <a:gd name="connsiteX4" fmla="*/ 192667 w 449768"/>
                  <a:gd name="connsiteY4" fmla="*/ 423933 h 538305"/>
                  <a:gd name="connsiteX5" fmla="*/ 206367 w 449768"/>
                  <a:gd name="connsiteY5" fmla="*/ 423375 h 538305"/>
                  <a:gd name="connsiteX6" fmla="*/ 158371 w 449768"/>
                  <a:gd name="connsiteY6" fmla="*/ 386315 h 538305"/>
                  <a:gd name="connsiteX7" fmla="*/ 160292 w 449768"/>
                  <a:gd name="connsiteY7" fmla="*/ 397002 h 538305"/>
                  <a:gd name="connsiteX8" fmla="*/ 51725 w 449768"/>
                  <a:gd name="connsiteY8" fmla="*/ 536376 h 538305"/>
                  <a:gd name="connsiteX9" fmla="*/ 41315 w 449768"/>
                  <a:gd name="connsiteY9" fmla="*/ 525997 h 538305"/>
                  <a:gd name="connsiteX10" fmla="*/ 144924 w 449768"/>
                  <a:gd name="connsiteY10" fmla="*/ 387118 h 538305"/>
                  <a:gd name="connsiteX11" fmla="*/ 158371 w 449768"/>
                  <a:gd name="connsiteY11" fmla="*/ 386315 h 538305"/>
                  <a:gd name="connsiteX12" fmla="*/ 112005 w 449768"/>
                  <a:gd name="connsiteY12" fmla="*/ 349971 h 538305"/>
                  <a:gd name="connsiteX13" fmla="*/ 113740 w 449768"/>
                  <a:gd name="connsiteY13" fmla="*/ 362927 h 538305"/>
                  <a:gd name="connsiteX14" fmla="*/ 41338 w 449768"/>
                  <a:gd name="connsiteY14" fmla="*/ 455221 h 538305"/>
                  <a:gd name="connsiteX15" fmla="*/ 25965 w 449768"/>
                  <a:gd name="connsiteY15" fmla="*/ 444857 h 538305"/>
                  <a:gd name="connsiteX16" fmla="*/ 98367 w 449768"/>
                  <a:gd name="connsiteY16" fmla="*/ 352562 h 538305"/>
                  <a:gd name="connsiteX17" fmla="*/ 112005 w 449768"/>
                  <a:gd name="connsiteY17" fmla="*/ 349971 h 538305"/>
                  <a:gd name="connsiteX18" fmla="*/ 287508 w 449768"/>
                  <a:gd name="connsiteY18" fmla="*/ 153269 h 538305"/>
                  <a:gd name="connsiteX19" fmla="*/ 261020 w 449768"/>
                  <a:gd name="connsiteY19" fmla="*/ 165441 h 538305"/>
                  <a:gd name="connsiteX20" fmla="*/ 255548 w 449768"/>
                  <a:gd name="connsiteY20" fmla="*/ 175874 h 538305"/>
                  <a:gd name="connsiteX21" fmla="*/ 276441 w 449768"/>
                  <a:gd name="connsiteY21" fmla="*/ 232511 h 538305"/>
                  <a:gd name="connsiteX22" fmla="*/ 328174 w 449768"/>
                  <a:gd name="connsiteY22" fmla="*/ 227543 h 538305"/>
                  <a:gd name="connsiteX23" fmla="*/ 333645 w 449768"/>
                  <a:gd name="connsiteY23" fmla="*/ 217110 h 538305"/>
                  <a:gd name="connsiteX24" fmla="*/ 317727 w 449768"/>
                  <a:gd name="connsiteY24" fmla="*/ 160472 h 538305"/>
                  <a:gd name="connsiteX25" fmla="*/ 287508 w 449768"/>
                  <a:gd name="connsiteY25" fmla="*/ 153269 h 538305"/>
                  <a:gd name="connsiteX26" fmla="*/ 437111 w 449768"/>
                  <a:gd name="connsiteY26" fmla="*/ 0 h 538305"/>
                  <a:gd name="connsiteX27" fmla="*/ 442086 w 449768"/>
                  <a:gd name="connsiteY27" fmla="*/ 0 h 538305"/>
                  <a:gd name="connsiteX28" fmla="*/ 447557 w 449768"/>
                  <a:gd name="connsiteY28" fmla="*/ 4968 h 538305"/>
                  <a:gd name="connsiteX29" fmla="*/ 447557 w 449768"/>
                  <a:gd name="connsiteY29" fmla="*/ 9937 h 538305"/>
                  <a:gd name="connsiteX30" fmla="*/ 447557 w 449768"/>
                  <a:gd name="connsiteY30" fmla="*/ 20370 h 538305"/>
                  <a:gd name="connsiteX31" fmla="*/ 447557 w 449768"/>
                  <a:gd name="connsiteY31" fmla="*/ 46204 h 538305"/>
                  <a:gd name="connsiteX32" fmla="*/ 442086 w 449768"/>
                  <a:gd name="connsiteY32" fmla="*/ 103338 h 538305"/>
                  <a:gd name="connsiteX33" fmla="*/ 442086 w 449768"/>
                  <a:gd name="connsiteY33" fmla="*/ 113771 h 538305"/>
                  <a:gd name="connsiteX34" fmla="*/ 437111 w 449768"/>
                  <a:gd name="connsiteY34" fmla="*/ 134141 h 538305"/>
                  <a:gd name="connsiteX35" fmla="*/ 421194 w 449768"/>
                  <a:gd name="connsiteY35" fmla="*/ 175874 h 538305"/>
                  <a:gd name="connsiteX36" fmla="*/ 354040 w 449768"/>
                  <a:gd name="connsiteY36" fmla="*/ 289645 h 538305"/>
                  <a:gd name="connsiteX37" fmla="*/ 344091 w 449768"/>
                  <a:gd name="connsiteY37" fmla="*/ 325913 h 538305"/>
                  <a:gd name="connsiteX38" fmla="*/ 276441 w 449768"/>
                  <a:gd name="connsiteY38" fmla="*/ 506754 h 538305"/>
                  <a:gd name="connsiteX39" fmla="*/ 261020 w 449768"/>
                  <a:gd name="connsiteY39" fmla="*/ 496321 h 538305"/>
                  <a:gd name="connsiteX40" fmla="*/ 17278 w 449768"/>
                  <a:gd name="connsiteY40" fmla="*/ 310511 h 538305"/>
                  <a:gd name="connsiteX41" fmla="*/ 1858 w 449768"/>
                  <a:gd name="connsiteY41" fmla="*/ 289645 h 538305"/>
                  <a:gd name="connsiteX42" fmla="*/ 162528 w 449768"/>
                  <a:gd name="connsiteY42" fmla="*/ 186307 h 538305"/>
                  <a:gd name="connsiteX43" fmla="*/ 193369 w 449768"/>
                  <a:gd name="connsiteY43" fmla="*/ 165441 h 538305"/>
                  <a:gd name="connsiteX44" fmla="*/ 312753 w 449768"/>
                  <a:gd name="connsiteY44" fmla="*/ 51669 h 538305"/>
                  <a:gd name="connsiteX45" fmla="*/ 400799 w 449768"/>
                  <a:gd name="connsiteY45" fmla="*/ 9937 h 538305"/>
                  <a:gd name="connsiteX46" fmla="*/ 426665 w 449768"/>
                  <a:gd name="connsiteY46" fmla="*/ 4968 h 538305"/>
                  <a:gd name="connsiteX47" fmla="*/ 437111 w 449768"/>
                  <a:gd name="connsiteY47" fmla="*/ 0 h 53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49768" h="538305">
                    <a:moveTo>
                      <a:pt x="206367" y="423375"/>
                    </a:moveTo>
                    <a:cubicBezTo>
                      <a:pt x="209652" y="425297"/>
                      <a:pt x="211016" y="429140"/>
                      <a:pt x="208536" y="434347"/>
                    </a:cubicBezTo>
                    <a:cubicBezTo>
                      <a:pt x="198122" y="460136"/>
                      <a:pt x="172335" y="506754"/>
                      <a:pt x="136133" y="527584"/>
                    </a:cubicBezTo>
                    <a:cubicBezTo>
                      <a:pt x="125719" y="532543"/>
                      <a:pt x="115305" y="527584"/>
                      <a:pt x="120760" y="517169"/>
                    </a:cubicBezTo>
                    <a:cubicBezTo>
                      <a:pt x="130678" y="491380"/>
                      <a:pt x="151507" y="450217"/>
                      <a:pt x="192667" y="423933"/>
                    </a:cubicBezTo>
                    <a:cubicBezTo>
                      <a:pt x="197874" y="421453"/>
                      <a:pt x="203081" y="421453"/>
                      <a:pt x="206367" y="423375"/>
                    </a:cubicBezTo>
                    <a:close/>
                    <a:moveTo>
                      <a:pt x="158371" y="386315"/>
                    </a:moveTo>
                    <a:cubicBezTo>
                      <a:pt x="161532" y="388230"/>
                      <a:pt x="162771" y="392060"/>
                      <a:pt x="160292" y="397002"/>
                    </a:cubicBezTo>
                    <a:cubicBezTo>
                      <a:pt x="144924" y="433081"/>
                      <a:pt x="113693" y="500297"/>
                      <a:pt x="51725" y="536376"/>
                    </a:cubicBezTo>
                    <a:cubicBezTo>
                      <a:pt x="41315" y="541318"/>
                      <a:pt x="36357" y="536376"/>
                      <a:pt x="41315" y="525997"/>
                    </a:cubicBezTo>
                    <a:cubicBezTo>
                      <a:pt x="51725" y="489918"/>
                      <a:pt x="82957" y="422702"/>
                      <a:pt x="144924" y="387118"/>
                    </a:cubicBezTo>
                    <a:cubicBezTo>
                      <a:pt x="150130" y="384399"/>
                      <a:pt x="155211" y="384399"/>
                      <a:pt x="158371" y="386315"/>
                    </a:cubicBezTo>
                    <a:close/>
                    <a:moveTo>
                      <a:pt x="112005" y="349971"/>
                    </a:moveTo>
                    <a:cubicBezTo>
                      <a:pt x="115228" y="352562"/>
                      <a:pt x="116468" y="357744"/>
                      <a:pt x="113740" y="362927"/>
                    </a:cubicBezTo>
                    <a:cubicBezTo>
                      <a:pt x="103326" y="388591"/>
                      <a:pt x="77539" y="429556"/>
                      <a:pt x="41338" y="455221"/>
                    </a:cubicBezTo>
                    <a:cubicBezTo>
                      <a:pt x="25965" y="460157"/>
                      <a:pt x="21006" y="455221"/>
                      <a:pt x="25965" y="444857"/>
                    </a:cubicBezTo>
                    <a:cubicBezTo>
                      <a:pt x="36379" y="419192"/>
                      <a:pt x="57207" y="378227"/>
                      <a:pt x="98367" y="352562"/>
                    </a:cubicBezTo>
                    <a:cubicBezTo>
                      <a:pt x="103574" y="347380"/>
                      <a:pt x="108781" y="347380"/>
                      <a:pt x="112005" y="349971"/>
                    </a:cubicBezTo>
                    <a:close/>
                    <a:moveTo>
                      <a:pt x="287508" y="153269"/>
                    </a:moveTo>
                    <a:cubicBezTo>
                      <a:pt x="277809" y="153890"/>
                      <a:pt x="268730" y="157740"/>
                      <a:pt x="261020" y="165441"/>
                    </a:cubicBezTo>
                    <a:cubicBezTo>
                      <a:pt x="261020" y="170409"/>
                      <a:pt x="261020" y="170409"/>
                      <a:pt x="255548" y="175874"/>
                    </a:cubicBezTo>
                    <a:cubicBezTo>
                      <a:pt x="245600" y="196243"/>
                      <a:pt x="250574" y="222575"/>
                      <a:pt x="276441" y="232511"/>
                    </a:cubicBezTo>
                    <a:cubicBezTo>
                      <a:pt x="291861" y="242944"/>
                      <a:pt x="317727" y="242944"/>
                      <a:pt x="328174" y="227543"/>
                    </a:cubicBezTo>
                    <a:cubicBezTo>
                      <a:pt x="333645" y="222575"/>
                      <a:pt x="333645" y="222575"/>
                      <a:pt x="333645" y="217110"/>
                    </a:cubicBezTo>
                    <a:cubicBezTo>
                      <a:pt x="349066" y="196243"/>
                      <a:pt x="338620" y="170409"/>
                      <a:pt x="317727" y="160472"/>
                    </a:cubicBezTo>
                    <a:cubicBezTo>
                      <a:pt x="307530" y="155256"/>
                      <a:pt x="297208" y="152648"/>
                      <a:pt x="287508" y="153269"/>
                    </a:cubicBezTo>
                    <a:close/>
                    <a:moveTo>
                      <a:pt x="437111" y="0"/>
                    </a:moveTo>
                    <a:lnTo>
                      <a:pt x="442086" y="0"/>
                    </a:lnTo>
                    <a:cubicBezTo>
                      <a:pt x="447557" y="0"/>
                      <a:pt x="452532" y="0"/>
                      <a:pt x="447557" y="4968"/>
                    </a:cubicBezTo>
                    <a:lnTo>
                      <a:pt x="447557" y="9937"/>
                    </a:lnTo>
                    <a:cubicBezTo>
                      <a:pt x="452532" y="15402"/>
                      <a:pt x="447557" y="15402"/>
                      <a:pt x="447557" y="20370"/>
                    </a:cubicBezTo>
                    <a:cubicBezTo>
                      <a:pt x="447557" y="25835"/>
                      <a:pt x="447557" y="36268"/>
                      <a:pt x="447557" y="46204"/>
                    </a:cubicBezTo>
                    <a:cubicBezTo>
                      <a:pt x="447557" y="62102"/>
                      <a:pt x="447557" y="82472"/>
                      <a:pt x="442086" y="103338"/>
                    </a:cubicBezTo>
                    <a:cubicBezTo>
                      <a:pt x="442086" y="108306"/>
                      <a:pt x="442086" y="108306"/>
                      <a:pt x="442086" y="113771"/>
                    </a:cubicBezTo>
                    <a:cubicBezTo>
                      <a:pt x="437111" y="124205"/>
                      <a:pt x="437111" y="129173"/>
                      <a:pt x="437111" y="134141"/>
                    </a:cubicBezTo>
                    <a:cubicBezTo>
                      <a:pt x="431640" y="150039"/>
                      <a:pt x="426665" y="165441"/>
                      <a:pt x="421194" y="175874"/>
                    </a:cubicBezTo>
                    <a:cubicBezTo>
                      <a:pt x="406271" y="212141"/>
                      <a:pt x="385378" y="248409"/>
                      <a:pt x="354040" y="289645"/>
                    </a:cubicBezTo>
                    <a:cubicBezTo>
                      <a:pt x="349066" y="294613"/>
                      <a:pt x="344091" y="315479"/>
                      <a:pt x="344091" y="325913"/>
                    </a:cubicBezTo>
                    <a:cubicBezTo>
                      <a:pt x="354040" y="367148"/>
                      <a:pt x="359512" y="460053"/>
                      <a:pt x="276441" y="506754"/>
                    </a:cubicBezTo>
                    <a:cubicBezTo>
                      <a:pt x="265994" y="517187"/>
                      <a:pt x="255548" y="512219"/>
                      <a:pt x="261020" y="496321"/>
                    </a:cubicBezTo>
                    <a:cubicBezTo>
                      <a:pt x="261020" y="439684"/>
                      <a:pt x="240128" y="305046"/>
                      <a:pt x="17278" y="310511"/>
                    </a:cubicBezTo>
                    <a:cubicBezTo>
                      <a:pt x="1858" y="310511"/>
                      <a:pt x="-3117" y="300078"/>
                      <a:pt x="1858" y="289645"/>
                    </a:cubicBezTo>
                    <a:cubicBezTo>
                      <a:pt x="17278" y="253377"/>
                      <a:pt x="59062" y="180842"/>
                      <a:pt x="162528" y="186307"/>
                    </a:cubicBezTo>
                    <a:cubicBezTo>
                      <a:pt x="172975" y="186307"/>
                      <a:pt x="188395" y="175874"/>
                      <a:pt x="193369" y="165441"/>
                    </a:cubicBezTo>
                    <a:cubicBezTo>
                      <a:pt x="214261" y="139606"/>
                      <a:pt x="250574" y="87937"/>
                      <a:pt x="312753" y="51669"/>
                    </a:cubicBezTo>
                    <a:cubicBezTo>
                      <a:pt x="349066" y="25835"/>
                      <a:pt x="379907" y="15402"/>
                      <a:pt x="400799" y="9937"/>
                    </a:cubicBezTo>
                    <a:cubicBezTo>
                      <a:pt x="416219" y="9937"/>
                      <a:pt x="426665" y="9937"/>
                      <a:pt x="426665" y="4968"/>
                    </a:cubicBezTo>
                    <a:cubicBezTo>
                      <a:pt x="431640" y="4968"/>
                      <a:pt x="431640" y="0"/>
                      <a:pt x="4371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pPr>
                  <a:defRPr/>
                </a:pPr>
                <a:endParaRPr 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65" name="Rounded Rectangle 27">
              <a:extLst>
                <a:ext uri="{FF2B5EF4-FFF2-40B4-BE49-F238E27FC236}">
                  <a16:creationId xmlns:a16="http://schemas.microsoft.com/office/drawing/2014/main" xmlns="" id="{BD6C96CC-F655-4F0F-A1E1-9561E7DE984C}"/>
                </a:ext>
              </a:extLst>
            </p:cNvPr>
            <p:cNvSpPr/>
            <p:nvPr/>
          </p:nvSpPr>
          <p:spPr>
            <a:xfrm>
              <a:off x="3602107" y="4509522"/>
              <a:ext cx="1110386" cy="111038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25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59" name="Rounded Rectangle 37">
              <a:extLst>
                <a:ext uri="{FF2B5EF4-FFF2-40B4-BE49-F238E27FC236}">
                  <a16:creationId xmlns:a16="http://schemas.microsoft.com/office/drawing/2014/main" xmlns="" id="{B262E3D4-FD17-43CD-9853-540B7B76ED66}"/>
                </a:ext>
              </a:extLst>
            </p:cNvPr>
            <p:cNvSpPr/>
            <p:nvPr/>
          </p:nvSpPr>
          <p:spPr>
            <a:xfrm>
              <a:off x="9701710" y="1695286"/>
              <a:ext cx="1110386" cy="11103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25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49" name="iSlíďè">
              <a:extLst>
                <a:ext uri="{FF2B5EF4-FFF2-40B4-BE49-F238E27FC236}">
                  <a16:creationId xmlns:a16="http://schemas.microsoft.com/office/drawing/2014/main" xmlns="" id="{92D1B260-8EA4-4B4F-8876-1A785AB6B235}"/>
                </a:ext>
              </a:extLst>
            </p:cNvPr>
            <p:cNvSpPr txBox="1"/>
            <p:nvPr/>
          </p:nvSpPr>
          <p:spPr bwMode="auto">
            <a:xfrm>
              <a:off x="106527" y="3915140"/>
              <a:ext cx="3771111" cy="35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Xác định tập bài hát</a:t>
              </a:r>
            </a:p>
            <a:p>
              <a:pPr marL="0" marR="0" lvl="0" indent="0" algn="ctr" defTabSz="913765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new user đã nghe và chưa nghe</a:t>
              </a:r>
              <a:endPara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50" name="iSlíďè">
              <a:extLst>
                <a:ext uri="{FF2B5EF4-FFF2-40B4-BE49-F238E27FC236}">
                  <a16:creationId xmlns:a16="http://schemas.microsoft.com/office/drawing/2014/main" xmlns="" id="{63A84415-2620-4C62-8BFE-B087B0BBA81D}"/>
                </a:ext>
              </a:extLst>
            </p:cNvPr>
            <p:cNvSpPr txBox="1"/>
            <p:nvPr/>
          </p:nvSpPr>
          <p:spPr bwMode="auto">
            <a:xfrm>
              <a:off x="5471820" y="3910691"/>
              <a:ext cx="1458463" cy="35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Autofit/>
            </a:bodyPr>
            <a:lstStyle/>
            <a:p>
              <a:pPr lvl="0" algn="ctr" defTabSz="913765" eaLnBrk="1" fontAlgn="auto" hangingPunct="1">
                <a:spcAft>
                  <a:spcPts val="0"/>
                </a:spcAft>
                <a:defRPr/>
              </a:pPr>
              <a:r>
                <a:rPr lang="en-US" altLang="zh-CN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Tính độ tương tự pearson</a:t>
              </a:r>
            </a:p>
            <a:p>
              <a:pPr lvl="0" algn="ctr" defTabSz="913765" eaLnBrk="1" fontAlgn="auto" hangingPunct="1">
                <a:spcAft>
                  <a:spcPts val="0"/>
                </a:spcAft>
                <a:defRPr/>
              </a:pPr>
              <a:r>
                <a:rPr lang="en-US" altLang="zh-CN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Của new user so với các user còn lại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51" name="iSlíďè">
              <a:extLst>
                <a:ext uri="{FF2B5EF4-FFF2-40B4-BE49-F238E27FC236}">
                  <a16:creationId xmlns:a16="http://schemas.microsoft.com/office/drawing/2014/main" xmlns="" id="{C074B751-E209-4766-B7C4-B0700E3F0CA5}"/>
                </a:ext>
              </a:extLst>
            </p:cNvPr>
            <p:cNvSpPr txBox="1"/>
            <p:nvPr/>
          </p:nvSpPr>
          <p:spPr bwMode="auto">
            <a:xfrm>
              <a:off x="7486807" y="1846096"/>
              <a:ext cx="2195830" cy="35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lvl="0" defTabSz="913765" eaLnBrk="1" fontAlgn="auto" hangingPunct="1"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52" name="iSlíďè">
              <a:extLst>
                <a:ext uri="{FF2B5EF4-FFF2-40B4-BE49-F238E27FC236}">
                  <a16:creationId xmlns:a16="http://schemas.microsoft.com/office/drawing/2014/main" xmlns="" id="{EFD762F4-60D8-453A-9F58-C39AFEAEB273}"/>
                </a:ext>
              </a:extLst>
            </p:cNvPr>
            <p:cNvSpPr txBox="1"/>
            <p:nvPr/>
          </p:nvSpPr>
          <p:spPr bwMode="auto">
            <a:xfrm>
              <a:off x="9152921" y="3917445"/>
              <a:ext cx="2195830" cy="35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Autofit/>
            </a:bodyPr>
            <a:lstStyle/>
            <a:p>
              <a:pPr lvl="0" algn="ctr" defTabSz="913765" eaLnBrk="1" fontAlgn="auto" hangingPunct="1">
                <a:spcAft>
                  <a:spcPts val="0"/>
                </a:spcAft>
                <a:defRPr/>
              </a:pPr>
              <a:r>
                <a:rPr lang="en-US" altLang="zh-CN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Chọn ra 5 bài có giá trị </a:t>
              </a:r>
            </a:p>
            <a:p>
              <a:pPr lvl="0" algn="ctr" defTabSz="913765" eaLnBrk="1" fontAlgn="auto" hangingPunct="1">
                <a:spcAft>
                  <a:spcPts val="0"/>
                </a:spcAft>
                <a:defRPr/>
              </a:pPr>
              <a:r>
                <a:rPr lang="en-US" altLang="zh-CN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dự báo cao nhất để gợi ý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endParaRPr>
            </a:p>
          </p:txBody>
        </p:sp>
        <p:grpSp>
          <p:nvGrpSpPr>
            <p:cNvPr id="53" name="组合 1">
              <a:extLst>
                <a:ext uri="{FF2B5EF4-FFF2-40B4-BE49-F238E27FC236}">
                  <a16:creationId xmlns:a16="http://schemas.microsoft.com/office/drawing/2014/main" xmlns="" id="{E3322872-4758-4979-9865-BEE03646EFDB}"/>
                </a:ext>
              </a:extLst>
            </p:cNvPr>
            <p:cNvGrpSpPr/>
            <p:nvPr/>
          </p:nvGrpSpPr>
          <p:grpSpPr>
            <a:xfrm>
              <a:off x="2779628" y="2197292"/>
              <a:ext cx="2633484" cy="909845"/>
              <a:chOff x="2779628" y="2197292"/>
              <a:chExt cx="2633484" cy="909845"/>
            </a:xfrm>
          </p:grpSpPr>
          <p:sp>
            <p:nvSpPr>
              <p:cNvPr id="57" name="iSlíďè">
                <a:extLst>
                  <a:ext uri="{FF2B5EF4-FFF2-40B4-BE49-F238E27FC236}">
                    <a16:creationId xmlns:a16="http://schemas.microsoft.com/office/drawing/2014/main" xmlns="" id="{8E2A811F-860E-463E-9B05-1B99424A3FEB}"/>
                  </a:ext>
                </a:extLst>
              </p:cNvPr>
              <p:cNvSpPr txBox="1"/>
              <p:nvPr/>
            </p:nvSpPr>
            <p:spPr bwMode="auto">
              <a:xfrm>
                <a:off x="3127583" y="2755941"/>
                <a:ext cx="2195830" cy="351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Autofit/>
              </a:bodyPr>
              <a:lstStyle/>
              <a:p>
                <a:pPr lvl="0" algn="ctr" defTabSz="913765" eaLnBrk="1" fontAlgn="auto" hangingPunct="1">
                  <a:spcAft>
                    <a:spcPts val="0"/>
                  </a:spcAft>
                  <a:defRPr/>
                </a:pPr>
                <a:r>
                  <a:rPr lang="en-US" altLang="zh-CN" smtClean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Microsoft YaHei" panose="020B0503020204020204" pitchFamily="34" charset="-122"/>
                  </a:rPr>
                  <a:t>Tìm tập user đã nghe </a:t>
                </a:r>
              </a:p>
              <a:p>
                <a:pPr lvl="0" algn="ctr" defTabSz="913765" eaLnBrk="1" fontAlgn="auto" hangingPunct="1">
                  <a:spcAft>
                    <a:spcPts val="0"/>
                  </a:spcAft>
                  <a:defRPr/>
                </a:pPr>
                <a:r>
                  <a:rPr lang="en-US" altLang="zh-CN" smtClean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Microsoft YaHei" panose="020B0503020204020204" pitchFamily="34" charset="-122"/>
                  </a:rPr>
                  <a:t>các bài hát như new user </a:t>
                </a:r>
                <a:endParaRPr lang="zh-CN" altLang="en-US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8" name="išľíďè">
                <a:extLst>
                  <a:ext uri="{FF2B5EF4-FFF2-40B4-BE49-F238E27FC236}">
                    <a16:creationId xmlns:a16="http://schemas.microsoft.com/office/drawing/2014/main" xmlns="" id="{8F69B8DF-4AA7-4DDF-8088-7DA940440D8D}"/>
                  </a:ext>
                </a:extLst>
              </p:cNvPr>
              <p:cNvSpPr/>
              <p:nvPr/>
            </p:nvSpPr>
            <p:spPr bwMode="auto">
              <a:xfrm>
                <a:off x="2779628" y="2197292"/>
                <a:ext cx="2633484" cy="557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/>
              <a:p>
                <a:pPr algn="ctr" defTabSz="913765" eaLnBrk="1" fontAlgn="auto" hangingPunct="1">
                  <a:lnSpc>
                    <a:spcPct val="150000"/>
                  </a:lnSpc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54" name="išľíďè">
              <a:extLst>
                <a:ext uri="{FF2B5EF4-FFF2-40B4-BE49-F238E27FC236}">
                  <a16:creationId xmlns:a16="http://schemas.microsoft.com/office/drawing/2014/main" xmlns="" id="{DA38A640-5753-4F2C-ACC9-B6F4A4F91EE2}"/>
                </a:ext>
              </a:extLst>
            </p:cNvPr>
            <p:cNvSpPr/>
            <p:nvPr/>
          </p:nvSpPr>
          <p:spPr bwMode="auto">
            <a:xfrm>
              <a:off x="4807420" y="4891935"/>
              <a:ext cx="2633484" cy="557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 algn="ctr" defTabSz="913765" eaLnBrk="1" fontAlgn="auto" hangingPunct="1">
                <a:lnSpc>
                  <a:spcPct val="150000"/>
                </a:lnSpc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  <a:p>
              <a:pPr lvl="0" defTabSz="913765" eaLnBrk="1" fontAlgn="auto" hangingPunct="1">
                <a:lnSpc>
                  <a:spcPct val="150000"/>
                </a:lnSpc>
                <a:spcAft>
                  <a:spcPts val="0"/>
                </a:spcAft>
                <a:defRPr/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55" name="išľíďè">
              <a:extLst>
                <a:ext uri="{FF2B5EF4-FFF2-40B4-BE49-F238E27FC236}">
                  <a16:creationId xmlns:a16="http://schemas.microsoft.com/office/drawing/2014/main" xmlns="" id="{E9FE582D-B6F3-4349-AD04-5F152A60D94A}"/>
                </a:ext>
              </a:extLst>
            </p:cNvPr>
            <p:cNvSpPr/>
            <p:nvPr/>
          </p:nvSpPr>
          <p:spPr bwMode="auto">
            <a:xfrm>
              <a:off x="8934094" y="4891935"/>
              <a:ext cx="2633484" cy="557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 lvl="0" defTabSz="913765" eaLnBrk="1" fontAlgn="auto" hangingPunct="1">
                <a:lnSpc>
                  <a:spcPct val="150000"/>
                </a:lnSpc>
                <a:spcAft>
                  <a:spcPts val="0"/>
                </a:spcAft>
                <a:defRPr/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56" name="išľíďè">
              <a:extLst>
                <a:ext uri="{FF2B5EF4-FFF2-40B4-BE49-F238E27FC236}">
                  <a16:creationId xmlns:a16="http://schemas.microsoft.com/office/drawing/2014/main" xmlns="" id="{86FD2F9A-8CD9-4E4F-82C2-9AD83A5BA6A2}"/>
                </a:ext>
              </a:extLst>
            </p:cNvPr>
            <p:cNvSpPr/>
            <p:nvPr/>
          </p:nvSpPr>
          <p:spPr bwMode="auto">
            <a:xfrm>
              <a:off x="6891435" y="2197292"/>
              <a:ext cx="2633484" cy="557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 lvl="0" defTabSz="913765" eaLnBrk="1" fontAlgn="auto" hangingPunct="1">
                <a:lnSpc>
                  <a:spcPct val="150000"/>
                </a:lnSpc>
                <a:spcAft>
                  <a:spcPts val="0"/>
                </a:spcAft>
                <a:defRPr/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049891" y="2828220"/>
            <a:ext cx="232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Dự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báo số lượt nghe</a:t>
            </a: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cho new user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千图设计师MC：ID 29795607库_Freeform: Shape 35">
            <a:extLst>
              <a:ext uri="{FF2B5EF4-FFF2-40B4-BE49-F238E27FC236}">
                <a16:creationId xmlns:a16="http://schemas.microsoft.com/office/drawing/2014/main" xmlns="" id="{0EEE708F-00BF-4885-B94C-8F7A8AFCFA1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877638" y="4805648"/>
            <a:ext cx="544770" cy="502865"/>
          </a:xfrm>
          <a:custGeom>
            <a:avLst/>
            <a:gdLst>
              <a:gd name="T0" fmla="*/ 9 w 52"/>
              <a:gd name="T1" fmla="*/ 28 h 48"/>
              <a:gd name="T2" fmla="*/ 5 w 52"/>
              <a:gd name="T3" fmla="*/ 28 h 48"/>
              <a:gd name="T4" fmla="*/ 0 w 52"/>
              <a:gd name="T5" fmla="*/ 23 h 48"/>
              <a:gd name="T6" fmla="*/ 4 w 52"/>
              <a:gd name="T7" fmla="*/ 14 h 48"/>
              <a:gd name="T8" fmla="*/ 11 w 52"/>
              <a:gd name="T9" fmla="*/ 16 h 48"/>
              <a:gd name="T10" fmla="*/ 14 w 52"/>
              <a:gd name="T11" fmla="*/ 16 h 48"/>
              <a:gd name="T12" fmla="*/ 14 w 52"/>
              <a:gd name="T13" fmla="*/ 17 h 48"/>
              <a:gd name="T14" fmla="*/ 16 w 52"/>
              <a:gd name="T15" fmla="*/ 24 h 48"/>
              <a:gd name="T16" fmla="*/ 9 w 52"/>
              <a:gd name="T17" fmla="*/ 28 h 48"/>
              <a:gd name="T18" fmla="*/ 11 w 52"/>
              <a:gd name="T19" fmla="*/ 14 h 48"/>
              <a:gd name="T20" fmla="*/ 4 w 52"/>
              <a:gd name="T21" fmla="*/ 7 h 48"/>
              <a:gd name="T22" fmla="*/ 11 w 52"/>
              <a:gd name="T23" fmla="*/ 0 h 48"/>
              <a:gd name="T24" fmla="*/ 17 w 52"/>
              <a:gd name="T25" fmla="*/ 7 h 48"/>
              <a:gd name="T26" fmla="*/ 11 w 52"/>
              <a:gd name="T27" fmla="*/ 14 h 48"/>
              <a:gd name="T28" fmla="*/ 38 w 52"/>
              <a:gd name="T29" fmla="*/ 48 h 48"/>
              <a:gd name="T30" fmla="*/ 14 w 52"/>
              <a:gd name="T31" fmla="*/ 48 h 48"/>
              <a:gd name="T32" fmla="*/ 7 w 52"/>
              <a:gd name="T33" fmla="*/ 41 h 48"/>
              <a:gd name="T34" fmla="*/ 16 w 52"/>
              <a:gd name="T35" fmla="*/ 26 h 48"/>
              <a:gd name="T36" fmla="*/ 26 w 52"/>
              <a:gd name="T37" fmla="*/ 30 h 48"/>
              <a:gd name="T38" fmla="*/ 36 w 52"/>
              <a:gd name="T39" fmla="*/ 26 h 48"/>
              <a:gd name="T40" fmla="*/ 45 w 52"/>
              <a:gd name="T41" fmla="*/ 41 h 48"/>
              <a:gd name="T42" fmla="*/ 38 w 52"/>
              <a:gd name="T43" fmla="*/ 48 h 48"/>
              <a:gd name="T44" fmla="*/ 26 w 52"/>
              <a:gd name="T45" fmla="*/ 28 h 48"/>
              <a:gd name="T46" fmla="*/ 16 w 52"/>
              <a:gd name="T47" fmla="*/ 17 h 48"/>
              <a:gd name="T48" fmla="*/ 26 w 52"/>
              <a:gd name="T49" fmla="*/ 7 h 48"/>
              <a:gd name="T50" fmla="*/ 36 w 52"/>
              <a:gd name="T51" fmla="*/ 17 h 48"/>
              <a:gd name="T52" fmla="*/ 26 w 52"/>
              <a:gd name="T53" fmla="*/ 28 h 48"/>
              <a:gd name="T54" fmla="*/ 41 w 52"/>
              <a:gd name="T55" fmla="*/ 14 h 48"/>
              <a:gd name="T56" fmla="*/ 35 w 52"/>
              <a:gd name="T57" fmla="*/ 7 h 48"/>
              <a:gd name="T58" fmla="*/ 41 w 52"/>
              <a:gd name="T59" fmla="*/ 0 h 48"/>
              <a:gd name="T60" fmla="*/ 48 w 52"/>
              <a:gd name="T61" fmla="*/ 7 h 48"/>
              <a:gd name="T62" fmla="*/ 41 w 52"/>
              <a:gd name="T63" fmla="*/ 14 h 48"/>
              <a:gd name="T64" fmla="*/ 46 w 52"/>
              <a:gd name="T65" fmla="*/ 28 h 48"/>
              <a:gd name="T66" fmla="*/ 43 w 52"/>
              <a:gd name="T67" fmla="*/ 28 h 48"/>
              <a:gd name="T68" fmla="*/ 36 w 52"/>
              <a:gd name="T69" fmla="*/ 24 h 48"/>
              <a:gd name="T70" fmla="*/ 38 w 52"/>
              <a:gd name="T71" fmla="*/ 17 h 48"/>
              <a:gd name="T72" fmla="*/ 38 w 52"/>
              <a:gd name="T73" fmla="*/ 16 h 48"/>
              <a:gd name="T74" fmla="*/ 41 w 52"/>
              <a:gd name="T75" fmla="*/ 16 h 48"/>
              <a:gd name="T76" fmla="*/ 48 w 52"/>
              <a:gd name="T77" fmla="*/ 14 h 48"/>
              <a:gd name="T78" fmla="*/ 52 w 52"/>
              <a:gd name="T79" fmla="*/ 23 h 48"/>
              <a:gd name="T80" fmla="*/ 46 w 52"/>
              <a:gd name="T81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48">
                <a:moveTo>
                  <a:pt x="9" y="28"/>
                </a:moveTo>
                <a:cubicBezTo>
                  <a:pt x="5" y="28"/>
                  <a:pt x="5" y="28"/>
                  <a:pt x="5" y="28"/>
                </a:cubicBezTo>
                <a:cubicBezTo>
                  <a:pt x="3" y="28"/>
                  <a:pt x="0" y="26"/>
                  <a:pt x="0" y="23"/>
                </a:cubicBezTo>
                <a:cubicBezTo>
                  <a:pt x="0" y="21"/>
                  <a:pt x="0" y="14"/>
                  <a:pt x="4" y="14"/>
                </a:cubicBezTo>
                <a:cubicBezTo>
                  <a:pt x="4" y="14"/>
                  <a:pt x="7" y="16"/>
                  <a:pt x="11" y="16"/>
                </a:cubicBezTo>
                <a:cubicBezTo>
                  <a:pt x="12" y="16"/>
                  <a:pt x="13" y="16"/>
                  <a:pt x="14" y="16"/>
                </a:cubicBezTo>
                <a:cubicBezTo>
                  <a:pt x="14" y="16"/>
                  <a:pt x="14" y="17"/>
                  <a:pt x="14" y="17"/>
                </a:cubicBezTo>
                <a:cubicBezTo>
                  <a:pt x="14" y="20"/>
                  <a:pt x="15" y="22"/>
                  <a:pt x="16" y="24"/>
                </a:cubicBezTo>
                <a:cubicBezTo>
                  <a:pt x="13" y="24"/>
                  <a:pt x="11" y="26"/>
                  <a:pt x="9" y="28"/>
                </a:cubicBezTo>
                <a:close/>
                <a:moveTo>
                  <a:pt x="11" y="14"/>
                </a:moveTo>
                <a:cubicBezTo>
                  <a:pt x="7" y="14"/>
                  <a:pt x="4" y="11"/>
                  <a:pt x="4" y="7"/>
                </a:cubicBezTo>
                <a:cubicBezTo>
                  <a:pt x="4" y="3"/>
                  <a:pt x="7" y="0"/>
                  <a:pt x="11" y="0"/>
                </a:cubicBezTo>
                <a:cubicBezTo>
                  <a:pt x="14" y="0"/>
                  <a:pt x="17" y="3"/>
                  <a:pt x="17" y="7"/>
                </a:cubicBezTo>
                <a:cubicBezTo>
                  <a:pt x="17" y="11"/>
                  <a:pt x="14" y="14"/>
                  <a:pt x="11" y="14"/>
                </a:cubicBezTo>
                <a:close/>
                <a:moveTo>
                  <a:pt x="38" y="48"/>
                </a:moveTo>
                <a:cubicBezTo>
                  <a:pt x="14" y="48"/>
                  <a:pt x="14" y="48"/>
                  <a:pt x="14" y="48"/>
                </a:cubicBezTo>
                <a:cubicBezTo>
                  <a:pt x="10" y="48"/>
                  <a:pt x="7" y="46"/>
                  <a:pt x="7" y="41"/>
                </a:cubicBezTo>
                <a:cubicBezTo>
                  <a:pt x="7" y="35"/>
                  <a:pt x="9" y="26"/>
                  <a:pt x="16" y="26"/>
                </a:cubicBezTo>
                <a:cubicBezTo>
                  <a:pt x="17" y="26"/>
                  <a:pt x="21" y="30"/>
                  <a:pt x="26" y="30"/>
                </a:cubicBezTo>
                <a:cubicBezTo>
                  <a:pt x="31" y="30"/>
                  <a:pt x="35" y="26"/>
                  <a:pt x="36" y="26"/>
                </a:cubicBezTo>
                <a:cubicBezTo>
                  <a:pt x="43" y="26"/>
                  <a:pt x="45" y="35"/>
                  <a:pt x="45" y="41"/>
                </a:cubicBezTo>
                <a:cubicBezTo>
                  <a:pt x="45" y="46"/>
                  <a:pt x="42" y="48"/>
                  <a:pt x="38" y="48"/>
                </a:cubicBezTo>
                <a:close/>
                <a:moveTo>
                  <a:pt x="26" y="28"/>
                </a:moveTo>
                <a:cubicBezTo>
                  <a:pt x="20" y="28"/>
                  <a:pt x="16" y="23"/>
                  <a:pt x="16" y="17"/>
                </a:cubicBezTo>
                <a:cubicBezTo>
                  <a:pt x="16" y="12"/>
                  <a:pt x="20" y="7"/>
                  <a:pt x="26" y="7"/>
                </a:cubicBezTo>
                <a:cubicBezTo>
                  <a:pt x="32" y="7"/>
                  <a:pt x="36" y="12"/>
                  <a:pt x="36" y="17"/>
                </a:cubicBezTo>
                <a:cubicBezTo>
                  <a:pt x="36" y="23"/>
                  <a:pt x="32" y="28"/>
                  <a:pt x="26" y="28"/>
                </a:cubicBezTo>
                <a:close/>
                <a:moveTo>
                  <a:pt x="41" y="14"/>
                </a:moveTo>
                <a:cubicBezTo>
                  <a:pt x="38" y="14"/>
                  <a:pt x="35" y="11"/>
                  <a:pt x="35" y="7"/>
                </a:cubicBezTo>
                <a:cubicBezTo>
                  <a:pt x="35" y="3"/>
                  <a:pt x="38" y="0"/>
                  <a:pt x="41" y="0"/>
                </a:cubicBezTo>
                <a:cubicBezTo>
                  <a:pt x="45" y="0"/>
                  <a:pt x="48" y="3"/>
                  <a:pt x="48" y="7"/>
                </a:cubicBezTo>
                <a:cubicBezTo>
                  <a:pt x="48" y="11"/>
                  <a:pt x="45" y="14"/>
                  <a:pt x="41" y="14"/>
                </a:cubicBezTo>
                <a:close/>
                <a:moveTo>
                  <a:pt x="46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1" y="26"/>
                  <a:pt x="39" y="24"/>
                  <a:pt x="36" y="24"/>
                </a:cubicBezTo>
                <a:cubicBezTo>
                  <a:pt x="37" y="22"/>
                  <a:pt x="38" y="20"/>
                  <a:pt x="38" y="17"/>
                </a:cubicBezTo>
                <a:cubicBezTo>
                  <a:pt x="38" y="17"/>
                  <a:pt x="38" y="16"/>
                  <a:pt x="38" y="16"/>
                </a:cubicBezTo>
                <a:cubicBezTo>
                  <a:pt x="39" y="16"/>
                  <a:pt x="40" y="16"/>
                  <a:pt x="41" y="16"/>
                </a:cubicBezTo>
                <a:cubicBezTo>
                  <a:pt x="45" y="16"/>
                  <a:pt x="48" y="14"/>
                  <a:pt x="48" y="14"/>
                </a:cubicBezTo>
                <a:cubicBezTo>
                  <a:pt x="52" y="14"/>
                  <a:pt x="52" y="21"/>
                  <a:pt x="52" y="23"/>
                </a:cubicBezTo>
                <a:cubicBezTo>
                  <a:pt x="52" y="26"/>
                  <a:pt x="49" y="28"/>
                  <a:pt x="46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33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09" y="1900466"/>
            <a:ext cx="638808" cy="638808"/>
          </a:xfrm>
          <a:prstGeom prst="rect">
            <a:avLst/>
          </a:prstGeom>
        </p:spPr>
      </p:pic>
      <p:sp>
        <p:nvSpPr>
          <p:cNvPr id="134" name="Freeform: Shape 17">
            <a:extLst>
              <a:ext uri="{FF2B5EF4-FFF2-40B4-BE49-F238E27FC236}">
                <a16:creationId xmlns:a16="http://schemas.microsoft.com/office/drawing/2014/main" xmlns="" id="{6A1916FC-0FBC-49AD-81F6-72150691B697}"/>
              </a:ext>
            </a:extLst>
          </p:cNvPr>
          <p:cNvSpPr/>
          <p:nvPr/>
        </p:nvSpPr>
        <p:spPr>
          <a:xfrm>
            <a:off x="9928686" y="1986577"/>
            <a:ext cx="629614" cy="553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71" y="8035"/>
                </a:moveTo>
                <a:lnTo>
                  <a:pt x="11327" y="9235"/>
                </a:lnTo>
                <a:lnTo>
                  <a:pt x="14583" y="4904"/>
                </a:lnTo>
                <a:lnTo>
                  <a:pt x="15088" y="4330"/>
                </a:lnTo>
                <a:lnTo>
                  <a:pt x="17289" y="6157"/>
                </a:lnTo>
                <a:lnTo>
                  <a:pt x="17289" y="3078"/>
                </a:lnTo>
                <a:lnTo>
                  <a:pt x="17289" y="0"/>
                </a:lnTo>
                <a:lnTo>
                  <a:pt x="14583" y="626"/>
                </a:lnTo>
                <a:lnTo>
                  <a:pt x="11878" y="1200"/>
                </a:lnTo>
                <a:lnTo>
                  <a:pt x="14033" y="3704"/>
                </a:lnTo>
                <a:lnTo>
                  <a:pt x="10777" y="7409"/>
                </a:lnTo>
                <a:lnTo>
                  <a:pt x="7567" y="6157"/>
                </a:lnTo>
                <a:lnTo>
                  <a:pt x="5411" y="10487"/>
                </a:lnTo>
                <a:lnTo>
                  <a:pt x="2155" y="9235"/>
                </a:lnTo>
                <a:lnTo>
                  <a:pt x="550" y="14817"/>
                </a:lnTo>
                <a:lnTo>
                  <a:pt x="0" y="16017"/>
                </a:lnTo>
                <a:lnTo>
                  <a:pt x="1055" y="16643"/>
                </a:lnTo>
                <a:lnTo>
                  <a:pt x="2706" y="11113"/>
                </a:lnTo>
                <a:lnTo>
                  <a:pt x="5916" y="12313"/>
                </a:lnTo>
                <a:lnTo>
                  <a:pt x="8071" y="8035"/>
                </a:lnTo>
                <a:lnTo>
                  <a:pt x="8071" y="8035"/>
                </a:lnTo>
                <a:close/>
                <a:moveTo>
                  <a:pt x="6466" y="21600"/>
                </a:moveTo>
                <a:lnTo>
                  <a:pt x="6466" y="16643"/>
                </a:lnTo>
                <a:lnTo>
                  <a:pt x="3761" y="16643"/>
                </a:lnTo>
                <a:lnTo>
                  <a:pt x="3761" y="21600"/>
                </a:lnTo>
                <a:lnTo>
                  <a:pt x="6466" y="21600"/>
                </a:lnTo>
                <a:lnTo>
                  <a:pt x="6466" y="21600"/>
                </a:lnTo>
                <a:close/>
                <a:moveTo>
                  <a:pt x="10227" y="21600"/>
                </a:moveTo>
                <a:lnTo>
                  <a:pt x="7567" y="21600"/>
                </a:lnTo>
                <a:lnTo>
                  <a:pt x="7567" y="14817"/>
                </a:lnTo>
                <a:lnTo>
                  <a:pt x="10227" y="14817"/>
                </a:lnTo>
                <a:lnTo>
                  <a:pt x="10227" y="21600"/>
                </a:lnTo>
                <a:lnTo>
                  <a:pt x="10227" y="21600"/>
                </a:lnTo>
                <a:close/>
                <a:moveTo>
                  <a:pt x="14033" y="21600"/>
                </a:moveTo>
                <a:lnTo>
                  <a:pt x="11327" y="21600"/>
                </a:lnTo>
                <a:lnTo>
                  <a:pt x="11327" y="12313"/>
                </a:lnTo>
                <a:lnTo>
                  <a:pt x="14033" y="12313"/>
                </a:lnTo>
                <a:lnTo>
                  <a:pt x="14033" y="21600"/>
                </a:lnTo>
                <a:lnTo>
                  <a:pt x="14033" y="21600"/>
                </a:lnTo>
                <a:close/>
                <a:moveTo>
                  <a:pt x="17794" y="21600"/>
                </a:moveTo>
                <a:lnTo>
                  <a:pt x="15088" y="21600"/>
                </a:lnTo>
                <a:lnTo>
                  <a:pt x="15088" y="9861"/>
                </a:lnTo>
                <a:lnTo>
                  <a:pt x="17794" y="9861"/>
                </a:lnTo>
                <a:lnTo>
                  <a:pt x="17794" y="21600"/>
                </a:lnTo>
                <a:lnTo>
                  <a:pt x="17794" y="21600"/>
                </a:lnTo>
                <a:close/>
                <a:moveTo>
                  <a:pt x="18894" y="6783"/>
                </a:moveTo>
                <a:lnTo>
                  <a:pt x="18894" y="21600"/>
                </a:lnTo>
                <a:lnTo>
                  <a:pt x="21600" y="21600"/>
                </a:lnTo>
                <a:lnTo>
                  <a:pt x="21600" y="6783"/>
                </a:lnTo>
                <a:lnTo>
                  <a:pt x="18894" y="6783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026" name="Picture 2" descr="https://scontent.fhph1-2.fna.fbcdn.net/v/t1.15752-9/101589984_696268951187672_1305385859998023680_n.png?_nc_cat=105&amp;_nc_sid=b96e70&amp;_nc_ohc=p52sY2wOPVEAX9GrqTq&amp;_nc_ht=scontent.fhph1-2.fna&amp;oh=7dbaeb3d4d1f7ab6d1cd11225fa947c2&amp;oe=5EFB564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186" y="1889462"/>
            <a:ext cx="725902" cy="7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52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317218" y="-32003"/>
            <a:ext cx="97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ĐÁNH GIÁ MÔ HÌNH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7453" y="3909054"/>
            <a:ext cx="516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[‘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track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track B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’, ‘track F’, ‘track H’, ‘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track J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7453" y="5243685"/>
            <a:ext cx="531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[‘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track J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’, ‘track E’, ‘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track 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track B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‘track D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1394" y="3466611"/>
            <a:ext cx="122872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Gợi 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3767" y="5869916"/>
            <a:ext cx="365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Chỉ số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Precision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 3 /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7800"/>
              </p:ext>
            </p:extLst>
          </p:nvPr>
        </p:nvGraphicFramePr>
        <p:xfrm>
          <a:off x="6725118" y="1457778"/>
          <a:ext cx="5021275" cy="115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7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78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7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64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68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41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058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0058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0058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0058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67571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54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007</a:t>
                      </a:r>
                      <a:endParaRPr lang="en-US" sz="130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865277" y="2136131"/>
            <a:ext cx="419100" cy="463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394" y="4743770"/>
            <a:ext cx="1243692" cy="49991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919947"/>
              </p:ext>
            </p:extLst>
          </p:nvPr>
        </p:nvGraphicFramePr>
        <p:xfrm>
          <a:off x="-52362" y="750327"/>
          <a:ext cx="4876800" cy="290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20857" y="1908414"/>
            <a:ext cx="1324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Train : 9/10</a:t>
            </a:r>
          </a:p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Test: 1/10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658" y="3955220"/>
            <a:ext cx="6164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 lần lặp.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Giá trị ngưỡng: 0.2, 0.5, 0.7.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Phương pháp đánh giá Given One.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Gợi ý dựa trên bài hát đầu tiên.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Tiêu chí định lượng Precision thể hiện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tỷ lệ giữa số lượng các gợi ý phù hợp và tổng số các gợi ý đã cung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cấ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25118" y="10126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327050" y="585628"/>
            <a:ext cx="97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KẾT QUẢ ĐÁNH GIÁ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16529"/>
              </p:ext>
            </p:extLst>
          </p:nvPr>
        </p:nvGraphicFramePr>
        <p:xfrm>
          <a:off x="2272389" y="1297127"/>
          <a:ext cx="6719210" cy="439803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43842"/>
                <a:gridCol w="1343842"/>
                <a:gridCol w="1343842"/>
                <a:gridCol w="1343842"/>
                <a:gridCol w="1343842"/>
              </a:tblGrid>
              <a:tr h="33831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400" b="1" u="none" strike="noStrike" baseline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cụm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0.364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0.368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0.372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0.408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0.428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0.464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0.416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12.942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12.044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7.488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0.4072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0.4176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0.3992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29336" y="5806708"/>
            <a:ext cx="272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Ngưỡng pearson = 0.2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02102"/>
              </p:ext>
            </p:extLst>
          </p:nvPr>
        </p:nvGraphicFramePr>
        <p:xfrm>
          <a:off x="9152347" y="5018537"/>
          <a:ext cx="1217694" cy="6766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7694"/>
              </a:tblGrid>
              <a:tr h="33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10.82</a:t>
                      </a:r>
                      <a:endParaRPr lang="en-US" sz="1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0.408</a:t>
                      </a:r>
                      <a:endParaRPr lang="en-US" sz="1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5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80381"/>
              </p:ext>
            </p:extLst>
          </p:nvPr>
        </p:nvGraphicFramePr>
        <p:xfrm>
          <a:off x="2272389" y="1297127"/>
          <a:ext cx="6719210" cy="439803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43842"/>
                <a:gridCol w="1343842"/>
                <a:gridCol w="1343842"/>
                <a:gridCol w="1343842"/>
                <a:gridCol w="1343842"/>
              </a:tblGrid>
              <a:tr h="33831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400" b="1" u="none" strike="noStrike" baseline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cụm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13.01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12.21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8.66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0.368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13.32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11.1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6.35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11.8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11.25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6.034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11.66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6.978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6.072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11.94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11.24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6.069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12.346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10.5556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6.637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0.3072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0.2688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29336" y="5806708"/>
            <a:ext cx="272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Ngưỡng pearson = 0.5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18993"/>
              </p:ext>
            </p:extLst>
          </p:nvPr>
        </p:nvGraphicFramePr>
        <p:xfrm>
          <a:off x="9152347" y="5018537"/>
          <a:ext cx="1217694" cy="6766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7694"/>
              </a:tblGrid>
              <a:tr h="33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49544"/>
              </p:ext>
            </p:extLst>
          </p:nvPr>
        </p:nvGraphicFramePr>
        <p:xfrm>
          <a:off x="11207187" y="5018537"/>
          <a:ext cx="807246" cy="6766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07246"/>
              </a:tblGrid>
              <a:tr h="33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10.82</a:t>
                      </a:r>
                      <a:endParaRPr lang="en-US" sz="1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0.408</a:t>
                      </a:r>
                      <a:endParaRPr lang="en-US" sz="1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73645"/>
              </p:ext>
            </p:extLst>
          </p:nvPr>
        </p:nvGraphicFramePr>
        <p:xfrm>
          <a:off x="10044804" y="5018537"/>
          <a:ext cx="650474" cy="6766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0474"/>
              </a:tblGrid>
              <a:tr h="33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-0.97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-0.088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879280" y="5669189"/>
            <a:ext cx="146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Ngưỡng 0.2</a:t>
            </a:r>
            <a:endParaRPr lang="en-US" sz="1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327050" y="585628"/>
            <a:ext cx="97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KẾT QUẢ ĐÁNH GIÁ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17310"/>
              </p:ext>
            </p:extLst>
          </p:nvPr>
        </p:nvGraphicFramePr>
        <p:xfrm>
          <a:off x="2272389" y="1297127"/>
          <a:ext cx="6719210" cy="439803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43842"/>
                <a:gridCol w="1343842"/>
                <a:gridCol w="1343842"/>
                <a:gridCol w="1343842"/>
                <a:gridCol w="1343842"/>
              </a:tblGrid>
              <a:tr h="33831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400" b="1" u="none" strike="noStrike" baseline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cụm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13.11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10.96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6.05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12.95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6.285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14.64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11.14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6.47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13.09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6.62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11.83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10.69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13.124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10.874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6.365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29336" y="5806708"/>
            <a:ext cx="272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Ngưỡng pearson = 0.7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72068"/>
              </p:ext>
            </p:extLst>
          </p:nvPr>
        </p:nvGraphicFramePr>
        <p:xfrm>
          <a:off x="9152347" y="5018537"/>
          <a:ext cx="1217694" cy="6766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7694"/>
              </a:tblGrid>
              <a:tr h="33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879279" y="5679796"/>
            <a:ext cx="146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Ngưỡng 0.2</a:t>
            </a:r>
            <a:endParaRPr lang="en-US" sz="1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32074"/>
              </p:ext>
            </p:extLst>
          </p:nvPr>
        </p:nvGraphicFramePr>
        <p:xfrm>
          <a:off x="10044804" y="5018537"/>
          <a:ext cx="650474" cy="6766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0474"/>
              </a:tblGrid>
              <a:tr h="33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-0.028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327050" y="585628"/>
            <a:ext cx="97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KẾT QUẢ ĐÁNH GIÁ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36452"/>
              </p:ext>
            </p:extLst>
          </p:nvPr>
        </p:nvGraphicFramePr>
        <p:xfrm>
          <a:off x="11207187" y="5018537"/>
          <a:ext cx="807246" cy="6766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07246"/>
              </a:tblGrid>
              <a:tr h="33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10.82</a:t>
                      </a:r>
                      <a:endParaRPr lang="en-US" sz="1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0.408</a:t>
                      </a:r>
                      <a:endParaRPr lang="en-US" sz="1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1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6AA2FE-29BD-4C72-8C3B-0C9EBEEDE435}"/>
              </a:ext>
            </a:extLst>
          </p:cNvPr>
          <p:cNvSpPr txBox="1"/>
          <p:nvPr/>
        </p:nvSpPr>
        <p:spPr>
          <a:xfrm>
            <a:off x="3570607" y="648604"/>
            <a:ext cx="477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Tóm tắt nội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5A95A1A-8369-4359-8093-4F12CBDB9654}"/>
              </a:ext>
            </a:extLst>
          </p:cNvPr>
          <p:cNvSpPr txBox="1"/>
          <p:nvPr/>
        </p:nvSpPr>
        <p:spPr>
          <a:xfrm>
            <a:off x="627447" y="1686187"/>
            <a:ext cx="10603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ĐẶT VẤN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PHƯƠNG PHÁP GIẢI QUYẾT VẤN ĐỀ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XÂY DỰNG TẬP DỮ LIỆU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XÂY DỰNG MÔ HÌNH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ĐÁNH GIÁ MÔ HÌNH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GIAO DIỆN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VÀ HƯỚNG PHÁT TRIỂN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06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209855"/>
              </p:ext>
            </p:extLst>
          </p:nvPr>
        </p:nvGraphicFramePr>
        <p:xfrm>
          <a:off x="865239" y="1352965"/>
          <a:ext cx="10745571" cy="5253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327050" y="585628"/>
            <a:ext cx="97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KẾT QUẢ ĐÁNH GIÁ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50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097318"/>
              </p:ext>
            </p:extLst>
          </p:nvPr>
        </p:nvGraphicFramePr>
        <p:xfrm>
          <a:off x="776746" y="1170403"/>
          <a:ext cx="11080957" cy="5527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327050" y="585628"/>
            <a:ext cx="97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KẾT QUẢ ĐÁNH GIÁ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8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327050" y="585628"/>
            <a:ext cx="97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993750"/>
            <a:ext cx="10692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Tốc độ gợi ý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chậm (trung bình 10,82 giây)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Độ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chính xác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còn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thấp (≈ 2/5)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Số lượng bài hát giới hạn ở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50 do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hạn chế về thiết bị trong quá trình tiền xử lý dữ liệu</a:t>
            </a:r>
            <a:r>
              <a:rPr lang="en-US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4706525"/>
            <a:ext cx="7820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Mở rộng giới hạn bài hát.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Tối ưu hóa chương trình để tiết kiệm thời gian</a:t>
            </a:r>
          </a:p>
          <a:p>
            <a:pPr>
              <a:lnSpc>
                <a:spcPct val="150000"/>
              </a:lnSpc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02924" y="1574043"/>
            <a:ext cx="206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smtClean="0">
                <a:latin typeface="Arial" panose="020B0604020202020204" pitchFamily="34" charset="0"/>
                <a:cs typeface="Arial" panose="020B0604020202020204" pitchFamily="34" charset="0"/>
              </a:rPr>
              <a:t>Hạn chế</a:t>
            </a:r>
            <a:endParaRPr lang="en-US" sz="2400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874" y="4112092"/>
            <a:ext cx="3499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30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968" y="1668163"/>
            <a:ext cx="9897762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CẢM ƠN CÔ VÀ CÁC BẠN ĐÃ LẮNG NGHE</a:t>
            </a:r>
          </a:p>
          <a:p>
            <a:pPr algn="ctr">
              <a:lnSpc>
                <a:spcPct val="150000"/>
              </a:lnSpc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CHÚC BUỔI BÁO CÁO THÀNH CÔNG TỐT ĐẸP</a:t>
            </a:r>
          </a:p>
          <a:p>
            <a:pPr algn="ctr">
              <a:lnSpc>
                <a:spcPct val="150000"/>
              </a:lnSpc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XIN CẢM ƠN !</a:t>
            </a:r>
          </a:p>
        </p:txBody>
      </p:sp>
    </p:spTree>
    <p:extLst>
      <p:ext uri="{BB962C8B-B14F-4D97-AF65-F5344CB8AC3E}">
        <p14:creationId xmlns:p14="http://schemas.microsoft.com/office/powerpoint/2010/main" val="323063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2B385A-0E88-41D6-B3A2-FBF885B4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4A9C1A-C8A7-4378-A283-28073FBA692D}"/>
              </a:ext>
            </a:extLst>
          </p:cNvPr>
          <p:cNvSpPr txBox="1"/>
          <p:nvPr/>
        </p:nvSpPr>
        <p:spPr>
          <a:xfrm>
            <a:off x="3503495" y="735439"/>
            <a:ext cx="477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ĐẶT VẤN ĐỀ</a:t>
            </a:r>
          </a:p>
        </p:txBody>
      </p:sp>
    </p:spTree>
    <p:extLst>
      <p:ext uri="{BB962C8B-B14F-4D97-AF65-F5344CB8AC3E}">
        <p14:creationId xmlns:p14="http://schemas.microsoft.com/office/powerpoint/2010/main" val="180976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568802-0BAA-41DB-BA79-FFE445C57C1B}"/>
              </a:ext>
            </a:extLst>
          </p:cNvPr>
          <p:cNvSpPr txBox="1"/>
          <p:nvPr/>
        </p:nvSpPr>
        <p:spPr>
          <a:xfrm>
            <a:off x="461394" y="697984"/>
            <a:ext cx="7257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Xây dựng tập dữ liệu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997389" y="1427494"/>
            <a:ext cx="5293657" cy="5178982"/>
            <a:chOff x="376518" y="1610057"/>
            <a:chExt cx="5293657" cy="5178982"/>
          </a:xfrm>
        </p:grpSpPr>
        <p:grpSp>
          <p:nvGrpSpPr>
            <p:cNvPr id="54" name="Group 53"/>
            <p:cNvGrpSpPr/>
            <p:nvPr/>
          </p:nvGrpSpPr>
          <p:grpSpPr>
            <a:xfrm>
              <a:off x="699247" y="1848598"/>
              <a:ext cx="4970928" cy="4940441"/>
              <a:chOff x="618565" y="1438836"/>
              <a:chExt cx="4970928" cy="494044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308847" y="1712259"/>
                <a:ext cx="2061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data_svm_train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08847" y="4028746"/>
                <a:ext cx="2061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ata_svm_test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Elbow Connector 8"/>
              <p:cNvCxnSpPr>
                <a:stCxn id="2" idx="2"/>
              </p:cNvCxnSpPr>
              <p:nvPr/>
            </p:nvCxnSpPr>
            <p:spPr>
              <a:xfrm rot="16200000" flipH="1">
                <a:off x="2672372" y="1749007"/>
                <a:ext cx="571962" cy="1237130"/>
              </a:xfrm>
              <a:prstGeom prst="bentConnector2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18565" y="1497106"/>
                <a:ext cx="0" cy="2716306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7" idx="1"/>
              </p:cNvCxnSpPr>
              <p:nvPr/>
            </p:nvCxnSpPr>
            <p:spPr>
              <a:xfrm>
                <a:off x="627529" y="4213412"/>
                <a:ext cx="681318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2" idx="1"/>
              </p:cNvCxnSpPr>
              <p:nvPr/>
            </p:nvCxnSpPr>
            <p:spPr>
              <a:xfrm flipH="1">
                <a:off x="618565" y="1896925"/>
                <a:ext cx="690282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576918" y="2178424"/>
                <a:ext cx="0" cy="1649505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76918" y="2178424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576918" y="2554942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576918" y="3424518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576918" y="3827929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4016188" y="1993758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016188" y="2363090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16188" y="3239852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10</a:t>
                </a:r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16188" y="3643263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11</a:t>
                </a:r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51728" y="2580022"/>
                <a:ext cx="52891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14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4280646" y="1438836"/>
                <a:ext cx="1308847" cy="815788"/>
              </a:xfrm>
              <a:custGeom>
                <a:avLst/>
                <a:gdLst>
                  <a:gd name="connsiteX0" fmla="*/ 0 w 1308847"/>
                  <a:gd name="connsiteY0" fmla="*/ 744071 h 815788"/>
                  <a:gd name="connsiteX1" fmla="*/ 0 w 1308847"/>
                  <a:gd name="connsiteY1" fmla="*/ 744071 h 815788"/>
                  <a:gd name="connsiteX2" fmla="*/ 98612 w 1308847"/>
                  <a:gd name="connsiteY2" fmla="*/ 717176 h 815788"/>
                  <a:gd name="connsiteX3" fmla="*/ 125506 w 1308847"/>
                  <a:gd name="connsiteY3" fmla="*/ 690282 h 815788"/>
                  <a:gd name="connsiteX4" fmla="*/ 206188 w 1308847"/>
                  <a:gd name="connsiteY4" fmla="*/ 663388 h 815788"/>
                  <a:gd name="connsiteX5" fmla="*/ 224118 w 1308847"/>
                  <a:gd name="connsiteY5" fmla="*/ 645459 h 815788"/>
                  <a:gd name="connsiteX6" fmla="*/ 233082 w 1308847"/>
                  <a:gd name="connsiteY6" fmla="*/ 519953 h 815788"/>
                  <a:gd name="connsiteX7" fmla="*/ 242047 w 1308847"/>
                  <a:gd name="connsiteY7" fmla="*/ 493059 h 815788"/>
                  <a:gd name="connsiteX8" fmla="*/ 259977 w 1308847"/>
                  <a:gd name="connsiteY8" fmla="*/ 367553 h 815788"/>
                  <a:gd name="connsiteX9" fmla="*/ 268941 w 1308847"/>
                  <a:gd name="connsiteY9" fmla="*/ 340659 h 815788"/>
                  <a:gd name="connsiteX10" fmla="*/ 286871 w 1308847"/>
                  <a:gd name="connsiteY10" fmla="*/ 251012 h 815788"/>
                  <a:gd name="connsiteX11" fmla="*/ 304800 w 1308847"/>
                  <a:gd name="connsiteY11" fmla="*/ 224118 h 815788"/>
                  <a:gd name="connsiteX12" fmla="*/ 322730 w 1308847"/>
                  <a:gd name="connsiteY12" fmla="*/ 188259 h 815788"/>
                  <a:gd name="connsiteX13" fmla="*/ 367553 w 1308847"/>
                  <a:gd name="connsiteY13" fmla="*/ 98612 h 815788"/>
                  <a:gd name="connsiteX14" fmla="*/ 385482 w 1308847"/>
                  <a:gd name="connsiteY14" fmla="*/ 80682 h 815788"/>
                  <a:gd name="connsiteX15" fmla="*/ 412377 w 1308847"/>
                  <a:gd name="connsiteY15" fmla="*/ 71718 h 815788"/>
                  <a:gd name="connsiteX16" fmla="*/ 466165 w 1308847"/>
                  <a:gd name="connsiteY16" fmla="*/ 44824 h 815788"/>
                  <a:gd name="connsiteX17" fmla="*/ 546847 w 1308847"/>
                  <a:gd name="connsiteY17" fmla="*/ 8965 h 815788"/>
                  <a:gd name="connsiteX18" fmla="*/ 618565 w 1308847"/>
                  <a:gd name="connsiteY18" fmla="*/ 0 h 815788"/>
                  <a:gd name="connsiteX19" fmla="*/ 878541 w 1308847"/>
                  <a:gd name="connsiteY19" fmla="*/ 17929 h 815788"/>
                  <a:gd name="connsiteX20" fmla="*/ 932330 w 1308847"/>
                  <a:gd name="connsiteY20" fmla="*/ 26894 h 815788"/>
                  <a:gd name="connsiteX21" fmla="*/ 995082 w 1308847"/>
                  <a:gd name="connsiteY21" fmla="*/ 62753 h 815788"/>
                  <a:gd name="connsiteX22" fmla="*/ 1021977 w 1308847"/>
                  <a:gd name="connsiteY22" fmla="*/ 80682 h 815788"/>
                  <a:gd name="connsiteX23" fmla="*/ 1057835 w 1308847"/>
                  <a:gd name="connsiteY23" fmla="*/ 89647 h 815788"/>
                  <a:gd name="connsiteX24" fmla="*/ 1093694 w 1308847"/>
                  <a:gd name="connsiteY24" fmla="*/ 107576 h 815788"/>
                  <a:gd name="connsiteX25" fmla="*/ 1120588 w 1308847"/>
                  <a:gd name="connsiteY25" fmla="*/ 125506 h 815788"/>
                  <a:gd name="connsiteX26" fmla="*/ 1156447 w 1308847"/>
                  <a:gd name="connsiteY26" fmla="*/ 134471 h 815788"/>
                  <a:gd name="connsiteX27" fmla="*/ 1201271 w 1308847"/>
                  <a:gd name="connsiteY27" fmla="*/ 152400 h 815788"/>
                  <a:gd name="connsiteX28" fmla="*/ 1228165 w 1308847"/>
                  <a:gd name="connsiteY28" fmla="*/ 161365 h 815788"/>
                  <a:gd name="connsiteX29" fmla="*/ 1255059 w 1308847"/>
                  <a:gd name="connsiteY29" fmla="*/ 179294 h 815788"/>
                  <a:gd name="connsiteX30" fmla="*/ 1290918 w 1308847"/>
                  <a:gd name="connsiteY30" fmla="*/ 224118 h 815788"/>
                  <a:gd name="connsiteX31" fmla="*/ 1308847 w 1308847"/>
                  <a:gd name="connsiteY31" fmla="*/ 251012 h 815788"/>
                  <a:gd name="connsiteX32" fmla="*/ 1299882 w 1308847"/>
                  <a:gd name="connsiteY32" fmla="*/ 546847 h 815788"/>
                  <a:gd name="connsiteX33" fmla="*/ 1228165 w 1308847"/>
                  <a:gd name="connsiteY33" fmla="*/ 654424 h 815788"/>
                  <a:gd name="connsiteX34" fmla="*/ 1219200 w 1308847"/>
                  <a:gd name="connsiteY34" fmla="*/ 672353 h 815788"/>
                  <a:gd name="connsiteX35" fmla="*/ 1210235 w 1308847"/>
                  <a:gd name="connsiteY35" fmla="*/ 681318 h 815788"/>
                  <a:gd name="connsiteX36" fmla="*/ 1120588 w 1308847"/>
                  <a:gd name="connsiteY36" fmla="*/ 744071 h 815788"/>
                  <a:gd name="connsiteX37" fmla="*/ 1057835 w 1308847"/>
                  <a:gd name="connsiteY37" fmla="*/ 762000 h 815788"/>
                  <a:gd name="connsiteX38" fmla="*/ 1004047 w 1308847"/>
                  <a:gd name="connsiteY38" fmla="*/ 779929 h 815788"/>
                  <a:gd name="connsiteX39" fmla="*/ 977153 w 1308847"/>
                  <a:gd name="connsiteY39" fmla="*/ 788894 h 815788"/>
                  <a:gd name="connsiteX40" fmla="*/ 932330 w 1308847"/>
                  <a:gd name="connsiteY40" fmla="*/ 797859 h 815788"/>
                  <a:gd name="connsiteX41" fmla="*/ 905435 w 1308847"/>
                  <a:gd name="connsiteY41" fmla="*/ 806824 h 815788"/>
                  <a:gd name="connsiteX42" fmla="*/ 842682 w 1308847"/>
                  <a:gd name="connsiteY42" fmla="*/ 815788 h 815788"/>
                  <a:gd name="connsiteX43" fmla="*/ 493059 w 1308847"/>
                  <a:gd name="connsiteY43" fmla="*/ 806824 h 815788"/>
                  <a:gd name="connsiteX44" fmla="*/ 430306 w 1308847"/>
                  <a:gd name="connsiteY44" fmla="*/ 779929 h 815788"/>
                  <a:gd name="connsiteX45" fmla="*/ 376518 w 1308847"/>
                  <a:gd name="connsiteY45" fmla="*/ 762000 h 815788"/>
                  <a:gd name="connsiteX46" fmla="*/ 349624 w 1308847"/>
                  <a:gd name="connsiteY46" fmla="*/ 753035 h 815788"/>
                  <a:gd name="connsiteX47" fmla="*/ 62753 w 1308847"/>
                  <a:gd name="connsiteY47" fmla="*/ 753035 h 815788"/>
                  <a:gd name="connsiteX48" fmla="*/ 0 w 1308847"/>
                  <a:gd name="connsiteY48" fmla="*/ 744071 h 815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308847" h="815788">
                    <a:moveTo>
                      <a:pt x="0" y="744071"/>
                    </a:moveTo>
                    <a:lnTo>
                      <a:pt x="0" y="744071"/>
                    </a:lnTo>
                    <a:cubicBezTo>
                      <a:pt x="32871" y="735106"/>
                      <a:pt x="67296" y="730597"/>
                      <a:pt x="98612" y="717176"/>
                    </a:cubicBezTo>
                    <a:cubicBezTo>
                      <a:pt x="110265" y="712182"/>
                      <a:pt x="115189" y="697651"/>
                      <a:pt x="125506" y="690282"/>
                    </a:cubicBezTo>
                    <a:cubicBezTo>
                      <a:pt x="154372" y="669663"/>
                      <a:pt x="171772" y="670272"/>
                      <a:pt x="206188" y="663388"/>
                    </a:cubicBezTo>
                    <a:cubicBezTo>
                      <a:pt x="212165" y="657412"/>
                      <a:pt x="222560" y="653766"/>
                      <a:pt x="224118" y="645459"/>
                    </a:cubicBezTo>
                    <a:cubicBezTo>
                      <a:pt x="231847" y="604235"/>
                      <a:pt x="228182" y="561608"/>
                      <a:pt x="233082" y="519953"/>
                    </a:cubicBezTo>
                    <a:cubicBezTo>
                      <a:pt x="234186" y="510568"/>
                      <a:pt x="239059" y="502024"/>
                      <a:pt x="242047" y="493059"/>
                    </a:cubicBezTo>
                    <a:cubicBezTo>
                      <a:pt x="245925" y="462036"/>
                      <a:pt x="252590" y="400794"/>
                      <a:pt x="259977" y="367553"/>
                    </a:cubicBezTo>
                    <a:cubicBezTo>
                      <a:pt x="262027" y="358328"/>
                      <a:pt x="265953" y="349624"/>
                      <a:pt x="268941" y="340659"/>
                    </a:cubicBezTo>
                    <a:cubicBezTo>
                      <a:pt x="272245" y="317530"/>
                      <a:pt x="274353" y="276048"/>
                      <a:pt x="286871" y="251012"/>
                    </a:cubicBezTo>
                    <a:cubicBezTo>
                      <a:pt x="291689" y="241375"/>
                      <a:pt x="299455" y="233473"/>
                      <a:pt x="304800" y="224118"/>
                    </a:cubicBezTo>
                    <a:cubicBezTo>
                      <a:pt x="311430" y="212515"/>
                      <a:pt x="316753" y="200212"/>
                      <a:pt x="322730" y="188259"/>
                    </a:cubicBezTo>
                    <a:cubicBezTo>
                      <a:pt x="332852" y="147766"/>
                      <a:pt x="331974" y="134193"/>
                      <a:pt x="367553" y="98612"/>
                    </a:cubicBezTo>
                    <a:cubicBezTo>
                      <a:pt x="373529" y="92635"/>
                      <a:pt x="378234" y="85030"/>
                      <a:pt x="385482" y="80682"/>
                    </a:cubicBezTo>
                    <a:cubicBezTo>
                      <a:pt x="393585" y="75820"/>
                      <a:pt x="403412" y="74706"/>
                      <a:pt x="412377" y="71718"/>
                    </a:cubicBezTo>
                    <a:cubicBezTo>
                      <a:pt x="445063" y="39030"/>
                      <a:pt x="413294" y="64650"/>
                      <a:pt x="466165" y="44824"/>
                    </a:cubicBezTo>
                    <a:cubicBezTo>
                      <a:pt x="504208" y="30558"/>
                      <a:pt x="504317" y="18780"/>
                      <a:pt x="546847" y="8965"/>
                    </a:cubicBezTo>
                    <a:cubicBezTo>
                      <a:pt x="570322" y="3548"/>
                      <a:pt x="594659" y="2988"/>
                      <a:pt x="618565" y="0"/>
                    </a:cubicBezTo>
                    <a:lnTo>
                      <a:pt x="878541" y="17929"/>
                    </a:lnTo>
                    <a:cubicBezTo>
                      <a:pt x="896618" y="19832"/>
                      <a:pt x="914400" y="23906"/>
                      <a:pt x="932330" y="26894"/>
                    </a:cubicBezTo>
                    <a:cubicBezTo>
                      <a:pt x="967169" y="61735"/>
                      <a:pt x="931880" y="31153"/>
                      <a:pt x="995082" y="62753"/>
                    </a:cubicBezTo>
                    <a:cubicBezTo>
                      <a:pt x="1004719" y="67571"/>
                      <a:pt x="1012074" y="76438"/>
                      <a:pt x="1021977" y="80682"/>
                    </a:cubicBezTo>
                    <a:cubicBezTo>
                      <a:pt x="1033301" y="85535"/>
                      <a:pt x="1046299" y="85321"/>
                      <a:pt x="1057835" y="89647"/>
                    </a:cubicBezTo>
                    <a:cubicBezTo>
                      <a:pt x="1070348" y="94339"/>
                      <a:pt x="1082091" y="100946"/>
                      <a:pt x="1093694" y="107576"/>
                    </a:cubicBezTo>
                    <a:cubicBezTo>
                      <a:pt x="1103049" y="112922"/>
                      <a:pt x="1110685" y="121262"/>
                      <a:pt x="1120588" y="125506"/>
                    </a:cubicBezTo>
                    <a:cubicBezTo>
                      <a:pt x="1131913" y="130360"/>
                      <a:pt x="1144758" y="130575"/>
                      <a:pt x="1156447" y="134471"/>
                    </a:cubicBezTo>
                    <a:cubicBezTo>
                      <a:pt x="1171713" y="139560"/>
                      <a:pt x="1186203" y="146750"/>
                      <a:pt x="1201271" y="152400"/>
                    </a:cubicBezTo>
                    <a:cubicBezTo>
                      <a:pt x="1210119" y="155718"/>
                      <a:pt x="1219713" y="157139"/>
                      <a:pt x="1228165" y="161365"/>
                    </a:cubicBezTo>
                    <a:cubicBezTo>
                      <a:pt x="1237802" y="166183"/>
                      <a:pt x="1246094" y="173318"/>
                      <a:pt x="1255059" y="179294"/>
                    </a:cubicBezTo>
                    <a:cubicBezTo>
                      <a:pt x="1310241" y="262069"/>
                      <a:pt x="1239823" y="160248"/>
                      <a:pt x="1290918" y="224118"/>
                    </a:cubicBezTo>
                    <a:cubicBezTo>
                      <a:pt x="1297649" y="232531"/>
                      <a:pt x="1302871" y="242047"/>
                      <a:pt x="1308847" y="251012"/>
                    </a:cubicBezTo>
                    <a:cubicBezTo>
                      <a:pt x="1305859" y="349624"/>
                      <a:pt x="1311825" y="448916"/>
                      <a:pt x="1299882" y="546847"/>
                    </a:cubicBezTo>
                    <a:cubicBezTo>
                      <a:pt x="1285918" y="661350"/>
                      <a:pt x="1264295" y="582168"/>
                      <a:pt x="1228165" y="654424"/>
                    </a:cubicBezTo>
                    <a:lnTo>
                      <a:pt x="1219200" y="672353"/>
                    </a:lnTo>
                    <a:lnTo>
                      <a:pt x="1210235" y="681318"/>
                    </a:lnTo>
                    <a:cubicBezTo>
                      <a:pt x="1180353" y="702236"/>
                      <a:pt x="1155192" y="732537"/>
                      <a:pt x="1120588" y="744071"/>
                    </a:cubicBezTo>
                    <a:cubicBezTo>
                      <a:pt x="1030177" y="774206"/>
                      <a:pt x="1170438" y="728219"/>
                      <a:pt x="1057835" y="762000"/>
                    </a:cubicBezTo>
                    <a:cubicBezTo>
                      <a:pt x="1039733" y="767431"/>
                      <a:pt x="1021976" y="773953"/>
                      <a:pt x="1004047" y="779929"/>
                    </a:cubicBezTo>
                    <a:cubicBezTo>
                      <a:pt x="995082" y="782917"/>
                      <a:pt x="986419" y="787041"/>
                      <a:pt x="977153" y="788894"/>
                    </a:cubicBezTo>
                    <a:cubicBezTo>
                      <a:pt x="962212" y="791882"/>
                      <a:pt x="947112" y="794163"/>
                      <a:pt x="932330" y="797859"/>
                    </a:cubicBezTo>
                    <a:cubicBezTo>
                      <a:pt x="923162" y="800151"/>
                      <a:pt x="914701" y="804971"/>
                      <a:pt x="905435" y="806824"/>
                    </a:cubicBezTo>
                    <a:cubicBezTo>
                      <a:pt x="884715" y="810968"/>
                      <a:pt x="863600" y="812800"/>
                      <a:pt x="842682" y="815788"/>
                    </a:cubicBezTo>
                    <a:cubicBezTo>
                      <a:pt x="726141" y="812800"/>
                      <a:pt x="609506" y="812369"/>
                      <a:pt x="493059" y="806824"/>
                    </a:cubicBezTo>
                    <a:cubicBezTo>
                      <a:pt x="476681" y="806044"/>
                      <a:pt x="441815" y="784533"/>
                      <a:pt x="430306" y="779929"/>
                    </a:cubicBezTo>
                    <a:cubicBezTo>
                      <a:pt x="412759" y="772910"/>
                      <a:pt x="394447" y="767976"/>
                      <a:pt x="376518" y="762000"/>
                    </a:cubicBezTo>
                    <a:cubicBezTo>
                      <a:pt x="367553" y="759012"/>
                      <a:pt x="359074" y="753035"/>
                      <a:pt x="349624" y="753035"/>
                    </a:cubicBezTo>
                    <a:lnTo>
                      <a:pt x="62753" y="753035"/>
                    </a:lnTo>
                    <a:lnTo>
                      <a:pt x="0" y="74407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40 files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Elbow Connector 40"/>
              <p:cNvCxnSpPr/>
              <p:nvPr/>
            </p:nvCxnSpPr>
            <p:spPr>
              <a:xfrm rot="16200000" flipH="1">
                <a:off x="2672372" y="4115689"/>
                <a:ext cx="571962" cy="1237130"/>
              </a:xfrm>
              <a:prstGeom prst="bentConnector2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576918" y="4545106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76918" y="4921624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576918" y="5791200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576918" y="6194611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3751728" y="4946704"/>
                <a:ext cx="52891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14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280646" y="3805518"/>
                <a:ext cx="1308847" cy="815788"/>
              </a:xfrm>
              <a:custGeom>
                <a:avLst/>
                <a:gdLst>
                  <a:gd name="connsiteX0" fmla="*/ 0 w 1308847"/>
                  <a:gd name="connsiteY0" fmla="*/ 744071 h 815788"/>
                  <a:gd name="connsiteX1" fmla="*/ 0 w 1308847"/>
                  <a:gd name="connsiteY1" fmla="*/ 744071 h 815788"/>
                  <a:gd name="connsiteX2" fmla="*/ 98612 w 1308847"/>
                  <a:gd name="connsiteY2" fmla="*/ 717176 h 815788"/>
                  <a:gd name="connsiteX3" fmla="*/ 125506 w 1308847"/>
                  <a:gd name="connsiteY3" fmla="*/ 690282 h 815788"/>
                  <a:gd name="connsiteX4" fmla="*/ 206188 w 1308847"/>
                  <a:gd name="connsiteY4" fmla="*/ 663388 h 815788"/>
                  <a:gd name="connsiteX5" fmla="*/ 224118 w 1308847"/>
                  <a:gd name="connsiteY5" fmla="*/ 645459 h 815788"/>
                  <a:gd name="connsiteX6" fmla="*/ 233082 w 1308847"/>
                  <a:gd name="connsiteY6" fmla="*/ 519953 h 815788"/>
                  <a:gd name="connsiteX7" fmla="*/ 242047 w 1308847"/>
                  <a:gd name="connsiteY7" fmla="*/ 493059 h 815788"/>
                  <a:gd name="connsiteX8" fmla="*/ 259977 w 1308847"/>
                  <a:gd name="connsiteY8" fmla="*/ 367553 h 815788"/>
                  <a:gd name="connsiteX9" fmla="*/ 268941 w 1308847"/>
                  <a:gd name="connsiteY9" fmla="*/ 340659 h 815788"/>
                  <a:gd name="connsiteX10" fmla="*/ 286871 w 1308847"/>
                  <a:gd name="connsiteY10" fmla="*/ 251012 h 815788"/>
                  <a:gd name="connsiteX11" fmla="*/ 304800 w 1308847"/>
                  <a:gd name="connsiteY11" fmla="*/ 224118 h 815788"/>
                  <a:gd name="connsiteX12" fmla="*/ 322730 w 1308847"/>
                  <a:gd name="connsiteY12" fmla="*/ 188259 h 815788"/>
                  <a:gd name="connsiteX13" fmla="*/ 367553 w 1308847"/>
                  <a:gd name="connsiteY13" fmla="*/ 98612 h 815788"/>
                  <a:gd name="connsiteX14" fmla="*/ 385482 w 1308847"/>
                  <a:gd name="connsiteY14" fmla="*/ 80682 h 815788"/>
                  <a:gd name="connsiteX15" fmla="*/ 412377 w 1308847"/>
                  <a:gd name="connsiteY15" fmla="*/ 71718 h 815788"/>
                  <a:gd name="connsiteX16" fmla="*/ 466165 w 1308847"/>
                  <a:gd name="connsiteY16" fmla="*/ 44824 h 815788"/>
                  <a:gd name="connsiteX17" fmla="*/ 546847 w 1308847"/>
                  <a:gd name="connsiteY17" fmla="*/ 8965 h 815788"/>
                  <a:gd name="connsiteX18" fmla="*/ 618565 w 1308847"/>
                  <a:gd name="connsiteY18" fmla="*/ 0 h 815788"/>
                  <a:gd name="connsiteX19" fmla="*/ 878541 w 1308847"/>
                  <a:gd name="connsiteY19" fmla="*/ 17929 h 815788"/>
                  <a:gd name="connsiteX20" fmla="*/ 932330 w 1308847"/>
                  <a:gd name="connsiteY20" fmla="*/ 26894 h 815788"/>
                  <a:gd name="connsiteX21" fmla="*/ 995082 w 1308847"/>
                  <a:gd name="connsiteY21" fmla="*/ 62753 h 815788"/>
                  <a:gd name="connsiteX22" fmla="*/ 1021977 w 1308847"/>
                  <a:gd name="connsiteY22" fmla="*/ 80682 h 815788"/>
                  <a:gd name="connsiteX23" fmla="*/ 1057835 w 1308847"/>
                  <a:gd name="connsiteY23" fmla="*/ 89647 h 815788"/>
                  <a:gd name="connsiteX24" fmla="*/ 1093694 w 1308847"/>
                  <a:gd name="connsiteY24" fmla="*/ 107576 h 815788"/>
                  <a:gd name="connsiteX25" fmla="*/ 1120588 w 1308847"/>
                  <a:gd name="connsiteY25" fmla="*/ 125506 h 815788"/>
                  <a:gd name="connsiteX26" fmla="*/ 1156447 w 1308847"/>
                  <a:gd name="connsiteY26" fmla="*/ 134471 h 815788"/>
                  <a:gd name="connsiteX27" fmla="*/ 1201271 w 1308847"/>
                  <a:gd name="connsiteY27" fmla="*/ 152400 h 815788"/>
                  <a:gd name="connsiteX28" fmla="*/ 1228165 w 1308847"/>
                  <a:gd name="connsiteY28" fmla="*/ 161365 h 815788"/>
                  <a:gd name="connsiteX29" fmla="*/ 1255059 w 1308847"/>
                  <a:gd name="connsiteY29" fmla="*/ 179294 h 815788"/>
                  <a:gd name="connsiteX30" fmla="*/ 1290918 w 1308847"/>
                  <a:gd name="connsiteY30" fmla="*/ 224118 h 815788"/>
                  <a:gd name="connsiteX31" fmla="*/ 1308847 w 1308847"/>
                  <a:gd name="connsiteY31" fmla="*/ 251012 h 815788"/>
                  <a:gd name="connsiteX32" fmla="*/ 1299882 w 1308847"/>
                  <a:gd name="connsiteY32" fmla="*/ 546847 h 815788"/>
                  <a:gd name="connsiteX33" fmla="*/ 1228165 w 1308847"/>
                  <a:gd name="connsiteY33" fmla="*/ 654424 h 815788"/>
                  <a:gd name="connsiteX34" fmla="*/ 1219200 w 1308847"/>
                  <a:gd name="connsiteY34" fmla="*/ 672353 h 815788"/>
                  <a:gd name="connsiteX35" fmla="*/ 1210235 w 1308847"/>
                  <a:gd name="connsiteY35" fmla="*/ 681318 h 815788"/>
                  <a:gd name="connsiteX36" fmla="*/ 1120588 w 1308847"/>
                  <a:gd name="connsiteY36" fmla="*/ 744071 h 815788"/>
                  <a:gd name="connsiteX37" fmla="*/ 1057835 w 1308847"/>
                  <a:gd name="connsiteY37" fmla="*/ 762000 h 815788"/>
                  <a:gd name="connsiteX38" fmla="*/ 1004047 w 1308847"/>
                  <a:gd name="connsiteY38" fmla="*/ 779929 h 815788"/>
                  <a:gd name="connsiteX39" fmla="*/ 977153 w 1308847"/>
                  <a:gd name="connsiteY39" fmla="*/ 788894 h 815788"/>
                  <a:gd name="connsiteX40" fmla="*/ 932330 w 1308847"/>
                  <a:gd name="connsiteY40" fmla="*/ 797859 h 815788"/>
                  <a:gd name="connsiteX41" fmla="*/ 905435 w 1308847"/>
                  <a:gd name="connsiteY41" fmla="*/ 806824 h 815788"/>
                  <a:gd name="connsiteX42" fmla="*/ 842682 w 1308847"/>
                  <a:gd name="connsiteY42" fmla="*/ 815788 h 815788"/>
                  <a:gd name="connsiteX43" fmla="*/ 493059 w 1308847"/>
                  <a:gd name="connsiteY43" fmla="*/ 806824 h 815788"/>
                  <a:gd name="connsiteX44" fmla="*/ 430306 w 1308847"/>
                  <a:gd name="connsiteY44" fmla="*/ 779929 h 815788"/>
                  <a:gd name="connsiteX45" fmla="*/ 376518 w 1308847"/>
                  <a:gd name="connsiteY45" fmla="*/ 762000 h 815788"/>
                  <a:gd name="connsiteX46" fmla="*/ 349624 w 1308847"/>
                  <a:gd name="connsiteY46" fmla="*/ 753035 h 815788"/>
                  <a:gd name="connsiteX47" fmla="*/ 62753 w 1308847"/>
                  <a:gd name="connsiteY47" fmla="*/ 753035 h 815788"/>
                  <a:gd name="connsiteX48" fmla="*/ 0 w 1308847"/>
                  <a:gd name="connsiteY48" fmla="*/ 744071 h 815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308847" h="815788">
                    <a:moveTo>
                      <a:pt x="0" y="744071"/>
                    </a:moveTo>
                    <a:lnTo>
                      <a:pt x="0" y="744071"/>
                    </a:lnTo>
                    <a:cubicBezTo>
                      <a:pt x="32871" y="735106"/>
                      <a:pt x="67296" y="730597"/>
                      <a:pt x="98612" y="717176"/>
                    </a:cubicBezTo>
                    <a:cubicBezTo>
                      <a:pt x="110265" y="712182"/>
                      <a:pt x="115189" y="697651"/>
                      <a:pt x="125506" y="690282"/>
                    </a:cubicBezTo>
                    <a:cubicBezTo>
                      <a:pt x="154372" y="669663"/>
                      <a:pt x="171772" y="670272"/>
                      <a:pt x="206188" y="663388"/>
                    </a:cubicBezTo>
                    <a:cubicBezTo>
                      <a:pt x="212165" y="657412"/>
                      <a:pt x="222560" y="653766"/>
                      <a:pt x="224118" y="645459"/>
                    </a:cubicBezTo>
                    <a:cubicBezTo>
                      <a:pt x="231847" y="604235"/>
                      <a:pt x="228182" y="561608"/>
                      <a:pt x="233082" y="519953"/>
                    </a:cubicBezTo>
                    <a:cubicBezTo>
                      <a:pt x="234186" y="510568"/>
                      <a:pt x="239059" y="502024"/>
                      <a:pt x="242047" y="493059"/>
                    </a:cubicBezTo>
                    <a:cubicBezTo>
                      <a:pt x="245925" y="462036"/>
                      <a:pt x="252590" y="400794"/>
                      <a:pt x="259977" y="367553"/>
                    </a:cubicBezTo>
                    <a:cubicBezTo>
                      <a:pt x="262027" y="358328"/>
                      <a:pt x="265953" y="349624"/>
                      <a:pt x="268941" y="340659"/>
                    </a:cubicBezTo>
                    <a:cubicBezTo>
                      <a:pt x="272245" y="317530"/>
                      <a:pt x="274353" y="276048"/>
                      <a:pt x="286871" y="251012"/>
                    </a:cubicBezTo>
                    <a:cubicBezTo>
                      <a:pt x="291689" y="241375"/>
                      <a:pt x="299455" y="233473"/>
                      <a:pt x="304800" y="224118"/>
                    </a:cubicBezTo>
                    <a:cubicBezTo>
                      <a:pt x="311430" y="212515"/>
                      <a:pt x="316753" y="200212"/>
                      <a:pt x="322730" y="188259"/>
                    </a:cubicBezTo>
                    <a:cubicBezTo>
                      <a:pt x="332852" y="147766"/>
                      <a:pt x="331974" y="134193"/>
                      <a:pt x="367553" y="98612"/>
                    </a:cubicBezTo>
                    <a:cubicBezTo>
                      <a:pt x="373529" y="92635"/>
                      <a:pt x="378234" y="85030"/>
                      <a:pt x="385482" y="80682"/>
                    </a:cubicBezTo>
                    <a:cubicBezTo>
                      <a:pt x="393585" y="75820"/>
                      <a:pt x="403412" y="74706"/>
                      <a:pt x="412377" y="71718"/>
                    </a:cubicBezTo>
                    <a:cubicBezTo>
                      <a:pt x="445063" y="39030"/>
                      <a:pt x="413294" y="64650"/>
                      <a:pt x="466165" y="44824"/>
                    </a:cubicBezTo>
                    <a:cubicBezTo>
                      <a:pt x="504208" y="30558"/>
                      <a:pt x="504317" y="18780"/>
                      <a:pt x="546847" y="8965"/>
                    </a:cubicBezTo>
                    <a:cubicBezTo>
                      <a:pt x="570322" y="3548"/>
                      <a:pt x="594659" y="2988"/>
                      <a:pt x="618565" y="0"/>
                    </a:cubicBezTo>
                    <a:lnTo>
                      <a:pt x="878541" y="17929"/>
                    </a:lnTo>
                    <a:cubicBezTo>
                      <a:pt x="896618" y="19832"/>
                      <a:pt x="914400" y="23906"/>
                      <a:pt x="932330" y="26894"/>
                    </a:cubicBezTo>
                    <a:cubicBezTo>
                      <a:pt x="967169" y="61735"/>
                      <a:pt x="931880" y="31153"/>
                      <a:pt x="995082" y="62753"/>
                    </a:cubicBezTo>
                    <a:cubicBezTo>
                      <a:pt x="1004719" y="67571"/>
                      <a:pt x="1012074" y="76438"/>
                      <a:pt x="1021977" y="80682"/>
                    </a:cubicBezTo>
                    <a:cubicBezTo>
                      <a:pt x="1033301" y="85535"/>
                      <a:pt x="1046299" y="85321"/>
                      <a:pt x="1057835" y="89647"/>
                    </a:cubicBezTo>
                    <a:cubicBezTo>
                      <a:pt x="1070348" y="94339"/>
                      <a:pt x="1082091" y="100946"/>
                      <a:pt x="1093694" y="107576"/>
                    </a:cubicBezTo>
                    <a:cubicBezTo>
                      <a:pt x="1103049" y="112922"/>
                      <a:pt x="1110685" y="121262"/>
                      <a:pt x="1120588" y="125506"/>
                    </a:cubicBezTo>
                    <a:cubicBezTo>
                      <a:pt x="1131913" y="130360"/>
                      <a:pt x="1144758" y="130575"/>
                      <a:pt x="1156447" y="134471"/>
                    </a:cubicBezTo>
                    <a:cubicBezTo>
                      <a:pt x="1171713" y="139560"/>
                      <a:pt x="1186203" y="146750"/>
                      <a:pt x="1201271" y="152400"/>
                    </a:cubicBezTo>
                    <a:cubicBezTo>
                      <a:pt x="1210119" y="155718"/>
                      <a:pt x="1219713" y="157139"/>
                      <a:pt x="1228165" y="161365"/>
                    </a:cubicBezTo>
                    <a:cubicBezTo>
                      <a:pt x="1237802" y="166183"/>
                      <a:pt x="1246094" y="173318"/>
                      <a:pt x="1255059" y="179294"/>
                    </a:cubicBezTo>
                    <a:cubicBezTo>
                      <a:pt x="1310241" y="262069"/>
                      <a:pt x="1239823" y="160248"/>
                      <a:pt x="1290918" y="224118"/>
                    </a:cubicBezTo>
                    <a:cubicBezTo>
                      <a:pt x="1297649" y="232531"/>
                      <a:pt x="1302871" y="242047"/>
                      <a:pt x="1308847" y="251012"/>
                    </a:cubicBezTo>
                    <a:cubicBezTo>
                      <a:pt x="1305859" y="349624"/>
                      <a:pt x="1311825" y="448916"/>
                      <a:pt x="1299882" y="546847"/>
                    </a:cubicBezTo>
                    <a:cubicBezTo>
                      <a:pt x="1285918" y="661350"/>
                      <a:pt x="1264295" y="582168"/>
                      <a:pt x="1228165" y="654424"/>
                    </a:cubicBezTo>
                    <a:lnTo>
                      <a:pt x="1219200" y="672353"/>
                    </a:lnTo>
                    <a:lnTo>
                      <a:pt x="1210235" y="681318"/>
                    </a:lnTo>
                    <a:cubicBezTo>
                      <a:pt x="1180353" y="702236"/>
                      <a:pt x="1155192" y="732537"/>
                      <a:pt x="1120588" y="744071"/>
                    </a:cubicBezTo>
                    <a:cubicBezTo>
                      <a:pt x="1030177" y="774206"/>
                      <a:pt x="1170438" y="728219"/>
                      <a:pt x="1057835" y="762000"/>
                    </a:cubicBezTo>
                    <a:cubicBezTo>
                      <a:pt x="1039733" y="767431"/>
                      <a:pt x="1021976" y="773953"/>
                      <a:pt x="1004047" y="779929"/>
                    </a:cubicBezTo>
                    <a:cubicBezTo>
                      <a:pt x="995082" y="782917"/>
                      <a:pt x="986419" y="787041"/>
                      <a:pt x="977153" y="788894"/>
                    </a:cubicBezTo>
                    <a:cubicBezTo>
                      <a:pt x="962212" y="791882"/>
                      <a:pt x="947112" y="794163"/>
                      <a:pt x="932330" y="797859"/>
                    </a:cubicBezTo>
                    <a:cubicBezTo>
                      <a:pt x="923162" y="800151"/>
                      <a:pt x="914701" y="804971"/>
                      <a:pt x="905435" y="806824"/>
                    </a:cubicBezTo>
                    <a:cubicBezTo>
                      <a:pt x="884715" y="810968"/>
                      <a:pt x="863600" y="812800"/>
                      <a:pt x="842682" y="815788"/>
                    </a:cubicBezTo>
                    <a:cubicBezTo>
                      <a:pt x="726141" y="812800"/>
                      <a:pt x="609506" y="812369"/>
                      <a:pt x="493059" y="806824"/>
                    </a:cubicBezTo>
                    <a:cubicBezTo>
                      <a:pt x="476681" y="806044"/>
                      <a:pt x="441815" y="784533"/>
                      <a:pt x="430306" y="779929"/>
                    </a:cubicBezTo>
                    <a:cubicBezTo>
                      <a:pt x="412759" y="772910"/>
                      <a:pt x="394447" y="767976"/>
                      <a:pt x="376518" y="762000"/>
                    </a:cubicBezTo>
                    <a:cubicBezTo>
                      <a:pt x="367553" y="759012"/>
                      <a:pt x="359074" y="753035"/>
                      <a:pt x="349624" y="753035"/>
                    </a:cubicBezTo>
                    <a:lnTo>
                      <a:pt x="62753" y="753035"/>
                    </a:lnTo>
                    <a:lnTo>
                      <a:pt x="0" y="74407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 15 files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3576918" y="4545106"/>
                <a:ext cx="0" cy="1649505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3975847" y="4351476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975843" y="6009945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11</a:t>
                </a:r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975847" y="5606534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10</a:t>
                </a:r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975843" y="4727138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76518" y="1610057"/>
              <a:ext cx="1649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DATA</a:t>
              </a:r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00635" y="1612160"/>
            <a:ext cx="5091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nhãn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được đánh số từ 0 – 11, bao gồm các số từ 0 – 9 và 2 dấu “+ -”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480 file ảnh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chia đều cho 12 nhãn (Mỗi nhãn gồm 40 ảnh), kích thước 30 – 60 pixel.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Các ảnh được tạo bằng paint với màu đen, độ dày nét vẽ là 5px.</a:t>
            </a:r>
          </a:p>
          <a:p>
            <a:pPr marL="285750" indent="-285750">
              <a:buFontTx/>
              <a:buChar char="-"/>
            </a:pPr>
            <a:endParaRPr lang="en-US" smtClean="0"/>
          </a:p>
          <a:p>
            <a:pPr marL="285750" indent="-285750">
              <a:buFontTx/>
              <a:buChar char="-"/>
            </a:pPr>
            <a:endParaRPr lang="en-US" smtClean="0"/>
          </a:p>
        </p:txBody>
      </p:sp>
      <p:sp>
        <p:nvSpPr>
          <p:cNvPr id="58" name="TextBox 57"/>
          <p:cNvSpPr txBox="1"/>
          <p:nvPr/>
        </p:nvSpPr>
        <p:spPr>
          <a:xfrm>
            <a:off x="618564" y="3954772"/>
            <a:ext cx="5091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nhãn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được đánh số từ 0 – 11, bao gồm các số từ 0 – 9 và 2 dấu “+ -”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 file ảnh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chia đều cho 12 nhãn (Mỗi nhãn gồm 15 ảnh), kích thước 30 – 60 pixel.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Các ảnh được tạo bằng paint với màu đen, độ dày nét vẽ là 5px.</a:t>
            </a:r>
          </a:p>
          <a:p>
            <a:pPr marL="285750" indent="-285750">
              <a:buFontTx/>
              <a:buChar char="-"/>
            </a:pPr>
            <a:endParaRPr lang="en-US" smtClean="0"/>
          </a:p>
          <a:p>
            <a:pPr marL="285750" indent="-285750"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842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4184BE-5262-4C0D-8D82-00926296DD18}"/>
              </a:ext>
            </a:extLst>
          </p:cNvPr>
          <p:cNvSpPr txBox="1"/>
          <p:nvPr/>
        </p:nvSpPr>
        <p:spPr>
          <a:xfrm>
            <a:off x="6566359" y="593"/>
            <a:ext cx="585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64171" y="1019148"/>
            <a:ext cx="5459505" cy="5248499"/>
            <a:chOff x="461394" y="1010183"/>
            <a:chExt cx="5459505" cy="5248499"/>
          </a:xfrm>
        </p:grpSpPr>
        <p:sp>
          <p:nvSpPr>
            <p:cNvPr id="7" name="TextBox 6"/>
            <p:cNvSpPr txBox="1"/>
            <p:nvPr/>
          </p:nvSpPr>
          <p:spPr>
            <a:xfrm>
              <a:off x="461394" y="1010183"/>
              <a:ext cx="1649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828947" y="1314076"/>
              <a:ext cx="5091952" cy="4944606"/>
              <a:chOff x="784123" y="1287182"/>
              <a:chExt cx="5091952" cy="494460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474405" y="1502335"/>
                <a:ext cx="2061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data_svm_train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74405" y="3818822"/>
                <a:ext cx="2061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ata_svm_test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Elbow Connector 9"/>
              <p:cNvCxnSpPr>
                <a:stCxn id="8" idx="2"/>
              </p:cNvCxnSpPr>
              <p:nvPr/>
            </p:nvCxnSpPr>
            <p:spPr>
              <a:xfrm rot="16200000" flipH="1">
                <a:off x="2837930" y="1539083"/>
                <a:ext cx="571962" cy="1237130"/>
              </a:xfrm>
              <a:prstGeom prst="bentConnector2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84123" y="1287182"/>
                <a:ext cx="0" cy="2716306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endCxn id="9" idx="1"/>
              </p:cNvCxnSpPr>
              <p:nvPr/>
            </p:nvCxnSpPr>
            <p:spPr>
              <a:xfrm>
                <a:off x="793087" y="4003488"/>
                <a:ext cx="681318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8" idx="1"/>
              </p:cNvCxnSpPr>
              <p:nvPr/>
            </p:nvCxnSpPr>
            <p:spPr>
              <a:xfrm flipH="1">
                <a:off x="784123" y="1687001"/>
                <a:ext cx="690282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3737400" y="1968500"/>
                <a:ext cx="5077" cy="851646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742476" y="1968500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742476" y="2237441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742476" y="3168703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742476" y="3752156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81746" y="1783834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81746" y="2037549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141401" y="2974823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10</a:t>
                </a:r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41401" y="3550202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11</a:t>
                </a:r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876942" y="2191621"/>
                <a:ext cx="5289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10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1000" b="1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4567228" y="1483266"/>
                <a:ext cx="1308847" cy="815788"/>
              </a:xfrm>
              <a:custGeom>
                <a:avLst/>
                <a:gdLst>
                  <a:gd name="connsiteX0" fmla="*/ 0 w 1308847"/>
                  <a:gd name="connsiteY0" fmla="*/ 744071 h 815788"/>
                  <a:gd name="connsiteX1" fmla="*/ 0 w 1308847"/>
                  <a:gd name="connsiteY1" fmla="*/ 744071 h 815788"/>
                  <a:gd name="connsiteX2" fmla="*/ 98612 w 1308847"/>
                  <a:gd name="connsiteY2" fmla="*/ 717176 h 815788"/>
                  <a:gd name="connsiteX3" fmla="*/ 125506 w 1308847"/>
                  <a:gd name="connsiteY3" fmla="*/ 690282 h 815788"/>
                  <a:gd name="connsiteX4" fmla="*/ 206188 w 1308847"/>
                  <a:gd name="connsiteY4" fmla="*/ 663388 h 815788"/>
                  <a:gd name="connsiteX5" fmla="*/ 224118 w 1308847"/>
                  <a:gd name="connsiteY5" fmla="*/ 645459 h 815788"/>
                  <a:gd name="connsiteX6" fmla="*/ 233082 w 1308847"/>
                  <a:gd name="connsiteY6" fmla="*/ 519953 h 815788"/>
                  <a:gd name="connsiteX7" fmla="*/ 242047 w 1308847"/>
                  <a:gd name="connsiteY7" fmla="*/ 493059 h 815788"/>
                  <a:gd name="connsiteX8" fmla="*/ 259977 w 1308847"/>
                  <a:gd name="connsiteY8" fmla="*/ 367553 h 815788"/>
                  <a:gd name="connsiteX9" fmla="*/ 268941 w 1308847"/>
                  <a:gd name="connsiteY9" fmla="*/ 340659 h 815788"/>
                  <a:gd name="connsiteX10" fmla="*/ 286871 w 1308847"/>
                  <a:gd name="connsiteY10" fmla="*/ 251012 h 815788"/>
                  <a:gd name="connsiteX11" fmla="*/ 304800 w 1308847"/>
                  <a:gd name="connsiteY11" fmla="*/ 224118 h 815788"/>
                  <a:gd name="connsiteX12" fmla="*/ 322730 w 1308847"/>
                  <a:gd name="connsiteY12" fmla="*/ 188259 h 815788"/>
                  <a:gd name="connsiteX13" fmla="*/ 367553 w 1308847"/>
                  <a:gd name="connsiteY13" fmla="*/ 98612 h 815788"/>
                  <a:gd name="connsiteX14" fmla="*/ 385482 w 1308847"/>
                  <a:gd name="connsiteY14" fmla="*/ 80682 h 815788"/>
                  <a:gd name="connsiteX15" fmla="*/ 412377 w 1308847"/>
                  <a:gd name="connsiteY15" fmla="*/ 71718 h 815788"/>
                  <a:gd name="connsiteX16" fmla="*/ 466165 w 1308847"/>
                  <a:gd name="connsiteY16" fmla="*/ 44824 h 815788"/>
                  <a:gd name="connsiteX17" fmla="*/ 546847 w 1308847"/>
                  <a:gd name="connsiteY17" fmla="*/ 8965 h 815788"/>
                  <a:gd name="connsiteX18" fmla="*/ 618565 w 1308847"/>
                  <a:gd name="connsiteY18" fmla="*/ 0 h 815788"/>
                  <a:gd name="connsiteX19" fmla="*/ 878541 w 1308847"/>
                  <a:gd name="connsiteY19" fmla="*/ 17929 h 815788"/>
                  <a:gd name="connsiteX20" fmla="*/ 932330 w 1308847"/>
                  <a:gd name="connsiteY20" fmla="*/ 26894 h 815788"/>
                  <a:gd name="connsiteX21" fmla="*/ 995082 w 1308847"/>
                  <a:gd name="connsiteY21" fmla="*/ 62753 h 815788"/>
                  <a:gd name="connsiteX22" fmla="*/ 1021977 w 1308847"/>
                  <a:gd name="connsiteY22" fmla="*/ 80682 h 815788"/>
                  <a:gd name="connsiteX23" fmla="*/ 1057835 w 1308847"/>
                  <a:gd name="connsiteY23" fmla="*/ 89647 h 815788"/>
                  <a:gd name="connsiteX24" fmla="*/ 1093694 w 1308847"/>
                  <a:gd name="connsiteY24" fmla="*/ 107576 h 815788"/>
                  <a:gd name="connsiteX25" fmla="*/ 1120588 w 1308847"/>
                  <a:gd name="connsiteY25" fmla="*/ 125506 h 815788"/>
                  <a:gd name="connsiteX26" fmla="*/ 1156447 w 1308847"/>
                  <a:gd name="connsiteY26" fmla="*/ 134471 h 815788"/>
                  <a:gd name="connsiteX27" fmla="*/ 1201271 w 1308847"/>
                  <a:gd name="connsiteY27" fmla="*/ 152400 h 815788"/>
                  <a:gd name="connsiteX28" fmla="*/ 1228165 w 1308847"/>
                  <a:gd name="connsiteY28" fmla="*/ 161365 h 815788"/>
                  <a:gd name="connsiteX29" fmla="*/ 1255059 w 1308847"/>
                  <a:gd name="connsiteY29" fmla="*/ 179294 h 815788"/>
                  <a:gd name="connsiteX30" fmla="*/ 1290918 w 1308847"/>
                  <a:gd name="connsiteY30" fmla="*/ 224118 h 815788"/>
                  <a:gd name="connsiteX31" fmla="*/ 1308847 w 1308847"/>
                  <a:gd name="connsiteY31" fmla="*/ 251012 h 815788"/>
                  <a:gd name="connsiteX32" fmla="*/ 1299882 w 1308847"/>
                  <a:gd name="connsiteY32" fmla="*/ 546847 h 815788"/>
                  <a:gd name="connsiteX33" fmla="*/ 1228165 w 1308847"/>
                  <a:gd name="connsiteY33" fmla="*/ 654424 h 815788"/>
                  <a:gd name="connsiteX34" fmla="*/ 1219200 w 1308847"/>
                  <a:gd name="connsiteY34" fmla="*/ 672353 h 815788"/>
                  <a:gd name="connsiteX35" fmla="*/ 1210235 w 1308847"/>
                  <a:gd name="connsiteY35" fmla="*/ 681318 h 815788"/>
                  <a:gd name="connsiteX36" fmla="*/ 1120588 w 1308847"/>
                  <a:gd name="connsiteY36" fmla="*/ 744071 h 815788"/>
                  <a:gd name="connsiteX37" fmla="*/ 1057835 w 1308847"/>
                  <a:gd name="connsiteY37" fmla="*/ 762000 h 815788"/>
                  <a:gd name="connsiteX38" fmla="*/ 1004047 w 1308847"/>
                  <a:gd name="connsiteY38" fmla="*/ 779929 h 815788"/>
                  <a:gd name="connsiteX39" fmla="*/ 977153 w 1308847"/>
                  <a:gd name="connsiteY39" fmla="*/ 788894 h 815788"/>
                  <a:gd name="connsiteX40" fmla="*/ 932330 w 1308847"/>
                  <a:gd name="connsiteY40" fmla="*/ 797859 h 815788"/>
                  <a:gd name="connsiteX41" fmla="*/ 905435 w 1308847"/>
                  <a:gd name="connsiteY41" fmla="*/ 806824 h 815788"/>
                  <a:gd name="connsiteX42" fmla="*/ 842682 w 1308847"/>
                  <a:gd name="connsiteY42" fmla="*/ 815788 h 815788"/>
                  <a:gd name="connsiteX43" fmla="*/ 493059 w 1308847"/>
                  <a:gd name="connsiteY43" fmla="*/ 806824 h 815788"/>
                  <a:gd name="connsiteX44" fmla="*/ 430306 w 1308847"/>
                  <a:gd name="connsiteY44" fmla="*/ 779929 h 815788"/>
                  <a:gd name="connsiteX45" fmla="*/ 376518 w 1308847"/>
                  <a:gd name="connsiteY45" fmla="*/ 762000 h 815788"/>
                  <a:gd name="connsiteX46" fmla="*/ 349624 w 1308847"/>
                  <a:gd name="connsiteY46" fmla="*/ 753035 h 815788"/>
                  <a:gd name="connsiteX47" fmla="*/ 62753 w 1308847"/>
                  <a:gd name="connsiteY47" fmla="*/ 753035 h 815788"/>
                  <a:gd name="connsiteX48" fmla="*/ 0 w 1308847"/>
                  <a:gd name="connsiteY48" fmla="*/ 744071 h 815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308847" h="815788">
                    <a:moveTo>
                      <a:pt x="0" y="744071"/>
                    </a:moveTo>
                    <a:lnTo>
                      <a:pt x="0" y="744071"/>
                    </a:lnTo>
                    <a:cubicBezTo>
                      <a:pt x="32871" y="735106"/>
                      <a:pt x="67296" y="730597"/>
                      <a:pt x="98612" y="717176"/>
                    </a:cubicBezTo>
                    <a:cubicBezTo>
                      <a:pt x="110265" y="712182"/>
                      <a:pt x="115189" y="697651"/>
                      <a:pt x="125506" y="690282"/>
                    </a:cubicBezTo>
                    <a:cubicBezTo>
                      <a:pt x="154372" y="669663"/>
                      <a:pt x="171772" y="670272"/>
                      <a:pt x="206188" y="663388"/>
                    </a:cubicBezTo>
                    <a:cubicBezTo>
                      <a:pt x="212165" y="657412"/>
                      <a:pt x="222560" y="653766"/>
                      <a:pt x="224118" y="645459"/>
                    </a:cubicBezTo>
                    <a:cubicBezTo>
                      <a:pt x="231847" y="604235"/>
                      <a:pt x="228182" y="561608"/>
                      <a:pt x="233082" y="519953"/>
                    </a:cubicBezTo>
                    <a:cubicBezTo>
                      <a:pt x="234186" y="510568"/>
                      <a:pt x="239059" y="502024"/>
                      <a:pt x="242047" y="493059"/>
                    </a:cubicBezTo>
                    <a:cubicBezTo>
                      <a:pt x="245925" y="462036"/>
                      <a:pt x="252590" y="400794"/>
                      <a:pt x="259977" y="367553"/>
                    </a:cubicBezTo>
                    <a:cubicBezTo>
                      <a:pt x="262027" y="358328"/>
                      <a:pt x="265953" y="349624"/>
                      <a:pt x="268941" y="340659"/>
                    </a:cubicBezTo>
                    <a:cubicBezTo>
                      <a:pt x="272245" y="317530"/>
                      <a:pt x="274353" y="276048"/>
                      <a:pt x="286871" y="251012"/>
                    </a:cubicBezTo>
                    <a:cubicBezTo>
                      <a:pt x="291689" y="241375"/>
                      <a:pt x="299455" y="233473"/>
                      <a:pt x="304800" y="224118"/>
                    </a:cubicBezTo>
                    <a:cubicBezTo>
                      <a:pt x="311430" y="212515"/>
                      <a:pt x="316753" y="200212"/>
                      <a:pt x="322730" y="188259"/>
                    </a:cubicBezTo>
                    <a:cubicBezTo>
                      <a:pt x="332852" y="147766"/>
                      <a:pt x="331974" y="134193"/>
                      <a:pt x="367553" y="98612"/>
                    </a:cubicBezTo>
                    <a:cubicBezTo>
                      <a:pt x="373529" y="92635"/>
                      <a:pt x="378234" y="85030"/>
                      <a:pt x="385482" y="80682"/>
                    </a:cubicBezTo>
                    <a:cubicBezTo>
                      <a:pt x="393585" y="75820"/>
                      <a:pt x="403412" y="74706"/>
                      <a:pt x="412377" y="71718"/>
                    </a:cubicBezTo>
                    <a:cubicBezTo>
                      <a:pt x="445063" y="39030"/>
                      <a:pt x="413294" y="64650"/>
                      <a:pt x="466165" y="44824"/>
                    </a:cubicBezTo>
                    <a:cubicBezTo>
                      <a:pt x="504208" y="30558"/>
                      <a:pt x="504317" y="18780"/>
                      <a:pt x="546847" y="8965"/>
                    </a:cubicBezTo>
                    <a:cubicBezTo>
                      <a:pt x="570322" y="3548"/>
                      <a:pt x="594659" y="2988"/>
                      <a:pt x="618565" y="0"/>
                    </a:cubicBezTo>
                    <a:lnTo>
                      <a:pt x="878541" y="17929"/>
                    </a:lnTo>
                    <a:cubicBezTo>
                      <a:pt x="896618" y="19832"/>
                      <a:pt x="914400" y="23906"/>
                      <a:pt x="932330" y="26894"/>
                    </a:cubicBezTo>
                    <a:cubicBezTo>
                      <a:pt x="967169" y="61735"/>
                      <a:pt x="931880" y="31153"/>
                      <a:pt x="995082" y="62753"/>
                    </a:cubicBezTo>
                    <a:cubicBezTo>
                      <a:pt x="1004719" y="67571"/>
                      <a:pt x="1012074" y="76438"/>
                      <a:pt x="1021977" y="80682"/>
                    </a:cubicBezTo>
                    <a:cubicBezTo>
                      <a:pt x="1033301" y="85535"/>
                      <a:pt x="1046299" y="85321"/>
                      <a:pt x="1057835" y="89647"/>
                    </a:cubicBezTo>
                    <a:cubicBezTo>
                      <a:pt x="1070348" y="94339"/>
                      <a:pt x="1082091" y="100946"/>
                      <a:pt x="1093694" y="107576"/>
                    </a:cubicBezTo>
                    <a:cubicBezTo>
                      <a:pt x="1103049" y="112922"/>
                      <a:pt x="1110685" y="121262"/>
                      <a:pt x="1120588" y="125506"/>
                    </a:cubicBezTo>
                    <a:cubicBezTo>
                      <a:pt x="1131913" y="130360"/>
                      <a:pt x="1144758" y="130575"/>
                      <a:pt x="1156447" y="134471"/>
                    </a:cubicBezTo>
                    <a:cubicBezTo>
                      <a:pt x="1171713" y="139560"/>
                      <a:pt x="1186203" y="146750"/>
                      <a:pt x="1201271" y="152400"/>
                    </a:cubicBezTo>
                    <a:cubicBezTo>
                      <a:pt x="1210119" y="155718"/>
                      <a:pt x="1219713" y="157139"/>
                      <a:pt x="1228165" y="161365"/>
                    </a:cubicBezTo>
                    <a:cubicBezTo>
                      <a:pt x="1237802" y="166183"/>
                      <a:pt x="1246094" y="173318"/>
                      <a:pt x="1255059" y="179294"/>
                    </a:cubicBezTo>
                    <a:cubicBezTo>
                      <a:pt x="1310241" y="262069"/>
                      <a:pt x="1239823" y="160248"/>
                      <a:pt x="1290918" y="224118"/>
                    </a:cubicBezTo>
                    <a:cubicBezTo>
                      <a:pt x="1297649" y="232531"/>
                      <a:pt x="1302871" y="242047"/>
                      <a:pt x="1308847" y="251012"/>
                    </a:cubicBezTo>
                    <a:cubicBezTo>
                      <a:pt x="1305859" y="349624"/>
                      <a:pt x="1311825" y="448916"/>
                      <a:pt x="1299882" y="546847"/>
                    </a:cubicBezTo>
                    <a:cubicBezTo>
                      <a:pt x="1285918" y="661350"/>
                      <a:pt x="1264295" y="582168"/>
                      <a:pt x="1228165" y="654424"/>
                    </a:cubicBezTo>
                    <a:lnTo>
                      <a:pt x="1219200" y="672353"/>
                    </a:lnTo>
                    <a:lnTo>
                      <a:pt x="1210235" y="681318"/>
                    </a:lnTo>
                    <a:cubicBezTo>
                      <a:pt x="1180353" y="702236"/>
                      <a:pt x="1155192" y="732537"/>
                      <a:pt x="1120588" y="744071"/>
                    </a:cubicBezTo>
                    <a:cubicBezTo>
                      <a:pt x="1030177" y="774206"/>
                      <a:pt x="1170438" y="728219"/>
                      <a:pt x="1057835" y="762000"/>
                    </a:cubicBezTo>
                    <a:cubicBezTo>
                      <a:pt x="1039733" y="767431"/>
                      <a:pt x="1021976" y="773953"/>
                      <a:pt x="1004047" y="779929"/>
                    </a:cubicBezTo>
                    <a:cubicBezTo>
                      <a:pt x="995082" y="782917"/>
                      <a:pt x="986419" y="787041"/>
                      <a:pt x="977153" y="788894"/>
                    </a:cubicBezTo>
                    <a:cubicBezTo>
                      <a:pt x="962212" y="791882"/>
                      <a:pt x="947112" y="794163"/>
                      <a:pt x="932330" y="797859"/>
                    </a:cubicBezTo>
                    <a:cubicBezTo>
                      <a:pt x="923162" y="800151"/>
                      <a:pt x="914701" y="804971"/>
                      <a:pt x="905435" y="806824"/>
                    </a:cubicBezTo>
                    <a:cubicBezTo>
                      <a:pt x="884715" y="810968"/>
                      <a:pt x="863600" y="812800"/>
                      <a:pt x="842682" y="815788"/>
                    </a:cubicBezTo>
                    <a:cubicBezTo>
                      <a:pt x="726141" y="812800"/>
                      <a:pt x="609506" y="812369"/>
                      <a:pt x="493059" y="806824"/>
                    </a:cubicBezTo>
                    <a:cubicBezTo>
                      <a:pt x="476681" y="806044"/>
                      <a:pt x="441815" y="784533"/>
                      <a:pt x="430306" y="779929"/>
                    </a:cubicBezTo>
                    <a:cubicBezTo>
                      <a:pt x="412759" y="772910"/>
                      <a:pt x="394447" y="767976"/>
                      <a:pt x="376518" y="762000"/>
                    </a:cubicBezTo>
                    <a:cubicBezTo>
                      <a:pt x="367553" y="759012"/>
                      <a:pt x="359074" y="753035"/>
                      <a:pt x="349624" y="753035"/>
                    </a:cubicBezTo>
                    <a:lnTo>
                      <a:pt x="62753" y="753035"/>
                    </a:lnTo>
                    <a:lnTo>
                      <a:pt x="0" y="74407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 </a:t>
                </a:r>
                <a:r>
                  <a:rPr lang="en-US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</a:p>
              <a:p>
                <a:pPr algn="ctr"/>
                <a:r>
                  <a:rPr lang="en-US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x 60</a:t>
                </a:r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Elbow Connector 37"/>
              <p:cNvCxnSpPr/>
              <p:nvPr/>
            </p:nvCxnSpPr>
            <p:spPr>
              <a:xfrm>
                <a:off x="2499968" y="2314512"/>
                <a:ext cx="1234744" cy="1174377"/>
              </a:xfrm>
              <a:prstGeom prst="bentConnector3">
                <a:avLst>
                  <a:gd name="adj1" fmla="val -97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185931" y="2536229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9</a:t>
                </a:r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3742476" y="2816376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739938" y="3168703"/>
                <a:ext cx="6725" cy="576143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>
                <a:off x="4508953" y="2716411"/>
                <a:ext cx="1308847" cy="815788"/>
              </a:xfrm>
              <a:custGeom>
                <a:avLst/>
                <a:gdLst>
                  <a:gd name="connsiteX0" fmla="*/ 0 w 1308847"/>
                  <a:gd name="connsiteY0" fmla="*/ 744071 h 815788"/>
                  <a:gd name="connsiteX1" fmla="*/ 0 w 1308847"/>
                  <a:gd name="connsiteY1" fmla="*/ 744071 h 815788"/>
                  <a:gd name="connsiteX2" fmla="*/ 98612 w 1308847"/>
                  <a:gd name="connsiteY2" fmla="*/ 717176 h 815788"/>
                  <a:gd name="connsiteX3" fmla="*/ 125506 w 1308847"/>
                  <a:gd name="connsiteY3" fmla="*/ 690282 h 815788"/>
                  <a:gd name="connsiteX4" fmla="*/ 206188 w 1308847"/>
                  <a:gd name="connsiteY4" fmla="*/ 663388 h 815788"/>
                  <a:gd name="connsiteX5" fmla="*/ 224118 w 1308847"/>
                  <a:gd name="connsiteY5" fmla="*/ 645459 h 815788"/>
                  <a:gd name="connsiteX6" fmla="*/ 233082 w 1308847"/>
                  <a:gd name="connsiteY6" fmla="*/ 519953 h 815788"/>
                  <a:gd name="connsiteX7" fmla="*/ 242047 w 1308847"/>
                  <a:gd name="connsiteY7" fmla="*/ 493059 h 815788"/>
                  <a:gd name="connsiteX8" fmla="*/ 259977 w 1308847"/>
                  <a:gd name="connsiteY8" fmla="*/ 367553 h 815788"/>
                  <a:gd name="connsiteX9" fmla="*/ 268941 w 1308847"/>
                  <a:gd name="connsiteY9" fmla="*/ 340659 h 815788"/>
                  <a:gd name="connsiteX10" fmla="*/ 286871 w 1308847"/>
                  <a:gd name="connsiteY10" fmla="*/ 251012 h 815788"/>
                  <a:gd name="connsiteX11" fmla="*/ 304800 w 1308847"/>
                  <a:gd name="connsiteY11" fmla="*/ 224118 h 815788"/>
                  <a:gd name="connsiteX12" fmla="*/ 322730 w 1308847"/>
                  <a:gd name="connsiteY12" fmla="*/ 188259 h 815788"/>
                  <a:gd name="connsiteX13" fmla="*/ 367553 w 1308847"/>
                  <a:gd name="connsiteY13" fmla="*/ 98612 h 815788"/>
                  <a:gd name="connsiteX14" fmla="*/ 385482 w 1308847"/>
                  <a:gd name="connsiteY14" fmla="*/ 80682 h 815788"/>
                  <a:gd name="connsiteX15" fmla="*/ 412377 w 1308847"/>
                  <a:gd name="connsiteY15" fmla="*/ 71718 h 815788"/>
                  <a:gd name="connsiteX16" fmla="*/ 466165 w 1308847"/>
                  <a:gd name="connsiteY16" fmla="*/ 44824 h 815788"/>
                  <a:gd name="connsiteX17" fmla="*/ 546847 w 1308847"/>
                  <a:gd name="connsiteY17" fmla="*/ 8965 h 815788"/>
                  <a:gd name="connsiteX18" fmla="*/ 618565 w 1308847"/>
                  <a:gd name="connsiteY18" fmla="*/ 0 h 815788"/>
                  <a:gd name="connsiteX19" fmla="*/ 878541 w 1308847"/>
                  <a:gd name="connsiteY19" fmla="*/ 17929 h 815788"/>
                  <a:gd name="connsiteX20" fmla="*/ 932330 w 1308847"/>
                  <a:gd name="connsiteY20" fmla="*/ 26894 h 815788"/>
                  <a:gd name="connsiteX21" fmla="*/ 995082 w 1308847"/>
                  <a:gd name="connsiteY21" fmla="*/ 62753 h 815788"/>
                  <a:gd name="connsiteX22" fmla="*/ 1021977 w 1308847"/>
                  <a:gd name="connsiteY22" fmla="*/ 80682 h 815788"/>
                  <a:gd name="connsiteX23" fmla="*/ 1057835 w 1308847"/>
                  <a:gd name="connsiteY23" fmla="*/ 89647 h 815788"/>
                  <a:gd name="connsiteX24" fmla="*/ 1093694 w 1308847"/>
                  <a:gd name="connsiteY24" fmla="*/ 107576 h 815788"/>
                  <a:gd name="connsiteX25" fmla="*/ 1120588 w 1308847"/>
                  <a:gd name="connsiteY25" fmla="*/ 125506 h 815788"/>
                  <a:gd name="connsiteX26" fmla="*/ 1156447 w 1308847"/>
                  <a:gd name="connsiteY26" fmla="*/ 134471 h 815788"/>
                  <a:gd name="connsiteX27" fmla="*/ 1201271 w 1308847"/>
                  <a:gd name="connsiteY27" fmla="*/ 152400 h 815788"/>
                  <a:gd name="connsiteX28" fmla="*/ 1228165 w 1308847"/>
                  <a:gd name="connsiteY28" fmla="*/ 161365 h 815788"/>
                  <a:gd name="connsiteX29" fmla="*/ 1255059 w 1308847"/>
                  <a:gd name="connsiteY29" fmla="*/ 179294 h 815788"/>
                  <a:gd name="connsiteX30" fmla="*/ 1290918 w 1308847"/>
                  <a:gd name="connsiteY30" fmla="*/ 224118 h 815788"/>
                  <a:gd name="connsiteX31" fmla="*/ 1308847 w 1308847"/>
                  <a:gd name="connsiteY31" fmla="*/ 251012 h 815788"/>
                  <a:gd name="connsiteX32" fmla="*/ 1299882 w 1308847"/>
                  <a:gd name="connsiteY32" fmla="*/ 546847 h 815788"/>
                  <a:gd name="connsiteX33" fmla="*/ 1228165 w 1308847"/>
                  <a:gd name="connsiteY33" fmla="*/ 654424 h 815788"/>
                  <a:gd name="connsiteX34" fmla="*/ 1219200 w 1308847"/>
                  <a:gd name="connsiteY34" fmla="*/ 672353 h 815788"/>
                  <a:gd name="connsiteX35" fmla="*/ 1210235 w 1308847"/>
                  <a:gd name="connsiteY35" fmla="*/ 681318 h 815788"/>
                  <a:gd name="connsiteX36" fmla="*/ 1120588 w 1308847"/>
                  <a:gd name="connsiteY36" fmla="*/ 744071 h 815788"/>
                  <a:gd name="connsiteX37" fmla="*/ 1057835 w 1308847"/>
                  <a:gd name="connsiteY37" fmla="*/ 762000 h 815788"/>
                  <a:gd name="connsiteX38" fmla="*/ 1004047 w 1308847"/>
                  <a:gd name="connsiteY38" fmla="*/ 779929 h 815788"/>
                  <a:gd name="connsiteX39" fmla="*/ 977153 w 1308847"/>
                  <a:gd name="connsiteY39" fmla="*/ 788894 h 815788"/>
                  <a:gd name="connsiteX40" fmla="*/ 932330 w 1308847"/>
                  <a:gd name="connsiteY40" fmla="*/ 797859 h 815788"/>
                  <a:gd name="connsiteX41" fmla="*/ 905435 w 1308847"/>
                  <a:gd name="connsiteY41" fmla="*/ 806824 h 815788"/>
                  <a:gd name="connsiteX42" fmla="*/ 842682 w 1308847"/>
                  <a:gd name="connsiteY42" fmla="*/ 815788 h 815788"/>
                  <a:gd name="connsiteX43" fmla="*/ 493059 w 1308847"/>
                  <a:gd name="connsiteY43" fmla="*/ 806824 h 815788"/>
                  <a:gd name="connsiteX44" fmla="*/ 430306 w 1308847"/>
                  <a:gd name="connsiteY44" fmla="*/ 779929 h 815788"/>
                  <a:gd name="connsiteX45" fmla="*/ 376518 w 1308847"/>
                  <a:gd name="connsiteY45" fmla="*/ 762000 h 815788"/>
                  <a:gd name="connsiteX46" fmla="*/ 349624 w 1308847"/>
                  <a:gd name="connsiteY46" fmla="*/ 753035 h 815788"/>
                  <a:gd name="connsiteX47" fmla="*/ 62753 w 1308847"/>
                  <a:gd name="connsiteY47" fmla="*/ 753035 h 815788"/>
                  <a:gd name="connsiteX48" fmla="*/ 0 w 1308847"/>
                  <a:gd name="connsiteY48" fmla="*/ 744071 h 815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308847" h="815788">
                    <a:moveTo>
                      <a:pt x="0" y="744071"/>
                    </a:moveTo>
                    <a:lnTo>
                      <a:pt x="0" y="744071"/>
                    </a:lnTo>
                    <a:cubicBezTo>
                      <a:pt x="32871" y="735106"/>
                      <a:pt x="67296" y="730597"/>
                      <a:pt x="98612" y="717176"/>
                    </a:cubicBezTo>
                    <a:cubicBezTo>
                      <a:pt x="110265" y="712182"/>
                      <a:pt x="115189" y="697651"/>
                      <a:pt x="125506" y="690282"/>
                    </a:cubicBezTo>
                    <a:cubicBezTo>
                      <a:pt x="154372" y="669663"/>
                      <a:pt x="171772" y="670272"/>
                      <a:pt x="206188" y="663388"/>
                    </a:cubicBezTo>
                    <a:cubicBezTo>
                      <a:pt x="212165" y="657412"/>
                      <a:pt x="222560" y="653766"/>
                      <a:pt x="224118" y="645459"/>
                    </a:cubicBezTo>
                    <a:cubicBezTo>
                      <a:pt x="231847" y="604235"/>
                      <a:pt x="228182" y="561608"/>
                      <a:pt x="233082" y="519953"/>
                    </a:cubicBezTo>
                    <a:cubicBezTo>
                      <a:pt x="234186" y="510568"/>
                      <a:pt x="239059" y="502024"/>
                      <a:pt x="242047" y="493059"/>
                    </a:cubicBezTo>
                    <a:cubicBezTo>
                      <a:pt x="245925" y="462036"/>
                      <a:pt x="252590" y="400794"/>
                      <a:pt x="259977" y="367553"/>
                    </a:cubicBezTo>
                    <a:cubicBezTo>
                      <a:pt x="262027" y="358328"/>
                      <a:pt x="265953" y="349624"/>
                      <a:pt x="268941" y="340659"/>
                    </a:cubicBezTo>
                    <a:cubicBezTo>
                      <a:pt x="272245" y="317530"/>
                      <a:pt x="274353" y="276048"/>
                      <a:pt x="286871" y="251012"/>
                    </a:cubicBezTo>
                    <a:cubicBezTo>
                      <a:pt x="291689" y="241375"/>
                      <a:pt x="299455" y="233473"/>
                      <a:pt x="304800" y="224118"/>
                    </a:cubicBezTo>
                    <a:cubicBezTo>
                      <a:pt x="311430" y="212515"/>
                      <a:pt x="316753" y="200212"/>
                      <a:pt x="322730" y="188259"/>
                    </a:cubicBezTo>
                    <a:cubicBezTo>
                      <a:pt x="332852" y="147766"/>
                      <a:pt x="331974" y="134193"/>
                      <a:pt x="367553" y="98612"/>
                    </a:cubicBezTo>
                    <a:cubicBezTo>
                      <a:pt x="373529" y="92635"/>
                      <a:pt x="378234" y="85030"/>
                      <a:pt x="385482" y="80682"/>
                    </a:cubicBezTo>
                    <a:cubicBezTo>
                      <a:pt x="393585" y="75820"/>
                      <a:pt x="403412" y="74706"/>
                      <a:pt x="412377" y="71718"/>
                    </a:cubicBezTo>
                    <a:cubicBezTo>
                      <a:pt x="445063" y="39030"/>
                      <a:pt x="413294" y="64650"/>
                      <a:pt x="466165" y="44824"/>
                    </a:cubicBezTo>
                    <a:cubicBezTo>
                      <a:pt x="504208" y="30558"/>
                      <a:pt x="504317" y="18780"/>
                      <a:pt x="546847" y="8965"/>
                    </a:cubicBezTo>
                    <a:cubicBezTo>
                      <a:pt x="570322" y="3548"/>
                      <a:pt x="594659" y="2988"/>
                      <a:pt x="618565" y="0"/>
                    </a:cubicBezTo>
                    <a:lnTo>
                      <a:pt x="878541" y="17929"/>
                    </a:lnTo>
                    <a:cubicBezTo>
                      <a:pt x="896618" y="19832"/>
                      <a:pt x="914400" y="23906"/>
                      <a:pt x="932330" y="26894"/>
                    </a:cubicBezTo>
                    <a:cubicBezTo>
                      <a:pt x="967169" y="61735"/>
                      <a:pt x="931880" y="31153"/>
                      <a:pt x="995082" y="62753"/>
                    </a:cubicBezTo>
                    <a:cubicBezTo>
                      <a:pt x="1004719" y="67571"/>
                      <a:pt x="1012074" y="76438"/>
                      <a:pt x="1021977" y="80682"/>
                    </a:cubicBezTo>
                    <a:cubicBezTo>
                      <a:pt x="1033301" y="85535"/>
                      <a:pt x="1046299" y="85321"/>
                      <a:pt x="1057835" y="89647"/>
                    </a:cubicBezTo>
                    <a:cubicBezTo>
                      <a:pt x="1070348" y="94339"/>
                      <a:pt x="1082091" y="100946"/>
                      <a:pt x="1093694" y="107576"/>
                    </a:cubicBezTo>
                    <a:cubicBezTo>
                      <a:pt x="1103049" y="112922"/>
                      <a:pt x="1110685" y="121262"/>
                      <a:pt x="1120588" y="125506"/>
                    </a:cubicBezTo>
                    <a:cubicBezTo>
                      <a:pt x="1131913" y="130360"/>
                      <a:pt x="1144758" y="130575"/>
                      <a:pt x="1156447" y="134471"/>
                    </a:cubicBezTo>
                    <a:cubicBezTo>
                      <a:pt x="1171713" y="139560"/>
                      <a:pt x="1186203" y="146750"/>
                      <a:pt x="1201271" y="152400"/>
                    </a:cubicBezTo>
                    <a:cubicBezTo>
                      <a:pt x="1210119" y="155718"/>
                      <a:pt x="1219713" y="157139"/>
                      <a:pt x="1228165" y="161365"/>
                    </a:cubicBezTo>
                    <a:cubicBezTo>
                      <a:pt x="1237802" y="166183"/>
                      <a:pt x="1246094" y="173318"/>
                      <a:pt x="1255059" y="179294"/>
                    </a:cubicBezTo>
                    <a:cubicBezTo>
                      <a:pt x="1310241" y="262069"/>
                      <a:pt x="1239823" y="160248"/>
                      <a:pt x="1290918" y="224118"/>
                    </a:cubicBezTo>
                    <a:cubicBezTo>
                      <a:pt x="1297649" y="232531"/>
                      <a:pt x="1302871" y="242047"/>
                      <a:pt x="1308847" y="251012"/>
                    </a:cubicBezTo>
                    <a:cubicBezTo>
                      <a:pt x="1305859" y="349624"/>
                      <a:pt x="1311825" y="448916"/>
                      <a:pt x="1299882" y="546847"/>
                    </a:cubicBezTo>
                    <a:cubicBezTo>
                      <a:pt x="1285918" y="661350"/>
                      <a:pt x="1264295" y="582168"/>
                      <a:pt x="1228165" y="654424"/>
                    </a:cubicBezTo>
                    <a:lnTo>
                      <a:pt x="1219200" y="672353"/>
                    </a:lnTo>
                    <a:lnTo>
                      <a:pt x="1210235" y="681318"/>
                    </a:lnTo>
                    <a:cubicBezTo>
                      <a:pt x="1180353" y="702236"/>
                      <a:pt x="1155192" y="732537"/>
                      <a:pt x="1120588" y="744071"/>
                    </a:cubicBezTo>
                    <a:cubicBezTo>
                      <a:pt x="1030177" y="774206"/>
                      <a:pt x="1170438" y="728219"/>
                      <a:pt x="1057835" y="762000"/>
                    </a:cubicBezTo>
                    <a:cubicBezTo>
                      <a:pt x="1039733" y="767431"/>
                      <a:pt x="1021976" y="773953"/>
                      <a:pt x="1004047" y="779929"/>
                    </a:cubicBezTo>
                    <a:cubicBezTo>
                      <a:pt x="995082" y="782917"/>
                      <a:pt x="986419" y="787041"/>
                      <a:pt x="977153" y="788894"/>
                    </a:cubicBezTo>
                    <a:cubicBezTo>
                      <a:pt x="962212" y="791882"/>
                      <a:pt x="947112" y="794163"/>
                      <a:pt x="932330" y="797859"/>
                    </a:cubicBezTo>
                    <a:cubicBezTo>
                      <a:pt x="923162" y="800151"/>
                      <a:pt x="914701" y="804971"/>
                      <a:pt x="905435" y="806824"/>
                    </a:cubicBezTo>
                    <a:cubicBezTo>
                      <a:pt x="884715" y="810968"/>
                      <a:pt x="863600" y="812800"/>
                      <a:pt x="842682" y="815788"/>
                    </a:cubicBezTo>
                    <a:cubicBezTo>
                      <a:pt x="726141" y="812800"/>
                      <a:pt x="609506" y="812369"/>
                      <a:pt x="493059" y="806824"/>
                    </a:cubicBezTo>
                    <a:cubicBezTo>
                      <a:pt x="476681" y="806044"/>
                      <a:pt x="441815" y="784533"/>
                      <a:pt x="430306" y="779929"/>
                    </a:cubicBezTo>
                    <a:cubicBezTo>
                      <a:pt x="412759" y="772910"/>
                      <a:pt x="394447" y="767976"/>
                      <a:pt x="376518" y="762000"/>
                    </a:cubicBezTo>
                    <a:cubicBezTo>
                      <a:pt x="367553" y="759012"/>
                      <a:pt x="359074" y="753035"/>
                      <a:pt x="349624" y="753035"/>
                    </a:cubicBezTo>
                    <a:lnTo>
                      <a:pt x="62753" y="753035"/>
                    </a:lnTo>
                    <a:lnTo>
                      <a:pt x="0" y="74407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 </a:t>
                </a:r>
                <a:r>
                  <a:rPr lang="en-US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</a:p>
              <a:p>
                <a:pPr algn="ctr"/>
                <a:r>
                  <a:rPr lang="en-US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x 30</a:t>
                </a:r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7" name="Elbow Connector 56"/>
              <p:cNvCxnSpPr/>
              <p:nvPr/>
            </p:nvCxnSpPr>
            <p:spPr>
              <a:xfrm rot="16200000" flipH="1">
                <a:off x="2830166" y="3851337"/>
                <a:ext cx="571962" cy="1237130"/>
              </a:xfrm>
              <a:prstGeom prst="bentConnector2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734712" y="4280754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734712" y="4549695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734712" y="5480957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4712" y="6064410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3869178" y="4503875"/>
                <a:ext cx="5289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10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1000" b="1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cxnSp>
            <p:nvCxnSpPr>
              <p:cNvPr id="63" name="Elbow Connector 62"/>
              <p:cNvCxnSpPr/>
              <p:nvPr/>
            </p:nvCxnSpPr>
            <p:spPr>
              <a:xfrm>
                <a:off x="2492204" y="4626766"/>
                <a:ext cx="1234744" cy="1174377"/>
              </a:xfrm>
              <a:prstGeom prst="bentConnector3">
                <a:avLst>
                  <a:gd name="adj1" fmla="val -97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734712" y="5128630"/>
                <a:ext cx="43927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3732174" y="5480957"/>
                <a:ext cx="6725" cy="576143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729635" y="4280754"/>
                <a:ext cx="5077" cy="851646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4173691" y="4096088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133346" y="5287077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10</a:t>
                </a:r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33346" y="5862456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11</a:t>
                </a:r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177876" y="4848483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9</a:t>
                </a:r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4463839" y="3953472"/>
                <a:ext cx="1308847" cy="815788"/>
              </a:xfrm>
              <a:custGeom>
                <a:avLst/>
                <a:gdLst>
                  <a:gd name="connsiteX0" fmla="*/ 0 w 1308847"/>
                  <a:gd name="connsiteY0" fmla="*/ 744071 h 815788"/>
                  <a:gd name="connsiteX1" fmla="*/ 0 w 1308847"/>
                  <a:gd name="connsiteY1" fmla="*/ 744071 h 815788"/>
                  <a:gd name="connsiteX2" fmla="*/ 98612 w 1308847"/>
                  <a:gd name="connsiteY2" fmla="*/ 717176 h 815788"/>
                  <a:gd name="connsiteX3" fmla="*/ 125506 w 1308847"/>
                  <a:gd name="connsiteY3" fmla="*/ 690282 h 815788"/>
                  <a:gd name="connsiteX4" fmla="*/ 206188 w 1308847"/>
                  <a:gd name="connsiteY4" fmla="*/ 663388 h 815788"/>
                  <a:gd name="connsiteX5" fmla="*/ 224118 w 1308847"/>
                  <a:gd name="connsiteY5" fmla="*/ 645459 h 815788"/>
                  <a:gd name="connsiteX6" fmla="*/ 233082 w 1308847"/>
                  <a:gd name="connsiteY6" fmla="*/ 519953 h 815788"/>
                  <a:gd name="connsiteX7" fmla="*/ 242047 w 1308847"/>
                  <a:gd name="connsiteY7" fmla="*/ 493059 h 815788"/>
                  <a:gd name="connsiteX8" fmla="*/ 259977 w 1308847"/>
                  <a:gd name="connsiteY8" fmla="*/ 367553 h 815788"/>
                  <a:gd name="connsiteX9" fmla="*/ 268941 w 1308847"/>
                  <a:gd name="connsiteY9" fmla="*/ 340659 h 815788"/>
                  <a:gd name="connsiteX10" fmla="*/ 286871 w 1308847"/>
                  <a:gd name="connsiteY10" fmla="*/ 251012 h 815788"/>
                  <a:gd name="connsiteX11" fmla="*/ 304800 w 1308847"/>
                  <a:gd name="connsiteY11" fmla="*/ 224118 h 815788"/>
                  <a:gd name="connsiteX12" fmla="*/ 322730 w 1308847"/>
                  <a:gd name="connsiteY12" fmla="*/ 188259 h 815788"/>
                  <a:gd name="connsiteX13" fmla="*/ 367553 w 1308847"/>
                  <a:gd name="connsiteY13" fmla="*/ 98612 h 815788"/>
                  <a:gd name="connsiteX14" fmla="*/ 385482 w 1308847"/>
                  <a:gd name="connsiteY14" fmla="*/ 80682 h 815788"/>
                  <a:gd name="connsiteX15" fmla="*/ 412377 w 1308847"/>
                  <a:gd name="connsiteY15" fmla="*/ 71718 h 815788"/>
                  <a:gd name="connsiteX16" fmla="*/ 466165 w 1308847"/>
                  <a:gd name="connsiteY16" fmla="*/ 44824 h 815788"/>
                  <a:gd name="connsiteX17" fmla="*/ 546847 w 1308847"/>
                  <a:gd name="connsiteY17" fmla="*/ 8965 h 815788"/>
                  <a:gd name="connsiteX18" fmla="*/ 618565 w 1308847"/>
                  <a:gd name="connsiteY18" fmla="*/ 0 h 815788"/>
                  <a:gd name="connsiteX19" fmla="*/ 878541 w 1308847"/>
                  <a:gd name="connsiteY19" fmla="*/ 17929 h 815788"/>
                  <a:gd name="connsiteX20" fmla="*/ 932330 w 1308847"/>
                  <a:gd name="connsiteY20" fmla="*/ 26894 h 815788"/>
                  <a:gd name="connsiteX21" fmla="*/ 995082 w 1308847"/>
                  <a:gd name="connsiteY21" fmla="*/ 62753 h 815788"/>
                  <a:gd name="connsiteX22" fmla="*/ 1021977 w 1308847"/>
                  <a:gd name="connsiteY22" fmla="*/ 80682 h 815788"/>
                  <a:gd name="connsiteX23" fmla="*/ 1057835 w 1308847"/>
                  <a:gd name="connsiteY23" fmla="*/ 89647 h 815788"/>
                  <a:gd name="connsiteX24" fmla="*/ 1093694 w 1308847"/>
                  <a:gd name="connsiteY24" fmla="*/ 107576 h 815788"/>
                  <a:gd name="connsiteX25" fmla="*/ 1120588 w 1308847"/>
                  <a:gd name="connsiteY25" fmla="*/ 125506 h 815788"/>
                  <a:gd name="connsiteX26" fmla="*/ 1156447 w 1308847"/>
                  <a:gd name="connsiteY26" fmla="*/ 134471 h 815788"/>
                  <a:gd name="connsiteX27" fmla="*/ 1201271 w 1308847"/>
                  <a:gd name="connsiteY27" fmla="*/ 152400 h 815788"/>
                  <a:gd name="connsiteX28" fmla="*/ 1228165 w 1308847"/>
                  <a:gd name="connsiteY28" fmla="*/ 161365 h 815788"/>
                  <a:gd name="connsiteX29" fmla="*/ 1255059 w 1308847"/>
                  <a:gd name="connsiteY29" fmla="*/ 179294 h 815788"/>
                  <a:gd name="connsiteX30" fmla="*/ 1290918 w 1308847"/>
                  <a:gd name="connsiteY30" fmla="*/ 224118 h 815788"/>
                  <a:gd name="connsiteX31" fmla="*/ 1308847 w 1308847"/>
                  <a:gd name="connsiteY31" fmla="*/ 251012 h 815788"/>
                  <a:gd name="connsiteX32" fmla="*/ 1299882 w 1308847"/>
                  <a:gd name="connsiteY32" fmla="*/ 546847 h 815788"/>
                  <a:gd name="connsiteX33" fmla="*/ 1228165 w 1308847"/>
                  <a:gd name="connsiteY33" fmla="*/ 654424 h 815788"/>
                  <a:gd name="connsiteX34" fmla="*/ 1219200 w 1308847"/>
                  <a:gd name="connsiteY34" fmla="*/ 672353 h 815788"/>
                  <a:gd name="connsiteX35" fmla="*/ 1210235 w 1308847"/>
                  <a:gd name="connsiteY35" fmla="*/ 681318 h 815788"/>
                  <a:gd name="connsiteX36" fmla="*/ 1120588 w 1308847"/>
                  <a:gd name="connsiteY36" fmla="*/ 744071 h 815788"/>
                  <a:gd name="connsiteX37" fmla="*/ 1057835 w 1308847"/>
                  <a:gd name="connsiteY37" fmla="*/ 762000 h 815788"/>
                  <a:gd name="connsiteX38" fmla="*/ 1004047 w 1308847"/>
                  <a:gd name="connsiteY38" fmla="*/ 779929 h 815788"/>
                  <a:gd name="connsiteX39" fmla="*/ 977153 w 1308847"/>
                  <a:gd name="connsiteY39" fmla="*/ 788894 h 815788"/>
                  <a:gd name="connsiteX40" fmla="*/ 932330 w 1308847"/>
                  <a:gd name="connsiteY40" fmla="*/ 797859 h 815788"/>
                  <a:gd name="connsiteX41" fmla="*/ 905435 w 1308847"/>
                  <a:gd name="connsiteY41" fmla="*/ 806824 h 815788"/>
                  <a:gd name="connsiteX42" fmla="*/ 842682 w 1308847"/>
                  <a:gd name="connsiteY42" fmla="*/ 815788 h 815788"/>
                  <a:gd name="connsiteX43" fmla="*/ 493059 w 1308847"/>
                  <a:gd name="connsiteY43" fmla="*/ 806824 h 815788"/>
                  <a:gd name="connsiteX44" fmla="*/ 430306 w 1308847"/>
                  <a:gd name="connsiteY44" fmla="*/ 779929 h 815788"/>
                  <a:gd name="connsiteX45" fmla="*/ 376518 w 1308847"/>
                  <a:gd name="connsiteY45" fmla="*/ 762000 h 815788"/>
                  <a:gd name="connsiteX46" fmla="*/ 349624 w 1308847"/>
                  <a:gd name="connsiteY46" fmla="*/ 753035 h 815788"/>
                  <a:gd name="connsiteX47" fmla="*/ 62753 w 1308847"/>
                  <a:gd name="connsiteY47" fmla="*/ 753035 h 815788"/>
                  <a:gd name="connsiteX48" fmla="*/ 0 w 1308847"/>
                  <a:gd name="connsiteY48" fmla="*/ 744071 h 815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308847" h="815788">
                    <a:moveTo>
                      <a:pt x="0" y="744071"/>
                    </a:moveTo>
                    <a:lnTo>
                      <a:pt x="0" y="744071"/>
                    </a:lnTo>
                    <a:cubicBezTo>
                      <a:pt x="32871" y="735106"/>
                      <a:pt x="67296" y="730597"/>
                      <a:pt x="98612" y="717176"/>
                    </a:cubicBezTo>
                    <a:cubicBezTo>
                      <a:pt x="110265" y="712182"/>
                      <a:pt x="115189" y="697651"/>
                      <a:pt x="125506" y="690282"/>
                    </a:cubicBezTo>
                    <a:cubicBezTo>
                      <a:pt x="154372" y="669663"/>
                      <a:pt x="171772" y="670272"/>
                      <a:pt x="206188" y="663388"/>
                    </a:cubicBezTo>
                    <a:cubicBezTo>
                      <a:pt x="212165" y="657412"/>
                      <a:pt x="222560" y="653766"/>
                      <a:pt x="224118" y="645459"/>
                    </a:cubicBezTo>
                    <a:cubicBezTo>
                      <a:pt x="231847" y="604235"/>
                      <a:pt x="228182" y="561608"/>
                      <a:pt x="233082" y="519953"/>
                    </a:cubicBezTo>
                    <a:cubicBezTo>
                      <a:pt x="234186" y="510568"/>
                      <a:pt x="239059" y="502024"/>
                      <a:pt x="242047" y="493059"/>
                    </a:cubicBezTo>
                    <a:cubicBezTo>
                      <a:pt x="245925" y="462036"/>
                      <a:pt x="252590" y="400794"/>
                      <a:pt x="259977" y="367553"/>
                    </a:cubicBezTo>
                    <a:cubicBezTo>
                      <a:pt x="262027" y="358328"/>
                      <a:pt x="265953" y="349624"/>
                      <a:pt x="268941" y="340659"/>
                    </a:cubicBezTo>
                    <a:cubicBezTo>
                      <a:pt x="272245" y="317530"/>
                      <a:pt x="274353" y="276048"/>
                      <a:pt x="286871" y="251012"/>
                    </a:cubicBezTo>
                    <a:cubicBezTo>
                      <a:pt x="291689" y="241375"/>
                      <a:pt x="299455" y="233473"/>
                      <a:pt x="304800" y="224118"/>
                    </a:cubicBezTo>
                    <a:cubicBezTo>
                      <a:pt x="311430" y="212515"/>
                      <a:pt x="316753" y="200212"/>
                      <a:pt x="322730" y="188259"/>
                    </a:cubicBezTo>
                    <a:cubicBezTo>
                      <a:pt x="332852" y="147766"/>
                      <a:pt x="331974" y="134193"/>
                      <a:pt x="367553" y="98612"/>
                    </a:cubicBezTo>
                    <a:cubicBezTo>
                      <a:pt x="373529" y="92635"/>
                      <a:pt x="378234" y="85030"/>
                      <a:pt x="385482" y="80682"/>
                    </a:cubicBezTo>
                    <a:cubicBezTo>
                      <a:pt x="393585" y="75820"/>
                      <a:pt x="403412" y="74706"/>
                      <a:pt x="412377" y="71718"/>
                    </a:cubicBezTo>
                    <a:cubicBezTo>
                      <a:pt x="445063" y="39030"/>
                      <a:pt x="413294" y="64650"/>
                      <a:pt x="466165" y="44824"/>
                    </a:cubicBezTo>
                    <a:cubicBezTo>
                      <a:pt x="504208" y="30558"/>
                      <a:pt x="504317" y="18780"/>
                      <a:pt x="546847" y="8965"/>
                    </a:cubicBezTo>
                    <a:cubicBezTo>
                      <a:pt x="570322" y="3548"/>
                      <a:pt x="594659" y="2988"/>
                      <a:pt x="618565" y="0"/>
                    </a:cubicBezTo>
                    <a:lnTo>
                      <a:pt x="878541" y="17929"/>
                    </a:lnTo>
                    <a:cubicBezTo>
                      <a:pt x="896618" y="19832"/>
                      <a:pt x="914400" y="23906"/>
                      <a:pt x="932330" y="26894"/>
                    </a:cubicBezTo>
                    <a:cubicBezTo>
                      <a:pt x="967169" y="61735"/>
                      <a:pt x="931880" y="31153"/>
                      <a:pt x="995082" y="62753"/>
                    </a:cubicBezTo>
                    <a:cubicBezTo>
                      <a:pt x="1004719" y="67571"/>
                      <a:pt x="1012074" y="76438"/>
                      <a:pt x="1021977" y="80682"/>
                    </a:cubicBezTo>
                    <a:cubicBezTo>
                      <a:pt x="1033301" y="85535"/>
                      <a:pt x="1046299" y="85321"/>
                      <a:pt x="1057835" y="89647"/>
                    </a:cubicBezTo>
                    <a:cubicBezTo>
                      <a:pt x="1070348" y="94339"/>
                      <a:pt x="1082091" y="100946"/>
                      <a:pt x="1093694" y="107576"/>
                    </a:cubicBezTo>
                    <a:cubicBezTo>
                      <a:pt x="1103049" y="112922"/>
                      <a:pt x="1110685" y="121262"/>
                      <a:pt x="1120588" y="125506"/>
                    </a:cubicBezTo>
                    <a:cubicBezTo>
                      <a:pt x="1131913" y="130360"/>
                      <a:pt x="1144758" y="130575"/>
                      <a:pt x="1156447" y="134471"/>
                    </a:cubicBezTo>
                    <a:cubicBezTo>
                      <a:pt x="1171713" y="139560"/>
                      <a:pt x="1186203" y="146750"/>
                      <a:pt x="1201271" y="152400"/>
                    </a:cubicBezTo>
                    <a:cubicBezTo>
                      <a:pt x="1210119" y="155718"/>
                      <a:pt x="1219713" y="157139"/>
                      <a:pt x="1228165" y="161365"/>
                    </a:cubicBezTo>
                    <a:cubicBezTo>
                      <a:pt x="1237802" y="166183"/>
                      <a:pt x="1246094" y="173318"/>
                      <a:pt x="1255059" y="179294"/>
                    </a:cubicBezTo>
                    <a:cubicBezTo>
                      <a:pt x="1310241" y="262069"/>
                      <a:pt x="1239823" y="160248"/>
                      <a:pt x="1290918" y="224118"/>
                    </a:cubicBezTo>
                    <a:cubicBezTo>
                      <a:pt x="1297649" y="232531"/>
                      <a:pt x="1302871" y="242047"/>
                      <a:pt x="1308847" y="251012"/>
                    </a:cubicBezTo>
                    <a:cubicBezTo>
                      <a:pt x="1305859" y="349624"/>
                      <a:pt x="1311825" y="448916"/>
                      <a:pt x="1299882" y="546847"/>
                    </a:cubicBezTo>
                    <a:cubicBezTo>
                      <a:pt x="1285918" y="661350"/>
                      <a:pt x="1264295" y="582168"/>
                      <a:pt x="1228165" y="654424"/>
                    </a:cubicBezTo>
                    <a:lnTo>
                      <a:pt x="1219200" y="672353"/>
                    </a:lnTo>
                    <a:lnTo>
                      <a:pt x="1210235" y="681318"/>
                    </a:lnTo>
                    <a:cubicBezTo>
                      <a:pt x="1180353" y="702236"/>
                      <a:pt x="1155192" y="732537"/>
                      <a:pt x="1120588" y="744071"/>
                    </a:cubicBezTo>
                    <a:cubicBezTo>
                      <a:pt x="1030177" y="774206"/>
                      <a:pt x="1170438" y="728219"/>
                      <a:pt x="1057835" y="762000"/>
                    </a:cubicBezTo>
                    <a:cubicBezTo>
                      <a:pt x="1039733" y="767431"/>
                      <a:pt x="1021976" y="773953"/>
                      <a:pt x="1004047" y="779929"/>
                    </a:cubicBezTo>
                    <a:cubicBezTo>
                      <a:pt x="995082" y="782917"/>
                      <a:pt x="986419" y="787041"/>
                      <a:pt x="977153" y="788894"/>
                    </a:cubicBezTo>
                    <a:cubicBezTo>
                      <a:pt x="962212" y="791882"/>
                      <a:pt x="947112" y="794163"/>
                      <a:pt x="932330" y="797859"/>
                    </a:cubicBezTo>
                    <a:cubicBezTo>
                      <a:pt x="923162" y="800151"/>
                      <a:pt x="914701" y="804971"/>
                      <a:pt x="905435" y="806824"/>
                    </a:cubicBezTo>
                    <a:cubicBezTo>
                      <a:pt x="884715" y="810968"/>
                      <a:pt x="863600" y="812800"/>
                      <a:pt x="842682" y="815788"/>
                    </a:cubicBezTo>
                    <a:cubicBezTo>
                      <a:pt x="726141" y="812800"/>
                      <a:pt x="609506" y="812369"/>
                      <a:pt x="493059" y="806824"/>
                    </a:cubicBezTo>
                    <a:cubicBezTo>
                      <a:pt x="476681" y="806044"/>
                      <a:pt x="441815" y="784533"/>
                      <a:pt x="430306" y="779929"/>
                    </a:cubicBezTo>
                    <a:cubicBezTo>
                      <a:pt x="412759" y="772910"/>
                      <a:pt x="394447" y="767976"/>
                      <a:pt x="376518" y="762000"/>
                    </a:cubicBezTo>
                    <a:cubicBezTo>
                      <a:pt x="367553" y="759012"/>
                      <a:pt x="359074" y="753035"/>
                      <a:pt x="349624" y="753035"/>
                    </a:cubicBezTo>
                    <a:lnTo>
                      <a:pt x="62753" y="753035"/>
                    </a:lnTo>
                    <a:lnTo>
                      <a:pt x="0" y="74407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ảnh</a:t>
                </a:r>
              </a:p>
              <a:p>
                <a:pPr algn="ctr"/>
                <a:r>
                  <a:rPr lang="en-US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x 60</a:t>
                </a:r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4565754" y="5208616"/>
                <a:ext cx="1308847" cy="815788"/>
              </a:xfrm>
              <a:custGeom>
                <a:avLst/>
                <a:gdLst>
                  <a:gd name="connsiteX0" fmla="*/ 0 w 1308847"/>
                  <a:gd name="connsiteY0" fmla="*/ 744071 h 815788"/>
                  <a:gd name="connsiteX1" fmla="*/ 0 w 1308847"/>
                  <a:gd name="connsiteY1" fmla="*/ 744071 h 815788"/>
                  <a:gd name="connsiteX2" fmla="*/ 98612 w 1308847"/>
                  <a:gd name="connsiteY2" fmla="*/ 717176 h 815788"/>
                  <a:gd name="connsiteX3" fmla="*/ 125506 w 1308847"/>
                  <a:gd name="connsiteY3" fmla="*/ 690282 h 815788"/>
                  <a:gd name="connsiteX4" fmla="*/ 206188 w 1308847"/>
                  <a:gd name="connsiteY4" fmla="*/ 663388 h 815788"/>
                  <a:gd name="connsiteX5" fmla="*/ 224118 w 1308847"/>
                  <a:gd name="connsiteY5" fmla="*/ 645459 h 815788"/>
                  <a:gd name="connsiteX6" fmla="*/ 233082 w 1308847"/>
                  <a:gd name="connsiteY6" fmla="*/ 519953 h 815788"/>
                  <a:gd name="connsiteX7" fmla="*/ 242047 w 1308847"/>
                  <a:gd name="connsiteY7" fmla="*/ 493059 h 815788"/>
                  <a:gd name="connsiteX8" fmla="*/ 259977 w 1308847"/>
                  <a:gd name="connsiteY8" fmla="*/ 367553 h 815788"/>
                  <a:gd name="connsiteX9" fmla="*/ 268941 w 1308847"/>
                  <a:gd name="connsiteY9" fmla="*/ 340659 h 815788"/>
                  <a:gd name="connsiteX10" fmla="*/ 286871 w 1308847"/>
                  <a:gd name="connsiteY10" fmla="*/ 251012 h 815788"/>
                  <a:gd name="connsiteX11" fmla="*/ 304800 w 1308847"/>
                  <a:gd name="connsiteY11" fmla="*/ 224118 h 815788"/>
                  <a:gd name="connsiteX12" fmla="*/ 322730 w 1308847"/>
                  <a:gd name="connsiteY12" fmla="*/ 188259 h 815788"/>
                  <a:gd name="connsiteX13" fmla="*/ 367553 w 1308847"/>
                  <a:gd name="connsiteY13" fmla="*/ 98612 h 815788"/>
                  <a:gd name="connsiteX14" fmla="*/ 385482 w 1308847"/>
                  <a:gd name="connsiteY14" fmla="*/ 80682 h 815788"/>
                  <a:gd name="connsiteX15" fmla="*/ 412377 w 1308847"/>
                  <a:gd name="connsiteY15" fmla="*/ 71718 h 815788"/>
                  <a:gd name="connsiteX16" fmla="*/ 466165 w 1308847"/>
                  <a:gd name="connsiteY16" fmla="*/ 44824 h 815788"/>
                  <a:gd name="connsiteX17" fmla="*/ 546847 w 1308847"/>
                  <a:gd name="connsiteY17" fmla="*/ 8965 h 815788"/>
                  <a:gd name="connsiteX18" fmla="*/ 618565 w 1308847"/>
                  <a:gd name="connsiteY18" fmla="*/ 0 h 815788"/>
                  <a:gd name="connsiteX19" fmla="*/ 878541 w 1308847"/>
                  <a:gd name="connsiteY19" fmla="*/ 17929 h 815788"/>
                  <a:gd name="connsiteX20" fmla="*/ 932330 w 1308847"/>
                  <a:gd name="connsiteY20" fmla="*/ 26894 h 815788"/>
                  <a:gd name="connsiteX21" fmla="*/ 995082 w 1308847"/>
                  <a:gd name="connsiteY21" fmla="*/ 62753 h 815788"/>
                  <a:gd name="connsiteX22" fmla="*/ 1021977 w 1308847"/>
                  <a:gd name="connsiteY22" fmla="*/ 80682 h 815788"/>
                  <a:gd name="connsiteX23" fmla="*/ 1057835 w 1308847"/>
                  <a:gd name="connsiteY23" fmla="*/ 89647 h 815788"/>
                  <a:gd name="connsiteX24" fmla="*/ 1093694 w 1308847"/>
                  <a:gd name="connsiteY24" fmla="*/ 107576 h 815788"/>
                  <a:gd name="connsiteX25" fmla="*/ 1120588 w 1308847"/>
                  <a:gd name="connsiteY25" fmla="*/ 125506 h 815788"/>
                  <a:gd name="connsiteX26" fmla="*/ 1156447 w 1308847"/>
                  <a:gd name="connsiteY26" fmla="*/ 134471 h 815788"/>
                  <a:gd name="connsiteX27" fmla="*/ 1201271 w 1308847"/>
                  <a:gd name="connsiteY27" fmla="*/ 152400 h 815788"/>
                  <a:gd name="connsiteX28" fmla="*/ 1228165 w 1308847"/>
                  <a:gd name="connsiteY28" fmla="*/ 161365 h 815788"/>
                  <a:gd name="connsiteX29" fmla="*/ 1255059 w 1308847"/>
                  <a:gd name="connsiteY29" fmla="*/ 179294 h 815788"/>
                  <a:gd name="connsiteX30" fmla="*/ 1290918 w 1308847"/>
                  <a:gd name="connsiteY30" fmla="*/ 224118 h 815788"/>
                  <a:gd name="connsiteX31" fmla="*/ 1308847 w 1308847"/>
                  <a:gd name="connsiteY31" fmla="*/ 251012 h 815788"/>
                  <a:gd name="connsiteX32" fmla="*/ 1299882 w 1308847"/>
                  <a:gd name="connsiteY32" fmla="*/ 546847 h 815788"/>
                  <a:gd name="connsiteX33" fmla="*/ 1228165 w 1308847"/>
                  <a:gd name="connsiteY33" fmla="*/ 654424 h 815788"/>
                  <a:gd name="connsiteX34" fmla="*/ 1219200 w 1308847"/>
                  <a:gd name="connsiteY34" fmla="*/ 672353 h 815788"/>
                  <a:gd name="connsiteX35" fmla="*/ 1210235 w 1308847"/>
                  <a:gd name="connsiteY35" fmla="*/ 681318 h 815788"/>
                  <a:gd name="connsiteX36" fmla="*/ 1120588 w 1308847"/>
                  <a:gd name="connsiteY36" fmla="*/ 744071 h 815788"/>
                  <a:gd name="connsiteX37" fmla="*/ 1057835 w 1308847"/>
                  <a:gd name="connsiteY37" fmla="*/ 762000 h 815788"/>
                  <a:gd name="connsiteX38" fmla="*/ 1004047 w 1308847"/>
                  <a:gd name="connsiteY38" fmla="*/ 779929 h 815788"/>
                  <a:gd name="connsiteX39" fmla="*/ 977153 w 1308847"/>
                  <a:gd name="connsiteY39" fmla="*/ 788894 h 815788"/>
                  <a:gd name="connsiteX40" fmla="*/ 932330 w 1308847"/>
                  <a:gd name="connsiteY40" fmla="*/ 797859 h 815788"/>
                  <a:gd name="connsiteX41" fmla="*/ 905435 w 1308847"/>
                  <a:gd name="connsiteY41" fmla="*/ 806824 h 815788"/>
                  <a:gd name="connsiteX42" fmla="*/ 842682 w 1308847"/>
                  <a:gd name="connsiteY42" fmla="*/ 815788 h 815788"/>
                  <a:gd name="connsiteX43" fmla="*/ 493059 w 1308847"/>
                  <a:gd name="connsiteY43" fmla="*/ 806824 h 815788"/>
                  <a:gd name="connsiteX44" fmla="*/ 430306 w 1308847"/>
                  <a:gd name="connsiteY44" fmla="*/ 779929 h 815788"/>
                  <a:gd name="connsiteX45" fmla="*/ 376518 w 1308847"/>
                  <a:gd name="connsiteY45" fmla="*/ 762000 h 815788"/>
                  <a:gd name="connsiteX46" fmla="*/ 349624 w 1308847"/>
                  <a:gd name="connsiteY46" fmla="*/ 753035 h 815788"/>
                  <a:gd name="connsiteX47" fmla="*/ 62753 w 1308847"/>
                  <a:gd name="connsiteY47" fmla="*/ 753035 h 815788"/>
                  <a:gd name="connsiteX48" fmla="*/ 0 w 1308847"/>
                  <a:gd name="connsiteY48" fmla="*/ 744071 h 815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308847" h="815788">
                    <a:moveTo>
                      <a:pt x="0" y="744071"/>
                    </a:moveTo>
                    <a:lnTo>
                      <a:pt x="0" y="744071"/>
                    </a:lnTo>
                    <a:cubicBezTo>
                      <a:pt x="32871" y="735106"/>
                      <a:pt x="67296" y="730597"/>
                      <a:pt x="98612" y="717176"/>
                    </a:cubicBezTo>
                    <a:cubicBezTo>
                      <a:pt x="110265" y="712182"/>
                      <a:pt x="115189" y="697651"/>
                      <a:pt x="125506" y="690282"/>
                    </a:cubicBezTo>
                    <a:cubicBezTo>
                      <a:pt x="154372" y="669663"/>
                      <a:pt x="171772" y="670272"/>
                      <a:pt x="206188" y="663388"/>
                    </a:cubicBezTo>
                    <a:cubicBezTo>
                      <a:pt x="212165" y="657412"/>
                      <a:pt x="222560" y="653766"/>
                      <a:pt x="224118" y="645459"/>
                    </a:cubicBezTo>
                    <a:cubicBezTo>
                      <a:pt x="231847" y="604235"/>
                      <a:pt x="228182" y="561608"/>
                      <a:pt x="233082" y="519953"/>
                    </a:cubicBezTo>
                    <a:cubicBezTo>
                      <a:pt x="234186" y="510568"/>
                      <a:pt x="239059" y="502024"/>
                      <a:pt x="242047" y="493059"/>
                    </a:cubicBezTo>
                    <a:cubicBezTo>
                      <a:pt x="245925" y="462036"/>
                      <a:pt x="252590" y="400794"/>
                      <a:pt x="259977" y="367553"/>
                    </a:cubicBezTo>
                    <a:cubicBezTo>
                      <a:pt x="262027" y="358328"/>
                      <a:pt x="265953" y="349624"/>
                      <a:pt x="268941" y="340659"/>
                    </a:cubicBezTo>
                    <a:cubicBezTo>
                      <a:pt x="272245" y="317530"/>
                      <a:pt x="274353" y="276048"/>
                      <a:pt x="286871" y="251012"/>
                    </a:cubicBezTo>
                    <a:cubicBezTo>
                      <a:pt x="291689" y="241375"/>
                      <a:pt x="299455" y="233473"/>
                      <a:pt x="304800" y="224118"/>
                    </a:cubicBezTo>
                    <a:cubicBezTo>
                      <a:pt x="311430" y="212515"/>
                      <a:pt x="316753" y="200212"/>
                      <a:pt x="322730" y="188259"/>
                    </a:cubicBezTo>
                    <a:cubicBezTo>
                      <a:pt x="332852" y="147766"/>
                      <a:pt x="331974" y="134193"/>
                      <a:pt x="367553" y="98612"/>
                    </a:cubicBezTo>
                    <a:cubicBezTo>
                      <a:pt x="373529" y="92635"/>
                      <a:pt x="378234" y="85030"/>
                      <a:pt x="385482" y="80682"/>
                    </a:cubicBezTo>
                    <a:cubicBezTo>
                      <a:pt x="393585" y="75820"/>
                      <a:pt x="403412" y="74706"/>
                      <a:pt x="412377" y="71718"/>
                    </a:cubicBezTo>
                    <a:cubicBezTo>
                      <a:pt x="445063" y="39030"/>
                      <a:pt x="413294" y="64650"/>
                      <a:pt x="466165" y="44824"/>
                    </a:cubicBezTo>
                    <a:cubicBezTo>
                      <a:pt x="504208" y="30558"/>
                      <a:pt x="504317" y="18780"/>
                      <a:pt x="546847" y="8965"/>
                    </a:cubicBezTo>
                    <a:cubicBezTo>
                      <a:pt x="570322" y="3548"/>
                      <a:pt x="594659" y="2988"/>
                      <a:pt x="618565" y="0"/>
                    </a:cubicBezTo>
                    <a:lnTo>
                      <a:pt x="878541" y="17929"/>
                    </a:lnTo>
                    <a:cubicBezTo>
                      <a:pt x="896618" y="19832"/>
                      <a:pt x="914400" y="23906"/>
                      <a:pt x="932330" y="26894"/>
                    </a:cubicBezTo>
                    <a:cubicBezTo>
                      <a:pt x="967169" y="61735"/>
                      <a:pt x="931880" y="31153"/>
                      <a:pt x="995082" y="62753"/>
                    </a:cubicBezTo>
                    <a:cubicBezTo>
                      <a:pt x="1004719" y="67571"/>
                      <a:pt x="1012074" y="76438"/>
                      <a:pt x="1021977" y="80682"/>
                    </a:cubicBezTo>
                    <a:cubicBezTo>
                      <a:pt x="1033301" y="85535"/>
                      <a:pt x="1046299" y="85321"/>
                      <a:pt x="1057835" y="89647"/>
                    </a:cubicBezTo>
                    <a:cubicBezTo>
                      <a:pt x="1070348" y="94339"/>
                      <a:pt x="1082091" y="100946"/>
                      <a:pt x="1093694" y="107576"/>
                    </a:cubicBezTo>
                    <a:cubicBezTo>
                      <a:pt x="1103049" y="112922"/>
                      <a:pt x="1110685" y="121262"/>
                      <a:pt x="1120588" y="125506"/>
                    </a:cubicBezTo>
                    <a:cubicBezTo>
                      <a:pt x="1131913" y="130360"/>
                      <a:pt x="1144758" y="130575"/>
                      <a:pt x="1156447" y="134471"/>
                    </a:cubicBezTo>
                    <a:cubicBezTo>
                      <a:pt x="1171713" y="139560"/>
                      <a:pt x="1186203" y="146750"/>
                      <a:pt x="1201271" y="152400"/>
                    </a:cubicBezTo>
                    <a:cubicBezTo>
                      <a:pt x="1210119" y="155718"/>
                      <a:pt x="1219713" y="157139"/>
                      <a:pt x="1228165" y="161365"/>
                    </a:cubicBezTo>
                    <a:cubicBezTo>
                      <a:pt x="1237802" y="166183"/>
                      <a:pt x="1246094" y="173318"/>
                      <a:pt x="1255059" y="179294"/>
                    </a:cubicBezTo>
                    <a:cubicBezTo>
                      <a:pt x="1310241" y="262069"/>
                      <a:pt x="1239823" y="160248"/>
                      <a:pt x="1290918" y="224118"/>
                    </a:cubicBezTo>
                    <a:cubicBezTo>
                      <a:pt x="1297649" y="232531"/>
                      <a:pt x="1302871" y="242047"/>
                      <a:pt x="1308847" y="251012"/>
                    </a:cubicBezTo>
                    <a:cubicBezTo>
                      <a:pt x="1305859" y="349624"/>
                      <a:pt x="1311825" y="448916"/>
                      <a:pt x="1299882" y="546847"/>
                    </a:cubicBezTo>
                    <a:cubicBezTo>
                      <a:pt x="1285918" y="661350"/>
                      <a:pt x="1264295" y="582168"/>
                      <a:pt x="1228165" y="654424"/>
                    </a:cubicBezTo>
                    <a:lnTo>
                      <a:pt x="1219200" y="672353"/>
                    </a:lnTo>
                    <a:lnTo>
                      <a:pt x="1210235" y="681318"/>
                    </a:lnTo>
                    <a:cubicBezTo>
                      <a:pt x="1180353" y="702236"/>
                      <a:pt x="1155192" y="732537"/>
                      <a:pt x="1120588" y="744071"/>
                    </a:cubicBezTo>
                    <a:cubicBezTo>
                      <a:pt x="1030177" y="774206"/>
                      <a:pt x="1170438" y="728219"/>
                      <a:pt x="1057835" y="762000"/>
                    </a:cubicBezTo>
                    <a:cubicBezTo>
                      <a:pt x="1039733" y="767431"/>
                      <a:pt x="1021976" y="773953"/>
                      <a:pt x="1004047" y="779929"/>
                    </a:cubicBezTo>
                    <a:cubicBezTo>
                      <a:pt x="995082" y="782917"/>
                      <a:pt x="986419" y="787041"/>
                      <a:pt x="977153" y="788894"/>
                    </a:cubicBezTo>
                    <a:cubicBezTo>
                      <a:pt x="962212" y="791882"/>
                      <a:pt x="947112" y="794163"/>
                      <a:pt x="932330" y="797859"/>
                    </a:cubicBezTo>
                    <a:cubicBezTo>
                      <a:pt x="923162" y="800151"/>
                      <a:pt x="914701" y="804971"/>
                      <a:pt x="905435" y="806824"/>
                    </a:cubicBezTo>
                    <a:cubicBezTo>
                      <a:pt x="884715" y="810968"/>
                      <a:pt x="863600" y="812800"/>
                      <a:pt x="842682" y="815788"/>
                    </a:cubicBezTo>
                    <a:cubicBezTo>
                      <a:pt x="726141" y="812800"/>
                      <a:pt x="609506" y="812369"/>
                      <a:pt x="493059" y="806824"/>
                    </a:cubicBezTo>
                    <a:cubicBezTo>
                      <a:pt x="476681" y="806044"/>
                      <a:pt x="441815" y="784533"/>
                      <a:pt x="430306" y="779929"/>
                    </a:cubicBezTo>
                    <a:cubicBezTo>
                      <a:pt x="412759" y="772910"/>
                      <a:pt x="394447" y="767976"/>
                      <a:pt x="376518" y="762000"/>
                    </a:cubicBezTo>
                    <a:cubicBezTo>
                      <a:pt x="367553" y="759012"/>
                      <a:pt x="359074" y="753035"/>
                      <a:pt x="349624" y="753035"/>
                    </a:cubicBezTo>
                    <a:lnTo>
                      <a:pt x="62753" y="753035"/>
                    </a:lnTo>
                    <a:lnTo>
                      <a:pt x="0" y="74407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ảnh</a:t>
                </a:r>
              </a:p>
              <a:p>
                <a:pPr algn="ctr"/>
                <a:r>
                  <a:rPr lang="en-US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x 30</a:t>
                </a:r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172487" y="4367591"/>
                <a:ext cx="102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78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B1D980-310A-4C82-BA2E-20F0F448C31D}"/>
              </a:ext>
            </a:extLst>
          </p:cNvPr>
          <p:cNvSpPr txBox="1"/>
          <p:nvPr/>
        </p:nvSpPr>
        <p:spPr>
          <a:xfrm>
            <a:off x="363591" y="624242"/>
            <a:ext cx="10922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GIỚI THIỆU GIẢI THUẬT 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DEMOGRAPHIC FILTER &amp; COLLABORATIVE FILTERING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89FE46-33F7-4E1D-B006-1FE80F272E8A}"/>
              </a:ext>
            </a:extLst>
          </p:cNvPr>
          <p:cNvSpPr txBox="1"/>
          <p:nvPr/>
        </p:nvSpPr>
        <p:spPr>
          <a:xfrm>
            <a:off x="186641" y="1780041"/>
            <a:ext cx="1142819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Giải thuật Demographic Filter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Gom cụm các user thành từng nhóm dựa trên thông tin các nhân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Cluster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: Học không giám sát, chia các nhóm User thành K cụm</a:t>
            </a:r>
          </a:p>
          <a:p>
            <a:pPr lvl="2">
              <a:lnSpc>
                <a:spcPct val="150000"/>
              </a:lnSpc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Tập dữ liệu và số cluster (cụm) cần phân hoạch</a:t>
            </a:r>
          </a:p>
          <a:p>
            <a:pPr lvl="2">
              <a:lnSpc>
                <a:spcPct val="150000"/>
              </a:lnSpc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Dữ liệu đã phân hoạch theo số cluster</a:t>
            </a: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10929878" y="6511252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40643A3C-04FB-418F-85B4-7CB87C4F1F8B}"/>
              </a:ext>
            </a:extLst>
          </p:cNvPr>
          <p:cNvGrpSpPr/>
          <p:nvPr/>
        </p:nvGrpSpPr>
        <p:grpSpPr>
          <a:xfrm>
            <a:off x="363591" y="4147385"/>
            <a:ext cx="10926221" cy="2486497"/>
            <a:chOff x="585215" y="3963677"/>
            <a:chExt cx="10926221" cy="248649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4C735D91-D4BB-4CD9-8564-D9EDAF82A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197" y="3963677"/>
              <a:ext cx="1961277" cy="16757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BA2FEEEC-DD52-42DC-8592-41BAFDD9EEB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3291" y="3966070"/>
              <a:ext cx="1965960" cy="1673352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3F3010CD-8159-45EB-B98A-D4284A54A251}"/>
                </a:ext>
              </a:extLst>
            </p:cNvPr>
            <p:cNvCxnSpPr>
              <a:stCxn id="2" idx="3"/>
              <a:endCxn id="6" idx="1"/>
            </p:cNvCxnSpPr>
            <p:nvPr/>
          </p:nvCxnSpPr>
          <p:spPr>
            <a:xfrm>
              <a:off x="2695474" y="4801550"/>
              <a:ext cx="777817" cy="1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524A59AF-F67D-4BDF-9B16-232EBA41EF99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0276" y="3966070"/>
              <a:ext cx="1965960" cy="16733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B5D208C9-BF19-4BEE-BA73-A74314B49F3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4124" y="3966070"/>
              <a:ext cx="1965960" cy="1673352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5E65F325-A675-4BBB-9278-3F35F4549740}"/>
                </a:ext>
              </a:extLst>
            </p:cNvPr>
            <p:cNvCxnSpPr>
              <a:stCxn id="6" idx="3"/>
              <a:endCxn id="11" idx="1"/>
            </p:cNvCxnSpPr>
            <p:nvPr/>
          </p:nvCxnSpPr>
          <p:spPr>
            <a:xfrm>
              <a:off x="5439251" y="4802746"/>
              <a:ext cx="931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A4FDBA6A-9AC1-4E72-9171-6ADF26602192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8336236" y="4802746"/>
              <a:ext cx="9878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E34E882-ADD0-4CE5-9443-83AEADD7B52B}"/>
                </a:ext>
              </a:extLst>
            </p:cNvPr>
            <p:cNvSpPr txBox="1"/>
            <p:nvPr/>
          </p:nvSpPr>
          <p:spPr>
            <a:xfrm>
              <a:off x="585215" y="5718003"/>
              <a:ext cx="19612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Đặt điểm ngẫu nhiên các điểm cluster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D3E15178-10DA-4393-92FB-21F4C91E352B}"/>
                </a:ext>
              </a:extLst>
            </p:cNvPr>
            <p:cNvSpPr txBox="1"/>
            <p:nvPr/>
          </p:nvSpPr>
          <p:spPr>
            <a:xfrm>
              <a:off x="3251939" y="5665344"/>
              <a:ext cx="24086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Tính khoảng cách giữa các cluster với các điểm biểu diễn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C8D08E06-F033-4323-B958-6A791617599C}"/>
                </a:ext>
              </a:extLst>
            </p:cNvPr>
            <p:cNvSpPr txBox="1"/>
            <p:nvPr/>
          </p:nvSpPr>
          <p:spPr>
            <a:xfrm>
              <a:off x="6219553" y="5730531"/>
              <a:ext cx="24086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Tính toán phân hoạch các điểm thuộc về cluster nào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C846AE4F-7110-4493-A2A3-F77AE5F9D6CE}"/>
                </a:ext>
              </a:extLst>
            </p:cNvPr>
            <p:cNvSpPr txBox="1"/>
            <p:nvPr/>
          </p:nvSpPr>
          <p:spPr>
            <a:xfrm>
              <a:off x="9102772" y="5593349"/>
              <a:ext cx="24086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Di chuyển các cluster sao cho các cluster trở thành trọng tâm giữa các điểm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223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GIẢI THUẬT 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DEMOGRAPHIC FILTER &amp; COLLABORATIVE FILTERING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41F8B7-7F64-491E-9A82-61D6576D66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3248" y="2288571"/>
            <a:ext cx="5594841" cy="323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Giải thuật Collaborative Filtering (Lọc cộng tác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Phân tích các User có cùng đánh giá, sau đó tìm ra danh sách các mục tin khác cũng đ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ợc đánh giá của 1 trong 2 user và gợi ý cho ng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ời còn lại.</a:t>
            </a: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0955259" y="6434179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73F20021-1FCA-4425-AA51-06693B3A3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984561" y="2032856"/>
            <a:ext cx="384492" cy="20764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CACD9EA-379B-4316-BED1-CD70D6887390}"/>
              </a:ext>
            </a:extLst>
          </p:cNvPr>
          <p:cNvGrpSpPr/>
          <p:nvPr/>
        </p:nvGrpSpPr>
        <p:grpSpPr>
          <a:xfrm>
            <a:off x="5938089" y="2187649"/>
            <a:ext cx="5882108" cy="4163419"/>
            <a:chOff x="5926876" y="2240499"/>
            <a:chExt cx="5882108" cy="416341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4CA9BA54-2209-4FA4-928D-7AB3BFEB4256}"/>
                </a:ext>
              </a:extLst>
            </p:cNvPr>
            <p:cNvGrpSpPr/>
            <p:nvPr/>
          </p:nvGrpSpPr>
          <p:grpSpPr>
            <a:xfrm rot="21017954">
              <a:off x="10004140" y="2720233"/>
              <a:ext cx="1804844" cy="1009280"/>
              <a:chOff x="9967742" y="2067295"/>
              <a:chExt cx="1866363" cy="1133424"/>
            </a:xfrm>
          </p:grpSpPr>
          <p:sp>
            <p:nvSpPr>
              <p:cNvPr id="43" name="Teardrop 42">
                <a:extLst>
                  <a:ext uri="{FF2B5EF4-FFF2-40B4-BE49-F238E27FC236}">
                    <a16:creationId xmlns:a16="http://schemas.microsoft.com/office/drawing/2014/main" xmlns="" id="{2F9B0E60-5BCC-4D09-8304-5F223A4DD41C}"/>
                  </a:ext>
                </a:extLst>
              </p:cNvPr>
              <p:cNvSpPr/>
              <p:nvPr/>
            </p:nvSpPr>
            <p:spPr>
              <a:xfrm rot="11092865">
                <a:off x="9967742" y="2067295"/>
                <a:ext cx="1750361" cy="1133424"/>
              </a:xfrm>
              <a:prstGeom prst="teardrop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BAE7BB81-6EBD-40A5-8A63-780C166274E5}"/>
                  </a:ext>
                </a:extLst>
              </p:cNvPr>
              <p:cNvSpPr txBox="1"/>
              <p:nvPr/>
            </p:nvSpPr>
            <p:spPr>
              <a:xfrm rot="582046">
                <a:off x="10072417" y="2379782"/>
                <a:ext cx="176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Recommender System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A0349A2A-A84B-458D-8E6C-417AABBEE1FF}"/>
                </a:ext>
              </a:extLst>
            </p:cNvPr>
            <p:cNvGrpSpPr/>
            <p:nvPr/>
          </p:nvGrpSpPr>
          <p:grpSpPr>
            <a:xfrm>
              <a:off x="5926876" y="2240499"/>
              <a:ext cx="5837761" cy="4163419"/>
              <a:chOff x="6220413" y="2057924"/>
              <a:chExt cx="5837761" cy="416341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156CA3CC-FE5A-4875-BBB0-AE480FBB39D5}"/>
                  </a:ext>
                </a:extLst>
              </p:cNvPr>
              <p:cNvGrpSpPr/>
              <p:nvPr/>
            </p:nvGrpSpPr>
            <p:grpSpPr>
              <a:xfrm>
                <a:off x="6220413" y="3300689"/>
                <a:ext cx="5837761" cy="2920654"/>
                <a:chOff x="641838" y="1989872"/>
                <a:chExt cx="8720919" cy="3917589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xmlns="" id="{23660279-D599-418D-9B45-2BB266C0BB2E}"/>
                    </a:ext>
                  </a:extLst>
                </p:cNvPr>
                <p:cNvGrpSpPr/>
                <p:nvPr/>
              </p:nvGrpSpPr>
              <p:grpSpPr>
                <a:xfrm>
                  <a:off x="641838" y="1989872"/>
                  <a:ext cx="5032540" cy="2569518"/>
                  <a:chOff x="641838" y="1989872"/>
                  <a:chExt cx="5032540" cy="2569518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xmlns="" id="{DEA7E3E2-9834-4A74-B736-310DD680FE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1838" y="1989872"/>
                    <a:ext cx="1148761" cy="1121336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xmlns="" id="{6FFAA5E6-386A-4283-B341-80F5CEB7E3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 flipV="1">
                    <a:off x="641838" y="3354027"/>
                    <a:ext cx="1148761" cy="1121336"/>
                  </a:xfrm>
                  <a:prstGeom prst="rect">
                    <a:avLst/>
                  </a:prstGeom>
                </p:spPr>
              </p:pic>
              <p:cxnSp>
                <p:nvCxnSpPr>
                  <p:cNvPr id="20" name="Connector: Elbow 20">
                    <a:extLst>
                      <a:ext uri="{FF2B5EF4-FFF2-40B4-BE49-F238E27FC236}">
                        <a16:creationId xmlns:a16="http://schemas.microsoft.com/office/drawing/2014/main" xmlns="" id="{4222A0DA-0E21-4385-8ACB-97639765008F}"/>
                      </a:ext>
                    </a:extLst>
                  </p:cNvPr>
                  <p:cNvCxnSpPr>
                    <a:cxnSpLocks/>
                    <a:stCxn id="18" idx="3"/>
                  </p:cNvCxnSpPr>
                  <p:nvPr/>
                </p:nvCxnSpPr>
                <p:spPr>
                  <a:xfrm>
                    <a:off x="1790599" y="2550540"/>
                    <a:ext cx="1424910" cy="731690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or: Elbow 21">
                    <a:extLst>
                      <a:ext uri="{FF2B5EF4-FFF2-40B4-BE49-F238E27FC236}">
                        <a16:creationId xmlns:a16="http://schemas.microsoft.com/office/drawing/2014/main" xmlns="" id="{47F071FE-3906-45BF-9E95-6DDBC3DB6416}"/>
                      </a:ext>
                    </a:extLst>
                  </p:cNvPr>
                  <p:cNvCxnSpPr>
                    <a:cxnSpLocks/>
                    <a:stCxn id="19" idx="1"/>
                  </p:cNvCxnSpPr>
                  <p:nvPr/>
                </p:nvCxnSpPr>
                <p:spPr>
                  <a:xfrm flipV="1">
                    <a:off x="1790599" y="3282230"/>
                    <a:ext cx="1424910" cy="632466"/>
                  </a:xfrm>
                  <a:prstGeom prst="bentConnector3">
                    <a:avLst/>
                  </a:prstGeom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xmlns="" id="{2F03D910-C86B-4287-93CD-ECDEFF8A69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54615" y="2732708"/>
                    <a:ext cx="1005168" cy="977437"/>
                  </a:xfrm>
                  <a:prstGeom prst="rect">
                    <a:avLst/>
                  </a:prstGeom>
                </p:spPr>
              </p:pic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xmlns="" id="{3F188CC1-799E-4DF2-9E31-6A5242FA2364}"/>
                      </a:ext>
                    </a:extLst>
                  </p:cNvPr>
                  <p:cNvSpPr txBox="1"/>
                  <p:nvPr/>
                </p:nvSpPr>
                <p:spPr>
                  <a:xfrm>
                    <a:off x="2186479" y="3978842"/>
                    <a:ext cx="3487899" cy="5805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/>
                      <a:t>Phim thể loại: hình sự</a:t>
                    </a:r>
                  </a:p>
                </p:txBody>
              </p:sp>
              <p:pic>
                <p:nvPicPr>
                  <p:cNvPr id="24" name="Picture 23">
                    <a:extLst>
                      <a:ext uri="{FF2B5EF4-FFF2-40B4-BE49-F238E27FC236}">
                        <a16:creationId xmlns:a16="http://schemas.microsoft.com/office/drawing/2014/main" xmlns="" id="{2DBA3A25-3552-4938-BAD1-4884263E9E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xmlns="" r:i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2026959" y="3198930"/>
                    <a:ext cx="515734" cy="31019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" name="Picture 2" descr="Kết quả hình ảnh cho recommender system icon">
                  <a:extLst>
                    <a:ext uri="{FF2B5EF4-FFF2-40B4-BE49-F238E27FC236}">
                      <a16:creationId xmlns:a16="http://schemas.microsoft.com/office/drawing/2014/main" xmlns="" id="{1980F406-A9BF-4341-9C52-C8129D58D1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5402" y="2410461"/>
                  <a:ext cx="1808916" cy="1480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xmlns="" id="{2ED9D6EE-6505-47E6-9A72-C695A2A24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59783" y="3248892"/>
                  <a:ext cx="1195619" cy="165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xmlns="" id="{31ECCBDC-1858-4858-979A-1634EAD28FFA}"/>
                    </a:ext>
                  </a:extLst>
                </p:cNvPr>
                <p:cNvCxnSpPr>
                  <a:cxnSpLocks/>
                  <a:stCxn id="7" idx="2"/>
                  <a:endCxn id="12" idx="0"/>
                </p:cNvCxnSpPr>
                <p:nvPr/>
              </p:nvCxnSpPr>
              <p:spPr>
                <a:xfrm>
                  <a:off x="6459860" y="3890727"/>
                  <a:ext cx="13983" cy="8953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xmlns="" id="{66077593-8AEF-4A33-B8CE-833D4714FEAC}"/>
                    </a:ext>
                  </a:extLst>
                </p:cNvPr>
                <p:cNvGrpSpPr/>
                <p:nvPr/>
              </p:nvGrpSpPr>
              <p:grpSpPr>
                <a:xfrm>
                  <a:off x="6911028" y="4223415"/>
                  <a:ext cx="2451729" cy="1597376"/>
                  <a:chOff x="7154274" y="4201841"/>
                  <a:chExt cx="2583562" cy="1683271"/>
                </a:xfrm>
              </p:grpSpPr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xmlns="" id="{DE65E1D6-A96A-4495-8A03-AB49AFA3C7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6231" y="4201841"/>
                    <a:ext cx="865708" cy="841828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xmlns="" id="{268B66CF-FC76-4D7D-A2F6-BC6E8A059DAB}"/>
                      </a:ext>
                    </a:extLst>
                  </p:cNvPr>
                  <p:cNvSpPr txBox="1"/>
                  <p:nvPr/>
                </p:nvSpPr>
                <p:spPr>
                  <a:xfrm>
                    <a:off x="7154274" y="5017812"/>
                    <a:ext cx="2583562" cy="8673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>
                        <a:latin typeface="Montserrat" panose="00000500000000000000" pitchFamily="2" charset="0"/>
                      </a:rPr>
                      <a:t>Recommend</a:t>
                    </a:r>
                  </a:p>
                  <a:p>
                    <a:r>
                      <a:rPr lang="en-US" sz="1500">
                        <a:latin typeface="Montserrat" panose="00000500000000000000" pitchFamily="2" charset="0"/>
                      </a:rPr>
                      <a:t>Ng</a:t>
                    </a:r>
                    <a:r>
                      <a:rPr lang="vi-VN" sz="1500">
                        <a:latin typeface="Montserrat" panose="00000500000000000000" pitchFamily="2" charset="0"/>
                      </a:rPr>
                      <a:t>ư</a:t>
                    </a:r>
                    <a:r>
                      <a:rPr lang="en-US" sz="1500">
                        <a:latin typeface="Montserrat" panose="00000500000000000000" pitchFamily="2" charset="0"/>
                      </a:rPr>
                      <a:t>ời phán xử</a:t>
                    </a:r>
                  </a:p>
                </p:txBody>
              </p:sp>
            </p:grpSp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xmlns="" id="{5EE7EB56-A071-4BC0-927F-EDED787DC8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5899462" y="4786125"/>
                  <a:ext cx="1148761" cy="1121336"/>
                </a:xfrm>
                <a:prstGeom prst="rect">
                  <a:avLst/>
                </a:prstGeom>
              </p:spPr>
            </p:pic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7EA2377F-4FA8-4B46-B250-65D1E2720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8965" y="2057924"/>
                <a:ext cx="335882" cy="36514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DEF6449C-0557-4342-A5D0-B1D4B21B216D}"/>
                  </a:ext>
                </a:extLst>
              </p:cNvPr>
              <p:cNvSpPr txBox="1"/>
              <p:nvPr/>
            </p:nvSpPr>
            <p:spPr>
              <a:xfrm>
                <a:off x="7794847" y="2158168"/>
                <a:ext cx="1641181" cy="35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>
                    <a:latin typeface="Montserrat" panose="00000500000000000000" pitchFamily="2" charset="0"/>
                  </a:rPr>
                  <a:t>Ng</a:t>
                </a:r>
                <a:r>
                  <a:rPr lang="vi-VN" sz="1500">
                    <a:latin typeface="Montserrat" panose="00000500000000000000" pitchFamily="2" charset="0"/>
                  </a:rPr>
                  <a:t>ư</a:t>
                </a:r>
                <a:r>
                  <a:rPr lang="en-US" sz="1500">
                    <a:latin typeface="Montserrat" panose="00000500000000000000" pitchFamily="2" charset="0"/>
                  </a:rPr>
                  <a:t>ời phán xử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xmlns="" id="{BF5A42FF-8376-4B8D-AACA-C7E206678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00752" y="2495452"/>
                <a:ext cx="1136601" cy="810946"/>
              </a:xfrm>
              <a:prstGeom prst="rect">
                <a:avLst/>
              </a:prstGeom>
            </p:spPr>
          </p:pic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xmlns="" id="{304FB012-A5A1-470A-8C5D-A8BDA1552537}"/>
                  </a:ext>
                </a:extLst>
              </p:cNvPr>
              <p:cNvCxnSpPr>
                <a:cxnSpLocks/>
                <a:stCxn id="51" idx="2"/>
                <a:endCxn id="22" idx="0"/>
              </p:cNvCxnSpPr>
              <p:nvPr/>
            </p:nvCxnSpPr>
            <p:spPr>
              <a:xfrm>
                <a:off x="8369053" y="3306398"/>
                <a:ext cx="3715" cy="548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034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279802" y="-68614"/>
            <a:ext cx="97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TIỀN XỬ LÝ DỮ LIỆU USERID_PROFILE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21285"/>
              </p:ext>
            </p:extLst>
          </p:nvPr>
        </p:nvGraphicFramePr>
        <p:xfrm>
          <a:off x="814858" y="678229"/>
          <a:ext cx="3290977" cy="277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2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92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868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_ID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</a:p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  <a:r>
                        <a:rPr lang="en-US" sz="1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Russia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006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200" b="0" u="non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en-US" sz="1200" b="1" u="sn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10160"/>
              </p:ext>
            </p:extLst>
          </p:nvPr>
        </p:nvGraphicFramePr>
        <p:xfrm>
          <a:off x="8427823" y="4500006"/>
          <a:ext cx="3051313" cy="166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80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USER</a:t>
                      </a:r>
                      <a:r>
                        <a:rPr lang="en-US" sz="1300" baseline="0"/>
                        <a:t>_ID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GENDER</a:t>
                      </a:r>
                    </a:p>
                    <a:p>
                      <a:pPr algn="ctr"/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036">
                <a:tc>
                  <a:txBody>
                    <a:bodyPr/>
                    <a:lstStyle/>
                    <a:p>
                      <a:r>
                        <a:rPr lang="en-US" sz="130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Japan</a:t>
                      </a:r>
                      <a:r>
                        <a:rPr lang="en-US" sz="1300" baseline="0"/>
                        <a:t> </a:t>
                      </a:r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4036">
                <a:tc>
                  <a:txBody>
                    <a:bodyPr/>
                    <a:lstStyle/>
                    <a:p>
                      <a:r>
                        <a:rPr lang="en-US" sz="130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036">
                <a:tc>
                  <a:txBody>
                    <a:bodyPr/>
                    <a:lstStyle/>
                    <a:p>
                      <a:r>
                        <a:rPr lang="en-US" sz="130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Amenia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32702"/>
              </p:ext>
            </p:extLst>
          </p:nvPr>
        </p:nvGraphicFramePr>
        <p:xfrm>
          <a:off x="829097" y="4386714"/>
          <a:ext cx="3120888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9106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USER</a:t>
                      </a:r>
                      <a:r>
                        <a:rPr lang="en-US" sz="1300" baseline="0"/>
                        <a:t>_ID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GENDER</a:t>
                      </a:r>
                    </a:p>
                    <a:p>
                      <a:pPr algn="ctr"/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aseline="0"/>
                        <a:t>1 </a:t>
                      </a:r>
                      <a:endParaRPr 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91529" y="3744674"/>
            <a:ext cx="42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Xóa các bản ghi bị thiếu dữ liệu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91" y="4015990"/>
            <a:ext cx="4176638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Chuẩn hóa giá trị giới tính về “0” và “1”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Chuẩn hóa quốc gia về 1,2,3,4 theo khu vực.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- Các quốc gia Châu Á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Các quốc gia Châu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Phi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Các quốc gia Châu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Mỹ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Các quốc gia Châu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Âu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17204"/>
              </p:ext>
            </p:extLst>
          </p:nvPr>
        </p:nvGraphicFramePr>
        <p:xfrm>
          <a:off x="8137389" y="678229"/>
          <a:ext cx="3120887" cy="277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62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9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547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USER</a:t>
                      </a:r>
                      <a:r>
                        <a:rPr lang="en-US" sz="1200" baseline="0"/>
                        <a:t>_ID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GENDER</a:t>
                      </a:r>
                    </a:p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r>
                        <a:rPr lang="en-US" sz="120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Japan</a:t>
                      </a:r>
                      <a:r>
                        <a:rPr lang="en-US" sz="1200" baseline="0"/>
                        <a:t> 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r>
                        <a:rPr lang="en-US" sz="120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r>
                        <a:rPr lang="en-US" sz="120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Amenia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r>
                        <a:rPr lang="en-US" sz="120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Russia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r>
                        <a:rPr lang="en-US" sz="120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r>
                        <a:rPr lang="en-US" sz="1200" smtClean="0"/>
                        <a:t>006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 smtClean="0"/>
                        <a:t>NaN</a:t>
                      </a:r>
                      <a:endParaRPr lang="en-US" sz="1200" b="1" u="sn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80753" y="1286845"/>
            <a:ext cx="404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Thay thế dữ liệu thiếu của thuộc tính Age bằng mean(age)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1808" y="6459261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4270400" y="1988341"/>
            <a:ext cx="3702423" cy="44814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Left Arrow 19"/>
          <p:cNvSpPr/>
          <p:nvPr/>
        </p:nvSpPr>
        <p:spPr>
          <a:xfrm>
            <a:off x="11338063" y="2436487"/>
            <a:ext cx="762000" cy="28417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0219" y="3458209"/>
            <a:ext cx="112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 user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45692" y="3426247"/>
            <a:ext cx="112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 user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93186" y="6226297"/>
            <a:ext cx="112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602 user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rved Left Arrow 32"/>
          <p:cNvSpPr/>
          <p:nvPr/>
        </p:nvSpPr>
        <p:spPr>
          <a:xfrm rot="5400000">
            <a:off x="5815549" y="4319124"/>
            <a:ext cx="644529" cy="44588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7251" y="6226297"/>
            <a:ext cx="96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Bảng 1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308105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8B7161-82DB-4CCB-B6FC-E2447FE20128}"/>
              </a:ext>
            </a:extLst>
          </p:cNvPr>
          <p:cNvSpPr txBox="1"/>
          <p:nvPr/>
        </p:nvSpPr>
        <p:spPr>
          <a:xfrm>
            <a:off x="327050" y="585628"/>
            <a:ext cx="97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TIỀN XỬ LÝ DỮ LIỆU DATAFULL212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71521"/>
              </p:ext>
            </p:extLst>
          </p:nvPr>
        </p:nvGraphicFramePr>
        <p:xfrm>
          <a:off x="39236" y="1170403"/>
          <a:ext cx="2162138" cy="478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4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570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2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_ID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003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003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B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A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G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005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F</a:t>
                      </a:r>
                      <a:endParaRPr lang="en-US" sz="13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4155252442"/>
              </p:ext>
            </p:extLst>
          </p:nvPr>
        </p:nvGraphicFramePr>
        <p:xfrm>
          <a:off x="2994749" y="4389574"/>
          <a:ext cx="1530625" cy="58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27350" y="2945800"/>
            <a:ext cx="155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962" y="6194249"/>
            <a:ext cx="192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11845023 lượt nghe</a:t>
            </a:r>
          </a:p>
          <a:p>
            <a:pPr algn="ctr"/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700 user 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07529"/>
              </p:ext>
            </p:extLst>
          </p:nvPr>
        </p:nvGraphicFramePr>
        <p:xfrm>
          <a:off x="2587122" y="1175394"/>
          <a:ext cx="927239" cy="478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239"/>
              </a:tblGrid>
              <a:tr h="44570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2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_ID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003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003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005</a:t>
                      </a:r>
                      <a:endParaRPr lang="en-US" sz="13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24784"/>
              </p:ext>
            </p:extLst>
          </p:nvPr>
        </p:nvGraphicFramePr>
        <p:xfrm>
          <a:off x="4563393" y="1175394"/>
          <a:ext cx="927239" cy="189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239"/>
              </a:tblGrid>
              <a:tr h="44570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2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_ID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003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005</a:t>
                      </a:r>
                      <a:endParaRPr lang="en-US" sz="13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Right Brace 13"/>
          <p:cNvSpPr/>
          <p:nvPr/>
        </p:nvSpPr>
        <p:spPr>
          <a:xfrm>
            <a:off x="3503532" y="1735276"/>
            <a:ext cx="323995" cy="41237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endCxn id="14" idx="1"/>
          </p:cNvCxnSpPr>
          <p:nvPr/>
        </p:nvCxnSpPr>
        <p:spPr>
          <a:xfrm rot="5400000">
            <a:off x="3180568" y="2377244"/>
            <a:ext cx="2066874" cy="772956"/>
          </a:xfrm>
          <a:prstGeom prst="bentConnector4">
            <a:avLst>
              <a:gd name="adj1" fmla="val 121"/>
              <a:gd name="adj2" fmla="val 84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0109" y="1485819"/>
            <a:ext cx="86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en-US" sz="1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28066" y="1776101"/>
            <a:ext cx="244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user -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535731 bài hát</a:t>
            </a:r>
          </a:p>
          <a:p>
            <a:pPr algn="ctr"/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63440"/>
              </p:ext>
            </p:extLst>
          </p:nvPr>
        </p:nvGraphicFramePr>
        <p:xfrm>
          <a:off x="9070383" y="2125460"/>
          <a:ext cx="2162138" cy="392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4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570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2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_ID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B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A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G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</a:t>
                      </a: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93706"/>
              </p:ext>
            </p:extLst>
          </p:nvPr>
        </p:nvGraphicFramePr>
        <p:xfrm>
          <a:off x="5896055" y="1170403"/>
          <a:ext cx="1587164" cy="189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95"/>
                <a:gridCol w="744069"/>
              </a:tblGrid>
              <a:tr h="44570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USER_ID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5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3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003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2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4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005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1</a:t>
                      </a:r>
                      <a:endParaRPr lang="en-US" sz="130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35" idx="2"/>
            <a:endCxn id="37" idx="0"/>
          </p:cNvCxnSpPr>
          <p:nvPr/>
        </p:nvCxnSpPr>
        <p:spPr>
          <a:xfrm>
            <a:off x="6689637" y="3063906"/>
            <a:ext cx="0" cy="10020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13848"/>
              </p:ext>
            </p:extLst>
          </p:nvPr>
        </p:nvGraphicFramePr>
        <p:xfrm>
          <a:off x="5896055" y="4066003"/>
          <a:ext cx="1587164" cy="189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95"/>
                <a:gridCol w="744069"/>
              </a:tblGrid>
              <a:tr h="44570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USER_ID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001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5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004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4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002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3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003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2</a:t>
                      </a:r>
                      <a:endParaRPr lang="en-US" sz="1300"/>
                    </a:p>
                  </a:txBody>
                  <a:tcPr anchor="ctr"/>
                </a:tc>
              </a:tr>
              <a:tr h="253455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005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1</a:t>
                      </a:r>
                      <a:endParaRPr lang="en-US" sz="13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397968" y="3411066"/>
            <a:ext cx="146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VALUE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>
            <a:stCxn id="11" idx="3"/>
            <a:endCxn id="35" idx="1"/>
          </p:cNvCxnSpPr>
          <p:nvPr/>
        </p:nvCxnSpPr>
        <p:spPr>
          <a:xfrm flipV="1">
            <a:off x="5490632" y="2117154"/>
            <a:ext cx="405423" cy="49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3"/>
          </p:cNvCxnSpPr>
          <p:nvPr/>
        </p:nvCxnSpPr>
        <p:spPr>
          <a:xfrm>
            <a:off x="7483219" y="5012754"/>
            <a:ext cx="15281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896055" y="4509247"/>
            <a:ext cx="1587164" cy="88750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9061" y="3041734"/>
            <a:ext cx="1146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 user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8400100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455B2D-BAB7-438A-85DA-0266A24CB79F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{A8210BE8-0B8C-44B1-AD8D-E0B003EE969F}tf11964407</Template>
  <TotalTime>0</TotalTime>
  <Words>1831</Words>
  <Application>Microsoft Office PowerPoint</Application>
  <PresentationFormat>Widescreen</PresentationFormat>
  <Paragraphs>871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Microsoft YaHei</vt:lpstr>
      <vt:lpstr>Arial</vt:lpstr>
      <vt:lpstr>Calibri</vt:lpstr>
      <vt:lpstr>Franklin Gothic Book</vt:lpstr>
      <vt:lpstr>Franklin Gothic Demi</vt:lpstr>
      <vt:lpstr>FZZhengHeiS-DB-GB</vt:lpstr>
      <vt:lpstr>Gill Sans MT</vt:lpstr>
      <vt:lpstr>Montserrat</vt:lpstr>
      <vt:lpstr>华文中宋</vt:lpstr>
      <vt:lpstr>Times New Roman</vt:lpstr>
      <vt:lpstr>Wingdings 2</vt:lpstr>
      <vt:lpstr>DividendVTI</vt:lpstr>
      <vt:lpstr>BÁO CÁO GỢI Ý NHẠC BẰNG GIẢI THUẬT DEMOGRAPHIC FILTER &amp; COLLABORATIVE FILTERING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GIỚI THIỆU GIẢI THUẬT  DEMOGRAPHIC FILTER &amp; 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2020-05-25T02:13:49Z</dcterms:created>
  <dcterms:modified xsi:type="dcterms:W3CDTF">2020-06-20T08:54:56Z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