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9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2369-7A00-42C3-BF8D-CBA0CE569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044AE-A230-4A39-BA39-CAD8615A6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499DA-3E45-4ECC-9628-19F0E044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88D78-F7F6-4FE3-B8C5-DEEA8A50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95EC5-1843-44B1-8990-82CCBD86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4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FC6B-94BA-46CE-A20E-21FE1FBD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2DC8F-7F7F-4179-B233-E68473490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EC42-471E-4677-9917-5F16122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6A91-3587-495E-8457-F48BEF22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CA866-157B-4645-BF3E-EA829E55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9F796-1B3D-44AA-AB47-9FCAB6C88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F37F0-CB52-4879-8DB5-15F3C0F9C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A068-788F-47A7-8137-40500596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F4E62-05C5-45D2-ADA5-33CA7C6B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FA97-75A3-47DE-B2A6-94106D21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3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CAFD-882E-420E-B45D-8F600F03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3F8F-6778-4F81-8F02-A27F311B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94931-AD11-4C52-95D8-442740D3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2F71-4BB4-4A04-929C-3D8606C6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4353-54D9-4773-8569-31DFAFF4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C88F-2409-43A0-8C0C-F17CE321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F7108-BF61-4B69-A28E-EEF53344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A598-A78F-4268-BD94-C870445D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63BD-51B8-4D1B-8066-F59BAC1E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8D387-A78A-4F04-A667-B35D0387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F507-262E-4A95-A480-FD59D7BF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417D-B85E-4F6D-8A0E-288CF5835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563F9-D7E9-484A-8535-2C50CBB95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6755D-97A0-41EB-ABB5-47FF6EEA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FDF55-6CB0-4A05-BFB8-FB6571ED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A136A-2E80-461D-AA1D-00367100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C344-0304-41CA-B2E3-4F1D16C1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81894-652C-43D6-804C-48C25136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4B22D-3023-47AE-BE4D-C1B0D3376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11E4A-F569-42F2-B55D-A1AAA98BF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62534-50BE-4D8A-A117-473229EB4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0EC04-B5BB-4A85-AA1B-16D23D42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AF994-16DA-4913-82B7-CAFD2B95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C83E6-AEAF-45D2-AC31-E7E36E91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7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6E62-D954-454F-99D7-2F69C335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756F7-99C0-44D8-AC45-DBD83C95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C58E0-58BF-40F2-9F40-F79ADF65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2868E-95B1-4DF6-BAF1-EFCA0FC2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6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EE0C9-1926-4493-A2C3-0121F2FC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F96F2-C48E-4492-83A3-AEA43884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46239-B90A-4B58-8640-6F1F51A8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9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9CBD-CEE2-483C-9C65-51A52D34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C49BF-64C4-43C6-8E0D-26462CB2E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5CCE4-CAEF-4DE0-B829-FFA93B043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37C-E9F0-4ADE-9D0D-121CB2FC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F09CA-EBEF-412B-B3F2-B5F76654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07D89-D8F0-41E9-A465-42C26EDC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7CE4-1465-4E03-9D35-8401838F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F6F19-1F58-4D03-B35C-8F91A8448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62A7C-846F-444B-8B6A-4D2244E65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6A6E-926F-4913-9C7E-877064D0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70E4E-B6CA-449B-962B-E6A2F993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B4970-0069-4379-BFC1-EEB0DF54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2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8FF0B-65EA-4B6D-B78A-3DE8BB06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76166-B21B-4F24-990C-8FFC158A7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5B4C-7510-40E1-88B8-DC8C593A6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83BC2-DDFE-42BE-8C16-CCB57536A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E722E-F881-4D8C-91A4-ABE670AC7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2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2">
            <a:extLst>
              <a:ext uri="{FF2B5EF4-FFF2-40B4-BE49-F238E27FC236}">
                <a16:creationId xmlns:a16="http://schemas.microsoft.com/office/drawing/2014/main" id="{B954653B-BDD6-4C7F-B097-C6ABFC84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791" y="2319515"/>
            <a:ext cx="1792605" cy="419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 pressure</a:t>
            </a:r>
          </a:p>
        </p:txBody>
      </p:sp>
      <p:sp>
        <p:nvSpPr>
          <p:cNvPr id="84" name="Text Box 2">
            <a:extLst>
              <a:ext uri="{FF2B5EF4-FFF2-40B4-BE49-F238E27FC236}">
                <a16:creationId xmlns:a16="http://schemas.microsoft.com/office/drawing/2014/main" id="{3681CF14-21C1-4F71-81B2-C769B3DB1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6873" y="3779958"/>
            <a:ext cx="1792605" cy="419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Abnormal pressure</a:t>
            </a: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EC56F929-521A-4BC2-813D-0547777ED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1547" y="1824453"/>
            <a:ext cx="1792605" cy="419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 pressure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E2D2DC-8573-4CC5-BBF8-12BA8B120241}"/>
              </a:ext>
            </a:extLst>
          </p:cNvPr>
          <p:cNvSpPr/>
          <p:nvPr/>
        </p:nvSpPr>
        <p:spPr>
          <a:xfrm>
            <a:off x="1848618" y="1500646"/>
            <a:ext cx="1575707" cy="817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2)Flow rate measurements from sensors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-write #m5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9E625-FE7A-42BE-8388-F4AFF34B9212}"/>
              </a:ext>
            </a:extLst>
          </p:cNvPr>
          <p:cNvSpPr/>
          <p:nvPr/>
        </p:nvSpPr>
        <p:spPr>
          <a:xfrm>
            <a:off x="2181418" y="4070824"/>
            <a:ext cx="1476965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1)Calculated flow rate(algorithm steady) by </a:t>
            </a:r>
            <a:r>
              <a:rPr lang="en-US" sz="1200" u="sng" dirty="0">
                <a:solidFill>
                  <a:schemeClr val="tx1"/>
                </a:solidFill>
              </a:rPr>
              <a:t>task 1</a:t>
            </a:r>
            <a:r>
              <a:rPr lang="en-US" sz="1600" u="sng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-write into #m6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B5B3A3-BF3E-4D24-98C1-0DE298BBB6DC}"/>
              </a:ext>
            </a:extLst>
          </p:cNvPr>
          <p:cNvSpPr/>
          <p:nvPr/>
        </p:nvSpPr>
        <p:spPr>
          <a:xfrm>
            <a:off x="4604659" y="1589913"/>
            <a:ext cx="1268863" cy="1022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0)Initial pressure with uncertainty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</a:t>
            </a:r>
            <a:r>
              <a:rPr lang="en-US" sz="1200" dirty="0">
                <a:solidFill>
                  <a:srgbClr val="7030A0"/>
                </a:solidFill>
              </a:rPr>
              <a:t>write #m10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31CBE4-FB2C-4DEB-B87E-B620CE2E1B61}"/>
              </a:ext>
            </a:extLst>
          </p:cNvPr>
          <p:cNvSpPr/>
          <p:nvPr/>
        </p:nvSpPr>
        <p:spPr>
          <a:xfrm>
            <a:off x="4931907" y="3233062"/>
            <a:ext cx="921885" cy="91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0&amp;4)Updated pressure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-write into #m10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001B61-BED9-4047-9B8F-FF1E953C2A14}"/>
              </a:ext>
            </a:extLst>
          </p:cNvPr>
          <p:cNvSpPr/>
          <p:nvPr/>
        </p:nvSpPr>
        <p:spPr>
          <a:xfrm>
            <a:off x="7536222" y="2622875"/>
            <a:ext cx="1362075" cy="1038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6) Evaluate Pressure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&amp; comparison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-write into #m20</a:t>
            </a:r>
            <a:endParaRPr lang="en-US" sz="12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EEC1F0-F701-4D77-A20F-5CBE4500D990}"/>
              </a:ext>
            </a:extLst>
          </p:cNvPr>
          <p:cNvSpPr/>
          <p:nvPr/>
        </p:nvSpPr>
        <p:spPr>
          <a:xfrm>
            <a:off x="6295434" y="3491057"/>
            <a:ext cx="1362075" cy="1038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nb-NO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5)Go to </a:t>
            </a:r>
            <a:r>
              <a:rPr lang="nb-NO" sz="11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emergency</a:t>
            </a:r>
            <a:r>
              <a:rPr lang="nb-NO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1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flowrate</a:t>
            </a:r>
            <a:r>
              <a:rPr lang="nb-NO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nb-NO" sz="11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nb-NO" sz="1100" dirty="0" err="1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nb-NO" sz="11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#m10</a:t>
            </a:r>
            <a:endParaRPr lang="en-US" sz="12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47FD99-A70B-4765-8B4D-76A1EC9EB852}"/>
              </a:ext>
            </a:extLst>
          </p:cNvPr>
          <p:cNvSpPr/>
          <p:nvPr/>
        </p:nvSpPr>
        <p:spPr>
          <a:xfrm>
            <a:off x="9091519" y="3967578"/>
            <a:ext cx="1371600" cy="1038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7b) Stop pump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CC68E6-22AE-43EE-90DF-CE8A270D9F6E}"/>
              </a:ext>
            </a:extLst>
          </p:cNvPr>
          <p:cNvSpPr/>
          <p:nvPr/>
        </p:nvSpPr>
        <p:spPr>
          <a:xfrm>
            <a:off x="9548719" y="2319753"/>
            <a:ext cx="1362075" cy="1038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7a) Go to safe flowrate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21D163E-BBD9-432A-91BC-C98FDF45F4DC}"/>
              </a:ext>
            </a:extLst>
          </p:cNvPr>
          <p:cNvCxnSpPr/>
          <p:nvPr/>
        </p:nvCxnSpPr>
        <p:spPr>
          <a:xfrm flipH="1" flipV="1">
            <a:off x="10282144" y="2243553"/>
            <a:ext cx="676275" cy="523875"/>
          </a:xfrm>
          <a:prstGeom prst="curvedConnector4">
            <a:avLst>
              <a:gd name="adj1" fmla="val -35556"/>
              <a:gd name="adj2" fmla="val 141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5878121-E3FE-44B6-9C8A-AFFB54AC2BCF}"/>
              </a:ext>
            </a:extLst>
          </p:cNvPr>
          <p:cNvCxnSpPr/>
          <p:nvPr/>
        </p:nvCxnSpPr>
        <p:spPr>
          <a:xfrm rot="16200000" flipH="1">
            <a:off x="8956582" y="2953165"/>
            <a:ext cx="330200" cy="1825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4C962A5-6D66-48A2-85CF-0C7AA19FB6EA}"/>
              </a:ext>
            </a:extLst>
          </p:cNvPr>
          <p:cNvCxnSpPr/>
          <p:nvPr/>
        </p:nvCxnSpPr>
        <p:spPr>
          <a:xfrm rot="5400000" flipH="1" flipV="1">
            <a:off x="9061674" y="2284828"/>
            <a:ext cx="118110" cy="8369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A7B1E0-7316-445C-95F9-03EB1BBB7AD8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7223259" y="3661100"/>
            <a:ext cx="994001" cy="8492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BE175B7-3542-4F8F-BAEA-4245EBAB455F}"/>
              </a:ext>
            </a:extLst>
          </p:cNvPr>
          <p:cNvSpPr/>
          <p:nvPr/>
        </p:nvSpPr>
        <p:spPr>
          <a:xfrm>
            <a:off x="6198641" y="514355"/>
            <a:ext cx="5791971" cy="4784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C7C5287-9D75-4545-8911-D0FB444023F8}"/>
              </a:ext>
            </a:extLst>
          </p:cNvPr>
          <p:cNvCxnSpPr>
            <a:cxnSpLocks/>
            <a:stCxn id="11" idx="2"/>
            <a:endCxn id="13" idx="2"/>
          </p:cNvCxnSpPr>
          <p:nvPr/>
        </p:nvCxnSpPr>
        <p:spPr>
          <a:xfrm rot="5400000" flipH="1" flipV="1">
            <a:off x="5773095" y="3629925"/>
            <a:ext cx="142093" cy="902584"/>
          </a:xfrm>
          <a:prstGeom prst="curvedConnector4">
            <a:avLst>
              <a:gd name="adj1" fmla="val -160881"/>
              <a:gd name="adj2" fmla="val 75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A042A0C-4C20-43F2-9B30-3852143E5182}"/>
              </a:ext>
            </a:extLst>
          </p:cNvPr>
          <p:cNvSpPr/>
          <p:nvPr/>
        </p:nvSpPr>
        <p:spPr>
          <a:xfrm>
            <a:off x="1848617" y="2722024"/>
            <a:ext cx="1343615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3)Reduce misfit by using Kalman Filter algorithm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-Read #m6&amp;m5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FEAB0FD-C879-4387-A28C-216A30775F9D}"/>
              </a:ext>
            </a:extLst>
          </p:cNvPr>
          <p:cNvCxnSpPr>
            <a:cxnSpLocks/>
          </p:cNvCxnSpPr>
          <p:nvPr/>
        </p:nvCxnSpPr>
        <p:spPr>
          <a:xfrm>
            <a:off x="3229745" y="3179224"/>
            <a:ext cx="1692638" cy="5158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C6D3047-7601-40E8-939B-E57579190C63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3658383" y="3978460"/>
            <a:ext cx="1252820" cy="5495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A3762B-4B88-415E-8E8E-BA3EA7B7AAA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919901" y="3661100"/>
            <a:ext cx="0" cy="40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47DA79-7DC4-43DF-B80D-7631DB4E1549}"/>
              </a:ext>
            </a:extLst>
          </p:cNvPr>
          <p:cNvCxnSpPr>
            <a:cxnSpLocks/>
          </p:cNvCxnSpPr>
          <p:nvPr/>
        </p:nvCxnSpPr>
        <p:spPr>
          <a:xfrm>
            <a:off x="2562993" y="2267423"/>
            <a:ext cx="1" cy="47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1D32BB4-2377-4350-A75D-304CF48A26BC}"/>
              </a:ext>
            </a:extLst>
          </p:cNvPr>
          <p:cNvSpPr/>
          <p:nvPr/>
        </p:nvSpPr>
        <p:spPr>
          <a:xfrm>
            <a:off x="1445811" y="514355"/>
            <a:ext cx="4554472" cy="481309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4D2C2A-D56F-4232-BDDA-706D3445FA3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392849" y="2644238"/>
            <a:ext cx="1" cy="58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648F446-DBE3-4D3F-8DA2-35EABD33D209}"/>
              </a:ext>
            </a:extLst>
          </p:cNvPr>
          <p:cNvSpPr/>
          <p:nvPr/>
        </p:nvSpPr>
        <p:spPr>
          <a:xfrm>
            <a:off x="6297669" y="613662"/>
            <a:ext cx="3980679" cy="61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3: making decision</a:t>
            </a:r>
          </a:p>
          <a:p>
            <a:pPr algn="ctr"/>
            <a:r>
              <a:rPr lang="en-US" dirty="0"/>
              <a:t>Read into #m10 &amp; write into #m20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E40CCF-AF7D-4C66-9669-624A096AA088}"/>
              </a:ext>
            </a:extLst>
          </p:cNvPr>
          <p:cNvSpPr/>
          <p:nvPr/>
        </p:nvSpPr>
        <p:spPr>
          <a:xfrm>
            <a:off x="1472919" y="611658"/>
            <a:ext cx="4120539" cy="493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1: updating pressure, write into #m10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D5B423-D3FB-4E71-8C7B-B2FA55A09C7D}"/>
              </a:ext>
            </a:extLst>
          </p:cNvPr>
          <p:cNvSpPr/>
          <p:nvPr/>
        </p:nvSpPr>
        <p:spPr>
          <a:xfrm>
            <a:off x="389700" y="4904745"/>
            <a:ext cx="1973416" cy="845411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Event: 1)Calculated flow rate(algorithm transient) by </a:t>
            </a:r>
            <a:r>
              <a:rPr lang="en-US" sz="1200" b="1" u="sng" dirty="0">
                <a:solidFill>
                  <a:schemeClr val="tx1"/>
                </a:solidFill>
              </a:rPr>
              <a:t>task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</a:t>
            </a:r>
            <a:r>
              <a:rPr lang="en-US" sz="1200" dirty="0">
                <a:solidFill>
                  <a:srgbClr val="7030A0"/>
                </a:solidFill>
              </a:rPr>
              <a:t>write into #m6 </a:t>
            </a:r>
          </a:p>
          <a:p>
            <a:pPr algn="ctr"/>
            <a:endParaRPr lang="en-US" sz="1400" b="1" u="sng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D13AED-991A-4155-BFA0-48B2DF34DBF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55560" y="1909432"/>
            <a:ext cx="1093058" cy="30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B15CD88B-1325-4BDC-9829-DEF12BA6EC6D}"/>
              </a:ext>
            </a:extLst>
          </p:cNvPr>
          <p:cNvSpPr/>
          <p:nvPr/>
        </p:nvSpPr>
        <p:spPr>
          <a:xfrm>
            <a:off x="38200" y="2219060"/>
            <a:ext cx="1492593" cy="776662"/>
          </a:xfrm>
          <a:prstGeom prst="flowChartDecisi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If ST or TR(event)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533594-C9B5-488E-BC3A-E26192FCB2B2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784497" y="2995722"/>
            <a:ext cx="61569" cy="190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04438C-73BD-478E-B11E-FDDA90FD13C7}"/>
              </a:ext>
            </a:extLst>
          </p:cNvPr>
          <p:cNvCxnSpPr>
            <a:cxnSpLocks/>
            <a:stCxn id="57" idx="2"/>
            <a:endCxn id="7" idx="1"/>
          </p:cNvCxnSpPr>
          <p:nvPr/>
        </p:nvCxnSpPr>
        <p:spPr>
          <a:xfrm>
            <a:off x="784497" y="2995722"/>
            <a:ext cx="1396921" cy="153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80DC691-69AA-4F73-A40A-8937166E2CC9}"/>
              </a:ext>
            </a:extLst>
          </p:cNvPr>
          <p:cNvSpPr/>
          <p:nvPr/>
        </p:nvSpPr>
        <p:spPr>
          <a:xfrm>
            <a:off x="20514" y="3491057"/>
            <a:ext cx="1060683" cy="503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Transient event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67C214-82E2-4037-BC69-B2CEBA087C8F}"/>
              </a:ext>
            </a:extLst>
          </p:cNvPr>
          <p:cNvSpPr/>
          <p:nvPr/>
        </p:nvSpPr>
        <p:spPr>
          <a:xfrm>
            <a:off x="1439105" y="3474061"/>
            <a:ext cx="624596" cy="1030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Steady state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E9260C-18F0-4166-9182-D6E77AE7B1E1}"/>
              </a:ext>
            </a:extLst>
          </p:cNvPr>
          <p:cNvSpPr txBox="1"/>
          <p:nvPr/>
        </p:nvSpPr>
        <p:spPr>
          <a:xfrm>
            <a:off x="2660099" y="5350204"/>
            <a:ext cx="3249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Difference between task 1 and 2 is shown in the dark and light yellow boxes</a:t>
            </a:r>
          </a:p>
        </p:txBody>
      </p:sp>
    </p:spTree>
    <p:extLst>
      <p:ext uri="{BB962C8B-B14F-4D97-AF65-F5344CB8AC3E}">
        <p14:creationId xmlns:p14="http://schemas.microsoft.com/office/powerpoint/2010/main" val="381558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168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Nazanin Jahani</dc:creator>
  <cp:lastModifiedBy>Nazanin Jahani</cp:lastModifiedBy>
  <cp:revision>31</cp:revision>
  <dcterms:created xsi:type="dcterms:W3CDTF">2019-08-14T08:26:33Z</dcterms:created>
  <dcterms:modified xsi:type="dcterms:W3CDTF">2019-08-14T12:54:05Z</dcterms:modified>
</cp:coreProperties>
</file>