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46642B-DD7E-4847-8A4C-F55CF6C4C49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44A4744-08BF-472D-9539-CC57B40D2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29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642B-DD7E-4847-8A4C-F55CF6C4C49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4744-08BF-472D-9539-CC57B40D2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54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642B-DD7E-4847-8A4C-F55CF6C4C49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4744-08BF-472D-9539-CC57B40D2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98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642B-DD7E-4847-8A4C-F55CF6C4C49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4744-08BF-472D-9539-CC57B40D2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19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642B-DD7E-4847-8A4C-F55CF6C4C49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4744-08BF-472D-9539-CC57B40D2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38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642B-DD7E-4847-8A4C-F55CF6C4C49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4744-08BF-472D-9539-CC57B40D2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5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642B-DD7E-4847-8A4C-F55CF6C4C49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4744-08BF-472D-9539-CC57B40D2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53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46642B-DD7E-4847-8A4C-F55CF6C4C49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4744-08BF-472D-9539-CC57B40D2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859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46642B-DD7E-4847-8A4C-F55CF6C4C49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4744-08BF-472D-9539-CC57B40D2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76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642B-DD7E-4847-8A4C-F55CF6C4C49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4744-08BF-472D-9539-CC57B40D2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03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642B-DD7E-4847-8A4C-F55CF6C4C49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4744-08BF-472D-9539-CC57B40D2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32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642B-DD7E-4847-8A4C-F55CF6C4C49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4744-08BF-472D-9539-CC57B40D2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48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642B-DD7E-4847-8A4C-F55CF6C4C49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4744-08BF-472D-9539-CC57B40D2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7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642B-DD7E-4847-8A4C-F55CF6C4C49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4744-08BF-472D-9539-CC57B40D2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2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642B-DD7E-4847-8A4C-F55CF6C4C49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4744-08BF-472D-9539-CC57B40D2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04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642B-DD7E-4847-8A4C-F55CF6C4C49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4744-08BF-472D-9539-CC57B40D2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9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642B-DD7E-4847-8A4C-F55CF6C4C49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4744-08BF-472D-9539-CC57B40D2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1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46642B-DD7E-4847-8A4C-F55CF6C4C49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44A4744-08BF-472D-9539-CC57B40D2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3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970A4-58FA-4D7A-BB7A-86251AF9F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764" y="854736"/>
            <a:ext cx="10586471" cy="4764186"/>
          </a:xfrm>
        </p:spPr>
        <p:txBody>
          <a:bodyPr>
            <a:normAutofit/>
          </a:bodyPr>
          <a:lstStyle/>
          <a:p>
            <a:r>
              <a:rPr lang="en-US" b="1" dirty="0"/>
              <a:t>Cypress Data-Attributes &amp; Basic Methods (</a:t>
            </a:r>
            <a:r>
              <a:rPr lang="en-US" b="1" dirty="0" err="1"/>
              <a:t>get,find</a:t>
            </a:r>
            <a:r>
              <a:rPr lang="en-US" b="1" dirty="0"/>
              <a:t> &amp; within)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Presented by: Khurram Muslim</a:t>
            </a:r>
          </a:p>
        </p:txBody>
      </p:sp>
    </p:spTree>
    <p:extLst>
      <p:ext uri="{BB962C8B-B14F-4D97-AF65-F5344CB8AC3E}">
        <p14:creationId xmlns:p14="http://schemas.microsoft.com/office/powerpoint/2010/main" val="3870142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8757B-24ED-4372-AB37-6F600176D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829A3-1401-4450-88BE-846BF0320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 data-* attributes to provide context to your selectors and isolate them from CSS or JS changes.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Don't target elements that may change their 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textContent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Don't target elements based on CSS attributes such as: id, class, tag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 data-* attributes to make it easier to target elements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555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E884D-9A52-4137-9F99-A7F417E88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It Works: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3AAC49-CBC2-471C-9A3D-4E9742758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727" y="3006542"/>
            <a:ext cx="3152759" cy="322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410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521BC-2EA6-4D3B-8D07-5E409E55D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721876"/>
            <a:ext cx="8761413" cy="1146680"/>
          </a:xfrm>
        </p:spPr>
        <p:txBody>
          <a:bodyPr/>
          <a:lstStyle/>
          <a:p>
            <a:r>
              <a:rPr lang="en-US" dirty="0"/>
              <a:t>Comparing the way of targeting elements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8F4A930-087A-4D58-AFD1-EA86BBA33B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7924025"/>
              </p:ext>
            </p:extLst>
          </p:nvPr>
        </p:nvGraphicFramePr>
        <p:xfrm>
          <a:off x="834888" y="2491410"/>
          <a:ext cx="10469217" cy="31805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89739">
                  <a:extLst>
                    <a:ext uri="{9D8B030D-6E8A-4147-A177-3AD203B41FA5}">
                      <a16:colId xmlns:a16="http://schemas.microsoft.com/office/drawing/2014/main" val="2893555132"/>
                    </a:ext>
                  </a:extLst>
                </a:gridCol>
                <a:gridCol w="3489739">
                  <a:extLst>
                    <a:ext uri="{9D8B030D-6E8A-4147-A177-3AD203B41FA5}">
                      <a16:colId xmlns:a16="http://schemas.microsoft.com/office/drawing/2014/main" val="3327312261"/>
                    </a:ext>
                  </a:extLst>
                </a:gridCol>
                <a:gridCol w="3489739">
                  <a:extLst>
                    <a:ext uri="{9D8B030D-6E8A-4147-A177-3AD203B41FA5}">
                      <a16:colId xmlns:a16="http://schemas.microsoft.com/office/drawing/2014/main" val="3974926252"/>
                    </a:ext>
                  </a:extLst>
                </a:gridCol>
              </a:tblGrid>
              <a:tr h="2945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Selector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Recommended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Notes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20009987"/>
                  </a:ext>
                </a:extLst>
              </a:tr>
              <a:tr h="2947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cy.get('button').click()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Never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Worst - too generic, no context.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61571059"/>
                  </a:ext>
                </a:extLst>
              </a:tr>
              <a:tr h="5741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cy.get('.btn.btn-large').click()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Never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Bad. Coupled to styling. Highly subject to change.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3314115"/>
                  </a:ext>
                </a:extLst>
              </a:tr>
              <a:tr h="5741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cy.get('#main').click()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Sparingly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Better. But still coupled to styling or JS event listeners.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2965181"/>
                  </a:ext>
                </a:extLst>
              </a:tr>
              <a:tr h="5741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cy.get('[name=submission]').click()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Sparingly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Coupled to the </a:t>
                      </a:r>
                      <a:r>
                        <a:rPr lang="en-US" sz="1050">
                          <a:effectLst/>
                        </a:rPr>
                        <a:t>name</a:t>
                      </a:r>
                      <a:r>
                        <a:rPr lang="en-US" sz="1100">
                          <a:effectLst/>
                        </a:rPr>
                        <a:t> attribute which has HTML semantics.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470439231"/>
                  </a:ext>
                </a:extLst>
              </a:tr>
              <a:tr h="5741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cy.contains('Submit').click()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Depends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Much better. But still coupled to text content that may change.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2789949"/>
                  </a:ext>
                </a:extLst>
              </a:tr>
              <a:tr h="2947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cy.get('[data-cy=submit]').click()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Always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Best. Isolated from all changes.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48106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803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44A95-58F6-45DB-91BB-5060A32A6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solidFill>
                  <a:srgbClr val="2A98B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Selector Playground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automatically follows these best practices.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When determining an unique selector it will automatically prefer elements with: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data-cy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data-test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data-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testid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732FE5-7F83-456C-AB16-3860CD6B4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637" y="4559456"/>
            <a:ext cx="9158291" cy="220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115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490B8-3E3C-491B-8480-7A5C627D9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get()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848A8-C6A9-44E3-9100-480A196DD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68032"/>
            <a:ext cx="8825659" cy="3416300"/>
          </a:xfrm>
        </p:spPr>
        <p:txBody>
          <a:bodyPr>
            <a:noAutofit/>
          </a:bodyPr>
          <a:lstStyle/>
          <a:p>
            <a:r>
              <a:rPr lang="en-US" sz="2400" b="1" i="0" dirty="0">
                <a:solidFill>
                  <a:srgbClr val="292929"/>
                </a:solidFill>
                <a:effectLst/>
                <a:latin typeface="charter"/>
              </a:rPr>
              <a:t>Syntax: </a:t>
            </a:r>
            <a:r>
              <a:rPr lang="en-US" sz="2400" b="0" i="1" dirty="0" err="1">
                <a:solidFill>
                  <a:srgbClr val="292929"/>
                </a:solidFill>
                <a:effectLst/>
                <a:latin typeface="charter"/>
              </a:rPr>
              <a:t>cy.get</a:t>
            </a:r>
            <a:r>
              <a:rPr lang="en-US" sz="2400" b="0" i="1" dirty="0">
                <a:solidFill>
                  <a:srgbClr val="292929"/>
                </a:solidFill>
                <a:effectLst/>
                <a:latin typeface="charter"/>
              </a:rPr>
              <a:t>(selector)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 or </a:t>
            </a:r>
            <a:r>
              <a:rPr lang="en-US" sz="2400" b="0" i="1" dirty="0" err="1">
                <a:solidFill>
                  <a:srgbClr val="292929"/>
                </a:solidFill>
                <a:effectLst/>
                <a:latin typeface="charter"/>
              </a:rPr>
              <a:t>cy.get</a:t>
            </a:r>
            <a:r>
              <a:rPr lang="en-US" sz="2400" b="0" i="1" dirty="0">
                <a:solidFill>
                  <a:srgbClr val="292929"/>
                </a:solidFill>
                <a:effectLst/>
                <a:latin typeface="charter"/>
              </a:rPr>
              <a:t>(selector, options)</a:t>
            </a:r>
          </a:p>
          <a:p>
            <a:pPr algn="l"/>
            <a:r>
              <a:rPr lang="en-US" sz="2400" b="1" i="0" dirty="0">
                <a:solidFill>
                  <a:srgbClr val="292929"/>
                </a:solidFill>
                <a:effectLst/>
                <a:latin typeface="charter"/>
              </a:rPr>
              <a:t>Examples:</a:t>
            </a:r>
            <a:endParaRPr lang="en-US" sz="2400" b="0" i="0" dirty="0">
              <a:solidFill>
                <a:srgbClr val="292929"/>
              </a:solidFill>
              <a:effectLst/>
              <a:latin typeface="charter"/>
            </a:endParaRPr>
          </a:p>
          <a:p>
            <a:pPr algn="l"/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If you want to get an input type element: </a:t>
            </a:r>
            <a:r>
              <a:rPr lang="en-US" sz="2400" b="1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1" i="0" dirty="0" err="1">
                <a:solidFill>
                  <a:srgbClr val="292929"/>
                </a:solidFill>
                <a:effectLst/>
                <a:latin typeface="Menlo"/>
              </a:rPr>
              <a:t>cy.get</a:t>
            </a:r>
            <a:r>
              <a:rPr lang="en-US" sz="2400" b="1" i="0" dirty="0">
                <a:solidFill>
                  <a:srgbClr val="292929"/>
                </a:solidFill>
                <a:effectLst/>
                <a:latin typeface="Menlo"/>
              </a:rPr>
              <a:t>('input’)</a:t>
            </a:r>
          </a:p>
          <a:p>
            <a:pPr algn="l"/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Specify logging as false. Moreover, it will skip the command output printing on the Cypress Test runners console: </a:t>
            </a:r>
            <a:r>
              <a:rPr lang="en-US" sz="2400" b="1" i="0" dirty="0" err="1">
                <a:solidFill>
                  <a:srgbClr val="292929"/>
                </a:solidFill>
                <a:effectLst/>
                <a:latin typeface="Menlo"/>
              </a:rPr>
              <a:t>cy.get</a:t>
            </a:r>
            <a:r>
              <a:rPr lang="en-US" sz="2400" b="1" i="0" dirty="0">
                <a:solidFill>
                  <a:srgbClr val="292929"/>
                </a:solidFill>
                <a:effectLst/>
                <a:latin typeface="Menlo"/>
              </a:rPr>
              <a:t>('input',{ log: false })</a:t>
            </a:r>
          </a:p>
          <a:p>
            <a:pPr algn="l"/>
            <a:r>
              <a:rPr lang="en-US" sz="2400" b="1" i="0" dirty="0">
                <a:solidFill>
                  <a:srgbClr val="292929"/>
                </a:solidFill>
                <a:effectLst/>
                <a:latin typeface="charter"/>
              </a:rPr>
              <a:t>Requirements: </a:t>
            </a:r>
            <a:r>
              <a:rPr lang="en-US" sz="2400" i="0" dirty="0" err="1">
                <a:solidFill>
                  <a:srgbClr val="292929"/>
                </a:solidFill>
                <a:effectLst/>
                <a:latin typeface="charter"/>
              </a:rPr>
              <a:t>cy.get</a:t>
            </a:r>
            <a:r>
              <a:rPr lang="en-US" sz="2400" i="0" dirty="0">
                <a:solidFill>
                  <a:srgbClr val="292929"/>
                </a:solidFill>
                <a:effectLst/>
                <a:latin typeface="charter"/>
              </a:rPr>
              <a:t>()</a:t>
            </a:r>
            <a:r>
              <a:rPr lang="en-US" sz="2400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requires being chained off a command that yields DOM element(s).</a:t>
            </a:r>
            <a:endParaRPr lang="en-US" sz="2400" b="1" i="0" dirty="0">
              <a:solidFill>
                <a:srgbClr val="292929"/>
              </a:solidFill>
              <a:effectLst/>
              <a:latin typeface="charter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7060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CCE6-C4B0-4555-B33E-8F7679C19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find()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20BDC-E742-45DF-AB7C-71E46F821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171" y="2205934"/>
            <a:ext cx="8825659" cy="3416300"/>
          </a:xfrm>
        </p:spPr>
        <p:txBody>
          <a:bodyPr>
            <a:noAutofit/>
          </a:bodyPr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Syntax: </a:t>
            </a:r>
            <a:r>
              <a:rPr lang="en-US" b="0" i="1" dirty="0">
                <a:solidFill>
                  <a:srgbClr val="292929"/>
                </a:solidFill>
                <a:effectLst/>
                <a:latin typeface="charter"/>
              </a:rPr>
              <a:t>.find(selector) or .find(selector, options)</a:t>
            </a:r>
          </a:p>
          <a:p>
            <a:pPr algn="l"/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Examples:</a:t>
            </a:r>
          </a:p>
          <a:p>
            <a:pPr marL="0" indent="0" algn="l">
              <a:buNone/>
            </a:pPr>
            <a:r>
              <a:rPr lang="en-US" b="1" dirty="0">
                <a:solidFill>
                  <a:srgbClr val="292929"/>
                </a:solidFill>
                <a:latin typeface="charter"/>
              </a:rPr>
              <a:t>	</a:t>
            </a:r>
            <a:r>
              <a:rPr lang="en-US" b="0" i="1" dirty="0">
                <a:solidFill>
                  <a:srgbClr val="292929"/>
                </a:solidFill>
                <a:effectLst/>
                <a:latin typeface="charter"/>
              </a:rPr>
              <a:t>&lt;</a:t>
            </a:r>
            <a:r>
              <a:rPr lang="en-US" b="0" i="1" dirty="0" err="1">
                <a:solidFill>
                  <a:srgbClr val="292929"/>
                </a:solidFill>
                <a:effectLst/>
                <a:latin typeface="charter"/>
              </a:rPr>
              <a:t>ul</a:t>
            </a:r>
            <a:r>
              <a:rPr lang="en-US" b="0" i="1" dirty="0">
                <a:solidFill>
                  <a:srgbClr val="292929"/>
                </a:solidFill>
                <a:effectLst/>
                <a:latin typeface="charter"/>
              </a:rPr>
              <a:t> id="parent"&gt; </a:t>
            </a:r>
          </a:p>
          <a:p>
            <a:pPr marL="0" indent="0">
              <a:buNone/>
            </a:pPr>
            <a:r>
              <a:rPr lang="en-US" b="0" i="1" dirty="0">
                <a:solidFill>
                  <a:srgbClr val="292929"/>
                </a:solidFill>
                <a:effectLst/>
                <a:latin typeface="charter"/>
              </a:rPr>
              <a:t>	&lt;li class="first"&gt;&lt;/li&gt;</a:t>
            </a:r>
          </a:p>
          <a:p>
            <a:pPr marL="0" indent="0">
              <a:buNone/>
            </a:pPr>
            <a:r>
              <a:rPr lang="en-US" b="0" i="1" dirty="0">
                <a:solidFill>
                  <a:srgbClr val="292929"/>
                </a:solidFill>
                <a:effectLst/>
                <a:latin typeface="charter"/>
              </a:rPr>
              <a:t>	 &lt;li class="second"&gt;&lt;/li&gt; </a:t>
            </a:r>
          </a:p>
          <a:p>
            <a:pPr marL="0" indent="0">
              <a:buNone/>
            </a:pPr>
            <a:r>
              <a:rPr lang="en-US" b="0" i="1" dirty="0">
                <a:solidFill>
                  <a:srgbClr val="292929"/>
                </a:solidFill>
                <a:effectLst/>
                <a:latin typeface="charter"/>
              </a:rPr>
              <a:t>	&lt;/</a:t>
            </a:r>
            <a:r>
              <a:rPr lang="en-US" b="0" i="1" dirty="0" err="1">
                <a:solidFill>
                  <a:srgbClr val="292929"/>
                </a:solidFill>
                <a:effectLst/>
                <a:latin typeface="charter"/>
              </a:rPr>
              <a:t>ul</a:t>
            </a:r>
            <a:r>
              <a:rPr lang="en-US" b="0" i="1" dirty="0">
                <a:solidFill>
                  <a:srgbClr val="292929"/>
                </a:solidFill>
                <a:effectLst/>
                <a:latin typeface="charter"/>
              </a:rPr>
              <a:t>&gt; </a:t>
            </a:r>
          </a:p>
          <a:p>
            <a:pPr marL="0" indent="0">
              <a:buNone/>
            </a:pPr>
            <a:r>
              <a:rPr lang="en-US" b="0" i="1" dirty="0">
                <a:solidFill>
                  <a:srgbClr val="292929"/>
                </a:solidFill>
                <a:effectLst/>
                <a:latin typeface="charter"/>
              </a:rPr>
              <a:t>	// yields [&lt;li class="first"&gt;&lt;/li&gt;, &lt;li class="second"&gt;&lt;/li&gt;] </a:t>
            </a:r>
          </a:p>
          <a:p>
            <a:pPr marL="0" indent="0">
              <a:buNone/>
            </a:pPr>
            <a:r>
              <a:rPr lang="en-US" b="0" i="1" dirty="0">
                <a:solidFill>
                  <a:srgbClr val="292929"/>
                </a:solidFill>
                <a:effectLst/>
                <a:latin typeface="charter"/>
              </a:rPr>
              <a:t>	</a:t>
            </a:r>
            <a:r>
              <a:rPr lang="en-US" b="0" i="1" dirty="0" err="1">
                <a:solidFill>
                  <a:srgbClr val="292929"/>
                </a:solidFill>
                <a:effectLst/>
                <a:latin typeface="charter"/>
              </a:rPr>
              <a:t>cy.get</a:t>
            </a:r>
            <a:r>
              <a:rPr lang="en-US" b="0" i="1" dirty="0">
                <a:solidFill>
                  <a:srgbClr val="292929"/>
                </a:solidFill>
                <a:effectLst/>
                <a:latin typeface="charter"/>
              </a:rPr>
              <a:t>('#parent').find('li’) </a:t>
            </a:r>
          </a:p>
          <a:p>
            <a:pPr marL="0" indent="0">
              <a:buNone/>
            </a:pPr>
            <a:r>
              <a:rPr lang="en-US" b="0" i="1" dirty="0">
                <a:solidFill>
                  <a:srgbClr val="292929"/>
                </a:solidFill>
                <a:effectLst/>
                <a:latin typeface="charter"/>
              </a:rPr>
              <a:t>	.find("a[</a:t>
            </a:r>
            <a:r>
              <a:rPr lang="en-US" b="0" i="1" dirty="0" err="1">
                <a:solidFill>
                  <a:srgbClr val="292929"/>
                </a:solidFill>
                <a:effectLst/>
                <a:latin typeface="charter"/>
              </a:rPr>
              <a:t>href</a:t>
            </a:r>
            <a:r>
              <a:rPr lang="en-US" b="0" i="1" dirty="0">
                <a:solidFill>
                  <a:srgbClr val="292929"/>
                </a:solidFill>
                <a:effectLst/>
                <a:latin typeface="charter"/>
              </a:rPr>
              <a:t>*=footer]")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Requirements: </a:t>
            </a:r>
            <a:r>
              <a:rPr lang="en-US" i="0" dirty="0">
                <a:solidFill>
                  <a:srgbClr val="292929"/>
                </a:solidFill>
                <a:effectLst/>
                <a:latin typeface="charter"/>
              </a:rPr>
              <a:t>.find()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requires being chained off a command that yields DOM element(s).</a:t>
            </a:r>
            <a:endParaRPr lang="en-US" b="1" i="0" dirty="0">
              <a:solidFill>
                <a:srgbClr val="292929"/>
              </a:solidFill>
              <a:effectLst/>
              <a:latin typeface="charter"/>
            </a:endParaRPr>
          </a:p>
          <a:p>
            <a:pPr marL="0" indent="0">
              <a:buNone/>
            </a:pPr>
            <a:endParaRPr lang="en-US" b="0" i="1" dirty="0">
              <a:solidFill>
                <a:srgbClr val="292929"/>
              </a:solidFill>
              <a:effectLst/>
              <a:latin typeface="charter"/>
            </a:endParaRPr>
          </a:p>
          <a:p>
            <a:endParaRPr lang="en-US" b="0" i="1" dirty="0">
              <a:solidFill>
                <a:srgbClr val="292929"/>
              </a:solidFill>
              <a:effectLst/>
              <a:latin typeface="charte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716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9AF83-BBE6-4016-88BE-CC5BD48A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within()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BD524-B0B9-40D6-AE4C-F10CE1114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863561"/>
          </a:xfrm>
        </p:spPr>
        <p:txBody>
          <a:bodyPr>
            <a:normAutofit fontScale="85000" lnSpcReduction="20000"/>
          </a:bodyPr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Syntax: </a:t>
            </a:r>
            <a:r>
              <a:rPr lang="en-US" b="0" i="1" dirty="0">
                <a:solidFill>
                  <a:srgbClr val="292929"/>
                </a:solidFill>
                <a:effectLst/>
                <a:latin typeface="charter"/>
              </a:rPr>
              <a:t>.within(</a:t>
            </a:r>
            <a:r>
              <a:rPr lang="en-US" b="0" i="1" dirty="0" err="1">
                <a:solidFill>
                  <a:srgbClr val="292929"/>
                </a:solidFill>
                <a:effectLst/>
                <a:latin typeface="charter"/>
              </a:rPr>
              <a:t>callbackFn</a:t>
            </a:r>
            <a:r>
              <a:rPr lang="en-US" b="0" i="1" dirty="0">
                <a:solidFill>
                  <a:srgbClr val="292929"/>
                </a:solidFill>
                <a:effectLst/>
                <a:latin typeface="charter"/>
              </a:rPr>
              <a:t>) or .within(options, </a:t>
            </a:r>
            <a:r>
              <a:rPr lang="en-US" b="0" i="1" dirty="0" err="1">
                <a:solidFill>
                  <a:srgbClr val="292929"/>
                </a:solidFill>
                <a:effectLst/>
                <a:latin typeface="charter"/>
              </a:rPr>
              <a:t>callbackFn</a:t>
            </a:r>
            <a:r>
              <a:rPr lang="en-US" b="0" i="1" dirty="0">
                <a:solidFill>
                  <a:srgbClr val="292929"/>
                </a:solidFill>
                <a:effectLst/>
                <a:latin typeface="charter"/>
              </a:rPr>
              <a:t>)</a:t>
            </a:r>
          </a:p>
          <a:p>
            <a:pPr algn="l"/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Examples:</a:t>
            </a:r>
          </a:p>
          <a:p>
            <a:pPr marL="0" indent="0" algn="l">
              <a:buNone/>
            </a:pPr>
            <a:endParaRPr lang="en-US" b="1" dirty="0">
              <a:solidFill>
                <a:srgbClr val="292929"/>
              </a:solidFill>
              <a:latin typeface="charter"/>
            </a:endParaRPr>
          </a:p>
          <a:p>
            <a:pPr marL="0" indent="0" algn="l">
              <a:buNone/>
            </a:pPr>
            <a:endParaRPr lang="en-US" b="1" i="0" dirty="0">
              <a:solidFill>
                <a:srgbClr val="292929"/>
              </a:solidFill>
              <a:effectLst/>
              <a:latin typeface="charter"/>
            </a:endParaRPr>
          </a:p>
          <a:p>
            <a:pPr marL="0" indent="0" algn="l">
              <a:buNone/>
            </a:pPr>
            <a:endParaRPr lang="en-US" b="1" dirty="0">
              <a:solidFill>
                <a:srgbClr val="292929"/>
              </a:solidFill>
              <a:latin typeface="charter"/>
            </a:endParaRPr>
          </a:p>
          <a:p>
            <a:pPr marL="0" indent="0" algn="l">
              <a:buNone/>
            </a:pPr>
            <a:endParaRPr lang="en-US" b="1" i="0" dirty="0">
              <a:solidFill>
                <a:srgbClr val="292929"/>
              </a:solidFill>
              <a:effectLst/>
              <a:latin typeface="charter"/>
            </a:endParaRPr>
          </a:p>
          <a:p>
            <a:pPr marL="0" indent="0" algn="l">
              <a:buNone/>
            </a:pPr>
            <a:endParaRPr lang="en-US" b="1" dirty="0">
              <a:solidFill>
                <a:srgbClr val="292929"/>
              </a:solidFill>
              <a:latin typeface="charter"/>
            </a:endParaRPr>
          </a:p>
          <a:p>
            <a:pPr marL="0" indent="0" algn="l">
              <a:buNone/>
            </a:pPr>
            <a:endParaRPr lang="en-US" b="1" i="0" dirty="0">
              <a:solidFill>
                <a:srgbClr val="292929"/>
              </a:solidFill>
              <a:effectLst/>
              <a:latin typeface="charter"/>
            </a:endParaRPr>
          </a:p>
          <a:p>
            <a:pPr marL="0" indent="0" algn="l">
              <a:buNone/>
            </a:pPr>
            <a:endParaRPr lang="en-US" b="1" i="0" dirty="0">
              <a:solidFill>
                <a:srgbClr val="292929"/>
              </a:solidFill>
              <a:effectLst/>
              <a:latin typeface="charter"/>
            </a:endParaRPr>
          </a:p>
          <a:p>
            <a:pPr marL="0" indent="0" algn="l">
              <a:buNone/>
            </a:pPr>
            <a:endParaRPr lang="en-US" b="1" i="0" dirty="0">
              <a:solidFill>
                <a:srgbClr val="292929"/>
              </a:solidFill>
              <a:effectLst/>
              <a:latin typeface="charter"/>
            </a:endParaRPr>
          </a:p>
          <a:p>
            <a:pPr marL="0" indent="0" algn="l">
              <a:buNone/>
            </a:pPr>
            <a:r>
              <a:rPr lang="en-US" b="0" i="1" dirty="0">
                <a:solidFill>
                  <a:srgbClr val="292929"/>
                </a:solidFill>
                <a:effectLst/>
                <a:latin typeface="charter"/>
              </a:rPr>
              <a:t>	</a:t>
            </a:r>
          </a:p>
          <a:p>
            <a:r>
              <a:rPr lang="en-US" b="1" dirty="0"/>
              <a:t>Requirements: </a:t>
            </a:r>
            <a:r>
              <a:rPr lang="en-US" dirty="0"/>
              <a:t>.within() requires being chained off a previous command.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A28EEA-B848-4A9D-AEC9-1EE57EE9D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874" y="3093117"/>
            <a:ext cx="5229955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968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DB13C-A4A4-4441-9F77-EB0230FA6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8276656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139</TotalTime>
  <Words>469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Century Gothic</vt:lpstr>
      <vt:lpstr>charter</vt:lpstr>
      <vt:lpstr>Menlo</vt:lpstr>
      <vt:lpstr>Symbol</vt:lpstr>
      <vt:lpstr>Wingdings 3</vt:lpstr>
      <vt:lpstr>Ion Boardroom</vt:lpstr>
      <vt:lpstr>Cypress Data-Attributes &amp; Basic Methods (get,find &amp; within)  Presented by: Khurram Muslim</vt:lpstr>
      <vt:lpstr>Data Attributes</vt:lpstr>
      <vt:lpstr>PowerPoint Presentation</vt:lpstr>
      <vt:lpstr>Comparing the way of targeting elements</vt:lpstr>
      <vt:lpstr>PowerPoint Presentation</vt:lpstr>
      <vt:lpstr>get() method</vt:lpstr>
      <vt:lpstr>find() method</vt:lpstr>
      <vt:lpstr>within() method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Cypress Data-Attributes &amp; Basic Methods (get,find &amp; within)  Presented by: Khurram Muslim</dc:title>
  <dc:creator>Khurram Muslim</dc:creator>
  <cp:lastModifiedBy>Khurram Muslim</cp:lastModifiedBy>
  <cp:revision>1</cp:revision>
  <dcterms:created xsi:type="dcterms:W3CDTF">2022-04-21T14:27:41Z</dcterms:created>
  <dcterms:modified xsi:type="dcterms:W3CDTF">2022-04-21T16:47:12Z</dcterms:modified>
</cp:coreProperties>
</file>