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4" r:id="rId12"/>
    <p:sldId id="275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7FD"/>
    <a:srgbClr val="975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6F3F-3A71-E0C9-4669-55E00DF5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A7445-135C-93A5-D549-0AF50A411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2C05-745B-206B-D666-335B250F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5D7E5-1330-D5C5-32C1-D358C63E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50F81-D7CD-1265-F9C5-B4B27476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5FD3A-4E06-7C61-024F-5A86744B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995BF-9BFE-3ABC-FA7C-1AB674E25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3DE12-0F4A-3660-03F4-DAC40B5D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2EB9-10AE-6C10-1209-3CA77DAF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566A-1041-9638-B266-09AD0E07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923AC-E867-CDFB-1EC9-41F54D98F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4E4C9-ED17-B596-8F95-9A3C83027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962F-104C-8011-7FE9-92D06B4A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D69CC-3F09-16A2-A67C-10B29CA8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D074-D9EB-6C8C-7A54-CCE8D793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8D5C-AAE3-BBCB-7BDB-3875CB6E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6686-7BD3-5ED0-8FE8-2395CF48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5AC5-AA0B-BDD7-1887-CBDDFF60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BBF0-923D-FFB1-B7E6-AD3C1E19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DEE3A-CB32-2E8B-AA55-1ED8C262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D4D3-B675-03FB-F85A-4A583CD2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7199E-F02F-F099-8E08-34A1CC92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53B7-E609-DCA7-9DDD-3F0EC335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18A1-7ACE-1864-88E1-D0DD1D19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FABF-EA13-3300-60CF-7DE8E89E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1C3C-5FCD-EDB1-714D-267E850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B558-1B13-2A93-3329-E22221AFF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58E3F-4C98-05D8-2573-99EEC1E2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56B96-5077-F6D8-1F40-377FEB6E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79433-DC14-94A1-D566-C80A3B20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E515B-766B-E5AB-9D04-23EE1D49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8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7AEA-F86D-6ADE-04DF-D0D77598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1657-0CAD-C38D-9313-18109CC5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8E73-29DB-27C8-B268-87DCDCEC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01CCF6-0445-C62E-B54A-55B3F692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15457-0867-FC9E-5C48-CE1E7877C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7DBC1-C1FA-ADEC-4B9C-3AEE9CF5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4DCF7-6972-CCD2-034D-BD4257F0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0A7F7-BF34-C050-B455-B62F4550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6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406B-DDFA-037E-B39E-59724650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6287B-A71B-642D-BE8D-995D85E0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EE4E8-4554-2608-4961-FD9FE881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69DD1-983A-DBCF-33DC-3ACF1CE3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39836-A817-66E3-0C5E-8B09DF6A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16935-514E-440C-0474-24AAFA4A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7D650-F7E3-E501-711C-62C1506F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0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4E50-6CC4-7217-667D-ACF47A35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82A9-1B81-F4B7-CDAD-6D1C9873B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8FF14-EDD0-A462-A9D1-51F933039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627F7-16F8-3FBC-C857-93A2C4E1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3E817-8DA2-87B2-0768-D235B1D3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23F4-8413-4145-C052-0E917D81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2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09F8-AAF7-8C87-AEF5-D507CC03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4C6D-13E3-F57A-7200-3CAE7C615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13D06-8C27-6C0C-F60A-6FC56431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C75D0-7509-8CB1-8584-378BF4B1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20FF2-507B-E948-5B28-818EE2A3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A7A83-FE40-D65B-857F-1737B978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0712A-E02E-E229-D99D-5E04D181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C1DA7-2EC5-559B-A721-BF35AC743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B57C-8B84-7576-4599-EB7A0DD71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AE9A-76B2-4EE6-83F5-6886DCD66A1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7AC9-4B4A-0CBB-2D3D-B776FE149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F91D-6832-89C6-DBD6-18F419F72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570A-9FDD-4BE7-8AC5-31921F749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urramnaveed3233/Portfolio" TargetMode="External"/><Relationship Id="rId2" Type="http://schemas.openxmlformats.org/officeDocument/2006/relationships/hyperlink" Target="https://www.linkedin.com/in/khurram-naveed-0083851aa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D8A11-3956-DF28-6C63-9EE211F0B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2"/>
            <a:ext cx="12192000" cy="68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4B23F-A4F7-9995-BA4A-E7B234650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CA0C3D-4634-706A-E8DE-276DB260EB7D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2D545-9D74-238B-8D03-C4DCB21BB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2920"/>
            <a:ext cx="11178540" cy="56235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sng" dirty="0">
                <a:latin typeface="Lucida Fax" panose="02060602050505020204" pitchFamily="18" charset="0"/>
              </a:rPr>
              <a:t>Business Impact Summary</a:t>
            </a:r>
          </a:p>
          <a:p>
            <a:pPr algn="l"/>
            <a:endParaRPr lang="en-US" u="sng" dirty="0">
              <a:latin typeface="Lucida Fax" panose="02060602050505020204" pitchFamily="18" charset="0"/>
            </a:endParaRPr>
          </a:p>
          <a:p>
            <a:pPr algn="l"/>
            <a:r>
              <a:rPr lang="en-US" sz="2000" b="1" dirty="0">
                <a:latin typeface="Lucida Fax" panose="02060602050505020204" pitchFamily="18" charset="0"/>
              </a:rPr>
              <a:t>Optimized Pricing Strategy</a:t>
            </a:r>
          </a:p>
          <a:p>
            <a:pPr algn="l"/>
            <a:br>
              <a:rPr lang="en-US" sz="2000" dirty="0">
                <a:latin typeface="Lucida Fax" panose="02060602050505020204" pitchFamily="18" charset="0"/>
              </a:rPr>
            </a:br>
            <a:r>
              <a:rPr lang="en-US" sz="2000" dirty="0">
                <a:latin typeface="Lucida Fax" panose="02060602050505020204" pitchFamily="18" charset="0"/>
              </a:rPr>
              <a:t>→ Uncovered that </a:t>
            </a:r>
            <a:r>
              <a:rPr lang="en-US" sz="2000" b="1" dirty="0">
                <a:latin typeface="Lucida Fax" panose="02060602050505020204" pitchFamily="18" charset="0"/>
              </a:rPr>
              <a:t>20% of listings in Murree were underpriced</a:t>
            </a:r>
            <a:r>
              <a:rPr lang="en-US" sz="2000" dirty="0">
                <a:latin typeface="Lucida Fax" panose="02060602050505020204" pitchFamily="18" charset="0"/>
              </a:rPr>
              <a:t>, revealing a key revenue uplift opportunity through better price alignment with market averages.</a:t>
            </a:r>
          </a:p>
          <a:p>
            <a:pPr algn="l"/>
            <a:endParaRPr lang="en-US" sz="2000" dirty="0">
              <a:latin typeface="Lucida Fax" panose="02060602050505020204" pitchFamily="18" charset="0"/>
            </a:endParaRPr>
          </a:p>
          <a:p>
            <a:pPr algn="l"/>
            <a:r>
              <a:rPr lang="en-US" sz="2000" b="1" dirty="0" err="1">
                <a:latin typeface="Lucida Fax" panose="02060602050505020204" pitchFamily="18" charset="0"/>
              </a:rPr>
              <a:t>Superhost</a:t>
            </a:r>
            <a:r>
              <a:rPr lang="en-US" sz="2000" b="1" dirty="0">
                <a:latin typeface="Lucida Fax" panose="02060602050505020204" pitchFamily="18" charset="0"/>
              </a:rPr>
              <a:t> Performance Management</a:t>
            </a:r>
          </a:p>
          <a:p>
            <a:pPr algn="l"/>
            <a:br>
              <a:rPr lang="en-US" sz="2000" dirty="0">
                <a:latin typeface="Lucida Fax" panose="02060602050505020204" pitchFamily="18" charset="0"/>
              </a:rPr>
            </a:br>
            <a:r>
              <a:rPr lang="en-US" sz="2000" dirty="0">
                <a:latin typeface="Lucida Fax" panose="02060602050505020204" pitchFamily="18" charset="0"/>
              </a:rPr>
              <a:t>→ Identified </a:t>
            </a:r>
            <a:r>
              <a:rPr lang="en-US" sz="2000" b="1" dirty="0" err="1">
                <a:latin typeface="Lucida Fax" panose="02060602050505020204" pitchFamily="18" charset="0"/>
              </a:rPr>
              <a:t>Superhost</a:t>
            </a:r>
            <a:r>
              <a:rPr lang="en-US" sz="2000" b="1" dirty="0">
                <a:latin typeface="Lucida Fax" panose="02060602050505020204" pitchFamily="18" charset="0"/>
              </a:rPr>
              <a:t> 'Ali' as a top performer</a:t>
            </a:r>
            <a:r>
              <a:rPr lang="en-US" sz="2000" dirty="0">
                <a:latin typeface="Lucida Fax" panose="02060602050505020204" pitchFamily="18" charset="0"/>
              </a:rPr>
              <a:t>, generating </a:t>
            </a:r>
            <a:r>
              <a:rPr lang="en-US" sz="2000" b="1" dirty="0">
                <a:latin typeface="Lucida Fax" panose="02060602050505020204" pitchFamily="18" charset="0"/>
              </a:rPr>
              <a:t>PKR 34,540 in total revenue</a:t>
            </a:r>
            <a:r>
              <a:rPr lang="en-US" sz="2000" dirty="0">
                <a:latin typeface="Lucida Fax" panose="02060602050505020204" pitchFamily="18" charset="0"/>
              </a:rPr>
              <a:t>, supporting focused retention and reward strategies.</a:t>
            </a:r>
          </a:p>
          <a:p>
            <a:pPr algn="l"/>
            <a:endParaRPr lang="en-US" sz="2000" dirty="0">
              <a:latin typeface="Lucida Fax" panose="02060602050505020204" pitchFamily="18" charset="0"/>
            </a:endParaRPr>
          </a:p>
          <a:p>
            <a:pPr algn="l"/>
            <a:r>
              <a:rPr lang="en-US" sz="2000" b="1" dirty="0">
                <a:latin typeface="Lucida Fax" panose="02060602050505020204" pitchFamily="18" charset="0"/>
              </a:rPr>
              <a:t>Data-Driven Marketing Insight</a:t>
            </a:r>
          </a:p>
          <a:p>
            <a:pPr algn="l"/>
            <a:br>
              <a:rPr lang="en-US" sz="2000" dirty="0">
                <a:latin typeface="Lucida Fax" panose="02060602050505020204" pitchFamily="18" charset="0"/>
              </a:rPr>
            </a:br>
            <a:r>
              <a:rPr lang="en-US" sz="2000" dirty="0">
                <a:latin typeface="Lucida Fax" panose="02060602050505020204" pitchFamily="18" charset="0"/>
              </a:rPr>
              <a:t>→ Found that </a:t>
            </a:r>
            <a:r>
              <a:rPr lang="en-US" sz="2000" b="1" dirty="0">
                <a:latin typeface="Lucida Fax" panose="02060602050505020204" pitchFamily="18" charset="0"/>
              </a:rPr>
              <a:t>Lahore listings received the highest guest satisfaction</a:t>
            </a:r>
            <a:r>
              <a:rPr lang="en-US" sz="2000" dirty="0">
                <a:latin typeface="Lucida Fax" panose="02060602050505020204" pitchFamily="18" charset="0"/>
              </a:rPr>
              <a:t>, with an </a:t>
            </a:r>
            <a:r>
              <a:rPr lang="en-US" sz="2000" b="1" dirty="0">
                <a:latin typeface="Lucida Fax" panose="02060602050505020204" pitchFamily="18" charset="0"/>
              </a:rPr>
              <a:t>average rating of 4.2/5</a:t>
            </a:r>
            <a:r>
              <a:rPr lang="en-US" sz="2000" dirty="0">
                <a:latin typeface="Lucida Fax" panose="02060602050505020204" pitchFamily="18" charset="0"/>
              </a:rPr>
              <a:t>—ideal for highlighting in promotional campaigns.</a:t>
            </a:r>
          </a:p>
          <a:p>
            <a:pPr algn="l"/>
            <a:endParaRPr lang="en-US" sz="1400" b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9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CFC07-8735-284B-AB3F-C2A15B3CA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F05CD1-FE73-D9F1-F8F3-08F7FA9A3E68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904D3-5226-BB65-1140-634FDDEBD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125" y="337185"/>
            <a:ext cx="11715750" cy="618363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latin typeface="Lucida Fax" panose="02060602050505020204" pitchFamily="18" charset="0"/>
              </a:rPr>
              <a:t>Challenges Faced &amp; How They Were Solved</a:t>
            </a:r>
          </a:p>
          <a:p>
            <a:pPr algn="l"/>
            <a:endParaRPr lang="en-US" b="1" u="sng" dirty="0">
              <a:latin typeface="Lucida Fax" panose="02060602050505020204" pitchFamily="18" charset="0"/>
            </a:endParaRPr>
          </a:p>
          <a:p>
            <a:pPr marL="228600" indent="-228600" algn="just">
              <a:buAutoNum type="arabicPeriod"/>
            </a:pPr>
            <a:r>
              <a:rPr lang="en-US" sz="1400" b="1" dirty="0">
                <a:latin typeface="Lucida Fax" panose="02060602050505020204" pitchFamily="18" charset="0"/>
              </a:rPr>
              <a:t>Simulating Realistic Airbnb Data : </a:t>
            </a:r>
          </a:p>
          <a:p>
            <a:pPr algn="just"/>
            <a:r>
              <a:rPr lang="en-US" sz="1200" b="1" dirty="0">
                <a:latin typeface="Lucida Fax" panose="02060602050505020204" pitchFamily="18" charset="0"/>
              </a:rPr>
              <a:t>Challenge</a:t>
            </a:r>
            <a:r>
              <a:rPr lang="en-US" sz="1200" dirty="0">
                <a:latin typeface="Lucida Fax" panose="02060602050505020204" pitchFamily="18" charset="0"/>
              </a:rPr>
              <a:t>: No official Airbnb dataset for Pakistan exists, requiring manual data design.</a:t>
            </a:r>
          </a:p>
          <a:p>
            <a:pPr algn="just"/>
            <a:r>
              <a:rPr lang="en-US" sz="1200" b="1" dirty="0">
                <a:latin typeface="Lucida Fax" panose="02060602050505020204" pitchFamily="18" charset="0"/>
              </a:rPr>
              <a:t>Solution: </a:t>
            </a:r>
            <a:r>
              <a:rPr lang="en-US" sz="1200" dirty="0">
                <a:latin typeface="Lucida Fax" panose="02060602050505020204" pitchFamily="18" charset="0"/>
              </a:rPr>
              <a:t>Created a relational database with realistic pricing, reviews, and booking timelines across 10 cities. Maintained referential integrity through consistent primary-foreign key relationships and enforced constraints.</a:t>
            </a:r>
          </a:p>
          <a:p>
            <a:pPr algn="just"/>
            <a:r>
              <a:rPr lang="en-US" sz="1400" b="1" dirty="0">
                <a:latin typeface="Lucida Fax" panose="02060602050505020204" pitchFamily="18" charset="0"/>
              </a:rPr>
              <a:t>2. City-Based Price Comparison : </a:t>
            </a:r>
          </a:p>
          <a:p>
            <a:pPr algn="just"/>
            <a:r>
              <a:rPr lang="en-US" sz="1200" b="1" dirty="0">
                <a:latin typeface="Lucida Fax" panose="02060602050505020204" pitchFamily="18" charset="0"/>
              </a:rPr>
              <a:t>Challenge: </a:t>
            </a:r>
            <a:r>
              <a:rPr lang="en-US" sz="1200" dirty="0">
                <a:latin typeface="Lucida Fax" panose="02060602050505020204" pitchFamily="18" charset="0"/>
              </a:rPr>
              <a:t>Identifying listings priced above their city’s average required comparing each row to a group-level metric.</a:t>
            </a:r>
          </a:p>
          <a:p>
            <a:pPr algn="just"/>
            <a:r>
              <a:rPr lang="en-US" sz="1200" b="1" dirty="0">
                <a:latin typeface="Lucida Fax" panose="02060602050505020204" pitchFamily="18" charset="0"/>
              </a:rPr>
              <a:t>Solution: </a:t>
            </a:r>
            <a:r>
              <a:rPr lang="en-US" sz="1200" dirty="0">
                <a:latin typeface="Lucida Fax" panose="02060602050505020204" pitchFamily="18" charset="0"/>
              </a:rPr>
              <a:t>Utilized a Common Table Expression (CTE) to calculate average prices per city, then joined it back to the main listings table for comparison.</a:t>
            </a:r>
          </a:p>
          <a:p>
            <a:pPr algn="just"/>
            <a:r>
              <a:rPr lang="en-US" sz="1400" b="1" dirty="0">
                <a:latin typeface="Lucida Fax" panose="02060602050505020204" pitchFamily="18" charset="0"/>
              </a:rPr>
              <a:t>3. Extracting Top Listings by City : </a:t>
            </a:r>
          </a:p>
          <a:p>
            <a:pPr algn="just"/>
            <a:r>
              <a:rPr lang="en-US" sz="1200" b="1" dirty="0">
                <a:latin typeface="Lucida Fax" panose="02060602050505020204" pitchFamily="18" charset="0"/>
              </a:rPr>
              <a:t>Challenge: </a:t>
            </a:r>
            <a:r>
              <a:rPr lang="en-US" sz="1200" dirty="0">
                <a:latin typeface="Lucida Fax" panose="02060602050505020204" pitchFamily="18" charset="0"/>
              </a:rPr>
              <a:t>Needed to determine the most-reviewed listing in each city using row-level comparisons.</a:t>
            </a:r>
          </a:p>
          <a:p>
            <a:pPr algn="just"/>
            <a:r>
              <a:rPr lang="en-US" sz="1200" b="1" dirty="0">
                <a:latin typeface="Lucida Fax" panose="02060602050505020204" pitchFamily="18" charset="0"/>
              </a:rPr>
              <a:t>Solution: </a:t>
            </a:r>
            <a:r>
              <a:rPr lang="en-US" sz="1200" dirty="0">
                <a:latin typeface="Lucida Fax" panose="02060602050505020204" pitchFamily="18" charset="0"/>
              </a:rPr>
              <a:t>Applied the RANK() window function partitioned by city and ordered by review count to identify top performers per location.</a:t>
            </a:r>
          </a:p>
          <a:p>
            <a:pPr algn="just"/>
            <a:r>
              <a:rPr lang="en-US" sz="1400" b="1" dirty="0">
                <a:latin typeface="Lucida Fax" panose="02060602050505020204" pitchFamily="18" charset="0"/>
              </a:rPr>
              <a:t>4. Host Performance Analysis : </a:t>
            </a:r>
          </a:p>
          <a:p>
            <a:pPr algn="just"/>
            <a:r>
              <a:rPr lang="en-US" sz="1200" b="1" dirty="0">
                <a:latin typeface="Lucida Fax" panose="02060602050505020204" pitchFamily="18" charset="0"/>
              </a:rPr>
              <a:t>Challenge: </a:t>
            </a:r>
            <a:r>
              <a:rPr lang="en-US" sz="1200" dirty="0">
                <a:latin typeface="Lucida Fax" panose="02060602050505020204" pitchFamily="18" charset="0"/>
              </a:rPr>
              <a:t>Measuring revenue contribution and booking activity across multiple entities (hosts, bookings, listings).</a:t>
            </a:r>
          </a:p>
          <a:p>
            <a:pPr algn="just"/>
            <a:r>
              <a:rPr lang="en-US" sz="1200" b="1" dirty="0">
                <a:latin typeface="Lucida Fax" panose="02060602050505020204" pitchFamily="18" charset="0"/>
              </a:rPr>
              <a:t>Solution: </a:t>
            </a:r>
            <a:r>
              <a:rPr lang="en-US" sz="1200" dirty="0">
                <a:latin typeface="Lucida Fax" panose="02060602050505020204" pitchFamily="18" charset="0"/>
              </a:rPr>
              <a:t>Developed optimized JOIN and GROUP BY queries across normalized tables to extract high-value superhosts.</a:t>
            </a:r>
          </a:p>
          <a:p>
            <a:pPr algn="just"/>
            <a:r>
              <a:rPr lang="en-US" sz="1400" b="1" dirty="0">
                <a:latin typeface="Lucida Fax" panose="02060602050505020204" pitchFamily="18" charset="0"/>
              </a:rPr>
              <a:t>5. Query Performance Optimization : </a:t>
            </a:r>
          </a:p>
          <a:p>
            <a:pPr algn="just"/>
            <a:r>
              <a:rPr lang="en-US" sz="1200" b="1" dirty="0">
                <a:latin typeface="Lucida Fax" panose="02060602050505020204" pitchFamily="18" charset="0"/>
              </a:rPr>
              <a:t>Challenge: </a:t>
            </a:r>
            <a:r>
              <a:rPr lang="en-US" sz="1200" dirty="0">
                <a:latin typeface="Lucida Fax" panose="02060602050505020204" pitchFamily="18" charset="0"/>
              </a:rPr>
              <a:t>Complex queries with nested CTEs and subqueries led to performance slowdowns.</a:t>
            </a:r>
          </a:p>
          <a:p>
            <a:pPr algn="just"/>
            <a:r>
              <a:rPr lang="en-US" sz="1200" b="1" dirty="0">
                <a:latin typeface="Lucida Fax" panose="02060602050505020204" pitchFamily="18" charset="0"/>
              </a:rPr>
              <a:t>Solution: </a:t>
            </a:r>
            <a:r>
              <a:rPr lang="en-US" sz="1200" dirty="0">
                <a:latin typeface="Lucida Fax" panose="02060602050505020204" pitchFamily="18" charset="0"/>
              </a:rPr>
              <a:t>Indexed key columns (e.g., city, foreign keys), introduced simplified logic with temporary views, and eliminated redundant nested queries to improve execution time</a:t>
            </a:r>
            <a:endParaRPr lang="en-US" sz="1200" u="sng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23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7B4A1-08FD-85FA-3767-D788C1D1C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E67045-0501-EFEB-CAD0-FF160FC56701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7DEFC-51E7-D615-6D7C-A24D7BF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2920"/>
            <a:ext cx="11178540" cy="562356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Lucida Fax" panose="02060602050505020204" pitchFamily="18" charset="0"/>
              </a:rPr>
              <a:t>Conclusion &amp; Next Steps</a:t>
            </a:r>
          </a:p>
          <a:p>
            <a:pPr algn="l"/>
            <a:endParaRPr lang="en-US" dirty="0">
              <a:latin typeface="Lucida Fax" panose="02060602050505020204" pitchFamily="18" charset="0"/>
            </a:endParaRPr>
          </a:p>
          <a:p>
            <a:pPr algn="l"/>
            <a:r>
              <a:rPr lang="en-US" sz="1600" b="1" dirty="0">
                <a:latin typeface="Lucida Fax" panose="02060602050505020204" pitchFamily="18" charset="0"/>
              </a:rPr>
              <a:t>Key Takeaways:</a:t>
            </a:r>
          </a:p>
          <a:p>
            <a:pPr algn="l"/>
            <a:endParaRPr lang="en-US" b="1" dirty="0">
              <a:latin typeface="Lucida Fax" panose="02060602050505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Advanced SQL queries alone can deliver deep business insights—without relying on external dashboard tools.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Analysis uncovered a 30% revenue growth opportunity by identifying and optimizing premium listings.</a:t>
            </a:r>
          </a:p>
          <a:p>
            <a:pPr algn="l"/>
            <a:endParaRPr lang="en-US" sz="1600" dirty="0">
              <a:latin typeface="Lucida Fax" panose="02060602050505020204" pitchFamily="18" charset="0"/>
            </a:endParaRPr>
          </a:p>
          <a:p>
            <a:pPr algn="l"/>
            <a:r>
              <a:rPr lang="en-US" sz="1600" b="1" dirty="0">
                <a:latin typeface="Lucida Fax" panose="02060602050505020204" pitchFamily="18" charset="0"/>
              </a:rPr>
              <a:t> Future Enhancements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dirty="0">
              <a:latin typeface="Lucida Fax" panose="02060602050505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Power BI Integration: Connect the database to Power BI for interactive, real-time reporting and visual dashboards.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Predictive Analytics: Use machine learning models to forecast booking trends, demand surges, and pricing optimization.</a:t>
            </a:r>
          </a:p>
          <a:p>
            <a:pPr algn="l"/>
            <a:endParaRPr lang="en-US" dirty="0">
              <a:latin typeface="Lucida Fax" panose="020606020505050202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Lucida Fax" panose="02060602050505020204" pitchFamily="18" charset="0"/>
            </a:endParaRPr>
          </a:p>
          <a:p>
            <a:pPr algn="l"/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77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52BC4-2343-371F-1CD4-8FEACB255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26C179-099D-61B4-E1FB-ED8EDDA3547F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7E62B-00C7-5A1C-95CF-F5C022767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2920"/>
            <a:ext cx="11178540" cy="5623560"/>
          </a:xfrm>
        </p:spPr>
        <p:txBody>
          <a:bodyPr>
            <a:normAutofit/>
          </a:bodyPr>
          <a:lstStyle/>
          <a:p>
            <a:pPr algn="l"/>
            <a:endParaRPr lang="en-US" b="1" u="sng" dirty="0">
              <a:latin typeface="Lucida Fax" panose="02060602050505020204" pitchFamily="18" charset="0"/>
            </a:endParaRPr>
          </a:p>
          <a:p>
            <a:pPr algn="l"/>
            <a:endParaRPr lang="en-US" b="1" u="sng" dirty="0">
              <a:latin typeface="Lucida Fax" panose="02060602050505020204" pitchFamily="18" charset="0"/>
            </a:endParaRPr>
          </a:p>
          <a:p>
            <a:r>
              <a:rPr lang="en-US" sz="7200" b="1" dirty="0">
                <a:latin typeface="Lucida Fax" panose="02060602050505020204" pitchFamily="18" charset="0"/>
              </a:rPr>
              <a:t>Khurram Naveed</a:t>
            </a:r>
          </a:p>
          <a:p>
            <a:r>
              <a:rPr lang="en-US" sz="7200" b="1" dirty="0">
                <a:latin typeface="Lucida Fax" panose="02060602050505020204" pitchFamily="18" charset="0"/>
                <a:hlinkClick r:id="rId2"/>
              </a:rPr>
              <a:t>LinkedIn </a:t>
            </a:r>
            <a:endParaRPr lang="en-US" sz="7200" b="1" dirty="0">
              <a:latin typeface="Lucida Fax" panose="02060602050505020204" pitchFamily="18" charset="0"/>
            </a:endParaRPr>
          </a:p>
          <a:p>
            <a:r>
              <a:rPr lang="en-US" sz="7200" b="1" dirty="0">
                <a:latin typeface="Lucida Fax" panose="02060602050505020204" pitchFamily="18" charset="0"/>
                <a:hlinkClick r:id="rId3"/>
              </a:rPr>
              <a:t>Portfolio </a:t>
            </a:r>
            <a:endParaRPr lang="en-US" sz="1800" b="1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4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AD8B3-C283-8898-FC20-1E3148886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531906-8D55-C30B-1417-7EE4E70B66AA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8FE12-2652-D2F5-774A-07F829E89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2920"/>
            <a:ext cx="11178540" cy="5623560"/>
          </a:xfrm>
        </p:spPr>
        <p:txBody>
          <a:bodyPr>
            <a:normAutofit/>
          </a:bodyPr>
          <a:lstStyle/>
          <a:p>
            <a:pPr algn="l"/>
            <a:endParaRPr lang="en-US" b="1" u="sng" dirty="0">
              <a:latin typeface="Lucida Fax" panose="02060602050505020204" pitchFamily="18" charset="0"/>
            </a:endParaRPr>
          </a:p>
          <a:p>
            <a:pPr algn="l"/>
            <a:endParaRPr lang="en-US" b="1" u="sng" dirty="0">
              <a:latin typeface="Lucida Fax" panose="02060602050505020204" pitchFamily="18" charset="0"/>
            </a:endParaRPr>
          </a:p>
          <a:p>
            <a:pPr algn="l"/>
            <a:endParaRPr lang="en-US" b="1" u="sng" dirty="0">
              <a:latin typeface="Lucida Fax" panose="02060602050505020204" pitchFamily="18" charset="0"/>
            </a:endParaRPr>
          </a:p>
          <a:p>
            <a:pPr algn="l"/>
            <a:endParaRPr lang="en-US" b="1" u="sng" dirty="0">
              <a:latin typeface="Lucida Fax" panose="02060602050505020204" pitchFamily="18" charset="0"/>
            </a:endParaRPr>
          </a:p>
          <a:p>
            <a:r>
              <a:rPr lang="en-US" sz="7200" b="1" dirty="0">
                <a:latin typeface="Lucida Fax" panose="020606020505050202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4588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ADCD2-0C25-5869-1E2A-445C5F0AA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877BA7-5CA4-14FD-1324-701DFFD602B6}"/>
              </a:ext>
            </a:extLst>
          </p:cNvPr>
          <p:cNvSpPr/>
          <p:nvPr/>
        </p:nvSpPr>
        <p:spPr>
          <a:xfrm>
            <a:off x="102870" y="171450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8412D-E28E-E35A-1FF6-86E90C232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388620"/>
            <a:ext cx="11430000" cy="5737860"/>
          </a:xfrm>
        </p:spPr>
        <p:txBody>
          <a:bodyPr/>
          <a:lstStyle/>
          <a:p>
            <a:pPr algn="l"/>
            <a:r>
              <a:rPr lang="en-US" b="1" u="sng" dirty="0">
                <a:latin typeface="Lucida Fax" panose="02060602050505020204" pitchFamily="18" charset="0"/>
              </a:rPr>
              <a:t>About the Project: </a:t>
            </a:r>
          </a:p>
          <a:p>
            <a:pPr algn="l"/>
            <a:endParaRPr lang="en-US" sz="1600" b="1" dirty="0">
              <a:latin typeface="Lucida Fax" panose="02060602050505020204" pitchFamily="18" charset="0"/>
            </a:endParaRPr>
          </a:p>
          <a:p>
            <a:pPr algn="l"/>
            <a:r>
              <a:rPr lang="en-US" sz="1600" b="1" dirty="0">
                <a:latin typeface="Lucida Fax" panose="02060602050505020204" pitchFamily="18" charset="0"/>
              </a:rPr>
              <a:t>Why This Matters:</a:t>
            </a:r>
          </a:p>
          <a:p>
            <a:pPr algn="l"/>
            <a:r>
              <a:rPr lang="en-US" sz="1600" dirty="0">
                <a:latin typeface="Lucida Fax" panose="02060602050505020204" pitchFamily="18" charset="0"/>
              </a:rPr>
              <a:t>Pakistan’s short-term rental market is growing but remains largely untapped in terms of data-driven decision-making. This project simulates a real-world Airbnb dataset tailored to the Pakistani market, enabling actionable insights for pricing, host performance, and city-based trends.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Simulated 50+ bookings across 10 major cities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Modeled realistic behavior from 10 hosts and 10 customers</a:t>
            </a:r>
          </a:p>
          <a:p>
            <a:pPr algn="l"/>
            <a:endParaRPr lang="en-US" sz="1600" dirty="0">
              <a:latin typeface="Lucida Fax" panose="02060602050505020204" pitchFamily="18" charset="0"/>
            </a:endParaRPr>
          </a:p>
          <a:p>
            <a:pPr algn="l"/>
            <a:r>
              <a:rPr lang="en-US" sz="1600" b="1" dirty="0">
                <a:latin typeface="Lucida Fax" panose="02060602050505020204" pitchFamily="18" charset="0"/>
              </a:rPr>
              <a:t>Key Features:</a:t>
            </a:r>
          </a:p>
          <a:p>
            <a:pPr algn="l"/>
            <a:endParaRPr lang="en-US" sz="1600" dirty="0">
              <a:latin typeface="Lucida Fax" panose="020606020505050202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Designed a fully relational database in SQL Server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Answered 15 real-world business questions using advanced SQL techniques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Delivered operational insights—without relying on BI tools like Power BI or Tableau</a:t>
            </a:r>
          </a:p>
        </p:txBody>
      </p:sp>
    </p:spTree>
    <p:extLst>
      <p:ext uri="{BB962C8B-B14F-4D97-AF65-F5344CB8AC3E}">
        <p14:creationId xmlns:p14="http://schemas.microsoft.com/office/powerpoint/2010/main" val="143824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81957-A61B-2DAF-F8FE-0F8900E58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12D908-0A26-4662-DFC2-60FF695A0E25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51030-AFCF-2816-AB21-EAAC3A75E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388620"/>
            <a:ext cx="11235690" cy="5737860"/>
          </a:xfrm>
        </p:spPr>
        <p:txBody>
          <a:bodyPr/>
          <a:lstStyle/>
          <a:p>
            <a:pPr algn="l"/>
            <a:r>
              <a:rPr lang="en-US" b="1" u="sng" dirty="0">
                <a:latin typeface="Lucida Fax" panose="02060602050505020204" pitchFamily="18" charset="0"/>
              </a:rPr>
              <a:t>Schema Overview</a:t>
            </a:r>
          </a:p>
          <a:p>
            <a:pPr algn="l"/>
            <a:endParaRPr lang="en-US" sz="1400" b="1" u="sng" dirty="0">
              <a:latin typeface="Lucida Fax" panose="02060602050505020204" pitchFamily="18" charset="0"/>
            </a:endParaRPr>
          </a:p>
          <a:p>
            <a:pPr algn="l"/>
            <a:r>
              <a:rPr lang="en-US" sz="1800" b="1" dirty="0">
                <a:latin typeface="Lucida Fax" panose="02060602050505020204" pitchFamily="18" charset="0"/>
              </a:rPr>
              <a:t>                                 </a:t>
            </a:r>
            <a:endParaRPr lang="en-US" sz="1200" b="1" dirty="0">
              <a:latin typeface="Lucida Fax" panose="02060602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EA9AD-05A8-077F-3A41-424A1659D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840104"/>
            <a:ext cx="8743950" cy="56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4030-0C20-FCD5-EFD9-38126EC0E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1CCB31-018C-FC62-7B18-D7731295C25C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1A540-C273-E24A-E478-06F92C457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2920"/>
            <a:ext cx="11178540" cy="562356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Lucida Fax" panose="02060602050505020204" pitchFamily="18" charset="0"/>
              </a:rPr>
              <a:t>Top 5 Business Questions</a:t>
            </a:r>
          </a:p>
          <a:p>
            <a:pPr algn="l"/>
            <a:r>
              <a:rPr lang="en-US" b="1" dirty="0">
                <a:latin typeface="Lucida Fax" panose="02060602050505020204" pitchFamily="18" charset="0"/>
              </a:rPr>
              <a:t> </a:t>
            </a:r>
          </a:p>
          <a:p>
            <a:pPr algn="l"/>
            <a:r>
              <a:rPr lang="en-US" sz="1800" b="1" dirty="0">
                <a:latin typeface="Lucida Fax" panose="02060602050505020204" pitchFamily="18" charset="0"/>
              </a:rPr>
              <a:t> 1. What is the total revenue generated by each listing?</a:t>
            </a:r>
          </a:p>
          <a:p>
            <a:pPr algn="l"/>
            <a:endParaRPr lang="en-US" sz="1800" b="1" dirty="0">
              <a:latin typeface="Lucida Fax" panose="02060602050505020204" pitchFamily="18" charset="0"/>
            </a:endParaRPr>
          </a:p>
          <a:p>
            <a:pPr algn="l"/>
            <a:endParaRPr lang="en-US" b="1" dirty="0">
              <a:latin typeface="Lucida Fax" panose="02060602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096C3-C03E-B8C1-AD94-DE49307EE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929694"/>
            <a:ext cx="7383374" cy="1499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1079A-9B09-C65C-EE1B-E0F20EABF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168" y="3784178"/>
            <a:ext cx="4077417" cy="2570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F32B9-C5C1-7746-207D-506319B58338}"/>
              </a:ext>
            </a:extLst>
          </p:cNvPr>
          <p:cNvSpPr txBox="1"/>
          <p:nvPr/>
        </p:nvSpPr>
        <p:spPr>
          <a:xfrm>
            <a:off x="365760" y="3784178"/>
            <a:ext cx="69723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Lucida Fax" panose="02060602050505020204" pitchFamily="18" charset="0"/>
              </a:rPr>
              <a:t>Key Revenue Insights:</a:t>
            </a:r>
          </a:p>
          <a:p>
            <a:endParaRPr lang="en-US" sz="16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Stay_4 dominates with $147K revenue (6.8x avg), likely due to premium pricing/amenities.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Mid-tier *Stay_8/9* outperform avg by 20-30%—replicate their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Underperformers (*Stay_2/7/10*) need pricing audits—top 3 listings drive 63% of revenue (high risk).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0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E0532-405A-02EA-2720-842DFC3D4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86799B-4191-3212-9D87-AA2D9157D989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25585-C602-13DC-7E00-D993DBBF6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2920"/>
            <a:ext cx="11178540" cy="562356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Lucida Fax" panose="02060602050505020204" pitchFamily="18" charset="0"/>
              </a:rPr>
              <a:t>Top 5 Business Questions</a:t>
            </a:r>
          </a:p>
          <a:p>
            <a:pPr algn="l"/>
            <a:r>
              <a:rPr lang="en-US" b="1" dirty="0">
                <a:latin typeface="Lucida Fax" panose="02060602050505020204" pitchFamily="18" charset="0"/>
              </a:rPr>
              <a:t> </a:t>
            </a:r>
          </a:p>
          <a:p>
            <a:pPr algn="l"/>
            <a:r>
              <a:rPr lang="en-US" sz="1800" b="1" dirty="0">
                <a:latin typeface="Lucida Fax" panose="02060602050505020204" pitchFamily="18" charset="0"/>
              </a:rPr>
              <a:t> 2. Which cities have the highest average rating (min 10 reviews)?</a:t>
            </a:r>
          </a:p>
          <a:p>
            <a:pPr algn="l"/>
            <a:endParaRPr lang="en-US" sz="1800" b="1" dirty="0">
              <a:latin typeface="Lucida Fax" panose="02060602050505020204" pitchFamily="18" charset="0"/>
            </a:endParaRPr>
          </a:p>
          <a:p>
            <a:pPr algn="l"/>
            <a:endParaRPr lang="en-US" b="1" dirty="0">
              <a:latin typeface="Lucida Fax" panose="02060602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D77FB-0C3F-AAD5-6C62-299DFBDD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180" y="4007891"/>
            <a:ext cx="4799636" cy="2118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68881E-164C-DA68-8B56-57AC3B98C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1" y="1941116"/>
            <a:ext cx="6979161" cy="1705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8A917-BF2A-446A-A447-DB31812D3D34}"/>
              </a:ext>
            </a:extLst>
          </p:cNvPr>
          <p:cNvSpPr txBox="1"/>
          <p:nvPr/>
        </p:nvSpPr>
        <p:spPr>
          <a:xfrm>
            <a:off x="365760" y="4007891"/>
            <a:ext cx="637890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Lucida Fax" panose="02060602050505020204" pitchFamily="18" charset="0"/>
              </a:rPr>
              <a:t>Key Rating Insights: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Islamabad leads with perfect 5/5 rating, but only 1 review—needs more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Murree has most reviews (6) with solid 3/5 rating—consistent but room to improve.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Skardu's low 2/5 rating signals urgent need for quality checks on listings.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BCAB7-8AFD-196F-281A-A5B41CB9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09F21C-E93A-C582-F331-11B74BBADD64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75772-738F-F35A-9FA7-B155012C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2920"/>
            <a:ext cx="11178540" cy="562356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Lucida Fax" panose="02060602050505020204" pitchFamily="18" charset="0"/>
              </a:rPr>
              <a:t>Top 5 Business Questions</a:t>
            </a:r>
          </a:p>
          <a:p>
            <a:pPr algn="l"/>
            <a:r>
              <a:rPr lang="en-US" b="1" dirty="0">
                <a:latin typeface="Lucida Fax" panose="02060602050505020204" pitchFamily="18" charset="0"/>
              </a:rPr>
              <a:t> </a:t>
            </a:r>
          </a:p>
          <a:p>
            <a:pPr algn="l"/>
            <a:r>
              <a:rPr lang="en-US" sz="1800" b="1" dirty="0">
                <a:latin typeface="Lucida Fax" panose="02060602050505020204" pitchFamily="18" charset="0"/>
              </a:rPr>
              <a:t> 3. Top 3 superhosts with the most bookings in 2025</a:t>
            </a:r>
          </a:p>
          <a:p>
            <a:pPr algn="l"/>
            <a:endParaRPr lang="en-US" sz="1800" b="1" dirty="0">
              <a:latin typeface="Lucida Fax" panose="02060602050505020204" pitchFamily="18" charset="0"/>
            </a:endParaRPr>
          </a:p>
          <a:p>
            <a:pPr algn="l"/>
            <a:endParaRPr lang="en-US" b="1" dirty="0">
              <a:latin typeface="Lucida Fax" panose="02060602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70B60-8FD9-C997-BC11-37759C62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6" y="2057225"/>
            <a:ext cx="5763426" cy="161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2AD8B-336A-72D7-F3D1-6E71FCB67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41" y="3669030"/>
            <a:ext cx="5200853" cy="2251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7B54E1-8CD5-3773-45FD-E433C79E8600}"/>
              </a:ext>
            </a:extLst>
          </p:cNvPr>
          <p:cNvSpPr txBox="1"/>
          <p:nvPr/>
        </p:nvSpPr>
        <p:spPr>
          <a:xfrm>
            <a:off x="210766" y="3883521"/>
            <a:ext cx="6010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Lucida Fax" panose="02060602050505020204" pitchFamily="18" charset="0"/>
              </a:rPr>
              <a:t>Key Insights:</a:t>
            </a:r>
          </a:p>
          <a:p>
            <a:endParaRPr lang="en-US" sz="1400" dirty="0">
              <a:latin typeface="Lucida Fax" panose="02060602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Lucida Fax" panose="02060602050505020204" pitchFamily="18" charset="0"/>
              </a:rPr>
              <a:t>Islamabad shows perfect 5-star satisfaction but with only 1 review - requires more guest feedback for validation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Lucida Fax" panose="02060602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Lucida Fax" panose="02060602050505020204" pitchFamily="18" charset="0"/>
              </a:rPr>
              <a:t>Murree demonstrates consistent 3-star performance across highest review volume (6), indicating reliable but improvable service quality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Lucida Fax" panose="0206060205050502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Lucida Fax" panose="02060602050505020204" pitchFamily="18" charset="0"/>
              </a:rPr>
              <a:t>Skardu's 2-star average across 2 reviews highlights urgent need for host training and quality improvements in this location</a:t>
            </a:r>
          </a:p>
        </p:txBody>
      </p:sp>
    </p:spTree>
    <p:extLst>
      <p:ext uri="{BB962C8B-B14F-4D97-AF65-F5344CB8AC3E}">
        <p14:creationId xmlns:p14="http://schemas.microsoft.com/office/powerpoint/2010/main" val="77931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D3C65-22C4-5781-D497-F8B259A41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A6C724-ABD1-1084-55F3-E07521697C43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A8D67-A426-6172-1783-2F501EA25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2920"/>
            <a:ext cx="11178540" cy="562356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Lucida Fax" panose="02060602050505020204" pitchFamily="18" charset="0"/>
              </a:rPr>
              <a:t>4. Which listings are priced above their city’s average? (Using CTE)</a:t>
            </a:r>
          </a:p>
          <a:p>
            <a:pPr algn="l"/>
            <a:endParaRPr lang="en-US" sz="1800" b="1" dirty="0">
              <a:latin typeface="Lucida Fax" panose="02060602050505020204" pitchFamily="18" charset="0"/>
            </a:endParaRPr>
          </a:p>
          <a:p>
            <a:pPr algn="l"/>
            <a:endParaRPr lang="en-US" b="1" dirty="0">
              <a:latin typeface="Lucida Fax" panose="0206060205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53FF4-B359-C30F-B573-6AB873C8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53277"/>
            <a:ext cx="5656765" cy="2472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8C037-903C-8655-5F7E-EEDA673A9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15" y="1334895"/>
            <a:ext cx="5667252" cy="2227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C2F8E-CEEB-06F6-51B5-FFE7151C48B2}"/>
              </a:ext>
            </a:extLst>
          </p:cNvPr>
          <p:cNvSpPr txBox="1"/>
          <p:nvPr/>
        </p:nvSpPr>
        <p:spPr>
          <a:xfrm>
            <a:off x="321945" y="3848291"/>
            <a:ext cx="1126617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Lucida Fax" panose="02060602050505020204" pitchFamily="18" charset="0"/>
              </a:rPr>
              <a:t>Premium Listing Insights:</a:t>
            </a:r>
          </a:p>
          <a:p>
            <a:endParaRPr lang="en-US" sz="16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Karachi's Stay_4 commands premium pricing at ₹14,731/night - analyze amenities/</a:t>
            </a:r>
            <a:r>
              <a:rPr lang="en-US" sz="1600" dirty="0" err="1">
                <a:latin typeface="Lucida Fax" panose="02060602050505020204" pitchFamily="18" charset="0"/>
              </a:rPr>
              <a:t>superhost</a:t>
            </a:r>
            <a:r>
              <a:rPr lang="en-US" sz="1600" dirty="0">
                <a:latin typeface="Lucida Fax" panose="02060602050505020204" pitchFamily="18" charset="0"/>
              </a:rPr>
              <a:t> status driving this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Murree dominates with 2 premium listings (Stay_5 &amp; Stay_9), suggesting strong market demand in this hill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Lucida Fax" panose="02060602050505020204" pitchFamily="18" charset="0"/>
              </a:rPr>
              <a:t>Islamabad's Stay_8 shows premium potential at ₹8,635/night - opportunity to scale this success to other capital city listings</a:t>
            </a:r>
          </a:p>
        </p:txBody>
      </p:sp>
    </p:spTree>
    <p:extLst>
      <p:ext uri="{BB962C8B-B14F-4D97-AF65-F5344CB8AC3E}">
        <p14:creationId xmlns:p14="http://schemas.microsoft.com/office/powerpoint/2010/main" val="263567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D3058-DB4C-1C42-9E4E-73B083607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E9699-7A21-E99F-C7C6-DE3CF189134F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2C365-D58C-8AF3-BA76-F18D1413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2920"/>
            <a:ext cx="11178540" cy="562356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Lucida Fax" panose="02060602050505020204" pitchFamily="18" charset="0"/>
              </a:rPr>
              <a:t> </a:t>
            </a:r>
            <a:r>
              <a:rPr lang="en-US" sz="1800" b="1" dirty="0">
                <a:latin typeface="Lucida Fax" panose="02060602050505020204" pitchFamily="18" charset="0"/>
              </a:rPr>
              <a:t>5. Which listings have the most reviews in each city? (Using RANK() window function)</a:t>
            </a:r>
          </a:p>
          <a:p>
            <a:pPr algn="l"/>
            <a:endParaRPr lang="en-US" sz="1800" b="1" dirty="0">
              <a:latin typeface="Lucida Fax" panose="02060602050505020204" pitchFamily="18" charset="0"/>
            </a:endParaRPr>
          </a:p>
          <a:p>
            <a:pPr algn="l"/>
            <a:endParaRPr lang="en-US" b="1" dirty="0">
              <a:latin typeface="Lucida Fax" panose="02060602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9B3A7E-C4D0-731F-5659-7A17A7D8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096173"/>
            <a:ext cx="5195176" cy="2425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836303-15EC-0E3B-FB54-28975D33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4430"/>
            <a:ext cx="5307329" cy="22745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6CE9CA-2BE0-3E79-8D48-EBB20EB0BB34}"/>
              </a:ext>
            </a:extLst>
          </p:cNvPr>
          <p:cNvSpPr txBox="1"/>
          <p:nvPr/>
        </p:nvSpPr>
        <p:spPr>
          <a:xfrm>
            <a:off x="365760" y="3664267"/>
            <a:ext cx="111785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ucida Fax" panose="02060602050505020204" pitchFamily="18" charset="0"/>
              </a:rPr>
              <a:t>Key Pricing Insights in PKR:</a:t>
            </a:r>
          </a:p>
          <a:p>
            <a:endParaRPr lang="en-US" sz="14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ucida Fax" panose="02060602050505020204" pitchFamily="18" charset="0"/>
              </a:rPr>
              <a:t>Karachi's Stay_4 tops at PKR 147,310/night - likely due to luxury amenities or prime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ucida Fax" panose="02060602050505020204" pitchFamily="18" charset="0"/>
              </a:rPr>
              <a:t>Murree dominates with two premium listings (PKR 126,540 &amp; PKR 117,850), reflecting strong seasonal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ucida Fax" panose="02060602050505020204" pitchFamily="18" charset="0"/>
              </a:rPr>
              <a:t>Islamabad's Stay_8 (PKR 86,350) could reach premium status with strategic upgrades</a:t>
            </a:r>
          </a:p>
          <a:p>
            <a:endParaRPr lang="en-US" sz="1400" dirty="0">
              <a:latin typeface="Lucida Fax" panose="02060602050505020204" pitchFamily="18" charset="0"/>
            </a:endParaRPr>
          </a:p>
          <a:p>
            <a:r>
              <a:rPr lang="en-US" sz="1400" b="1" dirty="0">
                <a:latin typeface="Lucida Fax" panose="02060602050505020204" pitchFamily="18" charset="0"/>
              </a:rPr>
              <a:t>Recommendations:</a:t>
            </a:r>
          </a:p>
          <a:p>
            <a:endParaRPr lang="en-US" sz="1400" dirty="0">
              <a:latin typeface="Lucida Fax" panose="02060602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ucida Fax" panose="02060602050505020204" pitchFamily="18" charset="0"/>
              </a:rPr>
              <a:t>Analyze Stay_4's premium features for replication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ucida Fax" panose="02060602050505020204" pitchFamily="18" charset="0"/>
              </a:rPr>
              <a:t>Capitalize on Murree's high-value market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ucida Fax" panose="02060602050505020204" pitchFamily="18" charset="0"/>
              </a:rPr>
              <a:t>Enhance Stay_8's value proposition to match Karachi's pricing</a:t>
            </a:r>
            <a:endParaRPr lang="en-US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0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9D3CE-B56D-27E0-B112-E988942C8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6AC2F6-43FF-1404-0BDC-58C102246AED}"/>
              </a:ext>
            </a:extLst>
          </p:cNvPr>
          <p:cNvSpPr/>
          <p:nvPr/>
        </p:nvSpPr>
        <p:spPr>
          <a:xfrm>
            <a:off x="140970" y="188595"/>
            <a:ext cx="11910060" cy="6480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79409-ADF2-2E44-8E18-FC6F11F7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2920"/>
            <a:ext cx="11178540" cy="562356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Lucida Fax" panose="02060602050505020204" pitchFamily="18" charset="0"/>
              </a:rPr>
              <a:t>SQL Techniques Applied</a:t>
            </a:r>
            <a:endParaRPr lang="en-US" dirty="0">
              <a:latin typeface="Lucida Fax" panose="02060602050505020204" pitchFamily="18" charset="0"/>
            </a:endParaRPr>
          </a:p>
          <a:p>
            <a:pPr algn="l"/>
            <a:endParaRPr lang="en-US" b="1" u="sng" dirty="0">
              <a:latin typeface="Lucida Fax" panose="02060602050505020204" pitchFamily="18" charset="0"/>
            </a:endParaRPr>
          </a:p>
          <a:p>
            <a:pPr algn="l"/>
            <a:endParaRPr lang="en-US" b="1" dirty="0">
              <a:latin typeface="Lucida Fax" panose="02060602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E4C8F-F4C4-21E3-158A-37D61BA42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225069"/>
            <a:ext cx="9692640" cy="48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4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944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Fax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Khurram Naveed</dc:creator>
  <cp:lastModifiedBy>Khurram Naveed</cp:lastModifiedBy>
  <cp:revision>8</cp:revision>
  <dcterms:created xsi:type="dcterms:W3CDTF">2025-07-18T14:01:59Z</dcterms:created>
  <dcterms:modified xsi:type="dcterms:W3CDTF">2025-07-19T06:37:04Z</dcterms:modified>
</cp:coreProperties>
</file>