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E8A-1E14-4F2D-9233-8C2C01F1365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934D02-60C7-4BD5-8FCE-277CD33301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00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E8A-1E14-4F2D-9233-8C2C01F1365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4D02-60C7-4BD5-8FCE-277CD333017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5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E8A-1E14-4F2D-9233-8C2C01F1365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4D02-60C7-4BD5-8FCE-277CD33301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1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E8A-1E14-4F2D-9233-8C2C01F1365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4D02-60C7-4BD5-8FCE-277CD333017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5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E8A-1E14-4F2D-9233-8C2C01F1365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4D02-60C7-4BD5-8FCE-277CD33301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1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E8A-1E14-4F2D-9233-8C2C01F1365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4D02-60C7-4BD5-8FCE-277CD333017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E8A-1E14-4F2D-9233-8C2C01F1365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4D02-60C7-4BD5-8FCE-277CD333017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0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E8A-1E14-4F2D-9233-8C2C01F1365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4D02-60C7-4BD5-8FCE-277CD333017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2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E8A-1E14-4F2D-9233-8C2C01F1365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4D02-60C7-4BD5-8FCE-277CD333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5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E8A-1E14-4F2D-9233-8C2C01F1365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4D02-60C7-4BD5-8FCE-277CD333017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4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8A56E8A-1E14-4F2D-9233-8C2C01F1365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4D02-60C7-4BD5-8FCE-277CD333017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0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6E8A-1E14-4F2D-9233-8C2C01F1365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934D02-60C7-4BD5-8FCE-277CD33301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80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604E3-9589-5B71-91BC-939102488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66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BF975B-E635-FB85-3E93-8943585F20C1}"/>
              </a:ext>
            </a:extLst>
          </p:cNvPr>
          <p:cNvSpPr txBox="1"/>
          <p:nvPr/>
        </p:nvSpPr>
        <p:spPr>
          <a:xfrm>
            <a:off x="1145894" y="5397935"/>
            <a:ext cx="969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Book Antiqua" panose="02040602050305030304" pitchFamily="18" charset="0"/>
              </a:rPr>
              <a:t>Analyzing Operational Challenges at Tesla Motors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02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09A2E-65A8-1591-5A19-E16324DEA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0A92-5CF1-8B96-7522-A0F44AB9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76" y="332955"/>
            <a:ext cx="12018024" cy="13569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4. Service Record Analysis</a:t>
            </a:r>
            <a:br>
              <a:rPr lang="en-US" b="1" dirty="0">
                <a:latin typeface="Californian FB" panose="0207040306080B030204" pitchFamily="18" charset="0"/>
              </a:rPr>
            </a:br>
            <a:br>
              <a:rPr lang="en-US" b="1" dirty="0">
                <a:latin typeface="Californian FB" panose="0207040306080B030204" pitchFamily="18" charset="0"/>
              </a:rPr>
            </a:br>
            <a:r>
              <a:rPr lang="en-US" b="1" dirty="0">
                <a:latin typeface="Californian FB" panose="0207040306080B030204" pitchFamily="18" charset="0"/>
              </a:rPr>
              <a:t>2  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Which vehicle models have the highest service costs? </a:t>
            </a:r>
            <a:b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97EB2-A119-A115-6AE2-1428FEB7D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654" y="1523844"/>
            <a:ext cx="4645152" cy="801943"/>
          </a:xfrm>
        </p:spPr>
        <p:txBody>
          <a:bodyPr/>
          <a:lstStyle/>
          <a:p>
            <a:r>
              <a:rPr lang="en-US" b="1" dirty="0"/>
              <a:t>Input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C1DC0-DC0A-DDA4-2B28-3D0CA2C13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654" y="2315230"/>
            <a:ext cx="6577432" cy="3529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select vehicleid , sum(cost) as </a:t>
            </a:r>
            <a:r>
              <a:rPr lang="en-US" sz="1800" dirty="0" err="1"/>
              <a:t>service_cost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from ServiceRecords </a:t>
            </a:r>
          </a:p>
          <a:p>
            <a:pPr marL="0" indent="0">
              <a:buNone/>
            </a:pPr>
            <a:r>
              <a:rPr lang="en-US" sz="1800" dirty="0"/>
              <a:t>group by vehicleid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45A79-E888-1B8A-3B04-D642FB76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1695" y="1689904"/>
            <a:ext cx="1867216" cy="802237"/>
          </a:xfrm>
        </p:spPr>
        <p:txBody>
          <a:bodyPr/>
          <a:lstStyle/>
          <a:p>
            <a:r>
              <a:rPr lang="en-US" b="1" dirty="0"/>
              <a:t>OUTPUT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54D601F-FEA5-1716-F1D7-756CB9D84F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694" y="2633946"/>
            <a:ext cx="3826933" cy="2785283"/>
          </a:xfrm>
        </p:spPr>
      </p:pic>
    </p:spTree>
    <p:extLst>
      <p:ext uri="{BB962C8B-B14F-4D97-AF65-F5344CB8AC3E}">
        <p14:creationId xmlns:p14="http://schemas.microsoft.com/office/powerpoint/2010/main" val="171916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7ED99-AF98-FD0E-0FD1-31A3B72E8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487E-6A95-7B00-9970-41F52635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76" y="332955"/>
            <a:ext cx="12018024" cy="13569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4. Service Record Analysis</a:t>
            </a:r>
            <a:br>
              <a:rPr lang="en-US" b="1" dirty="0">
                <a:latin typeface="Californian FB" panose="0207040306080B030204" pitchFamily="18" charset="0"/>
              </a:rPr>
            </a:br>
            <a:br>
              <a:rPr lang="en-US" b="1" dirty="0">
                <a:latin typeface="Californian FB" panose="0207040306080B030204" pitchFamily="18" charset="0"/>
              </a:rPr>
            </a:br>
            <a:r>
              <a:rPr lang="en-US" b="1" dirty="0">
                <a:latin typeface="Californian FB" panose="0207040306080B030204" pitchFamily="18" charset="0"/>
              </a:rPr>
              <a:t>3  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Is there a correlation between service frequency and customer satisfaction ratings? </a:t>
            </a:r>
            <a:b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C2654-6A7D-A1FC-C422-8C176F9E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654" y="1523844"/>
            <a:ext cx="4645152" cy="801943"/>
          </a:xfrm>
        </p:spPr>
        <p:txBody>
          <a:bodyPr/>
          <a:lstStyle/>
          <a:p>
            <a:r>
              <a:rPr lang="en-US" b="1" dirty="0"/>
              <a:t>Input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36660-8909-93DB-72A5-8B04E8171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654" y="2315230"/>
            <a:ext cx="6577432" cy="3529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select v.vehicleid , count(sr.serviceid) as </a:t>
            </a:r>
            <a:r>
              <a:rPr lang="en-US" sz="1800" dirty="0" err="1"/>
              <a:t>service_frequency</a:t>
            </a:r>
            <a:r>
              <a:rPr lang="en-US" sz="1800" dirty="0"/>
              <a:t> , </a:t>
            </a:r>
          </a:p>
          <a:p>
            <a:pPr marL="0" indent="0">
              <a:buNone/>
            </a:pPr>
            <a:r>
              <a:rPr lang="en-US" sz="1800" dirty="0"/>
              <a:t>       avg(cf.rating) as average_rating </a:t>
            </a:r>
          </a:p>
          <a:p>
            <a:pPr marL="0" indent="0">
              <a:buNone/>
            </a:pPr>
            <a:r>
              <a:rPr lang="en-US" sz="1800" dirty="0"/>
              <a:t>from vehicles v </a:t>
            </a:r>
          </a:p>
          <a:p>
            <a:pPr marL="0" indent="0">
              <a:buNone/>
            </a:pPr>
            <a:r>
              <a:rPr lang="en-US" sz="1800" dirty="0"/>
              <a:t>left join ServiceRecords sr ON v.VehicleID = sr.VehicleID</a:t>
            </a:r>
          </a:p>
          <a:p>
            <a:pPr marL="0" indent="0">
              <a:buNone/>
            </a:pPr>
            <a:r>
              <a:rPr lang="en-US" sz="1800" dirty="0"/>
              <a:t>left join CustomerFeedback cf ON v.VehicleID = cf.VehicleID</a:t>
            </a:r>
          </a:p>
          <a:p>
            <a:pPr marL="0" indent="0">
              <a:buNone/>
            </a:pPr>
            <a:r>
              <a:rPr lang="en-US" sz="1800" dirty="0"/>
              <a:t>group by v.vehicleid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EDF91-5E1E-F11B-B6C3-1EFC32F6F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1695" y="1689904"/>
            <a:ext cx="1867216" cy="802237"/>
          </a:xfrm>
        </p:spPr>
        <p:txBody>
          <a:bodyPr/>
          <a:lstStyle/>
          <a:p>
            <a:r>
              <a:rPr lang="en-US" b="1" dirty="0"/>
              <a:t>OUTPUT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D04132-9E08-8765-AC1C-9500DED8C1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52" y="2590682"/>
            <a:ext cx="4689087" cy="2895717"/>
          </a:xfrm>
        </p:spPr>
      </p:pic>
    </p:spTree>
    <p:extLst>
      <p:ext uri="{BB962C8B-B14F-4D97-AF65-F5344CB8AC3E}">
        <p14:creationId xmlns:p14="http://schemas.microsoft.com/office/powerpoint/2010/main" val="415229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27ED-8627-BDA9-8B7C-3BB0EE1E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76" y="332955"/>
            <a:ext cx="10787249" cy="13569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 Sales Performance Analysis</a:t>
            </a:r>
            <a:br>
              <a:rPr lang="en-US" b="1" dirty="0">
                <a:latin typeface="Californian FB" panose="0207040306080B030204" pitchFamily="18" charset="0"/>
              </a:rPr>
            </a:br>
            <a:br>
              <a:rPr lang="en-US" b="1" dirty="0">
                <a:latin typeface="Californian FB" panose="0207040306080B030204" pitchFamily="18" charset="0"/>
              </a:rPr>
            </a:br>
            <a:r>
              <a:rPr lang="en-US" b="1" dirty="0">
                <a:latin typeface="Californian FB" panose="0207040306080B030204" pitchFamily="18" charset="0"/>
              </a:rPr>
              <a:t>1. </a:t>
            </a:r>
            <a:r>
              <a:rPr lang="en-US" sz="2700" b="1" dirty="0">
                <a:latin typeface="+mn-lt"/>
              </a:rPr>
              <a:t>Which vehicle model has the highest sales volume?</a:t>
            </a:r>
            <a:endParaRPr lang="en-US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16EC8-2926-042A-B3D6-9256D91C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654" y="2023149"/>
            <a:ext cx="4645152" cy="801943"/>
          </a:xfrm>
        </p:spPr>
        <p:txBody>
          <a:bodyPr/>
          <a:lstStyle/>
          <a:p>
            <a:r>
              <a:rPr lang="en-US" b="1" dirty="0">
                <a:latin typeface="+mj-lt"/>
              </a:rPr>
              <a:t>Input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96284-2063-0BC3-D07F-D2D9BD02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654" y="2821491"/>
            <a:ext cx="4645152" cy="2644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top 1  v.vehicleid , v.model ,  sum(o.totalamount) as highest_sales_volume  </a:t>
            </a:r>
          </a:p>
          <a:p>
            <a:pPr marL="0" indent="0">
              <a:buNone/>
            </a:pPr>
            <a:r>
              <a:rPr lang="en-US" dirty="0"/>
              <a:t>from orders o </a:t>
            </a:r>
          </a:p>
          <a:p>
            <a:pPr marL="0" indent="0">
              <a:buNone/>
            </a:pPr>
            <a:r>
              <a:rPr lang="en-US" dirty="0"/>
              <a:t>join vehicles v on o.vehicleid = v.vehicleid </a:t>
            </a:r>
          </a:p>
          <a:p>
            <a:pPr marL="0" indent="0">
              <a:buNone/>
            </a:pPr>
            <a:r>
              <a:rPr lang="en-US" dirty="0"/>
              <a:t>group by v.vehicleid , v.model</a:t>
            </a:r>
          </a:p>
          <a:p>
            <a:pPr marL="0" indent="0">
              <a:buNone/>
            </a:pPr>
            <a:r>
              <a:rPr lang="en-US" dirty="0"/>
              <a:t>order by highest_sales_volume desc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99A2A-42C8-CD68-BD12-EF64B96B6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OUTPUT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CBF7C3-97D5-3E23-B4A8-342030650F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62" y="2961672"/>
            <a:ext cx="4471399" cy="1132181"/>
          </a:xfrm>
        </p:spPr>
      </p:pic>
    </p:spTree>
    <p:extLst>
      <p:ext uri="{BB962C8B-B14F-4D97-AF65-F5344CB8AC3E}">
        <p14:creationId xmlns:p14="http://schemas.microsoft.com/office/powerpoint/2010/main" val="415518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42ABD-7B88-5293-A070-A2FF9FFBC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7305-D14C-54BA-4D4D-68C8B1CD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76" y="332955"/>
            <a:ext cx="11308110" cy="13569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 Sales Performance Analysis</a:t>
            </a:r>
            <a:br>
              <a:rPr lang="en-US" b="1" dirty="0">
                <a:latin typeface="Californian FB" panose="0207040306080B030204" pitchFamily="18" charset="0"/>
              </a:rPr>
            </a:br>
            <a:br>
              <a:rPr lang="en-US" b="1" dirty="0">
                <a:latin typeface="Californian FB" panose="0207040306080B030204" pitchFamily="18" charset="0"/>
              </a:rPr>
            </a:b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Are there any seasonal trends in vehicle sales?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C0987-DCB8-0B08-34C6-BC66817D3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654" y="1523844"/>
            <a:ext cx="4645152" cy="801943"/>
          </a:xfrm>
        </p:spPr>
        <p:txBody>
          <a:bodyPr/>
          <a:lstStyle/>
          <a:p>
            <a:r>
              <a:rPr lang="en-US" b="1" dirty="0"/>
              <a:t>Input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3E783-CF9C-7088-925E-842A3F84C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654" y="2315230"/>
            <a:ext cx="6577432" cy="3529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SELECT </a:t>
            </a:r>
          </a:p>
          <a:p>
            <a:pPr marL="0" indent="0">
              <a:buNone/>
            </a:pPr>
            <a:r>
              <a:rPr lang="en-US" sz="1600" dirty="0"/>
              <a:t>v.Model,YEAR(o.OrderDate) AS SaleYear, MONTH(o.OrderDate) AS SaleMonth, SUM(o.TotalAmount) AS TotalSales</a:t>
            </a:r>
          </a:p>
          <a:p>
            <a:pPr marL="0" indent="0">
              <a:buNone/>
            </a:pPr>
            <a:r>
              <a:rPr lang="en-US" sz="1600" dirty="0"/>
              <a:t>FROM Orders o</a:t>
            </a:r>
          </a:p>
          <a:p>
            <a:pPr marL="0" indent="0">
              <a:buNone/>
            </a:pPr>
            <a:r>
              <a:rPr lang="en-US" sz="1600" dirty="0"/>
              <a:t>JOIN Vehicles v ON o.VehicleID = v.VehicleID</a:t>
            </a:r>
          </a:p>
          <a:p>
            <a:pPr marL="0" indent="0">
              <a:buNone/>
            </a:pPr>
            <a:r>
              <a:rPr lang="en-US" sz="1600" dirty="0"/>
              <a:t>GROUP BY </a:t>
            </a:r>
          </a:p>
          <a:p>
            <a:pPr marL="0" indent="0">
              <a:buNone/>
            </a:pPr>
            <a:r>
              <a:rPr lang="en-US" sz="1600" dirty="0"/>
              <a:t>YEAR(o.OrderDate), MONTH(o.OrderDate), v.Model</a:t>
            </a:r>
          </a:p>
          <a:p>
            <a:pPr marL="0" indent="0">
              <a:buNone/>
            </a:pPr>
            <a:r>
              <a:rPr lang="en-US" sz="1600" dirty="0"/>
              <a:t>ORDER BY  SaleYear, SaleMonth, TotalSales DESC</a:t>
            </a:r>
            <a:r>
              <a:rPr lang="en-US" sz="1800" dirty="0"/>
              <a:t>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A65D5-9032-3387-7212-7880009DB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1695" y="1689904"/>
            <a:ext cx="1867216" cy="802237"/>
          </a:xfrm>
        </p:spPr>
        <p:txBody>
          <a:bodyPr/>
          <a:lstStyle/>
          <a:p>
            <a:r>
              <a:rPr lang="en-US" b="1" dirty="0"/>
              <a:t>OUTPUT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B46075B-3318-A380-130A-B78B3E3279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30" y="2492141"/>
            <a:ext cx="4721216" cy="2149307"/>
          </a:xfrm>
        </p:spPr>
      </p:pic>
    </p:spTree>
    <p:extLst>
      <p:ext uri="{BB962C8B-B14F-4D97-AF65-F5344CB8AC3E}">
        <p14:creationId xmlns:p14="http://schemas.microsoft.com/office/powerpoint/2010/main" val="337763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07CC7-7FFF-94A2-D443-F518884BB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10FF-5419-55F5-962C-DF072929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76" y="332955"/>
            <a:ext cx="12018024" cy="13569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 . Customer Feedback Insights</a:t>
            </a:r>
            <a:br>
              <a:rPr lang="en-US" b="1" dirty="0">
                <a:latin typeface="Californian FB" panose="0207040306080B030204" pitchFamily="18" charset="0"/>
              </a:rPr>
            </a:br>
            <a:br>
              <a:rPr lang="en-US" b="1" dirty="0">
                <a:latin typeface="Californian FB" panose="0207040306080B030204" pitchFamily="18" charset="0"/>
              </a:rPr>
            </a:b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What is the average rating for each vehicle model?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46F79-C29C-A430-F8CB-DEDA713EA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654" y="1523844"/>
            <a:ext cx="4645152" cy="801943"/>
          </a:xfrm>
        </p:spPr>
        <p:txBody>
          <a:bodyPr/>
          <a:lstStyle/>
          <a:p>
            <a:r>
              <a:rPr lang="en-US" b="1" dirty="0"/>
              <a:t>Input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ADDBB-A8CF-D491-9436-385F0CA01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654" y="2315230"/>
            <a:ext cx="6577432" cy="3529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select model , avg(rating) as average_rating </a:t>
            </a:r>
          </a:p>
          <a:p>
            <a:pPr marL="0" indent="0">
              <a:buNone/>
            </a:pPr>
            <a:r>
              <a:rPr lang="en-US" sz="1800" dirty="0"/>
              <a:t>from vehicles v </a:t>
            </a:r>
          </a:p>
          <a:p>
            <a:pPr marL="0" indent="0">
              <a:buNone/>
            </a:pPr>
            <a:r>
              <a:rPr lang="en-US" sz="1800" dirty="0"/>
              <a:t>join CustomerFeedback cf on v.vehicleid = cf.vehicleid </a:t>
            </a:r>
          </a:p>
          <a:p>
            <a:pPr marL="0" indent="0">
              <a:buNone/>
            </a:pPr>
            <a:r>
              <a:rPr lang="en-US" sz="1800" dirty="0"/>
              <a:t>group by model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079F4-7979-3A7E-77DB-BEA3CE67A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1695" y="1689904"/>
            <a:ext cx="1867216" cy="802237"/>
          </a:xfrm>
        </p:spPr>
        <p:txBody>
          <a:bodyPr/>
          <a:lstStyle/>
          <a:p>
            <a:r>
              <a:rPr lang="en-US" b="1" dirty="0"/>
              <a:t>OUTPUT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B6E4E7-4CE0-64D6-5AF3-82754EA435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695" y="2553509"/>
            <a:ext cx="4817651" cy="2741425"/>
          </a:xfrm>
        </p:spPr>
      </p:pic>
    </p:spTree>
    <p:extLst>
      <p:ext uri="{BB962C8B-B14F-4D97-AF65-F5344CB8AC3E}">
        <p14:creationId xmlns:p14="http://schemas.microsoft.com/office/powerpoint/2010/main" val="126910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7F4C1-D55A-B58E-1104-833880D37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354B-8AFF-A091-B2BE-177F00E2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76" y="332955"/>
            <a:ext cx="12257234" cy="13569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 . Customer Feedback Insights</a:t>
            </a:r>
            <a:br>
              <a:rPr lang="en-US" b="1" dirty="0">
                <a:latin typeface="Californian FB" panose="0207040306080B030204" pitchFamily="18" charset="0"/>
              </a:rPr>
            </a:br>
            <a:br>
              <a:rPr lang="en-US" b="1" dirty="0">
                <a:latin typeface="Californian FB" panose="0207040306080B030204" pitchFamily="18" charset="0"/>
              </a:rPr>
            </a:br>
            <a:r>
              <a:rPr lang="en-US" b="1" dirty="0">
                <a:latin typeface="Californian FB" panose="0207040306080B030204" pitchFamily="18" charset="0"/>
              </a:rPr>
              <a:t>2 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en-US" sz="3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Are there any common themes in customer comments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13A14-2215-0321-F108-1494968B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654" y="1523844"/>
            <a:ext cx="4645152" cy="801943"/>
          </a:xfrm>
        </p:spPr>
        <p:txBody>
          <a:bodyPr/>
          <a:lstStyle/>
          <a:p>
            <a:r>
              <a:rPr lang="en-US" b="1" dirty="0"/>
              <a:t>Input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253D7-60E5-81C8-4A7A-07D860498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654" y="2315230"/>
            <a:ext cx="6577432" cy="3529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select comments </a:t>
            </a:r>
          </a:p>
          <a:p>
            <a:pPr marL="0" indent="0">
              <a:buNone/>
            </a:pPr>
            <a:r>
              <a:rPr lang="en-US" sz="1800" dirty="0"/>
              <a:t>from CustomerFeedback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1D1C6-DE1C-5FDD-C351-8F8B569E4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1695" y="1689904"/>
            <a:ext cx="1867216" cy="802237"/>
          </a:xfrm>
        </p:spPr>
        <p:txBody>
          <a:bodyPr/>
          <a:lstStyle/>
          <a:p>
            <a:r>
              <a:rPr lang="en-US" b="1" dirty="0"/>
              <a:t>OUTPUT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CE01A42-65AA-870F-3870-F91B652C52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695" y="2543983"/>
            <a:ext cx="4462908" cy="2624113"/>
          </a:xfrm>
        </p:spPr>
      </p:pic>
    </p:spTree>
    <p:extLst>
      <p:ext uri="{BB962C8B-B14F-4D97-AF65-F5344CB8AC3E}">
        <p14:creationId xmlns:p14="http://schemas.microsoft.com/office/powerpoint/2010/main" val="256958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9AAA6-7FFC-DEB3-EE72-5C9CA633F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D74F-00F4-13B7-F500-4596FADC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76" y="332955"/>
            <a:ext cx="12018024" cy="13569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 . Customer Feedback Insights</a:t>
            </a:r>
            <a:br>
              <a:rPr lang="en-US" b="1" dirty="0">
                <a:latin typeface="Californian FB" panose="0207040306080B030204" pitchFamily="18" charset="0"/>
              </a:rPr>
            </a:br>
            <a:br>
              <a:rPr lang="en-US" b="1" dirty="0">
                <a:latin typeface="Californian FB" panose="0207040306080B030204" pitchFamily="18" charset="0"/>
              </a:rPr>
            </a:br>
            <a:r>
              <a:rPr lang="en-US" b="1" dirty="0">
                <a:latin typeface="Californian FB" panose="0207040306080B030204" pitchFamily="18" charset="0"/>
              </a:rPr>
              <a:t>3 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en-US" sz="27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How many customers have provided feedback on their vehicles?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C71A2-EE05-AB34-A474-F64E37E28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654" y="1523844"/>
            <a:ext cx="4645152" cy="801943"/>
          </a:xfrm>
        </p:spPr>
        <p:txBody>
          <a:bodyPr/>
          <a:lstStyle/>
          <a:p>
            <a:r>
              <a:rPr lang="en-US" b="1" dirty="0"/>
              <a:t>Input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7F7FF-E9D7-9321-2F85-93A05CDAD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654" y="2315230"/>
            <a:ext cx="6577432" cy="3529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select count(*) as number_of_customers </a:t>
            </a:r>
          </a:p>
          <a:p>
            <a:pPr marL="0" indent="0">
              <a:buNone/>
            </a:pPr>
            <a:r>
              <a:rPr lang="en-US" sz="1800" dirty="0"/>
              <a:t>from CustomerFeedback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AD455-CAD1-8492-7336-D2AF412FA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1695" y="1689904"/>
            <a:ext cx="1867216" cy="802237"/>
          </a:xfrm>
        </p:spPr>
        <p:txBody>
          <a:bodyPr/>
          <a:lstStyle/>
          <a:p>
            <a:r>
              <a:rPr lang="en-US" b="1" dirty="0"/>
              <a:t>OUTPUT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02F1ED-1130-9615-83E5-0B59D9F62A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695" y="2641225"/>
            <a:ext cx="4472876" cy="1207865"/>
          </a:xfrm>
        </p:spPr>
      </p:pic>
    </p:spTree>
    <p:extLst>
      <p:ext uri="{BB962C8B-B14F-4D97-AF65-F5344CB8AC3E}">
        <p14:creationId xmlns:p14="http://schemas.microsoft.com/office/powerpoint/2010/main" val="287933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3015B-DE13-A76A-A07A-4115C621D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E038-F05C-64DA-CF2C-90ABE5B9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76" y="332955"/>
            <a:ext cx="12018024" cy="13569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 . Inventory Management</a:t>
            </a:r>
            <a:br>
              <a:rPr lang="en-US" b="1" dirty="0">
                <a:latin typeface="Californian FB" panose="0207040306080B030204" pitchFamily="18" charset="0"/>
              </a:rPr>
            </a:br>
            <a:br>
              <a:rPr lang="en-US" b="1" dirty="0">
                <a:latin typeface="Californian FB" panose="0207040306080B030204" pitchFamily="18" charset="0"/>
              </a:rPr>
            </a:br>
            <a:r>
              <a:rPr lang="en-US" b="1" dirty="0">
                <a:latin typeface="Californian FB" panose="0207040306080B030204" pitchFamily="18" charset="0"/>
              </a:rPr>
              <a:t>1 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en-US" sz="27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What is the current inventory level for each vehicle model?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8E3F9-90BD-6E5E-7946-948559450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654" y="1523844"/>
            <a:ext cx="4645152" cy="801943"/>
          </a:xfrm>
        </p:spPr>
        <p:txBody>
          <a:bodyPr/>
          <a:lstStyle/>
          <a:p>
            <a:r>
              <a:rPr lang="en-US" b="1" dirty="0"/>
              <a:t>Input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69B3B-2AAF-6771-F21E-E2C41DBDA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654" y="2315230"/>
            <a:ext cx="6577432" cy="3529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select v.model , i.quantityavailable </a:t>
            </a:r>
          </a:p>
          <a:p>
            <a:pPr marL="0" indent="0">
              <a:buNone/>
            </a:pPr>
            <a:r>
              <a:rPr lang="en-US" sz="1800" dirty="0"/>
              <a:t>from vehicles v </a:t>
            </a:r>
          </a:p>
          <a:p>
            <a:pPr marL="0" indent="0">
              <a:buNone/>
            </a:pPr>
            <a:r>
              <a:rPr lang="en-US" sz="1800" dirty="0"/>
              <a:t>join inventory i on v.vehicleid = i.vehicleid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B6FB4-6970-3B9A-2546-BF580713A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1695" y="1689904"/>
            <a:ext cx="1867216" cy="802237"/>
          </a:xfrm>
        </p:spPr>
        <p:txBody>
          <a:bodyPr/>
          <a:lstStyle/>
          <a:p>
            <a:r>
              <a:rPr lang="en-US" b="1" dirty="0"/>
              <a:t>OUTPUT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1A29A9-9EB2-4FA3-3B6A-06688E81E6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694" y="2515404"/>
            <a:ext cx="4699055" cy="2652692"/>
          </a:xfrm>
        </p:spPr>
      </p:pic>
    </p:spTree>
    <p:extLst>
      <p:ext uri="{BB962C8B-B14F-4D97-AF65-F5344CB8AC3E}">
        <p14:creationId xmlns:p14="http://schemas.microsoft.com/office/powerpoint/2010/main" val="113129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F610E-A59F-1C43-8715-6E0125E0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EE41-9168-3368-F966-E7949A22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76" y="332955"/>
            <a:ext cx="12018024" cy="13569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 . Inventory Management</a:t>
            </a:r>
            <a:br>
              <a:rPr lang="en-US" b="1" dirty="0">
                <a:latin typeface="Californian FB" panose="0207040306080B030204" pitchFamily="18" charset="0"/>
              </a:rPr>
            </a:br>
            <a:br>
              <a:rPr lang="en-US" b="1" dirty="0">
                <a:latin typeface="Californian FB" panose="0207040306080B030204" pitchFamily="18" charset="0"/>
              </a:rPr>
            </a:br>
            <a:r>
              <a:rPr lang="en-US" b="1" dirty="0">
                <a:latin typeface="Californian FB" panose="0207040306080B030204" pitchFamily="18" charset="0"/>
              </a:rPr>
              <a:t>2 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en-US" sz="2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How does inventory correlate with sales data over the past year?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2C96-96A5-01D4-0DFA-EE7D0D1B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654" y="1523844"/>
            <a:ext cx="4645152" cy="801943"/>
          </a:xfrm>
        </p:spPr>
        <p:txBody>
          <a:bodyPr/>
          <a:lstStyle/>
          <a:p>
            <a:r>
              <a:rPr lang="en-US" b="1" dirty="0"/>
              <a:t>Input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F7AD1-2CCB-90AF-719B-C4225FA6B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654" y="2315230"/>
            <a:ext cx="6577432" cy="3529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SELECT  v.Model,  SUM(o.TotalAmount) AS TotalSales,i.QuantityAvailable</a:t>
            </a:r>
          </a:p>
          <a:p>
            <a:pPr marL="0" indent="0">
              <a:buNone/>
            </a:pPr>
            <a:r>
              <a:rPr lang="en-US" sz="1800" dirty="0"/>
              <a:t>FROM  Orders o</a:t>
            </a:r>
          </a:p>
          <a:p>
            <a:pPr marL="0" indent="0">
              <a:buNone/>
            </a:pPr>
            <a:r>
              <a:rPr lang="en-US" sz="1800" dirty="0"/>
              <a:t>JOIN  Vehicles v ON o.VehicleID = v.VehicleID</a:t>
            </a:r>
          </a:p>
          <a:p>
            <a:pPr marL="0" indent="0">
              <a:buNone/>
            </a:pPr>
            <a:r>
              <a:rPr lang="en-US" sz="1800" dirty="0"/>
              <a:t>JOIN  Inventory i ON v.VehicleID = i.VehicleID</a:t>
            </a:r>
          </a:p>
          <a:p>
            <a:pPr marL="0" indent="0">
              <a:buNone/>
            </a:pPr>
            <a:r>
              <a:rPr lang="en-US" sz="1800" dirty="0"/>
              <a:t>WHERE  o.OrderDate &gt;= DATEADD(YEAR, -1, GETDATE())  -- Sales in the last year</a:t>
            </a:r>
          </a:p>
          <a:p>
            <a:pPr marL="0" indent="0">
              <a:buNone/>
            </a:pPr>
            <a:r>
              <a:rPr lang="en-US" sz="1800" dirty="0"/>
              <a:t>GROUP BY  v.Model,  i.QuantityAvailable;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84949-1B32-0724-EF4C-7C59922AE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1695" y="1689904"/>
            <a:ext cx="1867216" cy="802237"/>
          </a:xfrm>
        </p:spPr>
        <p:txBody>
          <a:bodyPr/>
          <a:lstStyle/>
          <a:p>
            <a:r>
              <a:rPr lang="en-US" b="1" dirty="0"/>
              <a:t>OUTPUT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EDDD80-95DC-5A53-6490-F1C0CB6B97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114" y="2524929"/>
            <a:ext cx="4963586" cy="2162817"/>
          </a:xfrm>
        </p:spPr>
      </p:pic>
    </p:spTree>
    <p:extLst>
      <p:ext uri="{BB962C8B-B14F-4D97-AF65-F5344CB8AC3E}">
        <p14:creationId xmlns:p14="http://schemas.microsoft.com/office/powerpoint/2010/main" val="268537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05A17-F91D-44C6-8985-02B7FF9BE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4254-213C-6F9D-E01D-1265C73D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76" y="332955"/>
            <a:ext cx="12018024" cy="13569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4. Service Record Analysis</a:t>
            </a:r>
            <a:br>
              <a:rPr lang="en-US" b="1" dirty="0">
                <a:latin typeface="Californian FB" panose="0207040306080B030204" pitchFamily="18" charset="0"/>
              </a:rPr>
            </a:br>
            <a:br>
              <a:rPr lang="en-US" b="1" dirty="0">
                <a:latin typeface="Californian FB" panose="0207040306080B030204" pitchFamily="18" charset="0"/>
              </a:rPr>
            </a:br>
            <a:r>
              <a:rPr lang="en-US" b="1" dirty="0">
                <a:latin typeface="Californian FB" panose="0207040306080B030204" pitchFamily="18" charset="0"/>
              </a:rPr>
              <a:t>1 </a:t>
            </a: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en-US" sz="3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What are the most common types of service requests?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340C0-3C77-E055-5CEE-876613FC2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654" y="1523844"/>
            <a:ext cx="4645152" cy="801943"/>
          </a:xfrm>
        </p:spPr>
        <p:txBody>
          <a:bodyPr/>
          <a:lstStyle/>
          <a:p>
            <a:r>
              <a:rPr lang="en-US" b="1" dirty="0"/>
              <a:t>Input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33707-062D-A66F-1D1A-437A2ED91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654" y="2315230"/>
            <a:ext cx="6577432" cy="3529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select description , count(serviceid) as no_of_requests </a:t>
            </a:r>
          </a:p>
          <a:p>
            <a:pPr marL="0" indent="0">
              <a:buNone/>
            </a:pPr>
            <a:r>
              <a:rPr lang="en-US" sz="1800" dirty="0"/>
              <a:t>from ServiceRecords </a:t>
            </a:r>
          </a:p>
          <a:p>
            <a:pPr marL="0" indent="0">
              <a:buNone/>
            </a:pPr>
            <a:r>
              <a:rPr lang="en-US" sz="1800" dirty="0"/>
              <a:t>group by description</a:t>
            </a:r>
          </a:p>
          <a:p>
            <a:pPr marL="0" indent="0">
              <a:buNone/>
            </a:pPr>
            <a:r>
              <a:rPr lang="en-US" sz="1800" dirty="0"/>
              <a:t>order by no_of_requests  desc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10B47-5B5E-77D3-F9DE-0CC9448D5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1695" y="1689904"/>
            <a:ext cx="1867216" cy="802237"/>
          </a:xfrm>
        </p:spPr>
        <p:txBody>
          <a:bodyPr/>
          <a:lstStyle/>
          <a:p>
            <a:r>
              <a:rPr lang="en-US" b="1" dirty="0"/>
              <a:t>OUTPUT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E83503-B400-05E6-CD23-D9C2172B50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695" y="2639246"/>
            <a:ext cx="4497478" cy="2303144"/>
          </a:xfrm>
        </p:spPr>
      </p:pic>
    </p:spTree>
    <p:extLst>
      <p:ext uri="{BB962C8B-B14F-4D97-AF65-F5344CB8AC3E}">
        <p14:creationId xmlns:p14="http://schemas.microsoft.com/office/powerpoint/2010/main" val="3141225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125</TotalTime>
  <Words>580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Malgun Gothic</vt:lpstr>
      <vt:lpstr>Arial</vt:lpstr>
      <vt:lpstr>Book Antiqua</vt:lpstr>
      <vt:lpstr>Californian FB</vt:lpstr>
      <vt:lpstr>Gill Sans MT</vt:lpstr>
      <vt:lpstr>Gallery</vt:lpstr>
      <vt:lpstr>PowerPoint Presentation</vt:lpstr>
      <vt:lpstr>1. Sales Performance Analysis  1. Which vehicle model has the highest sales volume?</vt:lpstr>
      <vt:lpstr>1. Sales Performance Analysis  2. Are there any seasonal trends in vehicle sales?</vt:lpstr>
      <vt:lpstr>2 . Customer Feedback Insights  1. What is the average rating for each vehicle model?</vt:lpstr>
      <vt:lpstr>2 . Customer Feedback Insights  2 . Are there any common themes in customer comments?</vt:lpstr>
      <vt:lpstr>2 . Customer Feedback Insights  3 . How many customers have provided feedback on their vehicles?</vt:lpstr>
      <vt:lpstr>3 . Inventory Management  1 . What is the current inventory level for each vehicle model?</vt:lpstr>
      <vt:lpstr>3 . Inventory Management  2 . How does inventory correlate with sales data over the past year?</vt:lpstr>
      <vt:lpstr>4. Service Record Analysis  1 . What are the most common types of service requests?</vt:lpstr>
      <vt:lpstr>4. Service Record Analysis  2  . Which vehicle models have the highest service costs?  </vt:lpstr>
      <vt:lpstr>4. Service Record Analysis  3  . Is there a correlation between service frequency and customer satisfaction ratings?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Khurram Naveed</dc:creator>
  <cp:lastModifiedBy>Khurram Naveed</cp:lastModifiedBy>
  <cp:revision>4</cp:revision>
  <dcterms:created xsi:type="dcterms:W3CDTF">2024-11-11T13:16:55Z</dcterms:created>
  <dcterms:modified xsi:type="dcterms:W3CDTF">2024-11-12T07:39:37Z</dcterms:modified>
</cp:coreProperties>
</file>