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29A0A-F78F-4A77-AA57-F38C45A4896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56B8A-1897-4BF2-BF09-EC19F9E3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9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56B8A-1897-4BF2-BF09-EC19F9E316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97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4FD94-89AC-6EA5-95AA-30B658356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EDF154-A89A-56CD-6847-34901C594E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220B3A-17AA-15C1-CE52-5CE5BBD78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71046-B317-C601-F264-7D5CF34263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56B8A-1897-4BF2-BF09-EC19F9E316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2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582D9-D579-EE98-75D1-A962BE332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AA7335-C0E1-BAC6-9BA1-7E7E3120EE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6F884E-E03E-063D-F03D-71ADF151A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2DECC-3E36-0CC6-0441-1C5D98F35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56B8A-1897-4BF2-BF09-EC19F9E316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55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09CF2-D977-1954-65DE-ED1302BDC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B69A87-9184-CDA4-ACC7-75E4BFF803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BE73CC-3DD8-5A6D-3149-2DA7F2D0B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02A36-F6B5-D894-EEFB-3B4B1AAA3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56B8A-1897-4BF2-BF09-EC19F9E316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56795-2B31-F382-1E5F-68BD2387C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30BA54-A001-47F9-3255-374853666B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BB3A7C-86AC-D598-B8DF-AC0DCA12F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503DD-3223-9055-09B6-D149E6746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56B8A-1897-4BF2-BF09-EC19F9E316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2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BBE86-F34A-C2AC-BA23-77E7523A6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B865F6-9037-1D23-3984-815CA41373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AE2D20-7155-E63B-2B4C-CB67CD086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2B3DE-CFA3-2E3B-749F-5B4285F45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56B8A-1897-4BF2-BF09-EC19F9E316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49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9BB2F-2ADA-9E59-9BE8-3642CEA7C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FE366D-21BC-8EBF-898B-BF25EC331F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B29D58-17A7-9969-96A3-E438493C1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AC66F-9545-192C-9C58-3469BCCF2C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56B8A-1897-4BF2-BF09-EC19F9E316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51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EB715-986A-37F0-3CBD-716B11326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E893F8-2B05-6EDC-3B22-D4C1DAA1FC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0863BC-C1C5-FAFA-BC6C-7C081B635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41D8F-1F27-4DE5-FC77-1556B5122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56B8A-1897-4BF2-BF09-EC19F9E316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88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83889-D835-1ACF-F3B1-40537EFAD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9F43F0-64AC-0801-38AE-7D9EED43A9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A6D0BF-E852-42F5-CBA8-67B8C3B62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7968B-DF54-369A-B6D7-301A0B3330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56B8A-1897-4BF2-BF09-EC19F9E316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99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463A1-4EF1-31C4-FF85-4C763E305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E18E88-18AF-28BE-DD5F-0DB36261E9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0B46D4-7DFB-8C26-20B1-1C27C0489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F0BD1-3280-76B7-F885-99C2B678A1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56B8A-1897-4BF2-BF09-EC19F9E316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34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1B8C8-90BE-9832-45C7-483FE874B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F33384-D10A-9645-E923-91FBF196F3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CDFDEA-1149-47F8-662B-A2370023F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6FCAD-CC23-06E5-DC28-2B09739B6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56B8A-1897-4BF2-BF09-EC19F9E316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7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83391ED-47A3-4B99-94AA-8BCE7AC730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BB31DF5-CF53-4050-BDFB-509FB8926E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18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91ED-47A3-4B99-94AA-8BCE7AC730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1DF5-CF53-4050-BDFB-509FB89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4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91ED-47A3-4B99-94AA-8BCE7AC730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1DF5-CF53-4050-BDFB-509FB8926E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917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91ED-47A3-4B99-94AA-8BCE7AC730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1DF5-CF53-4050-BDFB-509FB8926E9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70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91ED-47A3-4B99-94AA-8BCE7AC730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1DF5-CF53-4050-BDFB-509FB89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26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91ED-47A3-4B99-94AA-8BCE7AC730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1DF5-CF53-4050-BDFB-509FB8926E9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959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91ED-47A3-4B99-94AA-8BCE7AC730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1DF5-CF53-4050-BDFB-509FB8926E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68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91ED-47A3-4B99-94AA-8BCE7AC730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1DF5-CF53-4050-BDFB-509FB8926E9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760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91ED-47A3-4B99-94AA-8BCE7AC730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1DF5-CF53-4050-BDFB-509FB8926E9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0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91ED-47A3-4B99-94AA-8BCE7AC730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1DF5-CF53-4050-BDFB-509FB89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3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91ED-47A3-4B99-94AA-8BCE7AC730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1DF5-CF53-4050-BDFB-509FB8926E9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48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91ED-47A3-4B99-94AA-8BCE7AC730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1DF5-CF53-4050-BDFB-509FB89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4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91ED-47A3-4B99-94AA-8BCE7AC730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1DF5-CF53-4050-BDFB-509FB8926E9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18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91ED-47A3-4B99-94AA-8BCE7AC730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1DF5-CF53-4050-BDFB-509FB8926E9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4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91ED-47A3-4B99-94AA-8BCE7AC730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1DF5-CF53-4050-BDFB-509FB89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8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91ED-47A3-4B99-94AA-8BCE7AC730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1DF5-CF53-4050-BDFB-509FB8926E9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89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91ED-47A3-4B99-94AA-8BCE7AC730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31DF5-CF53-4050-BDFB-509FB89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3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3391ED-47A3-4B99-94AA-8BCE7AC730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B31DF5-CF53-4050-BDFB-509FB89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3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4F52-5599-5426-E6BA-F346BA487EF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87078" y="1076446"/>
            <a:ext cx="10861997" cy="4213104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alisto MT" panose="02040603050505030304" pitchFamily="18" charset="0"/>
              </a:rPr>
              <a:t> </a:t>
            </a: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FA9A7-38DD-9AF1-20A0-526F41AE5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59" y="828312"/>
            <a:ext cx="10353557" cy="388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6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23DC6-65FB-1767-C67C-9A5AEE646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50E6-72DA-A2E4-DE93-2C63F44E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34" y="682906"/>
            <a:ext cx="10317864" cy="682907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 2.	Employee-Focused Questions: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AD33E-B6BC-D262-87CF-17F5158BC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3877" y="2641378"/>
            <a:ext cx="6073061" cy="3225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</a:t>
            </a:r>
          </a:p>
          <a:p>
            <a:pPr marL="0" indent="0">
              <a:buNone/>
            </a:pPr>
            <a:r>
              <a:rPr lang="en-US" b="1" dirty="0"/>
              <a:t>    AVG(e.Salary) AS AverageSalary</a:t>
            </a:r>
          </a:p>
          <a:p>
            <a:pPr marL="0" indent="0">
              <a:buNone/>
            </a:pPr>
            <a:r>
              <a:rPr lang="en-US" b="1" dirty="0"/>
              <a:t>FROM </a:t>
            </a:r>
          </a:p>
          <a:p>
            <a:pPr marL="0" indent="0">
              <a:buNone/>
            </a:pPr>
            <a:r>
              <a:rPr lang="en-US" b="1" dirty="0"/>
              <a:t>    Employees e</a:t>
            </a:r>
          </a:p>
          <a:p>
            <a:pPr marL="0" indent="0">
              <a:buNone/>
            </a:pPr>
            <a:r>
              <a:rPr lang="en-US" b="1" dirty="0"/>
              <a:t>WHERE </a:t>
            </a:r>
          </a:p>
          <a:p>
            <a:pPr marL="0" indent="0">
              <a:buNone/>
            </a:pPr>
            <a:r>
              <a:rPr lang="en-US" b="1" dirty="0"/>
              <a:t>    e.Department = 'AI Solutions';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FBE942-DB5F-855F-FE79-67AA55191022}"/>
              </a:ext>
            </a:extLst>
          </p:cNvPr>
          <p:cNvSpPr txBox="1">
            <a:spLocks/>
          </p:cNvSpPr>
          <p:nvPr/>
        </p:nvSpPr>
        <p:spPr>
          <a:xfrm>
            <a:off x="578733" y="1958471"/>
            <a:ext cx="10880203" cy="902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2. What is the average salary for employees working in the AI Solutions department?</a:t>
            </a:r>
          </a:p>
          <a:p>
            <a:pPr algn="l"/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BA8443-DEB3-00BF-8B52-0B3B0254FFA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912" y="2974694"/>
            <a:ext cx="3582446" cy="1493134"/>
          </a:xfrm>
        </p:spPr>
      </p:pic>
    </p:spTree>
    <p:extLst>
      <p:ext uri="{BB962C8B-B14F-4D97-AF65-F5344CB8AC3E}">
        <p14:creationId xmlns:p14="http://schemas.microsoft.com/office/powerpoint/2010/main" val="384707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7B131-F051-9197-B470-C98C236A6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E144-9802-FAD8-49EA-AE9F437D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34" y="682906"/>
            <a:ext cx="10317864" cy="682907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 2.	Employee-Focused Questions: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2053C-0677-1DA7-AD7A-A12EE393E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3877" y="2641378"/>
            <a:ext cx="6073061" cy="32252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SELECT </a:t>
            </a:r>
          </a:p>
          <a:p>
            <a:pPr marL="0" indent="0">
              <a:buNone/>
            </a:pPr>
            <a:r>
              <a:rPr lang="en-US" b="1" dirty="0"/>
              <a:t>    p.ProjectName, </a:t>
            </a:r>
          </a:p>
          <a:p>
            <a:pPr marL="0" indent="0">
              <a:buNone/>
            </a:pPr>
            <a:r>
              <a:rPr lang="en-US" b="1" dirty="0"/>
              <a:t>    COUNT(pa.EmployeeID) AS EmployeeCount</a:t>
            </a:r>
          </a:p>
          <a:p>
            <a:pPr marL="0" indent="0">
              <a:buNone/>
            </a:pPr>
            <a:r>
              <a:rPr lang="en-US" b="1" dirty="0"/>
              <a:t>FROM ProjectAssignments pa</a:t>
            </a:r>
          </a:p>
          <a:p>
            <a:pPr marL="0" indent="0">
              <a:buNone/>
            </a:pPr>
            <a:r>
              <a:rPr lang="en-US" b="1" dirty="0"/>
              <a:t>JOIN Projects p ON pa.ProjectID = p.ProjectID</a:t>
            </a:r>
          </a:p>
          <a:p>
            <a:pPr marL="0" indent="0">
              <a:buNone/>
            </a:pPr>
            <a:r>
              <a:rPr lang="en-US" b="1" dirty="0"/>
              <a:t>GROUP BY p.ProjectName</a:t>
            </a:r>
          </a:p>
          <a:p>
            <a:pPr marL="0" indent="0">
              <a:buNone/>
            </a:pPr>
            <a:r>
              <a:rPr lang="en-US" b="1" dirty="0"/>
              <a:t>HAVING COUNT(pa.EmployeeID) &lt; 3;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835DC-FFAD-4AEC-45F1-707FB2EF1F96}"/>
              </a:ext>
            </a:extLst>
          </p:cNvPr>
          <p:cNvSpPr txBox="1">
            <a:spLocks/>
          </p:cNvSpPr>
          <p:nvPr/>
        </p:nvSpPr>
        <p:spPr>
          <a:xfrm>
            <a:off x="578733" y="1958471"/>
            <a:ext cx="10880203" cy="902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3. How many employees have been assigned to each project? Which projects are under-resourced?</a:t>
            </a:r>
          </a:p>
          <a:p>
            <a:pPr algn="l"/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12287F-FD55-360C-3FC8-B9D50F77BD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94" y="2847372"/>
            <a:ext cx="4369597" cy="2793677"/>
          </a:xfrm>
        </p:spPr>
      </p:pic>
    </p:spTree>
    <p:extLst>
      <p:ext uri="{BB962C8B-B14F-4D97-AF65-F5344CB8AC3E}">
        <p14:creationId xmlns:p14="http://schemas.microsoft.com/office/powerpoint/2010/main" val="3463024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1D514-32AD-C67E-64AB-66C26DF7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A62F-B7C4-DAF9-F3BD-7ADFF483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34" y="682906"/>
            <a:ext cx="10317864" cy="682907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 2.	Employee-Focused Questions: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3AF1A-DA12-67EA-F90F-2C7816537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3877" y="2641378"/>
            <a:ext cx="6073061" cy="3225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</a:t>
            </a:r>
          </a:p>
          <a:p>
            <a:pPr marL="0" indent="0">
              <a:buNone/>
            </a:pPr>
            <a:r>
              <a:rPr lang="en-US" b="1" dirty="0"/>
              <a:t>    COUNT(e.EmployeeID) AS EmployeeCount</a:t>
            </a:r>
          </a:p>
          <a:p>
            <a:pPr marL="0" indent="0">
              <a:buNone/>
            </a:pPr>
            <a:r>
              <a:rPr lang="en-US" b="1" dirty="0"/>
              <a:t>FROM Employees e</a:t>
            </a:r>
          </a:p>
          <a:p>
            <a:pPr marL="0" indent="0">
              <a:buNone/>
            </a:pPr>
            <a:r>
              <a:rPr lang="en-US" b="1" dirty="0"/>
              <a:t>WHERE e.Department = 'Data Science';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45C6E78-9ABB-F58E-816F-F1A8BEC60D32}"/>
              </a:ext>
            </a:extLst>
          </p:cNvPr>
          <p:cNvSpPr txBox="1">
            <a:spLocks/>
          </p:cNvSpPr>
          <p:nvPr/>
        </p:nvSpPr>
        <p:spPr>
          <a:xfrm>
            <a:off x="578733" y="1958471"/>
            <a:ext cx="10880203" cy="902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4. How many employees have a role in the data science department?</a:t>
            </a:r>
          </a:p>
          <a:p>
            <a:pPr algn="l"/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A6010C-D7F1-B65E-669C-C8ABEFF7968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534" y="2812612"/>
            <a:ext cx="4283210" cy="1700687"/>
          </a:xfrm>
        </p:spPr>
      </p:pic>
    </p:spTree>
    <p:extLst>
      <p:ext uri="{BB962C8B-B14F-4D97-AF65-F5344CB8AC3E}">
        <p14:creationId xmlns:p14="http://schemas.microsoft.com/office/powerpoint/2010/main" val="324703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1469D-706C-2E76-F49B-9B6AF36AD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3CE4-CF52-4CA6-9B1E-07CA355B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10" y="613458"/>
            <a:ext cx="10317864" cy="682907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 2.	Employee-Focused Questions: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909F7-3547-0BA3-FACD-7796484D3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3877" y="2641378"/>
            <a:ext cx="6073061" cy="32252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SELECT </a:t>
            </a:r>
          </a:p>
          <a:p>
            <a:pPr marL="0" indent="0">
              <a:buNone/>
            </a:pPr>
            <a:r>
              <a:rPr lang="en-US" b="1" dirty="0"/>
              <a:t>    SUM(e.Salary) AS TotalSalaryExpenditure</a:t>
            </a:r>
          </a:p>
          <a:p>
            <a:pPr marL="0" indent="0">
              <a:buNone/>
            </a:pPr>
            <a:r>
              <a:rPr lang="en-US" b="1" dirty="0"/>
              <a:t>FROM ProjectAssignments pa</a:t>
            </a:r>
          </a:p>
          <a:p>
            <a:pPr marL="0" indent="0">
              <a:buNone/>
            </a:pPr>
            <a:r>
              <a:rPr lang="en-US" b="1" dirty="0"/>
              <a:t>JOIN Employees e ON pa.EmployeeID = e.EmployeeID</a:t>
            </a:r>
          </a:p>
          <a:p>
            <a:pPr marL="0" indent="0">
              <a:buNone/>
            </a:pPr>
            <a:r>
              <a:rPr lang="en-US" b="1" dirty="0"/>
              <a:t>JOIN Projects p ON pa.ProjectID = p.ProjectID</a:t>
            </a:r>
          </a:p>
          <a:p>
            <a:pPr marL="0" indent="0">
              <a:buNone/>
            </a:pPr>
            <a:r>
              <a:rPr lang="en-US" b="1" dirty="0"/>
              <a:t>JOIN Clients c ON p.ClientID = c.ClientID</a:t>
            </a:r>
          </a:p>
          <a:p>
            <a:pPr marL="0" indent="0">
              <a:buNone/>
            </a:pPr>
            <a:r>
              <a:rPr lang="en-US" b="1" dirty="0"/>
              <a:t>WHERE c.Industry = 'Healthcare';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5D4C1F-61A4-D614-3842-29FC656DD624}"/>
              </a:ext>
            </a:extLst>
          </p:cNvPr>
          <p:cNvSpPr txBox="1">
            <a:spLocks/>
          </p:cNvSpPr>
          <p:nvPr/>
        </p:nvSpPr>
        <p:spPr>
          <a:xfrm>
            <a:off x="578733" y="1958471"/>
            <a:ext cx="10880203" cy="902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5. What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the total salary expenditure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employees assigned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the "Healthcare" industry projects?</a:t>
            </a:r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algn="l"/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9338D1-F983-15FD-78BB-677DC75C7A2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226" y="2972346"/>
            <a:ext cx="3770631" cy="1324209"/>
          </a:xfrm>
        </p:spPr>
      </p:pic>
    </p:spTree>
    <p:extLst>
      <p:ext uri="{BB962C8B-B14F-4D97-AF65-F5344CB8AC3E}">
        <p14:creationId xmlns:p14="http://schemas.microsoft.com/office/powerpoint/2010/main" val="2853388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D0E5A-64D0-F37A-0C83-4C5A1856A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1DE5-6733-B209-C54D-8E545471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10" y="613458"/>
            <a:ext cx="10317864" cy="682907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 3.	Project-Focused Questions: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6391B-0AEC-7D66-4C7A-E8AC43398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3877" y="2641378"/>
            <a:ext cx="6073061" cy="3225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</a:t>
            </a:r>
          </a:p>
          <a:p>
            <a:pPr marL="0" indent="0">
              <a:buNone/>
            </a:pPr>
            <a:r>
              <a:rPr lang="en-US" b="1" dirty="0"/>
              <a:t>    p.ProjectName</a:t>
            </a:r>
          </a:p>
          <a:p>
            <a:pPr marL="0" indent="0">
              <a:buNone/>
            </a:pPr>
            <a:r>
              <a:rPr lang="en-US" b="1" dirty="0"/>
              <a:t>FROM Projects p</a:t>
            </a:r>
          </a:p>
          <a:p>
            <a:pPr marL="0" indent="0">
              <a:buNone/>
            </a:pPr>
            <a:r>
              <a:rPr lang="en-US" b="1" dirty="0"/>
              <a:t>WHERE p.Status = 'Paused';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71B484-3179-2F71-CCC3-9D03C3EE66EB}"/>
              </a:ext>
            </a:extLst>
          </p:cNvPr>
          <p:cNvSpPr txBox="1">
            <a:spLocks/>
          </p:cNvSpPr>
          <p:nvPr/>
        </p:nvSpPr>
        <p:spPr>
          <a:xfrm>
            <a:off x="578733" y="1958471"/>
            <a:ext cx="10880203" cy="902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1. Which projects are currently paused and why?</a:t>
            </a:r>
          </a:p>
          <a:p>
            <a:pPr algn="l"/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77A197-1B9D-1342-F807-F1DEA790007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938" y="2986006"/>
            <a:ext cx="4369838" cy="1342926"/>
          </a:xfrm>
        </p:spPr>
      </p:pic>
    </p:spTree>
    <p:extLst>
      <p:ext uri="{BB962C8B-B14F-4D97-AF65-F5344CB8AC3E}">
        <p14:creationId xmlns:p14="http://schemas.microsoft.com/office/powerpoint/2010/main" val="1581938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99C0C-1543-686E-4CDE-BF86638E7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6EA4-5FEB-02D5-6136-4C9CAFAC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10" y="613458"/>
            <a:ext cx="10317864" cy="682907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 3.	Project-Focused Questions: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212DE-D7B1-3A04-E2DB-FD9B0ABA8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3877" y="2641379"/>
            <a:ext cx="10436715" cy="18958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SELECT </a:t>
            </a:r>
          </a:p>
          <a:p>
            <a:pPr marL="0" indent="0">
              <a:buNone/>
            </a:pPr>
            <a:r>
              <a:rPr lang="en-US" b="1" dirty="0"/>
              <a:t>    (CAST(COUNT(CASE WHEN p.Status = 'Completed' THEN 1 END) AS FLOAT) / COUNT(p.ProjectID)) * 100 AS CompletionRate</a:t>
            </a:r>
          </a:p>
          <a:p>
            <a:pPr marL="0" indent="0">
              <a:buNone/>
            </a:pPr>
            <a:r>
              <a:rPr lang="en-US" b="1" dirty="0"/>
              <a:t>FROM </a:t>
            </a:r>
          </a:p>
          <a:p>
            <a:pPr marL="0" indent="0">
              <a:buNone/>
            </a:pPr>
            <a:r>
              <a:rPr lang="en-US" b="1" dirty="0"/>
              <a:t>    Projects p;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AC27432-CD66-C0A9-51B3-857DBCEEDE03}"/>
              </a:ext>
            </a:extLst>
          </p:cNvPr>
          <p:cNvSpPr txBox="1">
            <a:spLocks/>
          </p:cNvSpPr>
          <p:nvPr/>
        </p:nvSpPr>
        <p:spPr>
          <a:xfrm>
            <a:off x="578733" y="1958471"/>
            <a:ext cx="10880203" cy="902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2. What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the overall project completion rate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projects?</a:t>
            </a:r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algn="l"/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A801B7-07F8-E896-4242-74749CDBBF7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586" y="4429628"/>
            <a:ext cx="3734974" cy="1400616"/>
          </a:xfrm>
        </p:spPr>
      </p:pic>
    </p:spTree>
    <p:extLst>
      <p:ext uri="{BB962C8B-B14F-4D97-AF65-F5344CB8AC3E}">
        <p14:creationId xmlns:p14="http://schemas.microsoft.com/office/powerpoint/2010/main" val="2300885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3B1A5-F763-BF45-F8E7-45CC79FFC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1BCF-6A16-F666-6560-3CA5B032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10" y="613458"/>
            <a:ext cx="10317864" cy="682907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 3.	Project-Focused Questions: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E5165-E77B-895F-E8F7-046ABCFF8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3878" y="2641379"/>
            <a:ext cx="10297818" cy="18032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SELECT</a:t>
            </a:r>
          </a:p>
          <a:p>
            <a:pPr marL="0" indent="0">
              <a:buNone/>
            </a:pPr>
            <a:r>
              <a:rPr lang="en-US" b="1" dirty="0"/>
              <a:t>    SUM(CASE WHEN p.EndDate &lt;= p.EndDate THEN 1 ELSE 0 END) AS ProjectsOnTime,</a:t>
            </a:r>
          </a:p>
          <a:p>
            <a:pPr marL="0" indent="0">
              <a:buNone/>
            </a:pPr>
            <a:r>
              <a:rPr lang="en-US" b="1" dirty="0"/>
              <a:t>    SUM(CASE WHEN p.EndDate &gt; EndDate THEN 1 ELSE 0 END) AS ProjectsOverdue</a:t>
            </a:r>
          </a:p>
          <a:p>
            <a:pPr marL="0" indent="0">
              <a:buNone/>
            </a:pPr>
            <a:r>
              <a:rPr lang="en-US" b="1" dirty="0"/>
              <a:t>FROM </a:t>
            </a:r>
          </a:p>
          <a:p>
            <a:pPr marL="0" indent="0">
              <a:buNone/>
            </a:pPr>
            <a:r>
              <a:rPr lang="en-US" b="1" dirty="0"/>
              <a:t>    Projects p;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E2557A-A26C-73BB-E7DC-612D86A95064}"/>
              </a:ext>
            </a:extLst>
          </p:cNvPr>
          <p:cNvSpPr txBox="1">
            <a:spLocks/>
          </p:cNvSpPr>
          <p:nvPr/>
        </p:nvSpPr>
        <p:spPr>
          <a:xfrm>
            <a:off x="578733" y="1958471"/>
            <a:ext cx="10880203" cy="902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algn="l"/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16EDECE-6962-A216-425D-6D1F1B7C9D0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149" y="4073304"/>
            <a:ext cx="5504547" cy="138230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ED56E4-4C87-8D80-0C38-43B5FF6455C7}"/>
              </a:ext>
            </a:extLst>
          </p:cNvPr>
          <p:cNvSpPr txBox="1"/>
          <p:nvPr/>
        </p:nvSpPr>
        <p:spPr>
          <a:xfrm>
            <a:off x="733064" y="1402389"/>
            <a:ext cx="10610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3. How many projects have been completed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the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timeline versus those that have gone beyond their expected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89385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613C3-4D6A-61FD-10FC-7271770B7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F364-030C-A5ED-7CCA-B30FE835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10" y="613458"/>
            <a:ext cx="10317864" cy="682907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 4.	AI Tool and Solution-Focused Questions: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D2371-E6AD-D690-F042-1505CBDAD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3878" y="2641379"/>
            <a:ext cx="10286244" cy="193062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500" b="1" dirty="0"/>
              <a:t>SELECT </a:t>
            </a:r>
          </a:p>
          <a:p>
            <a:pPr marL="0" indent="0">
              <a:buNone/>
            </a:pPr>
            <a:r>
              <a:rPr lang="en-US" sz="2500" b="1" dirty="0"/>
              <a:t>    COUNT(at.ToolID) AS TotalAI_Tools,</a:t>
            </a:r>
          </a:p>
          <a:p>
            <a:pPr marL="0" indent="0">
              <a:buNone/>
            </a:pPr>
            <a:r>
              <a:rPr lang="en-US" sz="2500" b="1" dirty="0"/>
              <a:t>    STRING_AGG(at.Description, ', ') AS ToolImpact</a:t>
            </a:r>
          </a:p>
          <a:p>
            <a:pPr marL="0" indent="0">
              <a:buNone/>
            </a:pPr>
            <a:r>
              <a:rPr lang="en-US" sz="2500" b="1" dirty="0"/>
              <a:t>FROM </a:t>
            </a:r>
          </a:p>
          <a:p>
            <a:pPr marL="0" indent="0">
              <a:buNone/>
            </a:pPr>
            <a:r>
              <a:rPr lang="en-US" sz="2500" b="1" dirty="0"/>
              <a:t>    AI_Tools at;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6A3CBB-7554-B93C-6621-330ECFE66BD0}"/>
              </a:ext>
            </a:extLst>
          </p:cNvPr>
          <p:cNvSpPr txBox="1">
            <a:spLocks/>
          </p:cNvSpPr>
          <p:nvPr/>
        </p:nvSpPr>
        <p:spPr>
          <a:xfrm>
            <a:off x="578733" y="1958471"/>
            <a:ext cx="10880203" cy="902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algn="l"/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139F2-FDD0-FFF9-C577-D43AD6E77275}"/>
              </a:ext>
            </a:extLst>
          </p:cNvPr>
          <p:cNvSpPr txBox="1"/>
          <p:nvPr/>
        </p:nvSpPr>
        <p:spPr>
          <a:xfrm>
            <a:off x="713771" y="1408028"/>
            <a:ext cx="10610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4.AI Tool and Solution-Focused Questions: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1BAEBCC-542A-00E2-0E74-BA80C669DEB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969" y="4345416"/>
            <a:ext cx="7124967" cy="927729"/>
          </a:xfrm>
        </p:spPr>
      </p:pic>
    </p:spTree>
    <p:extLst>
      <p:ext uri="{BB962C8B-B14F-4D97-AF65-F5344CB8AC3E}">
        <p14:creationId xmlns:p14="http://schemas.microsoft.com/office/powerpoint/2010/main" val="339253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94A5B-3B37-C0B7-6441-171EA52A5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03F01FC-879A-7DE1-5E66-093B0C319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80707"/>
            <a:ext cx="10266744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64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481D9-4EAD-C15A-21E6-EFCFEACC7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9B09CE-9088-8FBB-FECE-996B750AC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065" y="2496557"/>
            <a:ext cx="9633870" cy="141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7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02528-F2E2-8FCC-64BF-A5B7398AD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BDD3-18AF-AC0D-3384-577BD9C6598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87078" y="-1030147"/>
            <a:ext cx="10861997" cy="6759615"/>
          </a:xfrm>
        </p:spPr>
        <p:txBody>
          <a:bodyPr>
            <a:noAutofit/>
          </a:bodyPr>
          <a:lstStyle/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DE462-66E8-CA99-9B8A-FCD5B69CD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94" y="729206"/>
            <a:ext cx="10093124" cy="482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9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25500-98C8-2260-1AC3-2414FED5C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EB07-B561-70E1-C7D3-58F20B4DE9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87078" y="-1030147"/>
            <a:ext cx="10861997" cy="6759615"/>
          </a:xfrm>
        </p:spPr>
        <p:txBody>
          <a:bodyPr>
            <a:noAutofit/>
          </a:bodyPr>
          <a:lstStyle/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09AE2-4810-3029-DFDF-344CA7689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4" y="717083"/>
            <a:ext cx="10524088" cy="475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7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02125-598A-F97D-F301-2AD7B2250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870545-3BFE-264E-57B8-DD8ED8AD6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67" y="1033128"/>
            <a:ext cx="9431066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4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D29F9-47EC-F75B-76D5-9D221CCB3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57C2-8279-9871-8B27-B72A8CB7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34" y="682906"/>
            <a:ext cx="10317864" cy="682907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 1. Client-Focused Queries 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6C8CE-17E9-026F-4FD3-FD54FDD4D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9281" y="2650604"/>
            <a:ext cx="5389943" cy="32252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SELECT TOP 1 </a:t>
            </a:r>
          </a:p>
          <a:p>
            <a:pPr marL="0" indent="0">
              <a:buNone/>
            </a:pPr>
            <a:r>
              <a:rPr lang="en-US" b="1" dirty="0"/>
              <a:t>    c.ClientName, </a:t>
            </a:r>
          </a:p>
          <a:p>
            <a:pPr marL="0" indent="0">
              <a:buNone/>
            </a:pPr>
            <a:r>
              <a:rPr lang="en-US" b="1" dirty="0"/>
              <a:t>    COUNT(p.ProjectID) AS OngoingProjectCount</a:t>
            </a:r>
          </a:p>
          <a:p>
            <a:pPr marL="0" indent="0">
              <a:buNone/>
            </a:pPr>
            <a:r>
              <a:rPr lang="en-US" b="1" dirty="0"/>
              <a:t>FROM Projects p</a:t>
            </a:r>
          </a:p>
          <a:p>
            <a:pPr marL="0" indent="0">
              <a:buNone/>
            </a:pPr>
            <a:r>
              <a:rPr lang="en-US" b="1" dirty="0"/>
              <a:t>JOIN Clients c ON p.ClientID = c.ClientID</a:t>
            </a:r>
          </a:p>
          <a:p>
            <a:pPr marL="0" indent="0">
              <a:buNone/>
            </a:pPr>
            <a:r>
              <a:rPr lang="en-US" b="1" dirty="0"/>
              <a:t>WHERE p.Status = 'Ongoing'</a:t>
            </a:r>
          </a:p>
          <a:p>
            <a:pPr marL="0" indent="0">
              <a:buNone/>
            </a:pPr>
            <a:r>
              <a:rPr lang="en-US" b="1" dirty="0"/>
              <a:t>GROUP BY c.ClientName</a:t>
            </a:r>
          </a:p>
          <a:p>
            <a:pPr marL="0" indent="0">
              <a:buNone/>
            </a:pPr>
            <a:r>
              <a:rPr lang="en-US" b="1" dirty="0"/>
              <a:t>ORDER BY OngoingProjectCount DESC;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AEBB8D6-A7DA-CDB3-3699-01B56E637A4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302" y="3381274"/>
            <a:ext cx="4234670" cy="873519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F734808-B56E-00AE-FD93-1A9D0DC00DFA}"/>
              </a:ext>
            </a:extLst>
          </p:cNvPr>
          <p:cNvSpPr txBox="1">
            <a:spLocks/>
          </p:cNvSpPr>
          <p:nvPr/>
        </p:nvSpPr>
        <p:spPr>
          <a:xfrm>
            <a:off x="578734" y="1365813"/>
            <a:ext cx="10317864" cy="6829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1. Which client has the highest number of ongoing projects? 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746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27E3F-F13D-153F-C8EA-B49D2C8FC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281D-60B6-2F6B-F2A5-E7A29C65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34" y="682906"/>
            <a:ext cx="10317864" cy="682907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 1. Client-Focused Queries 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DB270-88EB-678F-EB81-2C65BE509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9281" y="2650604"/>
            <a:ext cx="5389943" cy="3225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</a:t>
            </a:r>
          </a:p>
          <a:p>
            <a:pPr marL="0" indent="0">
              <a:buNone/>
            </a:pPr>
            <a:r>
              <a:rPr lang="en-US" b="1" dirty="0"/>
              <a:t>    SUM(p.Budget) AS TotalRevenue</a:t>
            </a:r>
          </a:p>
          <a:p>
            <a:pPr marL="0" indent="0">
              <a:buNone/>
            </a:pPr>
            <a:r>
              <a:rPr lang="en-US" b="1" dirty="0"/>
              <a:t>FROM Projects p</a:t>
            </a:r>
          </a:p>
          <a:p>
            <a:pPr marL="0" indent="0">
              <a:buNone/>
            </a:pPr>
            <a:r>
              <a:rPr lang="en-US" b="1" dirty="0"/>
              <a:t>JOIN Clients c ON p.ClientID = c.ClientID</a:t>
            </a:r>
          </a:p>
          <a:p>
            <a:pPr marL="0" indent="0">
              <a:buNone/>
            </a:pPr>
            <a:r>
              <a:rPr lang="en-US" b="1" dirty="0"/>
              <a:t>WHERE c.Industry = 'Healthcare';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83CDB4-C519-185D-47A3-1E9C8D9F5662}"/>
              </a:ext>
            </a:extLst>
          </p:cNvPr>
          <p:cNvSpPr txBox="1">
            <a:spLocks/>
          </p:cNvSpPr>
          <p:nvPr/>
        </p:nvSpPr>
        <p:spPr>
          <a:xfrm>
            <a:off x="578733" y="1365813"/>
            <a:ext cx="10880203" cy="6829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2. What is the total revenue (budget) generated by projects for clients in the healthcare industry? 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54FE67-E6B6-778A-63D6-A17374ACF3F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026" y="2892070"/>
            <a:ext cx="3631572" cy="1043324"/>
          </a:xfrm>
        </p:spPr>
      </p:pic>
    </p:spTree>
    <p:extLst>
      <p:ext uri="{BB962C8B-B14F-4D97-AF65-F5344CB8AC3E}">
        <p14:creationId xmlns:p14="http://schemas.microsoft.com/office/powerpoint/2010/main" val="118083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CB337-25F3-78E1-A9FC-3A4941CF2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E49B-01E5-67E1-B6BE-4A0E712A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34" y="682906"/>
            <a:ext cx="10317864" cy="682907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 1. Client-Focused Queries 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1A0CE-4242-EEB3-B866-D9F8C82E3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9281" y="2650604"/>
            <a:ext cx="5389943" cy="3225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COUNT(DISTINCT c.ClientID) AS ActiveAIClients</a:t>
            </a:r>
          </a:p>
          <a:p>
            <a:pPr marL="0" indent="0">
              <a:buNone/>
            </a:pPr>
            <a:r>
              <a:rPr lang="en-US" b="1" dirty="0"/>
              <a:t>FROM AI_Tools at</a:t>
            </a:r>
          </a:p>
          <a:p>
            <a:pPr marL="0" indent="0">
              <a:buNone/>
            </a:pPr>
            <a:r>
              <a:rPr lang="en-US" b="1" dirty="0"/>
              <a:t>JOIN Clients c ON at.ClientID = c.ClientID</a:t>
            </a:r>
          </a:p>
          <a:p>
            <a:pPr marL="0" indent="0">
              <a:buNone/>
            </a:pPr>
            <a:r>
              <a:rPr lang="en-US" b="1" dirty="0"/>
              <a:t>WHERE at.ImplementationDate IS NOT NULL;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18D6A4-5120-B5DF-6886-E16E68E34688}"/>
              </a:ext>
            </a:extLst>
          </p:cNvPr>
          <p:cNvSpPr txBox="1">
            <a:spLocks/>
          </p:cNvSpPr>
          <p:nvPr/>
        </p:nvSpPr>
        <p:spPr>
          <a:xfrm>
            <a:off x="578733" y="1516284"/>
            <a:ext cx="10880203" cy="53243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3.How many clients have active AI tools implemented by Xeven Solutions?</a:t>
            </a:r>
          </a:p>
          <a:p>
            <a:pPr algn="l"/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B151A3-F3CB-7A63-B13D-0EB32EBAFAC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277" y="2945492"/>
            <a:ext cx="3972339" cy="1117221"/>
          </a:xfrm>
        </p:spPr>
      </p:pic>
    </p:spTree>
    <p:extLst>
      <p:ext uri="{BB962C8B-B14F-4D97-AF65-F5344CB8AC3E}">
        <p14:creationId xmlns:p14="http://schemas.microsoft.com/office/powerpoint/2010/main" val="108814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DD837-4F39-818A-3D34-6A29A11CF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CAE4-939E-8515-2064-BD32566E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34" y="682906"/>
            <a:ext cx="10317864" cy="682907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 1. Client-Focused Queries 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A2830-E747-AFE9-540F-C4EED96E3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9281" y="2650604"/>
            <a:ext cx="5389943" cy="32252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SELECT </a:t>
            </a:r>
          </a:p>
          <a:p>
            <a:pPr marL="0" indent="0">
              <a:buNone/>
            </a:pPr>
            <a:r>
              <a:rPr lang="en-US" b="1" dirty="0"/>
              <a:t>    AVG(p.Budget) AS AverageProjectBudget</a:t>
            </a:r>
          </a:p>
          <a:p>
            <a:pPr marL="0" indent="0">
              <a:buNone/>
            </a:pPr>
            <a:r>
              <a:rPr lang="en-US" b="1" dirty="0"/>
              <a:t>FROM </a:t>
            </a:r>
          </a:p>
          <a:p>
            <a:pPr marL="0" indent="0">
              <a:buNone/>
            </a:pPr>
            <a:r>
              <a:rPr lang="en-US" b="1" dirty="0"/>
              <a:t>    Projects p</a:t>
            </a:r>
          </a:p>
          <a:p>
            <a:pPr marL="0" indent="0">
              <a:buNone/>
            </a:pPr>
            <a:r>
              <a:rPr lang="en-US" b="1" dirty="0"/>
              <a:t>JOIN </a:t>
            </a:r>
          </a:p>
          <a:p>
            <a:pPr marL="0" indent="0">
              <a:buNone/>
            </a:pPr>
            <a:r>
              <a:rPr lang="en-US" b="1" dirty="0"/>
              <a:t>    Clients c ON p.ClientID = c.ClientID</a:t>
            </a:r>
          </a:p>
          <a:p>
            <a:pPr marL="0" indent="0">
              <a:buNone/>
            </a:pPr>
            <a:r>
              <a:rPr lang="en-US" b="1" dirty="0"/>
              <a:t>WHERE </a:t>
            </a:r>
          </a:p>
          <a:p>
            <a:pPr marL="0" indent="0">
              <a:buNone/>
            </a:pPr>
            <a:r>
              <a:rPr lang="en-US" b="1" dirty="0"/>
              <a:t>    c.Industry = 'Energy';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3030A1F-8ECD-9B1F-67D7-DB0584449113}"/>
              </a:ext>
            </a:extLst>
          </p:cNvPr>
          <p:cNvSpPr txBox="1">
            <a:spLocks/>
          </p:cNvSpPr>
          <p:nvPr/>
        </p:nvSpPr>
        <p:spPr>
          <a:xfrm>
            <a:off x="578733" y="1365813"/>
            <a:ext cx="10880203" cy="6829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4.  What is the average project budget for clients in the energy sector</a:t>
            </a:r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67AC9CC-34D7-B5A5-13D7-A3640CB2530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610" y="3287211"/>
            <a:ext cx="4251706" cy="1198618"/>
          </a:xfrm>
        </p:spPr>
      </p:pic>
    </p:spTree>
    <p:extLst>
      <p:ext uri="{BB962C8B-B14F-4D97-AF65-F5344CB8AC3E}">
        <p14:creationId xmlns:p14="http://schemas.microsoft.com/office/powerpoint/2010/main" val="4140322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EBD01-6B55-1F20-7EDB-9C087A312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2907-F99C-6B03-0F4F-0372B7C9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34" y="682906"/>
            <a:ext cx="10317864" cy="682907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 2.	Employee-Focused Questions: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349DA-F779-1611-163E-E84DF411A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3877" y="2641378"/>
            <a:ext cx="6073061" cy="32252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/>
              <a:t>SELECT TOP 1</a:t>
            </a:r>
          </a:p>
          <a:p>
            <a:pPr marL="0" indent="0">
              <a:buNone/>
            </a:pPr>
            <a:r>
              <a:rPr lang="en-US" sz="6400" b="1" dirty="0"/>
              <a:t>    e.FirstName, </a:t>
            </a:r>
          </a:p>
          <a:p>
            <a:pPr marL="0" indent="0">
              <a:buNone/>
            </a:pPr>
            <a:r>
              <a:rPr lang="en-US" sz="6400" b="1" dirty="0"/>
              <a:t>    e.LastName, </a:t>
            </a:r>
          </a:p>
          <a:p>
            <a:pPr marL="0" indent="0">
              <a:buNone/>
            </a:pPr>
            <a:r>
              <a:rPr lang="en-US" sz="6400" b="1" dirty="0"/>
              <a:t>    COUNT(pa.ProjectID) AS ProjectCount</a:t>
            </a:r>
          </a:p>
          <a:p>
            <a:pPr marL="0" indent="0">
              <a:buNone/>
            </a:pPr>
            <a:r>
              <a:rPr lang="en-US" sz="6400" b="1" dirty="0"/>
              <a:t>FROM </a:t>
            </a:r>
          </a:p>
          <a:p>
            <a:pPr marL="0" indent="0">
              <a:buNone/>
            </a:pPr>
            <a:r>
              <a:rPr lang="en-US" sz="6400" b="1" dirty="0"/>
              <a:t>    Employees e</a:t>
            </a:r>
          </a:p>
          <a:p>
            <a:pPr marL="0" indent="0">
              <a:buNone/>
            </a:pPr>
            <a:r>
              <a:rPr lang="en-US" sz="6400" b="1" dirty="0"/>
              <a:t>JOIN </a:t>
            </a:r>
          </a:p>
          <a:p>
            <a:pPr marL="0" indent="0">
              <a:buNone/>
            </a:pPr>
            <a:r>
              <a:rPr lang="en-US" sz="6400" b="1" dirty="0"/>
              <a:t>    ProjectAssignments pa ON e.EmployeeID = pa.EmployeeID</a:t>
            </a:r>
          </a:p>
          <a:p>
            <a:pPr marL="0" indent="0">
              <a:buNone/>
            </a:pPr>
            <a:r>
              <a:rPr lang="en-US" sz="6400" b="1" dirty="0"/>
              <a:t>GROUP BY  e.FirstName, e.LastName</a:t>
            </a:r>
          </a:p>
          <a:p>
            <a:pPr marL="0" indent="0">
              <a:buNone/>
            </a:pPr>
            <a:r>
              <a:rPr lang="en-US" sz="6400" b="1" dirty="0"/>
              <a:t>ORDER BY ProjectCount DESC</a:t>
            </a:r>
          </a:p>
          <a:p>
            <a:pPr marL="0" indent="0">
              <a:buNone/>
            </a:pPr>
            <a:r>
              <a:rPr lang="en-US" b="1" dirty="0"/>
              <a:t>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BD670C-F9C9-8298-90E7-8A33FB41ACEE}"/>
              </a:ext>
            </a:extLst>
          </p:cNvPr>
          <p:cNvSpPr txBox="1">
            <a:spLocks/>
          </p:cNvSpPr>
          <p:nvPr/>
        </p:nvSpPr>
        <p:spPr>
          <a:xfrm>
            <a:off x="578733" y="1958471"/>
            <a:ext cx="10880203" cy="902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1. Which employee has worked on the greatest number of projects?</a:t>
            </a:r>
          </a:p>
          <a:p>
            <a:pPr algn="l"/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8D2D49C-89A6-F817-490B-90C25E38A9D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889" y="3146511"/>
            <a:ext cx="4242605" cy="1192725"/>
          </a:xfrm>
        </p:spPr>
      </p:pic>
    </p:spTree>
    <p:extLst>
      <p:ext uri="{BB962C8B-B14F-4D97-AF65-F5344CB8AC3E}">
        <p14:creationId xmlns:p14="http://schemas.microsoft.com/office/powerpoint/2010/main" val="1393701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150</TotalTime>
  <Words>778</Words>
  <Application>Microsoft Office PowerPoint</Application>
  <PresentationFormat>Widescreen</PresentationFormat>
  <Paragraphs>138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Calisto MT</vt:lpstr>
      <vt:lpstr>Consolas</vt:lpstr>
      <vt:lpstr>Garamond</vt:lpstr>
      <vt:lpstr>Organic</vt:lpstr>
      <vt:lpstr> </vt:lpstr>
      <vt:lpstr>PowerPoint Presentation</vt:lpstr>
      <vt:lpstr>PowerPoint Presentation</vt:lpstr>
      <vt:lpstr>PowerPoint Presentation</vt:lpstr>
      <vt:lpstr> 1. Client-Focused Queries : </vt:lpstr>
      <vt:lpstr> 1. Client-Focused Queries : </vt:lpstr>
      <vt:lpstr> 1. Client-Focused Queries : </vt:lpstr>
      <vt:lpstr> 1. Client-Focused Queries : </vt:lpstr>
      <vt:lpstr> 2. Employee-Focused Questions:</vt:lpstr>
      <vt:lpstr> 2. Employee-Focused Questions:</vt:lpstr>
      <vt:lpstr> 2. Employee-Focused Questions:</vt:lpstr>
      <vt:lpstr> 2. Employee-Focused Questions:</vt:lpstr>
      <vt:lpstr> 2. Employee-Focused Questions:</vt:lpstr>
      <vt:lpstr> 3. Project-Focused Questions:</vt:lpstr>
      <vt:lpstr> 3. Project-Focused Questions:</vt:lpstr>
      <vt:lpstr> 3. Project-Focused Questions:</vt:lpstr>
      <vt:lpstr> 4. AI Tool and Solution-Focused Questions: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Khurram Naveed</dc:creator>
  <cp:lastModifiedBy>Khurram Naveed</cp:lastModifiedBy>
  <cp:revision>2</cp:revision>
  <dcterms:created xsi:type="dcterms:W3CDTF">2024-11-24T17:55:03Z</dcterms:created>
  <dcterms:modified xsi:type="dcterms:W3CDTF">2024-11-25T08:32:10Z</dcterms:modified>
</cp:coreProperties>
</file>