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83" d="100"/>
          <a:sy n="83" d="100"/>
        </p:scale>
        <p:origin x="4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6B98A2-21AB-4E68-997B-D99CF1308AA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21570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6B98A2-21AB-4E68-997B-D99CF1308AA6}"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279274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6B98A2-21AB-4E68-997B-D99CF1308AA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841911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6B98A2-21AB-4E68-997B-D99CF1308AA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662E5-E9D4-4070-9C8B-CDB0CFDDD99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12385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B98A2-21AB-4E68-997B-D99CF1308AA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3958887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6B98A2-21AB-4E68-997B-D99CF1308AA6}" type="datetimeFigureOut">
              <a:rPr lang="en-US" smtClean="0"/>
              <a:t>11/19/2024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2290846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6B98A2-21AB-4E68-997B-D99CF1308AA6}" type="datetimeFigureOut">
              <a:rPr lang="en-US" smtClean="0"/>
              <a:t>11/19/2024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1340745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B98A2-21AB-4E68-997B-D99CF1308AA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1716661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B98A2-21AB-4E68-997B-D99CF1308AA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365226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76B98A2-21AB-4E68-997B-D99CF1308AA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260728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B98A2-21AB-4E68-997B-D99CF1308AA6}"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110080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B98A2-21AB-4E68-997B-D99CF1308AA6}"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4128769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B98A2-21AB-4E68-997B-D99CF1308AA6}"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203124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76B98A2-21AB-4E68-997B-D99CF1308AA6}" type="datetimeFigureOut">
              <a:rPr lang="en-US" smtClean="0"/>
              <a:t>11/19/2024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142855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76B98A2-21AB-4E68-997B-D99CF1308AA6}" type="datetimeFigureOut">
              <a:rPr lang="en-US" smtClean="0"/>
              <a:t>11/19/2024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2069197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76B98A2-21AB-4E68-997B-D99CF1308AA6}" type="datetimeFigureOut">
              <a:rPr lang="en-US" smtClean="0"/>
              <a:t>11/19/2024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157190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6B98A2-21AB-4E68-997B-D99CF1308AA6}"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662E5-E9D4-4070-9C8B-CDB0CFDDD997}" type="slidenum">
              <a:rPr lang="en-US" smtClean="0"/>
              <a:t>‹#›</a:t>
            </a:fld>
            <a:endParaRPr lang="en-US"/>
          </a:p>
        </p:txBody>
      </p:sp>
    </p:spTree>
    <p:extLst>
      <p:ext uri="{BB962C8B-B14F-4D97-AF65-F5344CB8AC3E}">
        <p14:creationId xmlns:p14="http://schemas.microsoft.com/office/powerpoint/2010/main" val="72770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76B98A2-21AB-4E68-997B-D99CF1308AA6}" type="datetimeFigureOut">
              <a:rPr lang="en-US" smtClean="0"/>
              <a:t>11/19/2024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3662E5-E9D4-4070-9C8B-CDB0CFDDD997}" type="slidenum">
              <a:rPr lang="en-US" smtClean="0"/>
              <a:t>‹#›</a:t>
            </a:fld>
            <a:endParaRPr lang="en-US"/>
          </a:p>
        </p:txBody>
      </p:sp>
    </p:spTree>
    <p:extLst>
      <p:ext uri="{BB962C8B-B14F-4D97-AF65-F5344CB8AC3E}">
        <p14:creationId xmlns:p14="http://schemas.microsoft.com/office/powerpoint/2010/main" val="41500318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26BFED-5753-604A-9B7B-4C5A44337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0"/>
            <a:ext cx="12096750" cy="6858000"/>
          </a:xfrm>
          <a:prstGeom prst="rect">
            <a:avLst/>
          </a:prstGeom>
        </p:spPr>
      </p:pic>
    </p:spTree>
    <p:extLst>
      <p:ext uri="{BB962C8B-B14F-4D97-AF65-F5344CB8AC3E}">
        <p14:creationId xmlns:p14="http://schemas.microsoft.com/office/powerpoint/2010/main" val="22222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AEC7B-5222-EBFD-859D-5AED90843A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B5D0C-B83C-A4EA-1563-CB0A598C61ED}"/>
              </a:ext>
            </a:extLst>
          </p:cNvPr>
          <p:cNvSpPr>
            <a:spLocks noGrp="1"/>
          </p:cNvSpPr>
          <p:nvPr>
            <p:ph type="ctrTitle"/>
          </p:nvPr>
        </p:nvSpPr>
        <p:spPr>
          <a:xfrm>
            <a:off x="146613" y="127323"/>
            <a:ext cx="9144000" cy="861420"/>
          </a:xfrm>
        </p:spPr>
        <p:txBody>
          <a:bodyPr/>
          <a:lstStyle/>
          <a:p>
            <a:r>
              <a:rPr lang="en-US" sz="2800" b="1"/>
              <a:t>Problem Scenario for Ferozsons Pharmaceuticals – Portfolio Project Overview</a:t>
            </a:r>
            <a:endParaRPr lang="en-US" sz="2800" b="1" dirty="0"/>
          </a:p>
        </p:txBody>
      </p:sp>
      <p:sp>
        <p:nvSpPr>
          <p:cNvPr id="3" name="Subtitle 2">
            <a:extLst>
              <a:ext uri="{FF2B5EF4-FFF2-40B4-BE49-F238E27FC236}">
                <a16:creationId xmlns:a16="http://schemas.microsoft.com/office/drawing/2014/main" id="{97205561-8C7B-215E-C660-A03E92259404}"/>
              </a:ext>
            </a:extLst>
          </p:cNvPr>
          <p:cNvSpPr>
            <a:spLocks noGrp="1"/>
          </p:cNvSpPr>
          <p:nvPr>
            <p:ph type="subTitle" idx="1"/>
          </p:nvPr>
        </p:nvSpPr>
        <p:spPr>
          <a:xfrm>
            <a:off x="271060" y="1385997"/>
            <a:ext cx="11812910" cy="861420"/>
          </a:xfrm>
        </p:spPr>
        <p:txBody>
          <a:bodyPr>
            <a:normAutofit fontScale="25000" lnSpcReduction="20000"/>
          </a:bodyPr>
          <a:lstStyle/>
          <a:p>
            <a:r>
              <a:rPr lang="en-US" sz="8000" b="1" dirty="0">
                <a:solidFill>
                  <a:schemeClr val="tx1"/>
                </a:solidFill>
                <a:latin typeface="Times New Roman" panose="02020603050405020304" pitchFamily="18" charset="0"/>
                <a:cs typeface="Times New Roman" panose="02020603050405020304" pitchFamily="18" charset="0"/>
              </a:rPr>
              <a:t>Project Overview</a:t>
            </a:r>
            <a:r>
              <a:rPr lang="en-US" sz="4800" b="1" dirty="0">
                <a:solidFill>
                  <a:schemeClr val="tx1"/>
                </a:solidFill>
                <a:latin typeface="Times New Roman" panose="02020603050405020304" pitchFamily="18" charset="0"/>
                <a:cs typeface="Times New Roman" panose="02020603050405020304" pitchFamily="18" charset="0"/>
              </a:rPr>
              <a:t>: </a:t>
            </a:r>
          </a:p>
          <a:p>
            <a:r>
              <a:rPr lang="en-US" sz="4800" dirty="0">
                <a:solidFill>
                  <a:schemeClr val="tx1"/>
                </a:solidFill>
                <a:latin typeface="Times New Roman" panose="02020603050405020304" pitchFamily="18" charset="0"/>
                <a:cs typeface="Times New Roman" panose="02020603050405020304" pitchFamily="18" charset="0"/>
              </a:rPr>
              <a:t>Ferozsons Pharmaceuticals, a leading pharmaceutical company, is facing significant challenges in managing its inventory, orders, and supplier relationships due to inefficiencies in its internal database system. The database, which was designed to streamline operations and improve decision-making, has exposed gaps in real-time data accuracy and process coordination. These issues are now impacting the company’s ability to meet customer demands, fulfill orders on time, and efficiently manage product restocking from suppliers.</a:t>
            </a:r>
          </a:p>
          <a:p>
            <a:r>
              <a:rPr lang="en-US" sz="4800" b="1" dirty="0">
                <a:solidFill>
                  <a:schemeClr val="tx1"/>
                </a:solidFill>
                <a:latin typeface="Times New Roman" panose="02020603050405020304" pitchFamily="18" charset="0"/>
                <a:cs typeface="Times New Roman" panose="02020603050405020304" pitchFamily="18" charset="0"/>
              </a:rPr>
              <a:t>Key Challenges:</a:t>
            </a:r>
          </a:p>
          <a:p>
            <a:r>
              <a:rPr lang="en-US" sz="4800" dirty="0">
                <a:solidFill>
                  <a:schemeClr val="tx1"/>
                </a:solidFill>
                <a:latin typeface="Times New Roman" panose="02020603050405020304" pitchFamily="18" charset="0"/>
                <a:cs typeface="Times New Roman" panose="02020603050405020304" pitchFamily="18" charset="0"/>
              </a:rPr>
              <a:t>1. </a:t>
            </a:r>
            <a:r>
              <a:rPr lang="en-US" sz="4800" b="1" dirty="0">
                <a:solidFill>
                  <a:schemeClr val="tx1"/>
                </a:solidFill>
                <a:latin typeface="Times New Roman" panose="02020603050405020304" pitchFamily="18" charset="0"/>
                <a:cs typeface="Times New Roman" panose="02020603050405020304" pitchFamily="18" charset="0"/>
              </a:rPr>
              <a:t>Inventory Management</a:t>
            </a:r>
            <a:r>
              <a:rPr lang="en-US" sz="4800" dirty="0">
                <a:solidFill>
                  <a:schemeClr val="tx1"/>
                </a:solidFill>
                <a:latin typeface="Times New Roman" panose="02020603050405020304" pitchFamily="18" charset="0"/>
                <a:cs typeface="Times New Roman" panose="02020603050405020304" pitchFamily="18" charset="0"/>
              </a:rPr>
              <a:t>: The current system lacks real-time updates to the inventory, resulting in stockouts and unfulfilled orders. Products marked as "available" in the database are often found to be out of stock during order processing, leading to customer dissatisfaction.</a:t>
            </a:r>
          </a:p>
          <a:p>
            <a:r>
              <a:rPr lang="en-US" sz="4800" dirty="0">
                <a:solidFill>
                  <a:schemeClr val="tx1"/>
                </a:solidFill>
                <a:latin typeface="Times New Roman" panose="02020603050405020304" pitchFamily="18" charset="0"/>
                <a:cs typeface="Times New Roman" panose="02020603050405020304" pitchFamily="18" charset="0"/>
              </a:rPr>
              <a:t>2. </a:t>
            </a:r>
            <a:r>
              <a:rPr lang="en-US" sz="4800" b="1" dirty="0">
                <a:solidFill>
                  <a:schemeClr val="tx1"/>
                </a:solidFill>
                <a:latin typeface="Times New Roman" panose="02020603050405020304" pitchFamily="18" charset="0"/>
                <a:cs typeface="Times New Roman" panose="02020603050405020304" pitchFamily="18" charset="0"/>
              </a:rPr>
              <a:t>Order Processing Delays</a:t>
            </a:r>
            <a:r>
              <a:rPr lang="en-US" sz="4800" dirty="0">
                <a:solidFill>
                  <a:schemeClr val="tx1"/>
                </a:solidFill>
                <a:latin typeface="Times New Roman" panose="02020603050405020304" pitchFamily="18" charset="0"/>
                <a:cs typeface="Times New Roman" panose="02020603050405020304" pitchFamily="18" charset="0"/>
              </a:rPr>
              <a:t>: Due to incomplete and outdated information in the orders and order details tables, the company is experiencing frequent delays in order fulfillment. This is compounded by payment processing issues, causing further delays in shipping and customer service.</a:t>
            </a:r>
          </a:p>
          <a:p>
            <a:r>
              <a:rPr lang="en-US" sz="4800" dirty="0">
                <a:solidFill>
                  <a:schemeClr val="tx1"/>
                </a:solidFill>
                <a:latin typeface="Times New Roman" panose="02020603050405020304" pitchFamily="18" charset="0"/>
                <a:cs typeface="Times New Roman" panose="02020603050405020304" pitchFamily="18" charset="0"/>
              </a:rPr>
              <a:t>3.	</a:t>
            </a:r>
            <a:r>
              <a:rPr lang="en-US" sz="4800" b="1" dirty="0">
                <a:solidFill>
                  <a:schemeClr val="tx1"/>
                </a:solidFill>
                <a:latin typeface="Times New Roman" panose="02020603050405020304" pitchFamily="18" charset="0"/>
                <a:cs typeface="Times New Roman" panose="02020603050405020304" pitchFamily="18" charset="0"/>
              </a:rPr>
              <a:t>Supplier and Restocking Inefficiencies</a:t>
            </a:r>
            <a:r>
              <a:rPr lang="en-US" sz="4800" dirty="0">
                <a:solidFill>
                  <a:schemeClr val="tx1"/>
                </a:solidFill>
                <a:latin typeface="Times New Roman" panose="02020603050405020304" pitchFamily="18" charset="0"/>
                <a:cs typeface="Times New Roman" panose="02020603050405020304" pitchFamily="18" charset="0"/>
              </a:rPr>
              <a:t>: Outdated supplier data makes it difficult for the procurement department to maintain consistent stock levels. In addition, a lack of integration between new product data and suppliers is causing delays in restocking critical products.</a:t>
            </a:r>
          </a:p>
          <a:p>
            <a:r>
              <a:rPr lang="en-US" sz="4800" dirty="0">
                <a:solidFill>
                  <a:schemeClr val="tx1"/>
                </a:solidFill>
                <a:latin typeface="Times New Roman" panose="02020603050405020304" pitchFamily="18" charset="0"/>
                <a:cs typeface="Times New Roman" panose="02020603050405020304" pitchFamily="18" charset="0"/>
              </a:rPr>
              <a:t>4.	</a:t>
            </a:r>
            <a:r>
              <a:rPr lang="en-US" sz="4800" b="1" dirty="0">
                <a:solidFill>
                  <a:schemeClr val="tx1"/>
                </a:solidFill>
                <a:latin typeface="Times New Roman" panose="02020603050405020304" pitchFamily="18" charset="0"/>
                <a:cs typeface="Times New Roman" panose="02020603050405020304" pitchFamily="18" charset="0"/>
              </a:rPr>
              <a:t>Interdepartmental Coordination</a:t>
            </a:r>
            <a:r>
              <a:rPr lang="en-US" sz="4800" dirty="0">
                <a:solidFill>
                  <a:schemeClr val="tx1"/>
                </a:solidFill>
                <a:latin typeface="Times New Roman" panose="02020603050405020304" pitchFamily="18" charset="0"/>
                <a:cs typeface="Times New Roman" panose="02020603050405020304" pitchFamily="18" charset="0"/>
              </a:rPr>
              <a:t>: Departments responsible for sales, procurement, and warehouse operations lack proper coordination. As a result, there is confusion around prioritizing orders and maintaining accurate stock records.</a:t>
            </a:r>
          </a:p>
          <a:p>
            <a:r>
              <a:rPr lang="en-US" sz="4800" b="1" dirty="0">
                <a:solidFill>
                  <a:schemeClr val="tx1"/>
                </a:solidFill>
                <a:latin typeface="Times New Roman" panose="02020603050405020304" pitchFamily="18" charset="0"/>
                <a:cs typeface="Times New Roman" panose="02020603050405020304" pitchFamily="18" charset="0"/>
              </a:rPr>
              <a:t>Project Outcome</a:t>
            </a:r>
            <a:r>
              <a:rPr lang="en-US" sz="4800" dirty="0">
                <a:solidFill>
                  <a:schemeClr val="tx1"/>
                </a:solidFill>
                <a:latin typeface="Times New Roman" panose="02020603050405020304" pitchFamily="18" charset="0"/>
                <a:cs typeface="Times New Roman" panose="02020603050405020304" pitchFamily="18" charset="0"/>
              </a:rPr>
              <a:t>: In this portfolio project, the Ferozsons Pharmaceuticals database was designed and implemented using SQL Server to simulate a real-world enterprise resource planning (ERP) scenario. The project focused on creating a comprehensive database structure, including tables for customers, employees, products, orders, inventory, payments, suppliers, and more. The key objective was to provide a solution that could be scaled for better management of the company’s internal operations, specifically improving order accuracy, inventory tracking, and supplier coordination.</a:t>
            </a:r>
          </a:p>
          <a:p>
            <a:r>
              <a:rPr lang="en-US" sz="4800" dirty="0">
                <a:solidFill>
                  <a:schemeClr val="tx1"/>
                </a:solidFill>
                <a:latin typeface="Times New Roman" panose="02020603050405020304" pitchFamily="18" charset="0"/>
                <a:cs typeface="Times New Roman" panose="02020603050405020304" pitchFamily="18" charset="0"/>
              </a:rPr>
              <a:t>This database implementation and analysis demonstrate an understanding of data management challenges in a business setting and provide practical solutions for streamlining operations, which are essential skills for any data specialist role.</a:t>
            </a:r>
          </a:p>
          <a:p>
            <a:endParaRPr lang="en-US" dirty="0"/>
          </a:p>
        </p:txBody>
      </p:sp>
    </p:spTree>
    <p:extLst>
      <p:ext uri="{BB962C8B-B14F-4D97-AF65-F5344CB8AC3E}">
        <p14:creationId xmlns:p14="http://schemas.microsoft.com/office/powerpoint/2010/main" val="294007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2186B-5D4F-E0EE-278C-ACCE216452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D02B9A-5767-4867-A0C4-2FE1C10B9D48}"/>
              </a:ext>
            </a:extLst>
          </p:cNvPr>
          <p:cNvSpPr>
            <a:spLocks noGrp="1"/>
          </p:cNvSpPr>
          <p:nvPr>
            <p:ph type="ctrTitle"/>
          </p:nvPr>
        </p:nvSpPr>
        <p:spPr>
          <a:xfrm>
            <a:off x="146613" y="486137"/>
            <a:ext cx="11798460" cy="861420"/>
          </a:xfrm>
        </p:spPr>
        <p:txBody>
          <a:bodyPr/>
          <a:lstStyle/>
          <a:p>
            <a:r>
              <a:rPr lang="en-US" sz="2400" b="1" dirty="0"/>
              <a:t>1. Issue: Inaccurate Inventory Records</a:t>
            </a:r>
            <a:br>
              <a:rPr lang="en-US" sz="2400" b="1" dirty="0"/>
            </a:br>
            <a:br>
              <a:rPr lang="en-US" sz="2400" b="1" dirty="0"/>
            </a:br>
            <a:endParaRPr lang="en-US" sz="2400" b="1" dirty="0"/>
          </a:p>
        </p:txBody>
      </p:sp>
      <p:sp>
        <p:nvSpPr>
          <p:cNvPr id="5" name="Subtitle 4">
            <a:extLst>
              <a:ext uri="{FF2B5EF4-FFF2-40B4-BE49-F238E27FC236}">
                <a16:creationId xmlns:a16="http://schemas.microsoft.com/office/drawing/2014/main" id="{A1D6B588-9C28-57CC-5F7D-79CA6AAD16C6}"/>
              </a:ext>
            </a:extLst>
          </p:cNvPr>
          <p:cNvSpPr>
            <a:spLocks noGrp="1"/>
          </p:cNvSpPr>
          <p:nvPr>
            <p:ph type="subTitle" idx="1"/>
          </p:nvPr>
        </p:nvSpPr>
        <p:spPr>
          <a:xfrm>
            <a:off x="246927" y="760964"/>
            <a:ext cx="8825658" cy="1484525"/>
          </a:xfrm>
        </p:spPr>
        <p:txBody>
          <a:bodyPr>
            <a:normAutofit fontScale="70000" lnSpcReduction="20000"/>
          </a:bodyPr>
          <a:lstStyle/>
          <a:p>
            <a:r>
              <a:rPr lang="en-US" sz="2400" b="1" dirty="0"/>
              <a:t>Solution: </a:t>
            </a:r>
          </a:p>
          <a:p>
            <a:br>
              <a:rPr lang="en-US" sz="2400" b="1" dirty="0"/>
            </a:br>
            <a:r>
              <a:rPr lang="en-US" sz="1700" b="1" dirty="0">
                <a:solidFill>
                  <a:schemeClr val="tx1"/>
                </a:solidFill>
                <a:latin typeface="Comic Sans MS" panose="030F0702030302020204" pitchFamily="66" charset="0"/>
              </a:rPr>
              <a:t>Update inventory levels in real-time whenever new orders are placed.</a:t>
            </a:r>
            <a:br>
              <a:rPr lang="en-US" sz="1700" b="1" dirty="0">
                <a:solidFill>
                  <a:schemeClr val="tx1"/>
                </a:solidFill>
                <a:latin typeface="Comic Sans MS" panose="030F0702030302020204" pitchFamily="66" charset="0"/>
              </a:rPr>
            </a:br>
            <a:r>
              <a:rPr lang="en-US" sz="1700" b="1" dirty="0">
                <a:solidFill>
                  <a:schemeClr val="tx1"/>
                </a:solidFill>
                <a:latin typeface="Comic Sans MS" panose="030F0702030302020204" pitchFamily="66" charset="0"/>
              </a:rPr>
              <a:t>We can create a trigger to update the Inventory table when an order is placed, ensuring the stock quantity is reduced based on the order.</a:t>
            </a:r>
            <a:br>
              <a:rPr lang="en-US" sz="1700" b="1" dirty="0">
                <a:solidFill>
                  <a:schemeClr val="tx1"/>
                </a:solidFill>
                <a:latin typeface="Comic Sans MS" panose="030F0702030302020204" pitchFamily="66" charset="0"/>
              </a:rPr>
            </a:br>
            <a:r>
              <a:rPr lang="en-US" sz="1700" b="1" dirty="0">
                <a:solidFill>
                  <a:schemeClr val="tx1"/>
                </a:solidFill>
                <a:latin typeface="Comic Sans MS" panose="030F0702030302020204" pitchFamily="66" charset="0"/>
              </a:rPr>
              <a:t>SQL Trigger to Automatically Update Inventory on New Orders</a:t>
            </a:r>
            <a:r>
              <a:rPr lang="en-US" sz="2600" b="1" dirty="0">
                <a:solidFill>
                  <a:schemeClr val="tx1"/>
                </a:solidFill>
                <a:latin typeface="Comic Sans MS" panose="030F0702030302020204" pitchFamily="66" charset="0"/>
              </a:rPr>
              <a:t>:</a:t>
            </a:r>
            <a:br>
              <a:rPr lang="en-US" sz="2600" b="1" dirty="0">
                <a:solidFill>
                  <a:schemeClr val="tx1"/>
                </a:solidFill>
                <a:latin typeface="Comic Sans MS" panose="030F0702030302020204" pitchFamily="66" charset="0"/>
              </a:rPr>
            </a:br>
            <a:endParaRPr lang="en-US" dirty="0">
              <a:solidFill>
                <a:schemeClr val="tx1"/>
              </a:solidFill>
              <a:latin typeface="Comic Sans MS" panose="030F0702030302020204" pitchFamily="66" charset="0"/>
            </a:endParaRPr>
          </a:p>
        </p:txBody>
      </p:sp>
      <p:pic>
        <p:nvPicPr>
          <p:cNvPr id="7" name="Picture 6">
            <a:extLst>
              <a:ext uri="{FF2B5EF4-FFF2-40B4-BE49-F238E27FC236}">
                <a16:creationId xmlns:a16="http://schemas.microsoft.com/office/drawing/2014/main" id="{C77F1B1E-EF52-3E98-F68E-DDFFA7102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27" y="2245488"/>
            <a:ext cx="11559250" cy="3460831"/>
          </a:xfrm>
          <a:prstGeom prst="rect">
            <a:avLst/>
          </a:prstGeom>
        </p:spPr>
      </p:pic>
      <p:sp>
        <p:nvSpPr>
          <p:cNvPr id="8" name="Rectangle 7">
            <a:extLst>
              <a:ext uri="{FF2B5EF4-FFF2-40B4-BE49-F238E27FC236}">
                <a16:creationId xmlns:a16="http://schemas.microsoft.com/office/drawing/2014/main" id="{B2A8B06F-7138-9FC1-9FAF-1CFCF21AC3BB}"/>
              </a:ext>
            </a:extLst>
          </p:cNvPr>
          <p:cNvSpPr/>
          <p:nvPr/>
        </p:nvSpPr>
        <p:spPr>
          <a:xfrm>
            <a:off x="176918" y="5833640"/>
            <a:ext cx="11868470" cy="677119"/>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Berlin Sans FB Demi" panose="020E0802020502020306" pitchFamily="34" charset="0"/>
              </a:rPr>
              <a:t>This ensures that the stock will only be updated if there is enough quantity in the Inventory to fulfill the order.</a:t>
            </a:r>
          </a:p>
        </p:txBody>
      </p:sp>
    </p:spTree>
    <p:extLst>
      <p:ext uri="{BB962C8B-B14F-4D97-AF65-F5344CB8AC3E}">
        <p14:creationId xmlns:p14="http://schemas.microsoft.com/office/powerpoint/2010/main" val="137556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56827-0A16-C71B-965E-C6B99E39A2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0FAE6D-6820-5036-CF8E-E97DE469DFD8}"/>
              </a:ext>
            </a:extLst>
          </p:cNvPr>
          <p:cNvSpPr>
            <a:spLocks noGrp="1"/>
          </p:cNvSpPr>
          <p:nvPr>
            <p:ph type="ctrTitle"/>
          </p:nvPr>
        </p:nvSpPr>
        <p:spPr>
          <a:xfrm>
            <a:off x="146613" y="486137"/>
            <a:ext cx="11798460" cy="861420"/>
          </a:xfrm>
        </p:spPr>
        <p:txBody>
          <a:bodyPr/>
          <a:lstStyle/>
          <a:p>
            <a:br>
              <a:rPr lang="en-US" sz="2400" b="1" dirty="0"/>
            </a:br>
            <a:br>
              <a:rPr lang="en-US" sz="2400" b="1" dirty="0"/>
            </a:br>
            <a:endParaRPr lang="en-US" sz="2400" b="1" dirty="0"/>
          </a:p>
        </p:txBody>
      </p:sp>
      <p:sp>
        <p:nvSpPr>
          <p:cNvPr id="5" name="Subtitle 4">
            <a:extLst>
              <a:ext uri="{FF2B5EF4-FFF2-40B4-BE49-F238E27FC236}">
                <a16:creationId xmlns:a16="http://schemas.microsoft.com/office/drawing/2014/main" id="{F966C1A6-72DB-08AE-5E66-51FCBAA6CF67}"/>
              </a:ext>
            </a:extLst>
          </p:cNvPr>
          <p:cNvSpPr>
            <a:spLocks noGrp="1"/>
          </p:cNvSpPr>
          <p:nvPr>
            <p:ph type="subTitle" idx="1"/>
          </p:nvPr>
        </p:nvSpPr>
        <p:spPr>
          <a:xfrm>
            <a:off x="146612" y="150471"/>
            <a:ext cx="10178005" cy="1909823"/>
          </a:xfrm>
        </p:spPr>
        <p:txBody>
          <a:bodyPr>
            <a:normAutofit fontScale="25000" lnSpcReduction="20000"/>
          </a:bodyPr>
          <a:lstStyle/>
          <a:p>
            <a:r>
              <a:rPr lang="en-US" sz="11200" b="1" dirty="0">
                <a:solidFill>
                  <a:schemeClr val="tx1"/>
                </a:solidFill>
                <a:latin typeface="Comic Sans MS" panose="030F0702030302020204" pitchFamily="66" charset="0"/>
              </a:rPr>
              <a:t>2. Issue: Order Processing Delays</a:t>
            </a:r>
          </a:p>
          <a:p>
            <a:endParaRPr lang="en-US" sz="4200" b="1" dirty="0">
              <a:solidFill>
                <a:schemeClr val="tx1"/>
              </a:solidFill>
              <a:latin typeface="Comic Sans MS" panose="030F0702030302020204" pitchFamily="66" charset="0"/>
            </a:endParaRPr>
          </a:p>
          <a:p>
            <a:r>
              <a:rPr lang="en-US" sz="5600" b="1" dirty="0">
                <a:solidFill>
                  <a:schemeClr val="tx1"/>
                </a:solidFill>
                <a:latin typeface="Comic Sans MS" panose="030F0702030302020204" pitchFamily="66" charset="0"/>
              </a:rPr>
              <a:t>Solution: </a:t>
            </a:r>
          </a:p>
          <a:p>
            <a:endParaRPr lang="en-US" sz="5600" b="1" dirty="0">
              <a:solidFill>
                <a:schemeClr val="tx1"/>
              </a:solidFill>
              <a:latin typeface="Comic Sans MS" panose="030F0702030302020204" pitchFamily="66" charset="0"/>
            </a:endParaRPr>
          </a:p>
          <a:p>
            <a:r>
              <a:rPr lang="en-US" sz="5600" dirty="0">
                <a:solidFill>
                  <a:schemeClr val="tx1"/>
                </a:solidFill>
                <a:latin typeface="Comic Sans MS" panose="030F0702030302020204" pitchFamily="66" charset="0"/>
              </a:rPr>
              <a:t>Create a report to identify orders stuck in processing or unpaid orders.</a:t>
            </a:r>
          </a:p>
          <a:p>
            <a:r>
              <a:rPr lang="en-US" sz="5600" dirty="0">
                <a:solidFill>
                  <a:schemeClr val="tx1"/>
                </a:solidFill>
                <a:latin typeface="Comic Sans MS" panose="030F0702030302020204" pitchFamily="66" charset="0"/>
              </a:rPr>
              <a:t>We can create a query to fetch orders where payment is either pending or incomplete, so the order processing team can take action</a:t>
            </a:r>
            <a:r>
              <a:rPr lang="en-US" sz="9600" dirty="0">
                <a:solidFill>
                  <a:schemeClr val="tx1"/>
                </a:solidFill>
                <a:latin typeface="Comic Sans MS" panose="030F0702030302020204" pitchFamily="66" charset="0"/>
              </a:rPr>
              <a:t>.</a:t>
            </a:r>
          </a:p>
        </p:txBody>
      </p:sp>
      <p:pic>
        <p:nvPicPr>
          <p:cNvPr id="4" name="Picture 3">
            <a:extLst>
              <a:ext uri="{FF2B5EF4-FFF2-40B4-BE49-F238E27FC236}">
                <a16:creationId xmlns:a16="http://schemas.microsoft.com/office/drawing/2014/main" id="{F1EC13DF-D649-E1F3-205F-40CE47E9F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60" y="2498988"/>
            <a:ext cx="11779379" cy="3103159"/>
          </a:xfrm>
          <a:prstGeom prst="rect">
            <a:avLst/>
          </a:prstGeom>
        </p:spPr>
      </p:pic>
      <p:sp>
        <p:nvSpPr>
          <p:cNvPr id="6" name="Rectangle 5">
            <a:extLst>
              <a:ext uri="{FF2B5EF4-FFF2-40B4-BE49-F238E27FC236}">
                <a16:creationId xmlns:a16="http://schemas.microsoft.com/office/drawing/2014/main" id="{971B6A78-BFF0-0E35-5232-F2887DEA2316}"/>
              </a:ext>
            </a:extLst>
          </p:cNvPr>
          <p:cNvSpPr/>
          <p:nvPr/>
        </p:nvSpPr>
        <p:spPr>
          <a:xfrm>
            <a:off x="176918" y="5833640"/>
            <a:ext cx="11868470" cy="677119"/>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Berlin Sans FB Demi" panose="020E0802020502020306" pitchFamily="34" charset="0"/>
              </a:rPr>
              <a:t>This query identifies orders that are either unpaid or partially paid, so the team can follow up and process these orders.</a:t>
            </a:r>
          </a:p>
        </p:txBody>
      </p:sp>
    </p:spTree>
    <p:extLst>
      <p:ext uri="{BB962C8B-B14F-4D97-AF65-F5344CB8AC3E}">
        <p14:creationId xmlns:p14="http://schemas.microsoft.com/office/powerpoint/2010/main" val="127101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DE9C4-20E0-C914-C280-DD190BE7E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221774-02E5-CC9B-660A-C5CD9604700C}"/>
              </a:ext>
            </a:extLst>
          </p:cNvPr>
          <p:cNvSpPr>
            <a:spLocks noGrp="1"/>
          </p:cNvSpPr>
          <p:nvPr>
            <p:ph type="ctrTitle"/>
          </p:nvPr>
        </p:nvSpPr>
        <p:spPr>
          <a:xfrm>
            <a:off x="146613" y="486137"/>
            <a:ext cx="11798460" cy="861420"/>
          </a:xfrm>
        </p:spPr>
        <p:txBody>
          <a:bodyPr/>
          <a:lstStyle/>
          <a:p>
            <a:br>
              <a:rPr lang="en-US" sz="2400" b="1" dirty="0"/>
            </a:br>
            <a:br>
              <a:rPr lang="en-US" sz="2400" b="1" dirty="0"/>
            </a:br>
            <a:endParaRPr lang="en-US" sz="2400" b="1" dirty="0"/>
          </a:p>
        </p:txBody>
      </p:sp>
      <p:sp>
        <p:nvSpPr>
          <p:cNvPr id="5" name="Subtitle 4">
            <a:extLst>
              <a:ext uri="{FF2B5EF4-FFF2-40B4-BE49-F238E27FC236}">
                <a16:creationId xmlns:a16="http://schemas.microsoft.com/office/drawing/2014/main" id="{11743ECE-C299-3045-2292-4FFD68FE0859}"/>
              </a:ext>
            </a:extLst>
          </p:cNvPr>
          <p:cNvSpPr>
            <a:spLocks noGrp="1"/>
          </p:cNvSpPr>
          <p:nvPr>
            <p:ph type="subTitle" idx="1"/>
          </p:nvPr>
        </p:nvSpPr>
        <p:spPr>
          <a:xfrm>
            <a:off x="146612" y="150471"/>
            <a:ext cx="11798460" cy="2650602"/>
          </a:xfrm>
        </p:spPr>
        <p:txBody>
          <a:bodyPr>
            <a:normAutofit fontScale="25000" lnSpcReduction="20000"/>
          </a:bodyPr>
          <a:lstStyle/>
          <a:p>
            <a:r>
              <a:rPr lang="en-US" sz="11200" b="1" dirty="0">
                <a:solidFill>
                  <a:schemeClr val="tx1"/>
                </a:solidFill>
                <a:latin typeface="Cambria" panose="02040503050406030204" pitchFamily="18" charset="0"/>
                <a:ea typeface="Cambria" panose="02040503050406030204" pitchFamily="18" charset="0"/>
              </a:rPr>
              <a:t>3. Issue: Supplier and Restocking Inefficiencies</a:t>
            </a:r>
            <a:endParaRPr lang="en-US" sz="46000" b="1" dirty="0">
              <a:solidFill>
                <a:schemeClr val="tx1"/>
              </a:solidFill>
              <a:latin typeface="Cambria" panose="02040503050406030204" pitchFamily="18" charset="0"/>
              <a:ea typeface="Cambria" panose="02040503050406030204" pitchFamily="18" charset="0"/>
            </a:endParaRPr>
          </a:p>
          <a:p>
            <a:endParaRPr lang="en-US" sz="4200" b="1" dirty="0">
              <a:solidFill>
                <a:schemeClr val="tx1"/>
              </a:solidFill>
              <a:latin typeface="Comic Sans MS" panose="030F0702030302020204" pitchFamily="66" charset="0"/>
            </a:endParaRPr>
          </a:p>
          <a:p>
            <a:r>
              <a:rPr lang="en-US" sz="5600" b="1" dirty="0">
                <a:solidFill>
                  <a:schemeClr val="tx1"/>
                </a:solidFill>
                <a:latin typeface="Comic Sans MS" panose="030F0702030302020204" pitchFamily="66" charset="0"/>
              </a:rPr>
              <a:t>Solution: </a:t>
            </a:r>
          </a:p>
          <a:p>
            <a:endParaRPr lang="en-US" sz="5600" b="1" dirty="0">
              <a:solidFill>
                <a:schemeClr val="tx1"/>
              </a:solidFill>
              <a:latin typeface="Comic Sans MS" panose="030F0702030302020204" pitchFamily="66" charset="0"/>
            </a:endParaRPr>
          </a:p>
          <a:p>
            <a:r>
              <a:rPr lang="en-US" sz="5600" dirty="0">
                <a:solidFill>
                  <a:schemeClr val="tx1"/>
                </a:solidFill>
                <a:latin typeface="Comic Sans MS" panose="030F0702030302020204" pitchFamily="66" charset="0"/>
              </a:rPr>
              <a:t>Solution: Prioritize suppliers based on delivery times and update stock with incoming supplies.</a:t>
            </a:r>
          </a:p>
          <a:p>
            <a:r>
              <a:rPr lang="en-US" sz="5600" dirty="0">
                <a:solidFill>
                  <a:schemeClr val="tx1"/>
                </a:solidFill>
                <a:latin typeface="Comic Sans MS" panose="030F0702030302020204" pitchFamily="66" charset="0"/>
              </a:rPr>
              <a:t>We can create a query that checks which products are running low on stock and identifies the suppliers that can restock these items quickly.</a:t>
            </a:r>
          </a:p>
          <a:p>
            <a:r>
              <a:rPr lang="en-US" sz="5600" dirty="0">
                <a:solidFill>
                  <a:schemeClr val="tx1"/>
                </a:solidFill>
                <a:latin typeface="Comic Sans MS" panose="030F0702030302020204" pitchFamily="66" charset="0"/>
              </a:rPr>
              <a:t>SQL Query to Identify Low-Stock Products and Suppliers:</a:t>
            </a:r>
          </a:p>
        </p:txBody>
      </p:sp>
      <p:pic>
        <p:nvPicPr>
          <p:cNvPr id="6" name="Picture 5">
            <a:extLst>
              <a:ext uri="{FF2B5EF4-FFF2-40B4-BE49-F238E27FC236}">
                <a16:creationId xmlns:a16="http://schemas.microsoft.com/office/drawing/2014/main" id="{3FCCD71D-868D-2EB1-08B4-199BDB886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18" y="2700902"/>
            <a:ext cx="11868470" cy="2935969"/>
          </a:xfrm>
          <a:prstGeom prst="rect">
            <a:avLst/>
          </a:prstGeom>
        </p:spPr>
      </p:pic>
      <p:sp>
        <p:nvSpPr>
          <p:cNvPr id="7" name="Rectangle 6">
            <a:extLst>
              <a:ext uri="{FF2B5EF4-FFF2-40B4-BE49-F238E27FC236}">
                <a16:creationId xmlns:a16="http://schemas.microsoft.com/office/drawing/2014/main" id="{8590DD38-CFDF-961F-21EE-70C7F33A3FE3}"/>
              </a:ext>
            </a:extLst>
          </p:cNvPr>
          <p:cNvSpPr/>
          <p:nvPr/>
        </p:nvSpPr>
        <p:spPr>
          <a:xfrm>
            <a:off x="176918" y="5833640"/>
            <a:ext cx="11868470" cy="677119"/>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Berlin Sans FB Demi" panose="020E0802020502020306" pitchFamily="34" charset="0"/>
              </a:rPr>
              <a:t>This query helps the procurement team identify which products are running low and which suppliers can deliver them the fastest.</a:t>
            </a:r>
          </a:p>
        </p:txBody>
      </p:sp>
    </p:spTree>
    <p:extLst>
      <p:ext uri="{BB962C8B-B14F-4D97-AF65-F5344CB8AC3E}">
        <p14:creationId xmlns:p14="http://schemas.microsoft.com/office/powerpoint/2010/main" val="13027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F39E5-4472-524E-FBF1-A4DE64C87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09ECFC-D126-3B8D-0720-7B27E29F59B7}"/>
              </a:ext>
            </a:extLst>
          </p:cNvPr>
          <p:cNvSpPr>
            <a:spLocks noGrp="1"/>
          </p:cNvSpPr>
          <p:nvPr>
            <p:ph type="ctrTitle"/>
          </p:nvPr>
        </p:nvSpPr>
        <p:spPr>
          <a:xfrm>
            <a:off x="146613" y="486137"/>
            <a:ext cx="11798460" cy="861420"/>
          </a:xfrm>
        </p:spPr>
        <p:txBody>
          <a:bodyPr/>
          <a:lstStyle/>
          <a:p>
            <a:br>
              <a:rPr lang="en-US" sz="2400" b="1" dirty="0"/>
            </a:br>
            <a:br>
              <a:rPr lang="en-US" sz="2400" b="1" dirty="0"/>
            </a:br>
            <a:endParaRPr lang="en-US" sz="2400" b="1" dirty="0"/>
          </a:p>
        </p:txBody>
      </p:sp>
      <p:sp>
        <p:nvSpPr>
          <p:cNvPr id="5" name="Subtitle 4">
            <a:extLst>
              <a:ext uri="{FF2B5EF4-FFF2-40B4-BE49-F238E27FC236}">
                <a16:creationId xmlns:a16="http://schemas.microsoft.com/office/drawing/2014/main" id="{6FA8CD63-ED16-7C34-B4DE-468E30317AAA}"/>
              </a:ext>
            </a:extLst>
          </p:cNvPr>
          <p:cNvSpPr>
            <a:spLocks noGrp="1"/>
          </p:cNvSpPr>
          <p:nvPr>
            <p:ph type="subTitle" idx="1"/>
          </p:nvPr>
        </p:nvSpPr>
        <p:spPr>
          <a:xfrm>
            <a:off x="146612" y="150471"/>
            <a:ext cx="11798460" cy="763929"/>
          </a:xfrm>
        </p:spPr>
        <p:txBody>
          <a:bodyPr>
            <a:noAutofit/>
          </a:bodyPr>
          <a:lstStyle/>
          <a:p>
            <a:r>
              <a:rPr lang="en-US" sz="3200" b="1" dirty="0">
                <a:solidFill>
                  <a:schemeClr val="tx1"/>
                </a:solidFill>
                <a:latin typeface="Cambria" panose="02040503050406030204" pitchFamily="18" charset="0"/>
                <a:ea typeface="Cambria" panose="02040503050406030204" pitchFamily="18" charset="0"/>
              </a:rPr>
              <a:t>4. Issue: Department Coordination Breakdown</a:t>
            </a:r>
          </a:p>
          <a:p>
            <a:endParaRPr lang="en-US" sz="1800" b="1" dirty="0">
              <a:solidFill>
                <a:schemeClr val="tx1"/>
              </a:solidFill>
              <a:latin typeface="Comic Sans MS" panose="030F0702030302020204" pitchFamily="66" charset="0"/>
            </a:endParaRPr>
          </a:p>
          <a:p>
            <a:r>
              <a:rPr lang="en-US" sz="1800" dirty="0">
                <a:solidFill>
                  <a:schemeClr val="tx1"/>
                </a:solidFill>
                <a:latin typeface="Comic Sans MS" panose="030F0702030302020204" pitchFamily="66" charset="0"/>
              </a:rPr>
              <a:t>Solution: </a:t>
            </a:r>
          </a:p>
          <a:p>
            <a:r>
              <a:rPr lang="en-US" sz="1800" dirty="0">
                <a:solidFill>
                  <a:schemeClr val="tx1"/>
                </a:solidFill>
                <a:latin typeface="Comic Sans MS" panose="030F0702030302020204" pitchFamily="66" charset="0"/>
              </a:rPr>
              <a:t>Generate a report that highlights pending orders and their associated departments for smoother communication.</a:t>
            </a:r>
          </a:p>
          <a:p>
            <a:r>
              <a:rPr lang="en-US" sz="1800" dirty="0">
                <a:solidFill>
                  <a:schemeClr val="tx1"/>
                </a:solidFill>
                <a:latin typeface="Comic Sans MS" panose="030F0702030302020204" pitchFamily="66" charset="0"/>
              </a:rPr>
              <a:t>We can create a query to track the current status of orders and which departments are responsible for handling each stage.</a:t>
            </a:r>
          </a:p>
        </p:txBody>
      </p:sp>
      <p:sp>
        <p:nvSpPr>
          <p:cNvPr id="3" name="Subtitle 4">
            <a:extLst>
              <a:ext uri="{FF2B5EF4-FFF2-40B4-BE49-F238E27FC236}">
                <a16:creationId xmlns:a16="http://schemas.microsoft.com/office/drawing/2014/main" id="{343AF75E-0F35-01BF-B7D4-2E1434AE8E18}"/>
              </a:ext>
            </a:extLst>
          </p:cNvPr>
          <p:cNvSpPr txBox="1">
            <a:spLocks/>
          </p:cNvSpPr>
          <p:nvPr/>
        </p:nvSpPr>
        <p:spPr>
          <a:xfrm>
            <a:off x="196770" y="1541362"/>
            <a:ext cx="11798460" cy="318110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sz="4200" b="1" dirty="0">
              <a:solidFill>
                <a:schemeClr val="tx1"/>
              </a:solidFill>
              <a:latin typeface="Comic Sans MS" panose="030F0702030302020204" pitchFamily="66" charset="0"/>
            </a:endParaRPr>
          </a:p>
          <a:p>
            <a:endParaRPr lang="en-US" sz="5600" dirty="0">
              <a:solidFill>
                <a:schemeClr val="tx1"/>
              </a:solidFill>
              <a:latin typeface="Comic Sans MS" panose="030F0702030302020204" pitchFamily="66" charset="0"/>
            </a:endParaRPr>
          </a:p>
        </p:txBody>
      </p:sp>
      <p:pic>
        <p:nvPicPr>
          <p:cNvPr id="7" name="Picture 6">
            <a:extLst>
              <a:ext uri="{FF2B5EF4-FFF2-40B4-BE49-F238E27FC236}">
                <a16:creationId xmlns:a16="http://schemas.microsoft.com/office/drawing/2014/main" id="{EEA1C398-5224-A86B-8B3B-BCAB2B9B8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69" y="3001128"/>
            <a:ext cx="11349903" cy="2473697"/>
          </a:xfrm>
          <a:prstGeom prst="rect">
            <a:avLst/>
          </a:prstGeom>
        </p:spPr>
      </p:pic>
      <p:sp>
        <p:nvSpPr>
          <p:cNvPr id="8" name="Rectangle 7">
            <a:extLst>
              <a:ext uri="{FF2B5EF4-FFF2-40B4-BE49-F238E27FC236}">
                <a16:creationId xmlns:a16="http://schemas.microsoft.com/office/drawing/2014/main" id="{D8758FCB-8A2B-EF51-E807-A07ABCE9E109}"/>
              </a:ext>
            </a:extLst>
          </p:cNvPr>
          <p:cNvSpPr/>
          <p:nvPr/>
        </p:nvSpPr>
        <p:spPr>
          <a:xfrm>
            <a:off x="196769" y="5694744"/>
            <a:ext cx="11299745" cy="677119"/>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Consolas" panose="020B0609020204030204" pitchFamily="49" charset="0"/>
              </a:rPr>
              <a:t>This query lists pending orders along with the department responsible for handling them, helping improve communication between teams to prioritize these orders</a:t>
            </a:r>
            <a:endParaRPr lang="en-US" dirty="0">
              <a:solidFill>
                <a:schemeClr val="tx1"/>
              </a:solidFill>
            </a:endParaRPr>
          </a:p>
        </p:txBody>
      </p:sp>
    </p:spTree>
    <p:extLst>
      <p:ext uri="{BB962C8B-B14F-4D97-AF65-F5344CB8AC3E}">
        <p14:creationId xmlns:p14="http://schemas.microsoft.com/office/powerpoint/2010/main" val="23851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2503C-CD92-7CEB-DEEA-692A416E4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FD7486-FBBC-1F9C-60C2-81C30683F721}"/>
              </a:ext>
            </a:extLst>
          </p:cNvPr>
          <p:cNvSpPr>
            <a:spLocks noGrp="1"/>
          </p:cNvSpPr>
          <p:nvPr>
            <p:ph type="ctrTitle"/>
          </p:nvPr>
        </p:nvSpPr>
        <p:spPr>
          <a:xfrm>
            <a:off x="146613" y="486137"/>
            <a:ext cx="11798460" cy="861420"/>
          </a:xfrm>
        </p:spPr>
        <p:txBody>
          <a:bodyPr/>
          <a:lstStyle/>
          <a:p>
            <a:br>
              <a:rPr lang="en-US" sz="2400" b="1" dirty="0"/>
            </a:br>
            <a:br>
              <a:rPr lang="en-US" sz="2400" b="1" dirty="0"/>
            </a:br>
            <a:endParaRPr lang="en-US" sz="2400" b="1" dirty="0"/>
          </a:p>
        </p:txBody>
      </p:sp>
      <p:sp>
        <p:nvSpPr>
          <p:cNvPr id="5" name="Subtitle 4">
            <a:extLst>
              <a:ext uri="{FF2B5EF4-FFF2-40B4-BE49-F238E27FC236}">
                <a16:creationId xmlns:a16="http://schemas.microsoft.com/office/drawing/2014/main" id="{DED3FEA0-9311-9982-D410-0065988179AB}"/>
              </a:ext>
            </a:extLst>
          </p:cNvPr>
          <p:cNvSpPr>
            <a:spLocks noGrp="1"/>
          </p:cNvSpPr>
          <p:nvPr>
            <p:ph type="subTitle" idx="1"/>
          </p:nvPr>
        </p:nvSpPr>
        <p:spPr>
          <a:xfrm>
            <a:off x="146613" y="104172"/>
            <a:ext cx="11798460" cy="763929"/>
          </a:xfrm>
        </p:spPr>
        <p:txBody>
          <a:bodyPr>
            <a:noAutofit/>
          </a:bodyPr>
          <a:lstStyle/>
          <a:p>
            <a:r>
              <a:rPr lang="en-US" sz="3200" b="1" dirty="0">
                <a:solidFill>
                  <a:schemeClr val="tx1"/>
                </a:solidFill>
                <a:latin typeface="Cambria" panose="02040503050406030204" pitchFamily="18" charset="0"/>
                <a:ea typeface="Cambria" panose="02040503050406030204" pitchFamily="18" charset="0"/>
              </a:rPr>
              <a:t>5. Issue: Delayed Payments Impacting Shipping</a:t>
            </a:r>
          </a:p>
          <a:p>
            <a:r>
              <a:rPr lang="en-US" sz="1800" dirty="0">
                <a:solidFill>
                  <a:schemeClr val="tx1"/>
                </a:solidFill>
                <a:latin typeface="Comic Sans MS" panose="030F0702030302020204" pitchFamily="66" charset="0"/>
              </a:rPr>
              <a:t>Solution: </a:t>
            </a:r>
          </a:p>
          <a:p>
            <a:r>
              <a:rPr lang="en-US" sz="1800" dirty="0">
                <a:solidFill>
                  <a:schemeClr val="tx1"/>
                </a:solidFill>
                <a:latin typeface="Comic Sans MS" panose="030F0702030302020204" pitchFamily="66" charset="0"/>
              </a:rPr>
              <a:t>Notify the finance department of any pending payments that are delaying shipping</a:t>
            </a:r>
          </a:p>
          <a:p>
            <a:r>
              <a:rPr lang="en-US" sz="1800" dirty="0">
                <a:solidFill>
                  <a:schemeClr val="tx1"/>
                </a:solidFill>
                <a:latin typeface="Comic Sans MS" panose="030F0702030302020204" pitchFamily="66" charset="0"/>
              </a:rPr>
              <a:t>We can write a query to alert the finance team about pending payments that are holding up the shipping process.</a:t>
            </a:r>
          </a:p>
          <a:p>
            <a:r>
              <a:rPr lang="en-US" sz="1800" dirty="0">
                <a:solidFill>
                  <a:schemeClr val="tx1"/>
                </a:solidFill>
                <a:latin typeface="Comic Sans MS" panose="030F0702030302020204" pitchFamily="66" charset="0"/>
              </a:rPr>
              <a:t>SQL Query to Identify Orders Pending Due to Payment Issues:</a:t>
            </a:r>
          </a:p>
          <a:p>
            <a:endParaRPr lang="en-US" sz="1800" dirty="0">
              <a:solidFill>
                <a:schemeClr val="tx1"/>
              </a:solidFill>
              <a:latin typeface="Comic Sans MS" panose="030F0702030302020204" pitchFamily="66" charset="0"/>
            </a:endParaRPr>
          </a:p>
        </p:txBody>
      </p:sp>
      <p:sp>
        <p:nvSpPr>
          <p:cNvPr id="3" name="Subtitle 4">
            <a:extLst>
              <a:ext uri="{FF2B5EF4-FFF2-40B4-BE49-F238E27FC236}">
                <a16:creationId xmlns:a16="http://schemas.microsoft.com/office/drawing/2014/main" id="{3E80C74C-6175-85AF-1592-74B9D0100E8A}"/>
              </a:ext>
            </a:extLst>
          </p:cNvPr>
          <p:cNvSpPr txBox="1">
            <a:spLocks/>
          </p:cNvSpPr>
          <p:nvPr/>
        </p:nvSpPr>
        <p:spPr>
          <a:xfrm>
            <a:off x="196770" y="1541362"/>
            <a:ext cx="11798460" cy="318110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sz="4200" b="1" dirty="0">
              <a:solidFill>
                <a:schemeClr val="tx1"/>
              </a:solidFill>
              <a:latin typeface="Comic Sans MS" panose="030F0702030302020204" pitchFamily="66" charset="0"/>
            </a:endParaRPr>
          </a:p>
          <a:p>
            <a:endParaRPr lang="en-US" sz="5600" dirty="0">
              <a:solidFill>
                <a:schemeClr val="tx1"/>
              </a:solidFill>
              <a:latin typeface="Comic Sans MS" panose="030F0702030302020204" pitchFamily="66" charset="0"/>
            </a:endParaRPr>
          </a:p>
        </p:txBody>
      </p:sp>
      <p:sp>
        <p:nvSpPr>
          <p:cNvPr id="8" name="Rectangle 7">
            <a:extLst>
              <a:ext uri="{FF2B5EF4-FFF2-40B4-BE49-F238E27FC236}">
                <a16:creationId xmlns:a16="http://schemas.microsoft.com/office/drawing/2014/main" id="{08ECC015-CDB3-A835-3DED-D66D018B24D1}"/>
              </a:ext>
            </a:extLst>
          </p:cNvPr>
          <p:cNvSpPr/>
          <p:nvPr/>
        </p:nvSpPr>
        <p:spPr>
          <a:xfrm>
            <a:off x="196769" y="5694744"/>
            <a:ext cx="11299745" cy="677119"/>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fornian FB" panose="0207040306080B030204" pitchFamily="18" charset="0"/>
              </a:rPr>
              <a:t>This query helps the finance team identify orders that are being held up due to payment delays, allowing them to follow up and resolve the issue to ensure timely shipping.</a:t>
            </a:r>
          </a:p>
        </p:txBody>
      </p:sp>
      <p:pic>
        <p:nvPicPr>
          <p:cNvPr id="6" name="Picture 5">
            <a:extLst>
              <a:ext uri="{FF2B5EF4-FFF2-40B4-BE49-F238E27FC236}">
                <a16:creationId xmlns:a16="http://schemas.microsoft.com/office/drawing/2014/main" id="{74C6F83F-C360-F705-348D-C5E48796F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68" y="2697560"/>
            <a:ext cx="11551535" cy="2619078"/>
          </a:xfrm>
          <a:prstGeom prst="rect">
            <a:avLst/>
          </a:prstGeom>
        </p:spPr>
      </p:pic>
    </p:spTree>
    <p:extLst>
      <p:ext uri="{BB962C8B-B14F-4D97-AF65-F5344CB8AC3E}">
        <p14:creationId xmlns:p14="http://schemas.microsoft.com/office/powerpoint/2010/main" val="76194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073F8-0BE0-DAE9-A8B6-428B3B615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2F20D9-A50D-5FAC-AB00-7FE0FA47176B}"/>
              </a:ext>
            </a:extLst>
          </p:cNvPr>
          <p:cNvSpPr>
            <a:spLocks noGrp="1"/>
          </p:cNvSpPr>
          <p:nvPr>
            <p:ph type="ctrTitle"/>
          </p:nvPr>
        </p:nvSpPr>
        <p:spPr>
          <a:xfrm>
            <a:off x="146613" y="486137"/>
            <a:ext cx="11798460" cy="861420"/>
          </a:xfrm>
        </p:spPr>
        <p:txBody>
          <a:bodyPr/>
          <a:lstStyle/>
          <a:p>
            <a:br>
              <a:rPr lang="en-US" sz="2400" b="1" dirty="0"/>
            </a:br>
            <a:br>
              <a:rPr lang="en-US" sz="2400" b="1" dirty="0"/>
            </a:br>
            <a:endParaRPr lang="en-US" sz="2400" b="1" dirty="0"/>
          </a:p>
        </p:txBody>
      </p:sp>
      <p:sp>
        <p:nvSpPr>
          <p:cNvPr id="8" name="Rectangle 7">
            <a:extLst>
              <a:ext uri="{FF2B5EF4-FFF2-40B4-BE49-F238E27FC236}">
                <a16:creationId xmlns:a16="http://schemas.microsoft.com/office/drawing/2014/main" id="{5893292D-8D38-4E9C-B79B-16A20870ABFC}"/>
              </a:ext>
            </a:extLst>
          </p:cNvPr>
          <p:cNvSpPr/>
          <p:nvPr/>
        </p:nvSpPr>
        <p:spPr>
          <a:xfrm>
            <a:off x="146613" y="1347557"/>
            <a:ext cx="11299745" cy="1345521"/>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Californian FB" panose="0207040306080B030204" pitchFamily="18" charset="0"/>
              </a:rPr>
              <a:t>These SQL queries aim to address the operational inefficiencies at Ferozsons Pharmaceuticals, particularly in inventory management, order processing, supplier coordination, and interdepartmental communication. Implementing these queries can streamline the company's database management processes, resulting in improved performance and customer satisfaction.</a:t>
            </a:r>
            <a:endParaRPr lang="en-US" b="1" dirty="0">
              <a:solidFill>
                <a:schemeClr val="tx1"/>
              </a:solidFill>
              <a:latin typeface="Californian FB" panose="0207040306080B030204" pitchFamily="18" charset="0"/>
            </a:endParaRPr>
          </a:p>
        </p:txBody>
      </p:sp>
      <p:sp>
        <p:nvSpPr>
          <p:cNvPr id="7" name="Subtitle 6">
            <a:extLst>
              <a:ext uri="{FF2B5EF4-FFF2-40B4-BE49-F238E27FC236}">
                <a16:creationId xmlns:a16="http://schemas.microsoft.com/office/drawing/2014/main" id="{9A940589-97E4-A2D0-01B1-1A356DDF8744}"/>
              </a:ext>
            </a:extLst>
          </p:cNvPr>
          <p:cNvSpPr>
            <a:spLocks noGrp="1"/>
          </p:cNvSpPr>
          <p:nvPr>
            <p:ph type="subTitle" idx="1"/>
          </p:nvPr>
        </p:nvSpPr>
        <p:spPr>
          <a:xfrm>
            <a:off x="146613" y="152330"/>
            <a:ext cx="8825658" cy="861420"/>
          </a:xfrm>
        </p:spPr>
        <p:txBody>
          <a:bodyPr>
            <a:normAutofit/>
          </a:bodyPr>
          <a:lstStyle/>
          <a:p>
            <a:r>
              <a:rPr lang="en-US" sz="3200" b="1" dirty="0">
                <a:solidFill>
                  <a:schemeClr val="tx1"/>
                </a:solidFill>
              </a:rPr>
              <a:t>Conclusion </a:t>
            </a:r>
          </a:p>
        </p:txBody>
      </p:sp>
    </p:spTree>
    <p:extLst>
      <p:ext uri="{BB962C8B-B14F-4D97-AF65-F5344CB8AC3E}">
        <p14:creationId xmlns:p14="http://schemas.microsoft.com/office/powerpoint/2010/main" val="2924939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848</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Berlin Sans FB Demi</vt:lpstr>
      <vt:lpstr>Californian FB</vt:lpstr>
      <vt:lpstr>Cambria</vt:lpstr>
      <vt:lpstr>Century Gothic</vt:lpstr>
      <vt:lpstr>Comic Sans MS</vt:lpstr>
      <vt:lpstr>Consolas</vt:lpstr>
      <vt:lpstr>Times New Roman</vt:lpstr>
      <vt:lpstr>Wingdings 3</vt:lpstr>
      <vt:lpstr>Ion</vt:lpstr>
      <vt:lpstr>PowerPoint Presentation</vt:lpstr>
      <vt:lpstr>Problem Scenario for Ferozsons Pharmaceuticals – Portfolio Project Overview</vt:lpstr>
      <vt:lpstr>1. Issue: Inaccurate Inventory Records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Khurram Naveed</dc:creator>
  <cp:lastModifiedBy>Khurram Naveed</cp:lastModifiedBy>
  <cp:revision>1</cp:revision>
  <dcterms:created xsi:type="dcterms:W3CDTF">2024-11-20T07:41:59Z</dcterms:created>
  <dcterms:modified xsi:type="dcterms:W3CDTF">2024-11-20T08:38:31Z</dcterms:modified>
</cp:coreProperties>
</file>