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01612-B669-47F3-ABE2-FFF96B07F16D}" v="12" dt="2025-07-03T07:03:32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5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4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0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5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8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4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5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7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1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2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66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hurramnaveed3233/Portfolio" TargetMode="External"/><Relationship Id="rId2" Type="http://schemas.openxmlformats.org/officeDocument/2006/relationships/hyperlink" Target="https://www.linkedin.com/in/khurram-naveed-0083851aa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94B35E-5D98-3D05-48D4-1B6E6D3A1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92"/>
            <a:ext cx="12192000" cy="683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9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88CC5-6A7C-CC90-301C-6EC424533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646E95-DC12-1C28-40AB-8257F58F8545}"/>
              </a:ext>
            </a:extLst>
          </p:cNvPr>
          <p:cNvSpPr txBox="1"/>
          <p:nvPr/>
        </p:nvSpPr>
        <p:spPr>
          <a:xfrm>
            <a:off x="591015" y="256477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5. Which categories have the highest average project earnings and popularity index?</a:t>
            </a:r>
            <a:endParaRPr lang="en-US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F6F76-8657-5CB3-C224-87A27C25B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95" y="837869"/>
            <a:ext cx="7254902" cy="24405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A2F88F-4C29-D42F-15EE-819CF81B3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381" y="3429000"/>
            <a:ext cx="6106864" cy="201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90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C9512-2895-2AB0-51D2-308113A53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4EB7C3-3D83-FBDF-14F3-D9004991401F}"/>
              </a:ext>
            </a:extLst>
          </p:cNvPr>
          <p:cNvSpPr txBox="1"/>
          <p:nvPr/>
        </p:nvSpPr>
        <p:spPr>
          <a:xfrm>
            <a:off x="591015" y="256477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6. Find freelancers who joined in 2023 and earned above the average freelancer earnings.</a:t>
            </a:r>
            <a:endParaRPr lang="en-US" sz="4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D63BD-5328-61BB-DCCE-A18570499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30" y="872949"/>
            <a:ext cx="8324435" cy="2556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A9E2D4-1BEA-CFA9-601C-DB83CBD79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998" y="3429000"/>
            <a:ext cx="6556450" cy="202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39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117A6-8DC6-B09D-1847-A518605ED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84B0C9-1EA6-DE0C-44BB-526EB990F702}"/>
              </a:ext>
            </a:extLst>
          </p:cNvPr>
          <p:cNvSpPr txBox="1"/>
          <p:nvPr/>
        </p:nvSpPr>
        <p:spPr>
          <a:xfrm>
            <a:off x="680224" y="245325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7. Show the monthly trend of total freelancer earnings</a:t>
            </a:r>
            <a:endParaRPr lang="en-US" sz="4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2A611-94A3-B29D-CBAE-9765881D8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87" y="931285"/>
            <a:ext cx="11107487" cy="27151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B9FCF9-BF1E-D6DC-47CF-EAB42E28A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742" y="2288866"/>
            <a:ext cx="3358736" cy="373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8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40C9E-01F0-EB12-BB10-C2DCA2930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48BF01-F919-442E-97FC-B4E16B50F0B4}"/>
              </a:ext>
            </a:extLst>
          </p:cNvPr>
          <p:cNvSpPr txBox="1"/>
          <p:nvPr/>
        </p:nvSpPr>
        <p:spPr>
          <a:xfrm>
            <a:off x="680224" y="245325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8. Which clients hired freelancers with the highest average ratings?</a:t>
            </a:r>
            <a:endParaRPr lang="en-US" sz="5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35C16-24FD-B182-9450-A3CFB605A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49" y="1079614"/>
            <a:ext cx="7281155" cy="2349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9F52D0-DF3A-10CE-254D-E2B6FE758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283" y="2698164"/>
            <a:ext cx="4198686" cy="273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59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CEDE4-8808-3843-5AE8-3ABFACA4B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3D99CC-863D-F4B4-E1AB-4DAE7F8B61EE}"/>
              </a:ext>
            </a:extLst>
          </p:cNvPr>
          <p:cNvSpPr txBox="1"/>
          <p:nvPr/>
        </p:nvSpPr>
        <p:spPr>
          <a:xfrm>
            <a:off x="680224" y="245325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9. Rank freelancers by their average earnings per hour using window functions</a:t>
            </a:r>
            <a:r>
              <a:rPr lang="en-US" dirty="0"/>
              <a:t>.</a:t>
            </a:r>
            <a:endParaRPr lang="en-US" sz="5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196817-914C-AD47-DDAE-21B6B0537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69" y="879115"/>
            <a:ext cx="11000844" cy="19212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7DCB67-825D-97C7-AA63-3DAFBDBC8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293" y="2932771"/>
            <a:ext cx="4693440" cy="292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03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1E2DC-0588-FE03-7BD6-5FB7145D8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773C9A-2FD9-E885-E5E0-C5FAB7BB7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84" y="825285"/>
            <a:ext cx="9006919" cy="3334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7C4476-9C5D-7D34-2751-C04FA1D7F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436" y="2955072"/>
            <a:ext cx="6072913" cy="23763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35D6CC-E26D-8B00-A95C-FA841FBC8DB8}"/>
              </a:ext>
            </a:extLst>
          </p:cNvPr>
          <p:cNvSpPr txBox="1"/>
          <p:nvPr/>
        </p:nvSpPr>
        <p:spPr>
          <a:xfrm>
            <a:off x="680224" y="245325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10. For each freelancer, compare their latest month’s earnings with their previous month</a:t>
            </a:r>
            <a:r>
              <a:rPr lang="en-US" dirty="0"/>
              <a:t>.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847686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28C15-26A3-A6E7-289B-EF7C1FF33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28574-26A2-5255-B369-987D504386A5}"/>
              </a:ext>
            </a:extLst>
          </p:cNvPr>
          <p:cNvSpPr txBox="1"/>
          <p:nvPr/>
        </p:nvSpPr>
        <p:spPr>
          <a:xfrm>
            <a:off x="669072" y="122662"/>
            <a:ext cx="10515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Insights &amp; Outcomes</a:t>
            </a:r>
          </a:p>
          <a:p>
            <a:endParaRPr lang="en-US" sz="5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56C286-2BF4-9042-D53E-D4757C11775E}"/>
              </a:ext>
            </a:extLst>
          </p:cNvPr>
          <p:cNvSpPr txBox="1"/>
          <p:nvPr/>
        </p:nvSpPr>
        <p:spPr>
          <a:xfrm>
            <a:off x="568712" y="1014761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Top 20% freelancers earn 60%+ of total revenue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SEO &amp; Digital Marketing are high-paying categories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Fast responders have higher project ratings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Upwork leads in hourly earnings; Fiverr has more beginners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Monthly earnings fluctuate seasonally</a:t>
            </a:r>
          </a:p>
        </p:txBody>
      </p:sp>
    </p:spTree>
    <p:extLst>
      <p:ext uri="{BB962C8B-B14F-4D97-AF65-F5344CB8AC3E}">
        <p14:creationId xmlns:p14="http://schemas.microsoft.com/office/powerpoint/2010/main" val="1390668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5B68E-266E-A583-AE84-E618A2ADA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362996-3977-913D-037B-D1FE7C42A23A}"/>
              </a:ext>
            </a:extLst>
          </p:cNvPr>
          <p:cNvSpPr txBox="1"/>
          <p:nvPr/>
        </p:nvSpPr>
        <p:spPr>
          <a:xfrm>
            <a:off x="669072" y="122662"/>
            <a:ext cx="10515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Recommendations for Freelancers</a:t>
            </a:r>
          </a:p>
          <a:p>
            <a:endParaRPr lang="en-US" sz="5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38BEE1-07CF-D1E9-7C7E-6AC725B79E3F}"/>
              </a:ext>
            </a:extLst>
          </p:cNvPr>
          <p:cNvSpPr txBox="1"/>
          <p:nvPr/>
        </p:nvSpPr>
        <p:spPr>
          <a:xfrm>
            <a:off x="568711" y="1014760"/>
            <a:ext cx="113630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b="1" dirty="0"/>
              <a:t>Focus on High-Paying Skills: </a:t>
            </a:r>
            <a:r>
              <a:rPr lang="en-US" dirty="0"/>
              <a:t>Skills like SEO, Digital Marketing, and Web Development consistently lead to higher earnings. Consider upskilling in these areas.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Improve Response Times: </a:t>
            </a:r>
            <a:r>
              <a:rPr lang="en-US" dirty="0"/>
              <a:t>Freelancers with faster response times tend to get better reviews and more repeat clients. Use mobile apps or browser alerts to stay responsive.-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Choose Platforms Strategically:  </a:t>
            </a:r>
            <a:r>
              <a:rPr lang="en-US" dirty="0"/>
              <a:t>Upwork shows higher hourly returns, making it ideal for experienced professionals. Fiverr is better for building a portfolio if you're just starting out.-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Diversify Your Skillset: </a:t>
            </a:r>
            <a:r>
              <a:rPr lang="en-US" dirty="0"/>
              <a:t>Data shows that freelancers with multiple skills earn more. Consider combining complementary skills (e.g., graphic design + video editing).- 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Track Your Monthly Growth:  </a:t>
            </a:r>
            <a:r>
              <a:rPr lang="en-US" dirty="0"/>
              <a:t>Monitor your earnings regularly. Look for patterns in your income to plan better and scale your efforts during high-earning months.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Explore International Clients:  </a:t>
            </a:r>
            <a:r>
              <a:rPr lang="en-US" dirty="0"/>
              <a:t>Clients from tech and finance industries in countries like the USA, UK, and UAE offer higher budgets. Focus on optimizing your profile for these markets.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Treat Freelancing Like a Business: </a:t>
            </a:r>
            <a:r>
              <a:rPr lang="en-US" dirty="0"/>
              <a:t>Use data to guide decisions — from pricing and skills to platforms and response strategies. Your freelance work deserves the same structure as a full-time job.---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12308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2B607-67E0-EB2F-4DEF-EE8A27721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8B035E-7EC9-AF04-5F1D-7DC112505932}"/>
              </a:ext>
            </a:extLst>
          </p:cNvPr>
          <p:cNvSpPr txBox="1"/>
          <p:nvPr/>
        </p:nvSpPr>
        <p:spPr>
          <a:xfrm>
            <a:off x="669072" y="122662"/>
            <a:ext cx="10515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Skills Demonstrated</a:t>
            </a:r>
          </a:p>
          <a:p>
            <a:endParaRPr lang="en-US" sz="2800" b="1" dirty="0"/>
          </a:p>
          <a:p>
            <a:endParaRPr lang="en-US" sz="5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C30187-EE26-10A9-DFF5-8D86EC417415}"/>
              </a:ext>
            </a:extLst>
          </p:cNvPr>
          <p:cNvSpPr txBox="1"/>
          <p:nvPr/>
        </p:nvSpPr>
        <p:spPr>
          <a:xfrm>
            <a:off x="568712" y="1014761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SQL Joins, Aggregations, Window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Subqueries, CTEs, Filters, Grouping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Data Modeling &amp; Normalization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Analytical Thinking for Business Insights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865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E8C80-0098-0EE1-C6B5-C3D7B4FB2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A72C2A-0119-CABC-25C9-2C663BD6D9FD}"/>
              </a:ext>
            </a:extLst>
          </p:cNvPr>
          <p:cNvSpPr txBox="1"/>
          <p:nvPr/>
        </p:nvSpPr>
        <p:spPr>
          <a:xfrm>
            <a:off x="669072" y="122662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I Learned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5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B40250-FC90-1CA1-EFF4-4877E5783CE1}"/>
              </a:ext>
            </a:extLst>
          </p:cNvPr>
          <p:cNvSpPr txBox="1"/>
          <p:nvPr/>
        </p:nvSpPr>
        <p:spPr>
          <a:xfrm>
            <a:off x="568712" y="1014761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Built complex SQL queries to answer real-world questions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Created a clean relational schema and data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Gained confidence in storytelling with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Understood freelancing market trends in Pakistan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034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8D7BC-2F64-3958-4D8C-4DE7662A7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4C2B28-92AA-B20A-A915-B8F0BB49825E}"/>
              </a:ext>
            </a:extLst>
          </p:cNvPr>
          <p:cNvSpPr txBox="1"/>
          <p:nvPr/>
        </p:nvSpPr>
        <p:spPr>
          <a:xfrm>
            <a:off x="1005468" y="0"/>
            <a:ext cx="10181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Project Overview</a:t>
            </a:r>
          </a:p>
          <a:p>
            <a:pPr algn="ctr"/>
            <a:endParaRPr lang="en-US" sz="3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A4FC41-F079-658A-3E9B-67AC41073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65" y="862514"/>
            <a:ext cx="11452487" cy="489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90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6121B-8CC7-5BA7-78A6-A54A767A6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87581C-F107-8C7F-E755-BAE07A408007}"/>
              </a:ext>
            </a:extLst>
          </p:cNvPr>
          <p:cNvSpPr txBox="1"/>
          <p:nvPr/>
        </p:nvSpPr>
        <p:spPr>
          <a:xfrm>
            <a:off x="838200" y="1397674"/>
            <a:ext cx="105156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/>
              <a:t>Thank You!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000" dirty="0"/>
              <a:t>Name: </a:t>
            </a:r>
            <a:r>
              <a:rPr lang="en-US" sz="2000" b="1" dirty="0"/>
              <a:t>Khurram Naveed</a:t>
            </a:r>
            <a:br>
              <a:rPr lang="en-US" sz="2000" dirty="0"/>
            </a:br>
            <a:r>
              <a:rPr lang="en-US" sz="2000" dirty="0"/>
              <a:t>Connect: </a:t>
            </a:r>
            <a:r>
              <a:rPr lang="en-US" sz="2000" b="1" dirty="0">
                <a:hlinkClick r:id="rId2"/>
              </a:rPr>
              <a:t>LinkedIn</a:t>
            </a:r>
            <a:endParaRPr lang="en-US" sz="2000" b="1" dirty="0"/>
          </a:p>
          <a:p>
            <a:r>
              <a:rPr lang="en-US" sz="2000" dirty="0"/>
              <a:t>GitHub : </a:t>
            </a:r>
            <a:r>
              <a:rPr lang="en-US" sz="2000" b="1" dirty="0">
                <a:hlinkClick r:id="rId3"/>
              </a:rPr>
              <a:t>Portfolio </a:t>
            </a:r>
            <a:br>
              <a:rPr lang="en-US" sz="2000" dirty="0"/>
            </a:br>
            <a:r>
              <a:rPr lang="en-US" sz="2000" dirty="0"/>
              <a:t>Project: Freelancer Earnings Tracker (SQL Server)</a:t>
            </a:r>
          </a:p>
        </p:txBody>
      </p:sp>
    </p:spTree>
    <p:extLst>
      <p:ext uri="{BB962C8B-B14F-4D97-AF65-F5344CB8AC3E}">
        <p14:creationId xmlns:p14="http://schemas.microsoft.com/office/powerpoint/2010/main" val="248986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AA77B-63C4-C2CB-C050-C77A242C4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033321-FD4D-DEC4-96DF-22D44390E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30" y="775136"/>
            <a:ext cx="7332029" cy="530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68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56DAA-4E0A-FA12-4A74-D848DC804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83417-211B-B2E9-61D3-5935A2BE8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628" y="814039"/>
            <a:ext cx="10302021" cy="1092820"/>
          </a:xfrm>
        </p:spPr>
        <p:txBody>
          <a:bodyPr>
            <a:normAutofit/>
          </a:bodyPr>
          <a:lstStyle/>
          <a:p>
            <a:br>
              <a:rPr lang="en-US" sz="1800" b="1" dirty="0"/>
            </a:br>
            <a:br>
              <a:rPr lang="en-US" sz="1800" b="1" dirty="0">
                <a:latin typeface="Book Antiqua" panose="02040602050305030304" pitchFamily="18" charset="0"/>
              </a:rPr>
            </a:b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4C3FF-1A81-550A-9249-D6DA4B3051E8}"/>
              </a:ext>
            </a:extLst>
          </p:cNvPr>
          <p:cNvSpPr txBox="1"/>
          <p:nvPr/>
        </p:nvSpPr>
        <p:spPr>
          <a:xfrm>
            <a:off x="1005468" y="0"/>
            <a:ext cx="10181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Schema Creation (Sample)</a:t>
            </a:r>
          </a:p>
          <a:p>
            <a:pPr algn="ctr"/>
            <a:endParaRPr lang="en-US" sz="3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DAF759-7EBB-6DA1-46EF-BE2C9B715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696" y="878914"/>
            <a:ext cx="7054689" cy="517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8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1F2E0-599A-A2FA-B791-88A64AD96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468E2ED-4482-F4EF-F256-B666205B2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89" y="890695"/>
            <a:ext cx="8005952" cy="52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8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C13E0-E56F-64FD-43A2-6E0DEB53F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5A33BCF-0376-66C3-08B3-736D2EB8C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71" y="849803"/>
            <a:ext cx="7878641" cy="27631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3B4373-2F0E-6573-5E70-77E2F8C4421C}"/>
              </a:ext>
            </a:extLst>
          </p:cNvPr>
          <p:cNvSpPr txBox="1"/>
          <p:nvPr/>
        </p:nvSpPr>
        <p:spPr>
          <a:xfrm>
            <a:off x="769434" y="223024"/>
            <a:ext cx="11743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1. Which freelancers have the highest total earnings, and what is their average project rating?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7226E-D5EB-7D08-ACCD-A76C4A42B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805" y="3008646"/>
            <a:ext cx="5714697" cy="291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7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4F2FA-E6B5-DAC7-D483-E480D24EE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09F7D9-87F2-E7E0-67DB-873E88F0867F}"/>
              </a:ext>
            </a:extLst>
          </p:cNvPr>
          <p:cNvSpPr txBox="1"/>
          <p:nvPr/>
        </p:nvSpPr>
        <p:spPr>
          <a:xfrm>
            <a:off x="949712" y="133814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2. What is the average response time by project category?</a:t>
            </a:r>
          </a:p>
          <a:p>
            <a:endParaRPr lang="en-US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A564B8-D04C-56E1-6987-998C1B6C1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82" y="964811"/>
            <a:ext cx="10016839" cy="23024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A5B180-0E99-19D0-3A50-8017B1D31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511" y="3079162"/>
            <a:ext cx="5415013" cy="268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5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DD0BD-83F6-778E-E217-69BD860E7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63FF04-682C-3DDB-6294-2E4F7AE31F73}"/>
              </a:ext>
            </a:extLst>
          </p:cNvPr>
          <p:cNvSpPr txBox="1"/>
          <p:nvPr/>
        </p:nvSpPr>
        <p:spPr>
          <a:xfrm>
            <a:off x="659780" y="211873"/>
            <a:ext cx="10515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3. Which platform is associated with the highest average freelancer earnings per hour?</a:t>
            </a:r>
          </a:p>
          <a:p>
            <a:endParaRPr lang="en-US" sz="2800" b="1" dirty="0"/>
          </a:p>
          <a:p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27BDC-7428-D61E-37F2-6DD36B550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288" y="3318937"/>
            <a:ext cx="5806624" cy="2267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560AA0-C8A1-076D-CA11-633D1F333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30" y="914193"/>
            <a:ext cx="11226860" cy="214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1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9E531-59BD-6A1C-3FFB-CF4321A1A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2AA19B-9BC1-BA17-1586-986F37AA8606}"/>
              </a:ext>
            </a:extLst>
          </p:cNvPr>
          <p:cNvSpPr txBox="1"/>
          <p:nvPr/>
        </p:nvSpPr>
        <p:spPr>
          <a:xfrm>
            <a:off x="838200" y="144965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4. List top 5 freelancers with the most diverse skillsets.</a:t>
            </a:r>
            <a:endParaRPr lang="en-US" sz="3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CB6EF2-8387-1E86-09FA-E8C95601C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91" y="826608"/>
            <a:ext cx="8653517" cy="23960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18E049-8C65-5B59-BAC1-340FBF142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049" y="2766584"/>
            <a:ext cx="4012566" cy="313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1042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480</Words>
  <Application>Microsoft Office PowerPoint</Application>
  <PresentationFormat>Widescreen</PresentationFormat>
  <Paragraphs>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Book Antiqua</vt:lpstr>
      <vt:lpstr>Calisto MT</vt:lpstr>
      <vt:lpstr>Univers Condensed</vt:lpstr>
      <vt:lpstr>ChronicleVTI</vt:lpstr>
      <vt:lpstr>PowerPoint Presentation</vt:lpstr>
      <vt:lpstr>PowerPoint Presentation</vt:lpstr>
      <vt:lpstr>PowerPoint Presentation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KHURRAM NAVEED</dc:creator>
  <cp:lastModifiedBy>Khurram Naveed</cp:lastModifiedBy>
  <cp:revision>17</cp:revision>
  <dcterms:created xsi:type="dcterms:W3CDTF">2025-07-03T07:00:48Z</dcterms:created>
  <dcterms:modified xsi:type="dcterms:W3CDTF">2025-07-06T18:30:24Z</dcterms:modified>
</cp:coreProperties>
</file>