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8" r:id="rId17"/>
    <p:sldId id="276" r:id="rId18"/>
    <p:sldId id="277" r:id="rId19"/>
    <p:sldId id="271" r:id="rId20"/>
    <p:sldId id="272" r:id="rId21"/>
    <p:sldId id="273"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60"/>
  </p:normalViewPr>
  <p:slideViewPr>
    <p:cSldViewPr snapToGrid="0">
      <p:cViewPr varScale="1">
        <p:scale>
          <a:sx n="84" d="100"/>
          <a:sy n="84" d="100"/>
        </p:scale>
        <p:origin x="366" y="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E41AE-888E-25CE-A5B2-C640845628F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D490F9-AB1E-B951-D9AD-50EC293DE6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DBDB83-0871-11FA-6D22-CF8B78A52039}"/>
              </a:ext>
            </a:extLst>
          </p:cNvPr>
          <p:cNvSpPr>
            <a:spLocks noGrp="1"/>
          </p:cNvSpPr>
          <p:nvPr>
            <p:ph type="dt" sz="half" idx="10"/>
          </p:nvPr>
        </p:nvSpPr>
        <p:spPr/>
        <p:txBody>
          <a:bodyPr/>
          <a:lstStyle/>
          <a:p>
            <a:fld id="{85AE5F48-EC18-424F-8748-C8A57003E7DD}" type="datetimeFigureOut">
              <a:rPr lang="en-US" smtClean="0"/>
              <a:t>7/25/2025</a:t>
            </a:fld>
            <a:endParaRPr lang="en-US"/>
          </a:p>
        </p:txBody>
      </p:sp>
      <p:sp>
        <p:nvSpPr>
          <p:cNvPr id="5" name="Footer Placeholder 4">
            <a:extLst>
              <a:ext uri="{FF2B5EF4-FFF2-40B4-BE49-F238E27FC236}">
                <a16:creationId xmlns:a16="http://schemas.microsoft.com/office/drawing/2014/main" id="{697DB0D4-436F-FD4F-16D9-B4264DB78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93945-26FB-A6C4-5609-30448C70D9F4}"/>
              </a:ext>
            </a:extLst>
          </p:cNvPr>
          <p:cNvSpPr>
            <a:spLocks noGrp="1"/>
          </p:cNvSpPr>
          <p:nvPr>
            <p:ph type="sldNum" sz="quarter" idx="12"/>
          </p:nvPr>
        </p:nvSpPr>
        <p:spPr/>
        <p:txBody>
          <a:bodyPr/>
          <a:lstStyle/>
          <a:p>
            <a:fld id="{848F18A7-A38D-4A0C-8CC0-C43A4023747B}" type="slidenum">
              <a:rPr lang="en-US" smtClean="0"/>
              <a:t>‹#›</a:t>
            </a:fld>
            <a:endParaRPr lang="en-US"/>
          </a:p>
        </p:txBody>
      </p:sp>
    </p:spTree>
    <p:extLst>
      <p:ext uri="{BB962C8B-B14F-4D97-AF65-F5344CB8AC3E}">
        <p14:creationId xmlns:p14="http://schemas.microsoft.com/office/powerpoint/2010/main" val="1382808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3AD1E-EAEF-E3E6-0E67-F6DCC59A9E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603B26-E9F5-2056-2D42-98D484D2D5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AA92B-8A86-135A-29AA-0C84E1274EC5}"/>
              </a:ext>
            </a:extLst>
          </p:cNvPr>
          <p:cNvSpPr>
            <a:spLocks noGrp="1"/>
          </p:cNvSpPr>
          <p:nvPr>
            <p:ph type="dt" sz="half" idx="10"/>
          </p:nvPr>
        </p:nvSpPr>
        <p:spPr/>
        <p:txBody>
          <a:bodyPr/>
          <a:lstStyle/>
          <a:p>
            <a:fld id="{85AE5F48-EC18-424F-8748-C8A57003E7DD}" type="datetimeFigureOut">
              <a:rPr lang="en-US" smtClean="0"/>
              <a:t>7/25/2025</a:t>
            </a:fld>
            <a:endParaRPr lang="en-US"/>
          </a:p>
        </p:txBody>
      </p:sp>
      <p:sp>
        <p:nvSpPr>
          <p:cNvPr id="5" name="Footer Placeholder 4">
            <a:extLst>
              <a:ext uri="{FF2B5EF4-FFF2-40B4-BE49-F238E27FC236}">
                <a16:creationId xmlns:a16="http://schemas.microsoft.com/office/drawing/2014/main" id="{9B6D5802-102B-AFE1-6362-5949D82592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B8404-4BDC-D308-15EE-E6C65FA8A160}"/>
              </a:ext>
            </a:extLst>
          </p:cNvPr>
          <p:cNvSpPr>
            <a:spLocks noGrp="1"/>
          </p:cNvSpPr>
          <p:nvPr>
            <p:ph type="sldNum" sz="quarter" idx="12"/>
          </p:nvPr>
        </p:nvSpPr>
        <p:spPr/>
        <p:txBody>
          <a:bodyPr/>
          <a:lstStyle/>
          <a:p>
            <a:fld id="{848F18A7-A38D-4A0C-8CC0-C43A4023747B}" type="slidenum">
              <a:rPr lang="en-US" smtClean="0"/>
              <a:t>‹#›</a:t>
            </a:fld>
            <a:endParaRPr lang="en-US"/>
          </a:p>
        </p:txBody>
      </p:sp>
    </p:spTree>
    <p:extLst>
      <p:ext uri="{BB962C8B-B14F-4D97-AF65-F5344CB8AC3E}">
        <p14:creationId xmlns:p14="http://schemas.microsoft.com/office/powerpoint/2010/main" val="2943992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CC9450-1970-7D08-27D0-9FA18F6793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D78C01-B9D7-A78B-2DA7-C41B0A63D44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13293-D45C-5DAF-2947-6F312A84FF10}"/>
              </a:ext>
            </a:extLst>
          </p:cNvPr>
          <p:cNvSpPr>
            <a:spLocks noGrp="1"/>
          </p:cNvSpPr>
          <p:nvPr>
            <p:ph type="dt" sz="half" idx="10"/>
          </p:nvPr>
        </p:nvSpPr>
        <p:spPr/>
        <p:txBody>
          <a:bodyPr/>
          <a:lstStyle/>
          <a:p>
            <a:fld id="{85AE5F48-EC18-424F-8748-C8A57003E7DD}" type="datetimeFigureOut">
              <a:rPr lang="en-US" smtClean="0"/>
              <a:t>7/25/2025</a:t>
            </a:fld>
            <a:endParaRPr lang="en-US"/>
          </a:p>
        </p:txBody>
      </p:sp>
      <p:sp>
        <p:nvSpPr>
          <p:cNvPr id="5" name="Footer Placeholder 4">
            <a:extLst>
              <a:ext uri="{FF2B5EF4-FFF2-40B4-BE49-F238E27FC236}">
                <a16:creationId xmlns:a16="http://schemas.microsoft.com/office/drawing/2014/main" id="{1FA1EE63-66BC-4C4D-0A4E-35DD548D8A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2F177-8291-4703-03F2-98D546C55395}"/>
              </a:ext>
            </a:extLst>
          </p:cNvPr>
          <p:cNvSpPr>
            <a:spLocks noGrp="1"/>
          </p:cNvSpPr>
          <p:nvPr>
            <p:ph type="sldNum" sz="quarter" idx="12"/>
          </p:nvPr>
        </p:nvSpPr>
        <p:spPr/>
        <p:txBody>
          <a:bodyPr/>
          <a:lstStyle/>
          <a:p>
            <a:fld id="{848F18A7-A38D-4A0C-8CC0-C43A4023747B}" type="slidenum">
              <a:rPr lang="en-US" smtClean="0"/>
              <a:t>‹#›</a:t>
            </a:fld>
            <a:endParaRPr lang="en-US"/>
          </a:p>
        </p:txBody>
      </p:sp>
    </p:spTree>
    <p:extLst>
      <p:ext uri="{BB962C8B-B14F-4D97-AF65-F5344CB8AC3E}">
        <p14:creationId xmlns:p14="http://schemas.microsoft.com/office/powerpoint/2010/main" val="3000914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505B7-A11A-5B73-1E64-CDB342AE71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84FE84-16AD-C633-241C-B777E8C12D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E428DE-8460-E095-35D9-BA355EDC6C31}"/>
              </a:ext>
            </a:extLst>
          </p:cNvPr>
          <p:cNvSpPr>
            <a:spLocks noGrp="1"/>
          </p:cNvSpPr>
          <p:nvPr>
            <p:ph type="dt" sz="half" idx="10"/>
          </p:nvPr>
        </p:nvSpPr>
        <p:spPr/>
        <p:txBody>
          <a:bodyPr/>
          <a:lstStyle/>
          <a:p>
            <a:fld id="{85AE5F48-EC18-424F-8748-C8A57003E7DD}" type="datetimeFigureOut">
              <a:rPr lang="en-US" smtClean="0"/>
              <a:t>7/25/2025</a:t>
            </a:fld>
            <a:endParaRPr lang="en-US"/>
          </a:p>
        </p:txBody>
      </p:sp>
      <p:sp>
        <p:nvSpPr>
          <p:cNvPr id="5" name="Footer Placeholder 4">
            <a:extLst>
              <a:ext uri="{FF2B5EF4-FFF2-40B4-BE49-F238E27FC236}">
                <a16:creationId xmlns:a16="http://schemas.microsoft.com/office/drawing/2014/main" id="{121D3A9C-7983-A903-1336-BA3C546BF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E1D1B-F9FA-677A-0ED2-AF390C1EDA29}"/>
              </a:ext>
            </a:extLst>
          </p:cNvPr>
          <p:cNvSpPr>
            <a:spLocks noGrp="1"/>
          </p:cNvSpPr>
          <p:nvPr>
            <p:ph type="sldNum" sz="quarter" idx="12"/>
          </p:nvPr>
        </p:nvSpPr>
        <p:spPr/>
        <p:txBody>
          <a:bodyPr/>
          <a:lstStyle/>
          <a:p>
            <a:fld id="{848F18A7-A38D-4A0C-8CC0-C43A4023747B}" type="slidenum">
              <a:rPr lang="en-US" smtClean="0"/>
              <a:t>‹#›</a:t>
            </a:fld>
            <a:endParaRPr lang="en-US"/>
          </a:p>
        </p:txBody>
      </p:sp>
    </p:spTree>
    <p:extLst>
      <p:ext uri="{BB962C8B-B14F-4D97-AF65-F5344CB8AC3E}">
        <p14:creationId xmlns:p14="http://schemas.microsoft.com/office/powerpoint/2010/main" val="2950549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A5DCB-632E-FEEF-A363-6BE60450B4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7150E6-CE31-A5D8-6843-0B04E5D7BC8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D5E54E-0C6A-3E74-6B2E-648946723208}"/>
              </a:ext>
            </a:extLst>
          </p:cNvPr>
          <p:cNvSpPr>
            <a:spLocks noGrp="1"/>
          </p:cNvSpPr>
          <p:nvPr>
            <p:ph type="dt" sz="half" idx="10"/>
          </p:nvPr>
        </p:nvSpPr>
        <p:spPr/>
        <p:txBody>
          <a:bodyPr/>
          <a:lstStyle/>
          <a:p>
            <a:fld id="{85AE5F48-EC18-424F-8748-C8A57003E7DD}" type="datetimeFigureOut">
              <a:rPr lang="en-US" smtClean="0"/>
              <a:t>7/25/2025</a:t>
            </a:fld>
            <a:endParaRPr lang="en-US"/>
          </a:p>
        </p:txBody>
      </p:sp>
      <p:sp>
        <p:nvSpPr>
          <p:cNvPr id="5" name="Footer Placeholder 4">
            <a:extLst>
              <a:ext uri="{FF2B5EF4-FFF2-40B4-BE49-F238E27FC236}">
                <a16:creationId xmlns:a16="http://schemas.microsoft.com/office/drawing/2014/main" id="{FA0D334A-C024-47B2-B0B1-D7FF7E18A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597F34-2E55-F493-067C-BAAB93308BC5}"/>
              </a:ext>
            </a:extLst>
          </p:cNvPr>
          <p:cNvSpPr>
            <a:spLocks noGrp="1"/>
          </p:cNvSpPr>
          <p:nvPr>
            <p:ph type="sldNum" sz="quarter" idx="12"/>
          </p:nvPr>
        </p:nvSpPr>
        <p:spPr/>
        <p:txBody>
          <a:bodyPr/>
          <a:lstStyle/>
          <a:p>
            <a:fld id="{848F18A7-A38D-4A0C-8CC0-C43A4023747B}" type="slidenum">
              <a:rPr lang="en-US" smtClean="0"/>
              <a:t>‹#›</a:t>
            </a:fld>
            <a:endParaRPr lang="en-US"/>
          </a:p>
        </p:txBody>
      </p:sp>
    </p:spTree>
    <p:extLst>
      <p:ext uri="{BB962C8B-B14F-4D97-AF65-F5344CB8AC3E}">
        <p14:creationId xmlns:p14="http://schemas.microsoft.com/office/powerpoint/2010/main" val="2847781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48E7-BF56-2407-DBC7-B5BCE0B780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635C43-023F-9F30-ACD2-68EC19162C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B7BDBB-DB3C-BC07-5B8A-F6BBF8D661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73C1F9-A15C-D28F-23D5-7D1139B3ADE3}"/>
              </a:ext>
            </a:extLst>
          </p:cNvPr>
          <p:cNvSpPr>
            <a:spLocks noGrp="1"/>
          </p:cNvSpPr>
          <p:nvPr>
            <p:ph type="dt" sz="half" idx="10"/>
          </p:nvPr>
        </p:nvSpPr>
        <p:spPr/>
        <p:txBody>
          <a:bodyPr/>
          <a:lstStyle/>
          <a:p>
            <a:fld id="{85AE5F48-EC18-424F-8748-C8A57003E7DD}" type="datetimeFigureOut">
              <a:rPr lang="en-US" smtClean="0"/>
              <a:t>7/25/2025</a:t>
            </a:fld>
            <a:endParaRPr lang="en-US"/>
          </a:p>
        </p:txBody>
      </p:sp>
      <p:sp>
        <p:nvSpPr>
          <p:cNvPr id="6" name="Footer Placeholder 5">
            <a:extLst>
              <a:ext uri="{FF2B5EF4-FFF2-40B4-BE49-F238E27FC236}">
                <a16:creationId xmlns:a16="http://schemas.microsoft.com/office/drawing/2014/main" id="{766C9B45-079E-E666-087C-2EA02485C0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A0D504-85FC-175A-B529-68563444C2BF}"/>
              </a:ext>
            </a:extLst>
          </p:cNvPr>
          <p:cNvSpPr>
            <a:spLocks noGrp="1"/>
          </p:cNvSpPr>
          <p:nvPr>
            <p:ph type="sldNum" sz="quarter" idx="12"/>
          </p:nvPr>
        </p:nvSpPr>
        <p:spPr/>
        <p:txBody>
          <a:bodyPr/>
          <a:lstStyle/>
          <a:p>
            <a:fld id="{848F18A7-A38D-4A0C-8CC0-C43A4023747B}" type="slidenum">
              <a:rPr lang="en-US" smtClean="0"/>
              <a:t>‹#›</a:t>
            </a:fld>
            <a:endParaRPr lang="en-US"/>
          </a:p>
        </p:txBody>
      </p:sp>
    </p:spTree>
    <p:extLst>
      <p:ext uri="{BB962C8B-B14F-4D97-AF65-F5344CB8AC3E}">
        <p14:creationId xmlns:p14="http://schemas.microsoft.com/office/powerpoint/2010/main" val="1680573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BA573-AB0F-E2B3-866B-07B379D5E6C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63E52A-6690-187D-D712-AF6FF4E292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2B6DA3-48A2-8262-5CD4-5E5AF9BF08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02F6677-82B2-1268-6886-BCC49C20BE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3A1A81-B622-7676-E923-66D73F3BB9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06CF9D-192C-944C-F88D-004AF0ED501D}"/>
              </a:ext>
            </a:extLst>
          </p:cNvPr>
          <p:cNvSpPr>
            <a:spLocks noGrp="1"/>
          </p:cNvSpPr>
          <p:nvPr>
            <p:ph type="dt" sz="half" idx="10"/>
          </p:nvPr>
        </p:nvSpPr>
        <p:spPr/>
        <p:txBody>
          <a:bodyPr/>
          <a:lstStyle/>
          <a:p>
            <a:fld id="{85AE5F48-EC18-424F-8748-C8A57003E7DD}" type="datetimeFigureOut">
              <a:rPr lang="en-US" smtClean="0"/>
              <a:t>7/25/2025</a:t>
            </a:fld>
            <a:endParaRPr lang="en-US"/>
          </a:p>
        </p:txBody>
      </p:sp>
      <p:sp>
        <p:nvSpPr>
          <p:cNvPr id="8" name="Footer Placeholder 7">
            <a:extLst>
              <a:ext uri="{FF2B5EF4-FFF2-40B4-BE49-F238E27FC236}">
                <a16:creationId xmlns:a16="http://schemas.microsoft.com/office/drawing/2014/main" id="{A7C3E58F-7AF8-70B7-D0E6-C384E788AD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3CB03C-DE47-C4E3-1F30-7770CB8EC5D9}"/>
              </a:ext>
            </a:extLst>
          </p:cNvPr>
          <p:cNvSpPr>
            <a:spLocks noGrp="1"/>
          </p:cNvSpPr>
          <p:nvPr>
            <p:ph type="sldNum" sz="quarter" idx="12"/>
          </p:nvPr>
        </p:nvSpPr>
        <p:spPr/>
        <p:txBody>
          <a:bodyPr/>
          <a:lstStyle/>
          <a:p>
            <a:fld id="{848F18A7-A38D-4A0C-8CC0-C43A4023747B}" type="slidenum">
              <a:rPr lang="en-US" smtClean="0"/>
              <a:t>‹#›</a:t>
            </a:fld>
            <a:endParaRPr lang="en-US"/>
          </a:p>
        </p:txBody>
      </p:sp>
    </p:spTree>
    <p:extLst>
      <p:ext uri="{BB962C8B-B14F-4D97-AF65-F5344CB8AC3E}">
        <p14:creationId xmlns:p14="http://schemas.microsoft.com/office/powerpoint/2010/main" val="2681798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0B503-6E43-6A7E-5958-D88927CEFF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6A9B11-A1C4-C7A7-7178-79079EBD74DC}"/>
              </a:ext>
            </a:extLst>
          </p:cNvPr>
          <p:cNvSpPr>
            <a:spLocks noGrp="1"/>
          </p:cNvSpPr>
          <p:nvPr>
            <p:ph type="dt" sz="half" idx="10"/>
          </p:nvPr>
        </p:nvSpPr>
        <p:spPr/>
        <p:txBody>
          <a:bodyPr/>
          <a:lstStyle/>
          <a:p>
            <a:fld id="{85AE5F48-EC18-424F-8748-C8A57003E7DD}" type="datetimeFigureOut">
              <a:rPr lang="en-US" smtClean="0"/>
              <a:t>7/25/2025</a:t>
            </a:fld>
            <a:endParaRPr lang="en-US"/>
          </a:p>
        </p:txBody>
      </p:sp>
      <p:sp>
        <p:nvSpPr>
          <p:cNvPr id="4" name="Footer Placeholder 3">
            <a:extLst>
              <a:ext uri="{FF2B5EF4-FFF2-40B4-BE49-F238E27FC236}">
                <a16:creationId xmlns:a16="http://schemas.microsoft.com/office/drawing/2014/main" id="{24AEF84C-2796-EB78-9253-C683C71414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321085-AD94-E1E8-43FA-59DD13D11B6A}"/>
              </a:ext>
            </a:extLst>
          </p:cNvPr>
          <p:cNvSpPr>
            <a:spLocks noGrp="1"/>
          </p:cNvSpPr>
          <p:nvPr>
            <p:ph type="sldNum" sz="quarter" idx="12"/>
          </p:nvPr>
        </p:nvSpPr>
        <p:spPr/>
        <p:txBody>
          <a:bodyPr/>
          <a:lstStyle/>
          <a:p>
            <a:fld id="{848F18A7-A38D-4A0C-8CC0-C43A4023747B}" type="slidenum">
              <a:rPr lang="en-US" smtClean="0"/>
              <a:t>‹#›</a:t>
            </a:fld>
            <a:endParaRPr lang="en-US"/>
          </a:p>
        </p:txBody>
      </p:sp>
    </p:spTree>
    <p:extLst>
      <p:ext uri="{BB962C8B-B14F-4D97-AF65-F5344CB8AC3E}">
        <p14:creationId xmlns:p14="http://schemas.microsoft.com/office/powerpoint/2010/main" val="370960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79C134-6EC5-EE65-C678-50726542AFCB}"/>
              </a:ext>
            </a:extLst>
          </p:cNvPr>
          <p:cNvSpPr>
            <a:spLocks noGrp="1"/>
          </p:cNvSpPr>
          <p:nvPr>
            <p:ph type="dt" sz="half" idx="10"/>
          </p:nvPr>
        </p:nvSpPr>
        <p:spPr/>
        <p:txBody>
          <a:bodyPr/>
          <a:lstStyle/>
          <a:p>
            <a:fld id="{85AE5F48-EC18-424F-8748-C8A57003E7DD}" type="datetimeFigureOut">
              <a:rPr lang="en-US" smtClean="0"/>
              <a:t>7/25/2025</a:t>
            </a:fld>
            <a:endParaRPr lang="en-US"/>
          </a:p>
        </p:txBody>
      </p:sp>
      <p:sp>
        <p:nvSpPr>
          <p:cNvPr id="3" name="Footer Placeholder 2">
            <a:extLst>
              <a:ext uri="{FF2B5EF4-FFF2-40B4-BE49-F238E27FC236}">
                <a16:creationId xmlns:a16="http://schemas.microsoft.com/office/drawing/2014/main" id="{AC09EA1B-EB40-A9BB-0681-E96A3B54D23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3B2425-67A1-C75D-365A-354509B78EDB}"/>
              </a:ext>
            </a:extLst>
          </p:cNvPr>
          <p:cNvSpPr>
            <a:spLocks noGrp="1"/>
          </p:cNvSpPr>
          <p:nvPr>
            <p:ph type="sldNum" sz="quarter" idx="12"/>
          </p:nvPr>
        </p:nvSpPr>
        <p:spPr/>
        <p:txBody>
          <a:bodyPr/>
          <a:lstStyle/>
          <a:p>
            <a:fld id="{848F18A7-A38D-4A0C-8CC0-C43A4023747B}" type="slidenum">
              <a:rPr lang="en-US" smtClean="0"/>
              <a:t>‹#›</a:t>
            </a:fld>
            <a:endParaRPr lang="en-US"/>
          </a:p>
        </p:txBody>
      </p:sp>
    </p:spTree>
    <p:extLst>
      <p:ext uri="{BB962C8B-B14F-4D97-AF65-F5344CB8AC3E}">
        <p14:creationId xmlns:p14="http://schemas.microsoft.com/office/powerpoint/2010/main" val="2251126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60D92-57A6-A128-1950-5B42F196B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E844CD-7177-3F5D-576C-7D68AAF4E7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E9AC5E-CACD-2E02-F407-5B2878B2A7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2A285-DC46-082F-64A2-F63C233714FB}"/>
              </a:ext>
            </a:extLst>
          </p:cNvPr>
          <p:cNvSpPr>
            <a:spLocks noGrp="1"/>
          </p:cNvSpPr>
          <p:nvPr>
            <p:ph type="dt" sz="half" idx="10"/>
          </p:nvPr>
        </p:nvSpPr>
        <p:spPr/>
        <p:txBody>
          <a:bodyPr/>
          <a:lstStyle/>
          <a:p>
            <a:fld id="{85AE5F48-EC18-424F-8748-C8A57003E7DD}" type="datetimeFigureOut">
              <a:rPr lang="en-US" smtClean="0"/>
              <a:t>7/25/2025</a:t>
            </a:fld>
            <a:endParaRPr lang="en-US"/>
          </a:p>
        </p:txBody>
      </p:sp>
      <p:sp>
        <p:nvSpPr>
          <p:cNvPr id="6" name="Footer Placeholder 5">
            <a:extLst>
              <a:ext uri="{FF2B5EF4-FFF2-40B4-BE49-F238E27FC236}">
                <a16:creationId xmlns:a16="http://schemas.microsoft.com/office/drawing/2014/main" id="{78668E11-2570-CE93-1D14-6C02C29DF1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E90A5-9ADD-C655-EE54-31F7468391F4}"/>
              </a:ext>
            </a:extLst>
          </p:cNvPr>
          <p:cNvSpPr>
            <a:spLocks noGrp="1"/>
          </p:cNvSpPr>
          <p:nvPr>
            <p:ph type="sldNum" sz="quarter" idx="12"/>
          </p:nvPr>
        </p:nvSpPr>
        <p:spPr/>
        <p:txBody>
          <a:bodyPr/>
          <a:lstStyle/>
          <a:p>
            <a:fld id="{848F18A7-A38D-4A0C-8CC0-C43A4023747B}" type="slidenum">
              <a:rPr lang="en-US" smtClean="0"/>
              <a:t>‹#›</a:t>
            </a:fld>
            <a:endParaRPr lang="en-US"/>
          </a:p>
        </p:txBody>
      </p:sp>
    </p:spTree>
    <p:extLst>
      <p:ext uri="{BB962C8B-B14F-4D97-AF65-F5344CB8AC3E}">
        <p14:creationId xmlns:p14="http://schemas.microsoft.com/office/powerpoint/2010/main" val="14460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43476-C771-9E46-F54F-9DD309C5FA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95691C-6495-BAB4-0503-B8D5DE2B37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51ED33-320F-D086-77FF-1D1794FF2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20394F-985D-6F82-1E86-1A383047AA4A}"/>
              </a:ext>
            </a:extLst>
          </p:cNvPr>
          <p:cNvSpPr>
            <a:spLocks noGrp="1"/>
          </p:cNvSpPr>
          <p:nvPr>
            <p:ph type="dt" sz="half" idx="10"/>
          </p:nvPr>
        </p:nvSpPr>
        <p:spPr/>
        <p:txBody>
          <a:bodyPr/>
          <a:lstStyle/>
          <a:p>
            <a:fld id="{85AE5F48-EC18-424F-8748-C8A57003E7DD}" type="datetimeFigureOut">
              <a:rPr lang="en-US" smtClean="0"/>
              <a:t>7/25/2025</a:t>
            </a:fld>
            <a:endParaRPr lang="en-US"/>
          </a:p>
        </p:txBody>
      </p:sp>
      <p:sp>
        <p:nvSpPr>
          <p:cNvPr id="6" name="Footer Placeholder 5">
            <a:extLst>
              <a:ext uri="{FF2B5EF4-FFF2-40B4-BE49-F238E27FC236}">
                <a16:creationId xmlns:a16="http://schemas.microsoft.com/office/drawing/2014/main" id="{0D6B555C-91BE-454E-211F-DAD85430BE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C5BE4-EDB0-1C4C-F9FF-61CA3F56D17B}"/>
              </a:ext>
            </a:extLst>
          </p:cNvPr>
          <p:cNvSpPr>
            <a:spLocks noGrp="1"/>
          </p:cNvSpPr>
          <p:nvPr>
            <p:ph type="sldNum" sz="quarter" idx="12"/>
          </p:nvPr>
        </p:nvSpPr>
        <p:spPr/>
        <p:txBody>
          <a:bodyPr/>
          <a:lstStyle/>
          <a:p>
            <a:fld id="{848F18A7-A38D-4A0C-8CC0-C43A4023747B}" type="slidenum">
              <a:rPr lang="en-US" smtClean="0"/>
              <a:t>‹#›</a:t>
            </a:fld>
            <a:endParaRPr lang="en-US"/>
          </a:p>
        </p:txBody>
      </p:sp>
    </p:spTree>
    <p:extLst>
      <p:ext uri="{BB962C8B-B14F-4D97-AF65-F5344CB8AC3E}">
        <p14:creationId xmlns:p14="http://schemas.microsoft.com/office/powerpoint/2010/main" val="1886035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AD444A-1AF3-5376-9A8A-652292F471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692610-17C4-21E3-2E20-DA9089786B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5CC5EF-1777-C65C-6D06-191A875557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AE5F48-EC18-424F-8748-C8A57003E7DD}" type="datetimeFigureOut">
              <a:rPr lang="en-US" smtClean="0"/>
              <a:t>7/25/2025</a:t>
            </a:fld>
            <a:endParaRPr lang="en-US"/>
          </a:p>
        </p:txBody>
      </p:sp>
      <p:sp>
        <p:nvSpPr>
          <p:cNvPr id="5" name="Footer Placeholder 4">
            <a:extLst>
              <a:ext uri="{FF2B5EF4-FFF2-40B4-BE49-F238E27FC236}">
                <a16:creationId xmlns:a16="http://schemas.microsoft.com/office/drawing/2014/main" id="{5CB19366-5C7A-8BDF-A15A-46DFBA9B8F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BFC72BA-B38B-008D-B456-9E9839015E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8F18A7-A38D-4A0C-8CC0-C43A4023747B}" type="slidenum">
              <a:rPr lang="en-US" smtClean="0"/>
              <a:t>‹#›</a:t>
            </a:fld>
            <a:endParaRPr lang="en-US"/>
          </a:p>
        </p:txBody>
      </p:sp>
    </p:spTree>
    <p:extLst>
      <p:ext uri="{BB962C8B-B14F-4D97-AF65-F5344CB8AC3E}">
        <p14:creationId xmlns:p14="http://schemas.microsoft.com/office/powerpoint/2010/main" val="623886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mailto:khurramnaveed4545@gmail.com"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hyperlink" Target="https://www.linkedin.com/in/khurram-naveed-0083851aa/" TargetMode="External"/><Relationship Id="rId4" Type="http://schemas.openxmlformats.org/officeDocument/2006/relationships/hyperlink" Target="https://github.com/Khurramnaveed3233/Portfolio"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EEFE9A7-C425-7F06-2447-4B137C444B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5771"/>
            <a:ext cx="12192000" cy="8124825"/>
          </a:xfrm>
          <a:prstGeom prst="rect">
            <a:avLst/>
          </a:prstGeom>
        </p:spPr>
      </p:pic>
    </p:spTree>
    <p:extLst>
      <p:ext uri="{BB962C8B-B14F-4D97-AF65-F5344CB8AC3E}">
        <p14:creationId xmlns:p14="http://schemas.microsoft.com/office/powerpoint/2010/main" val="2986829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7FCC5-343B-1FA1-D432-A6810D2CC40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F329F5E-A664-B567-523D-A0710C241C0B}"/>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CF4A38D6-248C-C405-D977-8B7BF306A1BE}"/>
              </a:ext>
            </a:extLst>
          </p:cNvPr>
          <p:cNvSpPr txBox="1"/>
          <p:nvPr/>
        </p:nvSpPr>
        <p:spPr>
          <a:xfrm>
            <a:off x="304799" y="304800"/>
            <a:ext cx="11097492" cy="646331"/>
          </a:xfrm>
          <a:prstGeom prst="rect">
            <a:avLst/>
          </a:prstGeom>
          <a:noFill/>
        </p:spPr>
        <p:txBody>
          <a:bodyPr wrap="square" rtlCol="0">
            <a:spAutoFit/>
          </a:bodyPr>
          <a:lstStyle/>
          <a:p>
            <a:r>
              <a:rPr lang="en-US" sz="3600" b="1" u="sng" dirty="0">
                <a:solidFill>
                  <a:schemeClr val="bg1"/>
                </a:solidFill>
                <a:latin typeface="Bell MT" panose="02020503060305020303" pitchFamily="18" charset="0"/>
              </a:rPr>
              <a:t>Problems Solved (Business Questions Answered)</a:t>
            </a:r>
          </a:p>
        </p:txBody>
      </p:sp>
      <p:sp>
        <p:nvSpPr>
          <p:cNvPr id="7" name="TextBox 6">
            <a:extLst>
              <a:ext uri="{FF2B5EF4-FFF2-40B4-BE49-F238E27FC236}">
                <a16:creationId xmlns:a16="http://schemas.microsoft.com/office/drawing/2014/main" id="{256EF33F-8EC0-E271-D21B-033E9E46E360}"/>
              </a:ext>
            </a:extLst>
          </p:cNvPr>
          <p:cNvSpPr txBox="1"/>
          <p:nvPr/>
        </p:nvSpPr>
        <p:spPr>
          <a:xfrm>
            <a:off x="204353" y="1142107"/>
            <a:ext cx="11783294" cy="461665"/>
          </a:xfrm>
          <a:prstGeom prst="rect">
            <a:avLst/>
          </a:prstGeom>
          <a:noFill/>
        </p:spPr>
        <p:txBody>
          <a:bodyPr wrap="square" rtlCol="0">
            <a:spAutoFit/>
          </a:bodyPr>
          <a:lstStyle/>
          <a:p>
            <a:pPr algn="just"/>
            <a:r>
              <a:rPr lang="en-US" sz="2400" b="1">
                <a:solidFill>
                  <a:schemeClr val="bg1"/>
                </a:solidFill>
                <a:latin typeface="Bell MT" panose="02020503060305020303" pitchFamily="18" charset="0"/>
              </a:rPr>
              <a:t>7. Are Prepaid or Postpaid Users More Profitable?</a:t>
            </a:r>
            <a:endParaRPr lang="en-US" sz="2400" b="1" dirty="0">
              <a:solidFill>
                <a:schemeClr val="bg1"/>
              </a:solidFill>
              <a:latin typeface="Bell MT" panose="02020503060305020303" pitchFamily="18" charset="0"/>
            </a:endParaRPr>
          </a:p>
        </p:txBody>
      </p:sp>
      <p:pic>
        <p:nvPicPr>
          <p:cNvPr id="5" name="Picture 4">
            <a:extLst>
              <a:ext uri="{FF2B5EF4-FFF2-40B4-BE49-F238E27FC236}">
                <a16:creationId xmlns:a16="http://schemas.microsoft.com/office/drawing/2014/main" id="{5972135A-B9AA-7297-5539-2F67575754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52" y="1794748"/>
            <a:ext cx="7722911" cy="2430888"/>
          </a:xfrm>
          <a:prstGeom prst="rect">
            <a:avLst/>
          </a:prstGeom>
        </p:spPr>
      </p:pic>
      <p:pic>
        <p:nvPicPr>
          <p:cNvPr id="9" name="Picture 8">
            <a:extLst>
              <a:ext uri="{FF2B5EF4-FFF2-40B4-BE49-F238E27FC236}">
                <a16:creationId xmlns:a16="http://schemas.microsoft.com/office/drawing/2014/main" id="{5D6529CC-B332-F4E8-D394-C6B71C6F04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681" y="4416612"/>
            <a:ext cx="7794251" cy="2294275"/>
          </a:xfrm>
          <a:prstGeom prst="rect">
            <a:avLst/>
          </a:prstGeom>
        </p:spPr>
      </p:pic>
    </p:spTree>
    <p:extLst>
      <p:ext uri="{BB962C8B-B14F-4D97-AF65-F5344CB8AC3E}">
        <p14:creationId xmlns:p14="http://schemas.microsoft.com/office/powerpoint/2010/main" val="2250082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FEB1D-86CE-ED1C-3797-F7E9C785C03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A524C82-B442-B291-7581-4FF596876607}"/>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A53BC4AC-63B4-34E2-AE94-EFE445F87DF7}"/>
              </a:ext>
            </a:extLst>
          </p:cNvPr>
          <p:cNvSpPr txBox="1"/>
          <p:nvPr/>
        </p:nvSpPr>
        <p:spPr>
          <a:xfrm>
            <a:off x="304799" y="304800"/>
            <a:ext cx="11097492" cy="646331"/>
          </a:xfrm>
          <a:prstGeom prst="rect">
            <a:avLst/>
          </a:prstGeom>
          <a:noFill/>
        </p:spPr>
        <p:txBody>
          <a:bodyPr wrap="square" rtlCol="0">
            <a:spAutoFit/>
          </a:bodyPr>
          <a:lstStyle/>
          <a:p>
            <a:r>
              <a:rPr lang="en-US" sz="3600" b="1" u="sng" dirty="0">
                <a:solidFill>
                  <a:schemeClr val="bg1"/>
                </a:solidFill>
                <a:latin typeface="Bell MT" panose="02020503060305020303" pitchFamily="18" charset="0"/>
              </a:rPr>
              <a:t>Problems Solved (Business Questions Answered)</a:t>
            </a:r>
          </a:p>
        </p:txBody>
      </p:sp>
      <p:sp>
        <p:nvSpPr>
          <p:cNvPr id="7" name="TextBox 6">
            <a:extLst>
              <a:ext uri="{FF2B5EF4-FFF2-40B4-BE49-F238E27FC236}">
                <a16:creationId xmlns:a16="http://schemas.microsoft.com/office/drawing/2014/main" id="{607BCB02-90C1-E9F2-FD2C-074041449857}"/>
              </a:ext>
            </a:extLst>
          </p:cNvPr>
          <p:cNvSpPr txBox="1"/>
          <p:nvPr/>
        </p:nvSpPr>
        <p:spPr>
          <a:xfrm>
            <a:off x="204353" y="1142107"/>
            <a:ext cx="11783294" cy="461665"/>
          </a:xfrm>
          <a:prstGeom prst="rect">
            <a:avLst/>
          </a:prstGeom>
          <a:noFill/>
        </p:spPr>
        <p:txBody>
          <a:bodyPr wrap="square" rtlCol="0">
            <a:spAutoFit/>
          </a:bodyPr>
          <a:lstStyle/>
          <a:p>
            <a:pPr algn="just"/>
            <a:r>
              <a:rPr lang="en-US" sz="2400" b="1">
                <a:solidFill>
                  <a:schemeClr val="bg1"/>
                </a:solidFill>
                <a:latin typeface="Bell MT" panose="02020503060305020303" pitchFamily="18" charset="0"/>
              </a:rPr>
              <a:t>8. Which gender  Have the Highest Churn Rate?</a:t>
            </a:r>
            <a:endParaRPr lang="en-US" sz="2400" b="1" dirty="0">
              <a:solidFill>
                <a:schemeClr val="bg1"/>
              </a:solidFill>
              <a:latin typeface="Bell MT" panose="02020503060305020303" pitchFamily="18" charset="0"/>
            </a:endParaRPr>
          </a:p>
        </p:txBody>
      </p:sp>
      <p:pic>
        <p:nvPicPr>
          <p:cNvPr id="6" name="Picture 5">
            <a:extLst>
              <a:ext uri="{FF2B5EF4-FFF2-40B4-BE49-F238E27FC236}">
                <a16:creationId xmlns:a16="http://schemas.microsoft.com/office/drawing/2014/main" id="{7F746CAD-8537-5317-0B77-730CEC8D27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1794748"/>
            <a:ext cx="7859222" cy="2476846"/>
          </a:xfrm>
          <a:prstGeom prst="rect">
            <a:avLst/>
          </a:prstGeom>
        </p:spPr>
      </p:pic>
      <p:pic>
        <p:nvPicPr>
          <p:cNvPr id="10" name="Picture 9">
            <a:extLst>
              <a:ext uri="{FF2B5EF4-FFF2-40B4-BE49-F238E27FC236}">
                <a16:creationId xmlns:a16="http://schemas.microsoft.com/office/drawing/2014/main" id="{B7A1E361-6497-DF2F-9132-09DE12B3C2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798" y="4462570"/>
            <a:ext cx="8071737" cy="1661139"/>
          </a:xfrm>
          <a:prstGeom prst="rect">
            <a:avLst/>
          </a:prstGeom>
        </p:spPr>
      </p:pic>
    </p:spTree>
    <p:extLst>
      <p:ext uri="{BB962C8B-B14F-4D97-AF65-F5344CB8AC3E}">
        <p14:creationId xmlns:p14="http://schemas.microsoft.com/office/powerpoint/2010/main" val="3508870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5F6C7-31F5-A25F-F541-90FABA2B829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11D962B-1962-5A18-D2D3-3CA8316705CB}"/>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A061AFF6-9375-BA8A-3698-47FDD3596AD9}"/>
              </a:ext>
            </a:extLst>
          </p:cNvPr>
          <p:cNvSpPr txBox="1"/>
          <p:nvPr/>
        </p:nvSpPr>
        <p:spPr>
          <a:xfrm>
            <a:off x="304799" y="304800"/>
            <a:ext cx="11097492" cy="646331"/>
          </a:xfrm>
          <a:prstGeom prst="rect">
            <a:avLst/>
          </a:prstGeom>
          <a:noFill/>
        </p:spPr>
        <p:txBody>
          <a:bodyPr wrap="square" rtlCol="0">
            <a:spAutoFit/>
          </a:bodyPr>
          <a:lstStyle/>
          <a:p>
            <a:r>
              <a:rPr lang="en-US" sz="3600" b="1" u="sng" dirty="0">
                <a:solidFill>
                  <a:schemeClr val="bg1"/>
                </a:solidFill>
                <a:latin typeface="Bell MT" panose="02020503060305020303" pitchFamily="18" charset="0"/>
              </a:rPr>
              <a:t>Problems Solved (Business Questions Answered)</a:t>
            </a:r>
          </a:p>
        </p:txBody>
      </p:sp>
      <p:sp>
        <p:nvSpPr>
          <p:cNvPr id="7" name="TextBox 6">
            <a:extLst>
              <a:ext uri="{FF2B5EF4-FFF2-40B4-BE49-F238E27FC236}">
                <a16:creationId xmlns:a16="http://schemas.microsoft.com/office/drawing/2014/main" id="{80340826-3B26-FA97-AE7E-78337C2DA415}"/>
              </a:ext>
            </a:extLst>
          </p:cNvPr>
          <p:cNvSpPr txBox="1"/>
          <p:nvPr/>
        </p:nvSpPr>
        <p:spPr>
          <a:xfrm>
            <a:off x="204353" y="1142107"/>
            <a:ext cx="11783294" cy="461665"/>
          </a:xfrm>
          <a:prstGeom prst="rect">
            <a:avLst/>
          </a:prstGeom>
          <a:noFill/>
        </p:spPr>
        <p:txBody>
          <a:bodyPr wrap="square" rtlCol="0">
            <a:spAutoFit/>
          </a:bodyPr>
          <a:lstStyle/>
          <a:p>
            <a:pPr algn="just"/>
            <a:r>
              <a:rPr lang="en-US" sz="2400" b="1">
                <a:solidFill>
                  <a:schemeClr val="bg1"/>
                </a:solidFill>
                <a:latin typeface="Bell MT" panose="02020503060305020303" pitchFamily="18" charset="0"/>
              </a:rPr>
              <a:t>9. How Many Users Switched Plan Type (Prepaid ↔ Postpaid)?</a:t>
            </a:r>
            <a:endParaRPr lang="en-US" sz="2400" b="1" dirty="0">
              <a:solidFill>
                <a:schemeClr val="bg1"/>
              </a:solidFill>
              <a:latin typeface="Bell MT" panose="02020503060305020303" pitchFamily="18" charset="0"/>
            </a:endParaRPr>
          </a:p>
        </p:txBody>
      </p:sp>
      <p:pic>
        <p:nvPicPr>
          <p:cNvPr id="5" name="Picture 4">
            <a:extLst>
              <a:ext uri="{FF2B5EF4-FFF2-40B4-BE49-F238E27FC236}">
                <a16:creationId xmlns:a16="http://schemas.microsoft.com/office/drawing/2014/main" id="{19CC8B1C-B108-BA3F-0622-565AE23E6F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6187" y="1833211"/>
            <a:ext cx="5171351" cy="2624852"/>
          </a:xfrm>
          <a:prstGeom prst="rect">
            <a:avLst/>
          </a:prstGeom>
        </p:spPr>
      </p:pic>
      <p:pic>
        <p:nvPicPr>
          <p:cNvPr id="9" name="Picture 8">
            <a:extLst>
              <a:ext uri="{FF2B5EF4-FFF2-40B4-BE49-F238E27FC236}">
                <a16:creationId xmlns:a16="http://schemas.microsoft.com/office/drawing/2014/main" id="{70F8F9B8-7912-9D14-EA81-84995CA88B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353" y="1833211"/>
            <a:ext cx="6324992" cy="4259688"/>
          </a:xfrm>
          <a:prstGeom prst="rect">
            <a:avLst/>
          </a:prstGeom>
        </p:spPr>
      </p:pic>
    </p:spTree>
    <p:extLst>
      <p:ext uri="{BB962C8B-B14F-4D97-AF65-F5344CB8AC3E}">
        <p14:creationId xmlns:p14="http://schemas.microsoft.com/office/powerpoint/2010/main" val="4001415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9D0BF6-4E66-0B54-1CA8-CCF0FA32A15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387EE88-F69D-D02B-B2BC-A1A89A764025}"/>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2CEF7E35-8A78-87F3-4CDE-249F28C545BB}"/>
              </a:ext>
            </a:extLst>
          </p:cNvPr>
          <p:cNvSpPr txBox="1"/>
          <p:nvPr/>
        </p:nvSpPr>
        <p:spPr>
          <a:xfrm>
            <a:off x="304799" y="304800"/>
            <a:ext cx="11097492" cy="646331"/>
          </a:xfrm>
          <a:prstGeom prst="rect">
            <a:avLst/>
          </a:prstGeom>
          <a:noFill/>
        </p:spPr>
        <p:txBody>
          <a:bodyPr wrap="square" rtlCol="0">
            <a:spAutoFit/>
          </a:bodyPr>
          <a:lstStyle/>
          <a:p>
            <a:r>
              <a:rPr lang="en-US" sz="3600" b="1" u="sng" dirty="0">
                <a:solidFill>
                  <a:schemeClr val="bg1"/>
                </a:solidFill>
                <a:latin typeface="Bell MT" panose="02020503060305020303" pitchFamily="18" charset="0"/>
              </a:rPr>
              <a:t>Problems Solved (Business Questions Answered)</a:t>
            </a:r>
          </a:p>
        </p:txBody>
      </p:sp>
      <p:sp>
        <p:nvSpPr>
          <p:cNvPr id="7" name="TextBox 6">
            <a:extLst>
              <a:ext uri="{FF2B5EF4-FFF2-40B4-BE49-F238E27FC236}">
                <a16:creationId xmlns:a16="http://schemas.microsoft.com/office/drawing/2014/main" id="{A1F1C83D-284D-E3E4-415C-823CE277CD7B}"/>
              </a:ext>
            </a:extLst>
          </p:cNvPr>
          <p:cNvSpPr txBox="1"/>
          <p:nvPr/>
        </p:nvSpPr>
        <p:spPr>
          <a:xfrm>
            <a:off x="204353" y="1142107"/>
            <a:ext cx="11783294" cy="461665"/>
          </a:xfrm>
          <a:prstGeom prst="rect">
            <a:avLst/>
          </a:prstGeom>
          <a:noFill/>
        </p:spPr>
        <p:txBody>
          <a:bodyPr wrap="square" rtlCol="0">
            <a:spAutoFit/>
          </a:bodyPr>
          <a:lstStyle/>
          <a:p>
            <a:pPr algn="just"/>
            <a:r>
              <a:rPr lang="en-US" sz="2400" b="1">
                <a:solidFill>
                  <a:schemeClr val="bg1"/>
                </a:solidFill>
                <a:latin typeface="Bell MT" panose="02020503060305020303" pitchFamily="18" charset="0"/>
              </a:rPr>
              <a:t>10. Latest Plan Type for Each Customer (using ROW_NUMBER)</a:t>
            </a:r>
            <a:endParaRPr lang="en-US" sz="2400" b="1" dirty="0">
              <a:solidFill>
                <a:schemeClr val="bg1"/>
              </a:solidFill>
              <a:latin typeface="Bell MT" panose="02020503060305020303" pitchFamily="18" charset="0"/>
            </a:endParaRPr>
          </a:p>
        </p:txBody>
      </p:sp>
      <p:pic>
        <p:nvPicPr>
          <p:cNvPr id="10" name="Picture 9">
            <a:extLst>
              <a:ext uri="{FF2B5EF4-FFF2-40B4-BE49-F238E27FC236}">
                <a16:creationId xmlns:a16="http://schemas.microsoft.com/office/drawing/2014/main" id="{C27FA4F5-230F-30C0-B81B-2F20E371B1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1743508"/>
            <a:ext cx="8340437" cy="2673728"/>
          </a:xfrm>
          <a:prstGeom prst="rect">
            <a:avLst/>
          </a:prstGeom>
        </p:spPr>
      </p:pic>
      <p:pic>
        <p:nvPicPr>
          <p:cNvPr id="12" name="Picture 11">
            <a:extLst>
              <a:ext uri="{FF2B5EF4-FFF2-40B4-BE49-F238E27FC236}">
                <a16:creationId xmlns:a16="http://schemas.microsoft.com/office/drawing/2014/main" id="{2AD644EA-6B30-E678-D6A5-E0AB5B8C7E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9120" y="3125654"/>
            <a:ext cx="4256116" cy="3263716"/>
          </a:xfrm>
          <a:prstGeom prst="rect">
            <a:avLst/>
          </a:prstGeom>
        </p:spPr>
      </p:pic>
    </p:spTree>
    <p:extLst>
      <p:ext uri="{BB962C8B-B14F-4D97-AF65-F5344CB8AC3E}">
        <p14:creationId xmlns:p14="http://schemas.microsoft.com/office/powerpoint/2010/main" val="564616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4929B-663C-90F3-321C-367C6212C39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CF755BA-FA6A-1305-16DA-64CE5A7042EA}"/>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005EBD1C-DB5E-9A9F-0F6C-3DD218D3FE98}"/>
              </a:ext>
            </a:extLst>
          </p:cNvPr>
          <p:cNvSpPr txBox="1"/>
          <p:nvPr/>
        </p:nvSpPr>
        <p:spPr>
          <a:xfrm>
            <a:off x="304799" y="304800"/>
            <a:ext cx="11097492" cy="646331"/>
          </a:xfrm>
          <a:prstGeom prst="rect">
            <a:avLst/>
          </a:prstGeom>
          <a:noFill/>
        </p:spPr>
        <p:txBody>
          <a:bodyPr wrap="square" rtlCol="0">
            <a:spAutoFit/>
          </a:bodyPr>
          <a:lstStyle/>
          <a:p>
            <a:r>
              <a:rPr lang="en-US" sz="3600" b="1" u="sng" dirty="0">
                <a:solidFill>
                  <a:schemeClr val="bg1"/>
                </a:solidFill>
                <a:latin typeface="Bell MT" panose="02020503060305020303" pitchFamily="18" charset="0"/>
              </a:rPr>
              <a:t>Problems Solved (Business Questions Answered)</a:t>
            </a:r>
          </a:p>
        </p:txBody>
      </p:sp>
      <p:sp>
        <p:nvSpPr>
          <p:cNvPr id="7" name="TextBox 6">
            <a:extLst>
              <a:ext uri="{FF2B5EF4-FFF2-40B4-BE49-F238E27FC236}">
                <a16:creationId xmlns:a16="http://schemas.microsoft.com/office/drawing/2014/main" id="{157CBD9F-E49A-A611-74F4-43B83325A41F}"/>
              </a:ext>
            </a:extLst>
          </p:cNvPr>
          <p:cNvSpPr txBox="1"/>
          <p:nvPr/>
        </p:nvSpPr>
        <p:spPr>
          <a:xfrm>
            <a:off x="204353" y="1142107"/>
            <a:ext cx="11783294" cy="461665"/>
          </a:xfrm>
          <a:prstGeom prst="rect">
            <a:avLst/>
          </a:prstGeom>
          <a:noFill/>
        </p:spPr>
        <p:txBody>
          <a:bodyPr wrap="square" rtlCol="0">
            <a:spAutoFit/>
          </a:bodyPr>
          <a:lstStyle/>
          <a:p>
            <a:pPr algn="just"/>
            <a:r>
              <a:rPr lang="en-US" sz="2400" b="1">
                <a:solidFill>
                  <a:schemeClr val="bg1"/>
                </a:solidFill>
                <a:latin typeface="Bell MT" panose="02020503060305020303" pitchFamily="18" charset="0"/>
              </a:rPr>
              <a:t>11. Inactive Users (Zero Usage in a Month)</a:t>
            </a:r>
            <a:endParaRPr lang="en-US" sz="2400" b="1" dirty="0">
              <a:solidFill>
                <a:schemeClr val="bg1"/>
              </a:solidFill>
              <a:latin typeface="Bell MT" panose="02020503060305020303" pitchFamily="18" charset="0"/>
            </a:endParaRPr>
          </a:p>
        </p:txBody>
      </p:sp>
      <p:pic>
        <p:nvPicPr>
          <p:cNvPr id="5" name="Picture 4">
            <a:extLst>
              <a:ext uri="{FF2B5EF4-FFF2-40B4-BE49-F238E27FC236}">
                <a16:creationId xmlns:a16="http://schemas.microsoft.com/office/drawing/2014/main" id="{3A56C9AF-D9D5-DCC8-89F0-20C4573AE0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1794748"/>
            <a:ext cx="9203395" cy="1973688"/>
          </a:xfrm>
          <a:prstGeom prst="rect">
            <a:avLst/>
          </a:prstGeom>
        </p:spPr>
      </p:pic>
      <p:pic>
        <p:nvPicPr>
          <p:cNvPr id="8" name="Picture 7">
            <a:extLst>
              <a:ext uri="{FF2B5EF4-FFF2-40B4-BE49-F238E27FC236}">
                <a16:creationId xmlns:a16="http://schemas.microsoft.com/office/drawing/2014/main" id="{029EFDD2-5BC0-702C-92A3-7229CD397C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6479" y="3639373"/>
            <a:ext cx="5947411" cy="2800816"/>
          </a:xfrm>
          <a:prstGeom prst="rect">
            <a:avLst/>
          </a:prstGeom>
        </p:spPr>
      </p:pic>
    </p:spTree>
    <p:extLst>
      <p:ext uri="{BB962C8B-B14F-4D97-AF65-F5344CB8AC3E}">
        <p14:creationId xmlns:p14="http://schemas.microsoft.com/office/powerpoint/2010/main" val="1146953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8146B-60A7-4AAA-1FAD-033990F5FB8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B7A22EE-E600-D578-46B1-3CD9F043B71C}"/>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8396E4B9-15F1-7ECF-43B8-11837A43108E}"/>
              </a:ext>
            </a:extLst>
          </p:cNvPr>
          <p:cNvSpPr txBox="1"/>
          <p:nvPr/>
        </p:nvSpPr>
        <p:spPr>
          <a:xfrm>
            <a:off x="304799" y="304800"/>
            <a:ext cx="11097492" cy="646331"/>
          </a:xfrm>
          <a:prstGeom prst="rect">
            <a:avLst/>
          </a:prstGeom>
          <a:noFill/>
        </p:spPr>
        <p:txBody>
          <a:bodyPr wrap="square" rtlCol="0">
            <a:spAutoFit/>
          </a:bodyPr>
          <a:lstStyle/>
          <a:p>
            <a:r>
              <a:rPr lang="en-US" sz="3600" b="1" u="sng" dirty="0">
                <a:solidFill>
                  <a:schemeClr val="bg1"/>
                </a:solidFill>
                <a:latin typeface="Bell MT" panose="02020503060305020303" pitchFamily="18" charset="0"/>
              </a:rPr>
              <a:t>Problems Solved (Business Questions Answered)</a:t>
            </a:r>
          </a:p>
        </p:txBody>
      </p:sp>
      <p:sp>
        <p:nvSpPr>
          <p:cNvPr id="7" name="TextBox 6">
            <a:extLst>
              <a:ext uri="{FF2B5EF4-FFF2-40B4-BE49-F238E27FC236}">
                <a16:creationId xmlns:a16="http://schemas.microsoft.com/office/drawing/2014/main" id="{DDCA08AA-7D5E-B8FE-5653-8F03E912AE86}"/>
              </a:ext>
            </a:extLst>
          </p:cNvPr>
          <p:cNvSpPr txBox="1"/>
          <p:nvPr/>
        </p:nvSpPr>
        <p:spPr>
          <a:xfrm>
            <a:off x="204353" y="1142107"/>
            <a:ext cx="11783294" cy="461665"/>
          </a:xfrm>
          <a:prstGeom prst="rect">
            <a:avLst/>
          </a:prstGeom>
          <a:noFill/>
        </p:spPr>
        <p:txBody>
          <a:bodyPr wrap="square" rtlCol="0">
            <a:spAutoFit/>
          </a:bodyPr>
          <a:lstStyle/>
          <a:p>
            <a:pPr algn="just"/>
            <a:r>
              <a:rPr lang="en-US" sz="2400" b="1">
                <a:solidFill>
                  <a:schemeClr val="bg1"/>
                </a:solidFill>
                <a:latin typeface="Bell MT" panose="02020503060305020303" pitchFamily="18" charset="0"/>
              </a:rPr>
              <a:t>12 Monthly Data Usage by Plan Type</a:t>
            </a:r>
            <a:endParaRPr lang="en-US" sz="2400" b="1" dirty="0">
              <a:solidFill>
                <a:schemeClr val="bg1"/>
              </a:solidFill>
              <a:latin typeface="Bell MT" panose="02020503060305020303" pitchFamily="18" charset="0"/>
            </a:endParaRPr>
          </a:p>
        </p:txBody>
      </p:sp>
      <p:pic>
        <p:nvPicPr>
          <p:cNvPr id="6" name="Picture 5">
            <a:extLst>
              <a:ext uri="{FF2B5EF4-FFF2-40B4-BE49-F238E27FC236}">
                <a16:creationId xmlns:a16="http://schemas.microsoft.com/office/drawing/2014/main" id="{2C07DA47-7D2C-3B86-4A77-05DFED482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184" y="3379470"/>
            <a:ext cx="7417354" cy="2472452"/>
          </a:xfrm>
          <a:prstGeom prst="rect">
            <a:avLst/>
          </a:prstGeom>
        </p:spPr>
      </p:pic>
      <p:pic>
        <p:nvPicPr>
          <p:cNvPr id="10" name="Picture 9">
            <a:extLst>
              <a:ext uri="{FF2B5EF4-FFF2-40B4-BE49-F238E27FC236}">
                <a16:creationId xmlns:a16="http://schemas.microsoft.com/office/drawing/2014/main" id="{5A41A9D2-0181-5A48-D033-9A0E155C1C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3750" y="1142107"/>
            <a:ext cx="5173451" cy="2472452"/>
          </a:xfrm>
          <a:prstGeom prst="rect">
            <a:avLst/>
          </a:prstGeom>
        </p:spPr>
      </p:pic>
    </p:spTree>
    <p:extLst>
      <p:ext uri="{BB962C8B-B14F-4D97-AF65-F5344CB8AC3E}">
        <p14:creationId xmlns:p14="http://schemas.microsoft.com/office/powerpoint/2010/main" val="54227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DB41E-DF1A-E5BD-A349-F5C78EE6EED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3A404C1-E302-68C8-0F35-DD84CC646D68}"/>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6937CF13-8DDE-9D28-E949-884C28290B6F}"/>
              </a:ext>
            </a:extLst>
          </p:cNvPr>
          <p:cNvSpPr txBox="1"/>
          <p:nvPr/>
        </p:nvSpPr>
        <p:spPr>
          <a:xfrm>
            <a:off x="179068" y="57001"/>
            <a:ext cx="11097492" cy="646331"/>
          </a:xfrm>
          <a:prstGeom prst="rect">
            <a:avLst/>
          </a:prstGeom>
          <a:noFill/>
        </p:spPr>
        <p:txBody>
          <a:bodyPr wrap="square" rtlCol="0">
            <a:spAutoFit/>
          </a:bodyPr>
          <a:lstStyle/>
          <a:p>
            <a:r>
              <a:rPr lang="en-US" sz="3600" b="1" u="sng" dirty="0">
                <a:solidFill>
                  <a:schemeClr val="bg1"/>
                </a:solidFill>
                <a:latin typeface="Bell MT" panose="02020503060305020303" pitchFamily="18" charset="0"/>
              </a:rPr>
              <a:t>Data-Driven Insights Dashboard for Jazz Telecom</a:t>
            </a:r>
          </a:p>
        </p:txBody>
      </p:sp>
      <p:pic>
        <p:nvPicPr>
          <p:cNvPr id="5" name="Picture 4">
            <a:extLst>
              <a:ext uri="{FF2B5EF4-FFF2-40B4-BE49-F238E27FC236}">
                <a16:creationId xmlns:a16="http://schemas.microsoft.com/office/drawing/2014/main" id="{E384B5E1-2C57-1BA3-641F-4AD0B1479968}"/>
              </a:ext>
            </a:extLst>
          </p:cNvPr>
          <p:cNvPicPr>
            <a:picLocks noChangeAspect="1"/>
          </p:cNvPicPr>
          <p:nvPr/>
        </p:nvPicPr>
        <p:blipFill>
          <a:blip r:embed="rId3"/>
          <a:stretch>
            <a:fillRect/>
          </a:stretch>
        </p:blipFill>
        <p:spPr>
          <a:xfrm>
            <a:off x="179067" y="1184910"/>
            <a:ext cx="7886700" cy="5257800"/>
          </a:xfrm>
          <a:prstGeom prst="rect">
            <a:avLst/>
          </a:prstGeom>
        </p:spPr>
      </p:pic>
      <p:sp>
        <p:nvSpPr>
          <p:cNvPr id="8" name="TextBox 7">
            <a:extLst>
              <a:ext uri="{FF2B5EF4-FFF2-40B4-BE49-F238E27FC236}">
                <a16:creationId xmlns:a16="http://schemas.microsoft.com/office/drawing/2014/main" id="{018FCFE9-2ACF-CFE7-E5E7-70B1C70183F6}"/>
              </a:ext>
            </a:extLst>
          </p:cNvPr>
          <p:cNvSpPr txBox="1"/>
          <p:nvPr/>
        </p:nvSpPr>
        <p:spPr>
          <a:xfrm>
            <a:off x="179068" y="760333"/>
            <a:ext cx="12012931" cy="646331"/>
          </a:xfrm>
          <a:prstGeom prst="rect">
            <a:avLst/>
          </a:prstGeom>
          <a:noFill/>
        </p:spPr>
        <p:txBody>
          <a:bodyPr wrap="square" rtlCol="0">
            <a:spAutoFit/>
          </a:bodyPr>
          <a:lstStyle/>
          <a:p>
            <a:r>
              <a:rPr lang="en-US" dirty="0">
                <a:solidFill>
                  <a:schemeClr val="bg1"/>
                </a:solidFill>
                <a:latin typeface="Bell MT" panose="02020503060305020303" pitchFamily="18" charset="0"/>
              </a:rPr>
              <a:t>This dashboard summarizes the key metrics derived from SQL-based analysis, covering ARPU trends, service usage, customer segmentation, churn behavior, and plan transitions.</a:t>
            </a:r>
          </a:p>
        </p:txBody>
      </p:sp>
    </p:spTree>
    <p:extLst>
      <p:ext uri="{BB962C8B-B14F-4D97-AF65-F5344CB8AC3E}">
        <p14:creationId xmlns:p14="http://schemas.microsoft.com/office/powerpoint/2010/main" val="1349288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3E0F3-F75A-8969-700C-C13C7362513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2E6AFDE-8D24-631B-4237-DA45D1C1F12D}"/>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9D20B253-7177-5790-CB4C-2984AD9BD4F2}"/>
              </a:ext>
            </a:extLst>
          </p:cNvPr>
          <p:cNvSpPr txBox="1"/>
          <p:nvPr/>
        </p:nvSpPr>
        <p:spPr>
          <a:xfrm>
            <a:off x="304799" y="304800"/>
            <a:ext cx="11097492" cy="646331"/>
          </a:xfrm>
          <a:prstGeom prst="rect">
            <a:avLst/>
          </a:prstGeom>
          <a:noFill/>
        </p:spPr>
        <p:txBody>
          <a:bodyPr wrap="square" rtlCol="0">
            <a:spAutoFit/>
          </a:bodyPr>
          <a:lstStyle/>
          <a:p>
            <a:r>
              <a:rPr lang="en-US" sz="3600" b="1" u="sng" dirty="0">
                <a:solidFill>
                  <a:schemeClr val="bg1"/>
                </a:solidFill>
                <a:latin typeface="Bell MT" panose="02020503060305020303" pitchFamily="18" charset="0"/>
              </a:rPr>
              <a:t>Key Insights &amp; Takeaways</a:t>
            </a:r>
          </a:p>
        </p:txBody>
      </p:sp>
      <p:sp>
        <p:nvSpPr>
          <p:cNvPr id="8" name="TextBox 7">
            <a:extLst>
              <a:ext uri="{FF2B5EF4-FFF2-40B4-BE49-F238E27FC236}">
                <a16:creationId xmlns:a16="http://schemas.microsoft.com/office/drawing/2014/main" id="{7B32F8E2-707F-FCDE-3425-65FBD08FE813}"/>
              </a:ext>
            </a:extLst>
          </p:cNvPr>
          <p:cNvSpPr txBox="1"/>
          <p:nvPr/>
        </p:nvSpPr>
        <p:spPr>
          <a:xfrm>
            <a:off x="304798" y="1074420"/>
            <a:ext cx="11570971" cy="4924425"/>
          </a:xfrm>
          <a:prstGeom prst="rect">
            <a:avLst/>
          </a:prstGeom>
          <a:noFill/>
        </p:spPr>
        <p:txBody>
          <a:bodyPr wrap="square" rtlCol="0">
            <a:spAutoFit/>
          </a:bodyPr>
          <a:lstStyle/>
          <a:p>
            <a:pPr algn="just"/>
            <a:r>
              <a:rPr lang="en-US" sz="1600" dirty="0">
                <a:solidFill>
                  <a:schemeClr val="bg1"/>
                </a:solidFill>
                <a:latin typeface="Bell MT" panose="02020503060305020303" pitchFamily="18" charset="0"/>
              </a:rPr>
              <a:t>The analysis revealed that Average Revenue Per User (ARPU) is significantly higher among postpaid users compared to prepaid ones, indicating a clear opportunity to focus marketing and upselling strategies toward the postpaid segment. </a:t>
            </a:r>
          </a:p>
          <a:p>
            <a:pPr algn="just"/>
            <a:endParaRPr lang="en-US" sz="1600" dirty="0">
              <a:solidFill>
                <a:schemeClr val="bg1"/>
              </a:solidFill>
              <a:latin typeface="Bell MT" panose="02020503060305020303" pitchFamily="18" charset="0"/>
            </a:endParaRPr>
          </a:p>
          <a:p>
            <a:pPr algn="just"/>
            <a:r>
              <a:rPr lang="en-US" sz="1600" dirty="0">
                <a:solidFill>
                  <a:schemeClr val="bg1"/>
                </a:solidFill>
                <a:latin typeface="Bell MT" panose="02020503060305020303" pitchFamily="18" charset="0"/>
              </a:rPr>
              <a:t>Additionally, a small group of top 5 customers was found to generate nearly 20% of total revenue, highlighting the need for a dedicated loyalty and retention program to protect this high-value group.</a:t>
            </a:r>
          </a:p>
          <a:p>
            <a:pPr algn="just"/>
            <a:endParaRPr lang="en-US" sz="1600" dirty="0">
              <a:solidFill>
                <a:schemeClr val="bg1"/>
              </a:solidFill>
              <a:latin typeface="Bell MT" panose="02020503060305020303" pitchFamily="18" charset="0"/>
            </a:endParaRPr>
          </a:p>
          <a:p>
            <a:pPr algn="just"/>
            <a:r>
              <a:rPr lang="en-US" sz="1600" dirty="0">
                <a:solidFill>
                  <a:schemeClr val="bg1"/>
                </a:solidFill>
                <a:latin typeface="Bell MT" panose="02020503060305020303" pitchFamily="18" charset="0"/>
              </a:rPr>
              <a:t>Interestingly, while male users contribute more revenue overall, they also demonstrate a higher churn rate, suggesting that retention efforts should be tailored specifically to male demographics, possibly through bundled offers or loyalty perks. </a:t>
            </a:r>
          </a:p>
          <a:p>
            <a:pPr algn="just"/>
            <a:endParaRPr lang="en-US" sz="1600" dirty="0">
              <a:solidFill>
                <a:schemeClr val="bg1"/>
              </a:solidFill>
              <a:latin typeface="Bell MT" panose="02020503060305020303" pitchFamily="18" charset="0"/>
            </a:endParaRPr>
          </a:p>
          <a:p>
            <a:pPr algn="just"/>
            <a:r>
              <a:rPr lang="en-US" sz="1600" dirty="0">
                <a:solidFill>
                  <a:schemeClr val="bg1"/>
                </a:solidFill>
                <a:latin typeface="Bell MT" panose="02020503060305020303" pitchFamily="18" charset="0"/>
              </a:rPr>
              <a:t>The data also showed that churn tends to spike during months with low service usage, pointing to the need for early intervention by tracking usage drops and proactively engaging at-risk users.</a:t>
            </a:r>
          </a:p>
          <a:p>
            <a:pPr algn="just"/>
            <a:endParaRPr lang="en-US" sz="1600" dirty="0">
              <a:solidFill>
                <a:schemeClr val="bg1"/>
              </a:solidFill>
              <a:latin typeface="Bell MT" panose="02020503060305020303" pitchFamily="18" charset="0"/>
            </a:endParaRPr>
          </a:p>
          <a:p>
            <a:pPr algn="just"/>
            <a:r>
              <a:rPr lang="en-US" sz="1600" dirty="0">
                <a:solidFill>
                  <a:schemeClr val="bg1"/>
                </a:solidFill>
                <a:latin typeface="Bell MT" panose="02020503060305020303" pitchFamily="18" charset="0"/>
              </a:rPr>
              <a:t>Furthermore, the trend indicates that data consumption is growing much faster than SMS or call services, suggesting a shift in user behavior that Jazz can capitalize on by enhancing data plans and improving data infrastructure. </a:t>
            </a:r>
          </a:p>
          <a:p>
            <a:pPr algn="just"/>
            <a:endParaRPr lang="en-US" sz="1600" dirty="0">
              <a:solidFill>
                <a:schemeClr val="bg1"/>
              </a:solidFill>
              <a:latin typeface="Bell MT" panose="02020503060305020303" pitchFamily="18" charset="0"/>
            </a:endParaRPr>
          </a:p>
          <a:p>
            <a:pPr algn="just"/>
            <a:r>
              <a:rPr lang="en-US" sz="1600" dirty="0">
                <a:solidFill>
                  <a:schemeClr val="bg1"/>
                </a:solidFill>
                <a:latin typeface="Bell MT" panose="02020503060305020303" pitchFamily="18" charset="0"/>
              </a:rPr>
              <a:t>A majority of customers were also observed switching from prepaid to postpaid plans, signaling an opportunity to promote smoother plan upgrades and better onboarding processes. Finally, several users showed zero activity for multiple months, reinforcing the importance of launching re-engagement campaigns or setting up automated inactivity detection systems to manage dormant accounts effectively</a:t>
            </a:r>
            <a:r>
              <a:rPr lang="en-US" dirty="0">
                <a:solidFill>
                  <a:schemeClr val="bg1"/>
                </a:solidFill>
                <a:latin typeface="Bell MT" panose="02020503060305020303" pitchFamily="18" charset="0"/>
              </a:rPr>
              <a:t>.</a:t>
            </a:r>
          </a:p>
        </p:txBody>
      </p:sp>
    </p:spTree>
    <p:extLst>
      <p:ext uri="{BB962C8B-B14F-4D97-AF65-F5344CB8AC3E}">
        <p14:creationId xmlns:p14="http://schemas.microsoft.com/office/powerpoint/2010/main" val="2111279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EC8C6-1483-8AF2-4549-BB6C75FE84C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65340B2-3154-7587-1473-66A89C7F909A}"/>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126EBCF0-935F-A8BD-E411-12749A2DC2B0}"/>
              </a:ext>
            </a:extLst>
          </p:cNvPr>
          <p:cNvSpPr txBox="1"/>
          <p:nvPr/>
        </p:nvSpPr>
        <p:spPr>
          <a:xfrm>
            <a:off x="167639" y="190500"/>
            <a:ext cx="11097492" cy="584775"/>
          </a:xfrm>
          <a:prstGeom prst="rect">
            <a:avLst/>
          </a:prstGeom>
          <a:noFill/>
        </p:spPr>
        <p:txBody>
          <a:bodyPr wrap="square" rtlCol="0">
            <a:spAutoFit/>
          </a:bodyPr>
          <a:lstStyle/>
          <a:p>
            <a:r>
              <a:rPr lang="en-US" sz="3200" b="1" u="sng" dirty="0">
                <a:solidFill>
                  <a:schemeClr val="bg1"/>
                </a:solidFill>
                <a:latin typeface="Bell MT" panose="02020503060305020303" pitchFamily="18" charset="0"/>
              </a:rPr>
              <a:t>Strategic Recommendations – Jazz Telecom</a:t>
            </a:r>
          </a:p>
        </p:txBody>
      </p:sp>
      <p:sp>
        <p:nvSpPr>
          <p:cNvPr id="2" name="TextBox 1">
            <a:extLst>
              <a:ext uri="{FF2B5EF4-FFF2-40B4-BE49-F238E27FC236}">
                <a16:creationId xmlns:a16="http://schemas.microsoft.com/office/drawing/2014/main" id="{A58A54F8-5D47-265C-1F56-4CC13AF29DC3}"/>
              </a:ext>
            </a:extLst>
          </p:cNvPr>
          <p:cNvSpPr txBox="1"/>
          <p:nvPr/>
        </p:nvSpPr>
        <p:spPr>
          <a:xfrm>
            <a:off x="167639" y="920621"/>
            <a:ext cx="11702935" cy="5016758"/>
          </a:xfrm>
          <a:prstGeom prst="rect">
            <a:avLst/>
          </a:prstGeom>
          <a:noFill/>
        </p:spPr>
        <p:txBody>
          <a:bodyPr wrap="square" rtlCol="0">
            <a:spAutoFit/>
          </a:bodyPr>
          <a:lstStyle/>
          <a:p>
            <a:pPr algn="just"/>
            <a:r>
              <a:rPr lang="en-US" sz="2000" dirty="0">
                <a:solidFill>
                  <a:schemeClr val="bg1"/>
                </a:solidFill>
                <a:latin typeface="Bell MT" panose="02020503060305020303" pitchFamily="18" charset="0"/>
              </a:rPr>
              <a:t>To strengthen customer retention and maximize profitability, it is recommended that Jazz introduces loyalty incentives specifically tailored to high-revenue customers, as analysis shows the top 5 users contribute a significant portion of the company’s revenue. </a:t>
            </a:r>
          </a:p>
          <a:p>
            <a:pPr algn="just"/>
            <a:endParaRPr lang="en-US" sz="2000" dirty="0">
              <a:solidFill>
                <a:schemeClr val="bg1"/>
              </a:solidFill>
              <a:latin typeface="Bell MT" panose="02020503060305020303" pitchFamily="18" charset="0"/>
            </a:endParaRPr>
          </a:p>
          <a:p>
            <a:pPr algn="just"/>
            <a:r>
              <a:rPr lang="en-US" sz="2000" dirty="0">
                <a:solidFill>
                  <a:schemeClr val="bg1"/>
                </a:solidFill>
                <a:latin typeface="Bell MT" panose="02020503060305020303" pitchFamily="18" charset="0"/>
              </a:rPr>
              <a:t>Additionally, retention campaigns should focus on male users, who, despite being higher revenue generators, also exhibit a higher churn rate. Given the increasing trend in data consumption, Jazz should launch targeted data bundles for heavy data users to capture this growing demand.</a:t>
            </a:r>
          </a:p>
          <a:p>
            <a:pPr algn="just"/>
            <a:endParaRPr lang="en-US" sz="2000" dirty="0">
              <a:solidFill>
                <a:schemeClr val="bg1"/>
              </a:solidFill>
              <a:latin typeface="Bell MT" panose="02020503060305020303" pitchFamily="18" charset="0"/>
            </a:endParaRPr>
          </a:p>
          <a:p>
            <a:pPr algn="just"/>
            <a:r>
              <a:rPr lang="en-US" sz="2000" dirty="0">
                <a:solidFill>
                  <a:schemeClr val="bg1"/>
                </a:solidFill>
                <a:latin typeface="Bell MT" panose="02020503060305020303" pitchFamily="18" charset="0"/>
              </a:rPr>
              <a:t>An early churn prediction system should also be developed by monitoring sudden drops in user activity, as zero-usage months are a clear signal of churn risk. Moreover, with a notable number of users voluntarily switching from prepaid to postpaid, the company should streamline the upgrade journey with smoother transition options and support. </a:t>
            </a:r>
          </a:p>
          <a:p>
            <a:pPr algn="just"/>
            <a:endParaRPr lang="en-US" sz="2000" dirty="0">
              <a:solidFill>
                <a:schemeClr val="bg1"/>
              </a:solidFill>
              <a:latin typeface="Bell MT" panose="02020503060305020303" pitchFamily="18" charset="0"/>
            </a:endParaRPr>
          </a:p>
          <a:p>
            <a:pPr algn="just"/>
            <a:r>
              <a:rPr lang="en-US" sz="2000" dirty="0">
                <a:solidFill>
                  <a:schemeClr val="bg1"/>
                </a:solidFill>
                <a:latin typeface="Bell MT" panose="02020503060305020303" pitchFamily="18" charset="0"/>
              </a:rPr>
              <a:t>To revive inactive users, personalized re-engagement efforts such as promotional SMS and email nudges are advised. Lastly, marketing campaigns should be segmented by gender and region, as behavioral and revenue differences were observed across these groups, allowing for more personalized and effective outreach</a:t>
            </a:r>
            <a:r>
              <a:rPr lang="en-US" sz="2000" b="1" u="sng" dirty="0">
                <a:solidFill>
                  <a:schemeClr val="bg1"/>
                </a:solidFill>
                <a:latin typeface="Bell MT" panose="02020503060305020303" pitchFamily="18" charset="0"/>
              </a:rPr>
              <a:t>.</a:t>
            </a:r>
          </a:p>
        </p:txBody>
      </p:sp>
    </p:spTree>
    <p:extLst>
      <p:ext uri="{BB962C8B-B14F-4D97-AF65-F5344CB8AC3E}">
        <p14:creationId xmlns:p14="http://schemas.microsoft.com/office/powerpoint/2010/main" val="2511382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ABAC4-77E4-4C00-E9BF-01839D2F34E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DC68DC9-45A2-C5E9-FAB3-52980F97EEE6}"/>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40B81C96-002A-7C91-4E0E-C4036D55BF82}"/>
              </a:ext>
            </a:extLst>
          </p:cNvPr>
          <p:cNvSpPr txBox="1"/>
          <p:nvPr/>
        </p:nvSpPr>
        <p:spPr>
          <a:xfrm>
            <a:off x="304799" y="304800"/>
            <a:ext cx="11097492" cy="646331"/>
          </a:xfrm>
          <a:prstGeom prst="rect">
            <a:avLst/>
          </a:prstGeom>
          <a:noFill/>
        </p:spPr>
        <p:txBody>
          <a:bodyPr wrap="square" rtlCol="0">
            <a:spAutoFit/>
          </a:bodyPr>
          <a:lstStyle/>
          <a:p>
            <a:r>
              <a:rPr lang="en-US" sz="3600" b="1" u="sng">
                <a:solidFill>
                  <a:schemeClr val="bg1"/>
                </a:solidFill>
                <a:latin typeface="Bell MT" panose="02020503060305020303" pitchFamily="18" charset="0"/>
              </a:rPr>
              <a:t>Impact of the Project</a:t>
            </a:r>
            <a:endParaRPr lang="en-US" sz="3600" b="1" u="sng" dirty="0">
              <a:solidFill>
                <a:schemeClr val="bg1"/>
              </a:solidFill>
              <a:latin typeface="Bell MT" panose="02020503060305020303" pitchFamily="18" charset="0"/>
            </a:endParaRPr>
          </a:p>
        </p:txBody>
      </p:sp>
      <p:sp>
        <p:nvSpPr>
          <p:cNvPr id="7" name="TextBox 6">
            <a:extLst>
              <a:ext uri="{FF2B5EF4-FFF2-40B4-BE49-F238E27FC236}">
                <a16:creationId xmlns:a16="http://schemas.microsoft.com/office/drawing/2014/main" id="{E0411A14-C0E0-C68A-C9EB-A9E9004A51F5}"/>
              </a:ext>
            </a:extLst>
          </p:cNvPr>
          <p:cNvSpPr txBox="1"/>
          <p:nvPr/>
        </p:nvSpPr>
        <p:spPr>
          <a:xfrm>
            <a:off x="0" y="1114398"/>
            <a:ext cx="11783294"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b="1" dirty="0">
                <a:solidFill>
                  <a:schemeClr val="bg1"/>
                </a:solidFill>
                <a:latin typeface="Bell MT" panose="02020503060305020303" pitchFamily="18" charset="0"/>
              </a:rPr>
              <a:t>Enhanced Customer Insights – </a:t>
            </a:r>
            <a:r>
              <a:rPr lang="en-US" sz="2000" dirty="0">
                <a:solidFill>
                  <a:schemeClr val="bg1"/>
                </a:solidFill>
                <a:latin typeface="Bell MT" panose="02020503060305020303" pitchFamily="18" charset="0"/>
              </a:rPr>
              <a:t>Deep segmentation enables Jazz to tailor marketing strategies for different user groups.</a:t>
            </a:r>
          </a:p>
          <a:p>
            <a:pPr marL="342900" indent="-342900" algn="just">
              <a:buFont typeface="Arial" panose="020B0604020202020204" pitchFamily="34" charset="0"/>
              <a:buChar char="•"/>
            </a:pPr>
            <a:endParaRPr lang="en-US" sz="2000" dirty="0">
              <a:solidFill>
                <a:schemeClr val="bg1"/>
              </a:solidFill>
              <a:latin typeface="Bell MT" panose="02020503060305020303" pitchFamily="18" charset="0"/>
            </a:endParaRPr>
          </a:p>
          <a:p>
            <a:pPr marL="342900" indent="-342900" algn="just">
              <a:buFont typeface="Arial" panose="020B0604020202020204" pitchFamily="34" charset="0"/>
              <a:buChar char="•"/>
            </a:pPr>
            <a:r>
              <a:rPr lang="en-US" sz="2000" b="1" dirty="0">
                <a:solidFill>
                  <a:schemeClr val="bg1"/>
                </a:solidFill>
                <a:latin typeface="Bell MT" panose="02020503060305020303" pitchFamily="18" charset="0"/>
              </a:rPr>
              <a:t>Revenue Optimization – </a:t>
            </a:r>
            <a:r>
              <a:rPr lang="en-US" sz="2000" dirty="0">
                <a:solidFill>
                  <a:schemeClr val="bg1"/>
                </a:solidFill>
                <a:latin typeface="Bell MT" panose="02020503060305020303" pitchFamily="18" charset="0"/>
              </a:rPr>
              <a:t>Identifying high-revenue customers and peak ARPU periods supports better monetization and up-selling.</a:t>
            </a:r>
          </a:p>
          <a:p>
            <a:pPr marL="342900" indent="-342900" algn="just">
              <a:buFont typeface="Arial" panose="020B0604020202020204" pitchFamily="34" charset="0"/>
              <a:buChar char="•"/>
            </a:pPr>
            <a:endParaRPr lang="en-US" sz="2000" dirty="0">
              <a:solidFill>
                <a:schemeClr val="bg1"/>
              </a:solidFill>
              <a:latin typeface="Bell MT" panose="02020503060305020303" pitchFamily="18" charset="0"/>
            </a:endParaRPr>
          </a:p>
          <a:p>
            <a:pPr marL="342900" indent="-342900" algn="just">
              <a:buFont typeface="Arial" panose="020B0604020202020204" pitchFamily="34" charset="0"/>
              <a:buChar char="•"/>
            </a:pPr>
            <a:r>
              <a:rPr lang="en-US" sz="2000" b="1" dirty="0">
                <a:solidFill>
                  <a:schemeClr val="bg1"/>
                </a:solidFill>
                <a:latin typeface="Bell MT" panose="02020503060305020303" pitchFamily="18" charset="0"/>
              </a:rPr>
              <a:t>Churn Reduction – </a:t>
            </a:r>
            <a:r>
              <a:rPr lang="en-US" sz="2000" dirty="0">
                <a:solidFill>
                  <a:schemeClr val="bg1"/>
                </a:solidFill>
                <a:latin typeface="Bell MT" panose="02020503060305020303" pitchFamily="18" charset="0"/>
              </a:rPr>
              <a:t>Detecting early signs of inactivity empowers Jazz to implement timely retention initiatives.</a:t>
            </a:r>
          </a:p>
          <a:p>
            <a:pPr marL="342900" indent="-342900" algn="just">
              <a:buFont typeface="Arial" panose="020B0604020202020204" pitchFamily="34" charset="0"/>
              <a:buChar char="•"/>
            </a:pPr>
            <a:endParaRPr lang="en-US" sz="2000" dirty="0">
              <a:solidFill>
                <a:schemeClr val="bg1"/>
              </a:solidFill>
              <a:latin typeface="Bell MT" panose="02020503060305020303" pitchFamily="18" charset="0"/>
            </a:endParaRPr>
          </a:p>
          <a:p>
            <a:pPr marL="342900" indent="-342900" algn="just">
              <a:buFont typeface="Arial" panose="020B0604020202020204" pitchFamily="34" charset="0"/>
              <a:buChar char="•"/>
            </a:pPr>
            <a:r>
              <a:rPr lang="en-US" sz="2000" b="1" dirty="0">
                <a:solidFill>
                  <a:schemeClr val="bg1"/>
                </a:solidFill>
                <a:latin typeface="Bell MT" panose="02020503060305020303" pitchFamily="18" charset="0"/>
              </a:rPr>
              <a:t>Smarter Plan Management – </a:t>
            </a:r>
            <a:r>
              <a:rPr lang="en-US" sz="2000" dirty="0">
                <a:solidFill>
                  <a:schemeClr val="bg1"/>
                </a:solidFill>
                <a:latin typeface="Bell MT" panose="02020503060305020303" pitchFamily="18" charset="0"/>
              </a:rPr>
              <a:t>Analysis of plan change trends reveals customer preferences, guiding future service offerings.</a:t>
            </a:r>
          </a:p>
        </p:txBody>
      </p:sp>
    </p:spTree>
    <p:extLst>
      <p:ext uri="{BB962C8B-B14F-4D97-AF65-F5344CB8AC3E}">
        <p14:creationId xmlns:p14="http://schemas.microsoft.com/office/powerpoint/2010/main" val="1060369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27CFC-156A-AFA6-6C70-256A63F606F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82AF2B5-497A-EBD2-A532-086C1E099621}"/>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919941FA-7965-37AB-1094-775FC7866661}"/>
              </a:ext>
            </a:extLst>
          </p:cNvPr>
          <p:cNvSpPr txBox="1"/>
          <p:nvPr/>
        </p:nvSpPr>
        <p:spPr>
          <a:xfrm>
            <a:off x="204353" y="316230"/>
            <a:ext cx="5417127" cy="646331"/>
          </a:xfrm>
          <a:prstGeom prst="rect">
            <a:avLst/>
          </a:prstGeom>
          <a:noFill/>
        </p:spPr>
        <p:txBody>
          <a:bodyPr wrap="square" rtlCol="0">
            <a:spAutoFit/>
          </a:bodyPr>
          <a:lstStyle/>
          <a:p>
            <a:r>
              <a:rPr lang="en-US" sz="3600" b="1" u="sng" dirty="0">
                <a:solidFill>
                  <a:schemeClr val="bg1"/>
                </a:solidFill>
                <a:latin typeface="Bell MT" panose="02020503060305020303" pitchFamily="18" charset="0"/>
              </a:rPr>
              <a:t>About the Project</a:t>
            </a:r>
          </a:p>
        </p:txBody>
      </p:sp>
      <p:sp>
        <p:nvSpPr>
          <p:cNvPr id="7" name="TextBox 6">
            <a:extLst>
              <a:ext uri="{FF2B5EF4-FFF2-40B4-BE49-F238E27FC236}">
                <a16:creationId xmlns:a16="http://schemas.microsoft.com/office/drawing/2014/main" id="{4606B9A6-B899-CFF5-A07E-FBFBCB68E594}"/>
              </a:ext>
            </a:extLst>
          </p:cNvPr>
          <p:cNvSpPr txBox="1"/>
          <p:nvPr/>
        </p:nvSpPr>
        <p:spPr>
          <a:xfrm>
            <a:off x="204353" y="1751707"/>
            <a:ext cx="11783294" cy="3170099"/>
          </a:xfrm>
          <a:prstGeom prst="rect">
            <a:avLst/>
          </a:prstGeom>
          <a:noFill/>
        </p:spPr>
        <p:txBody>
          <a:bodyPr wrap="square" rtlCol="0">
            <a:spAutoFit/>
          </a:bodyPr>
          <a:lstStyle/>
          <a:p>
            <a:pPr algn="just"/>
            <a:r>
              <a:rPr lang="en-US" sz="2800" b="1" dirty="0">
                <a:solidFill>
                  <a:schemeClr val="bg1"/>
                </a:solidFill>
                <a:latin typeface="Bell MT" panose="02020503060305020303" pitchFamily="18" charset="0"/>
              </a:rPr>
              <a:t>Why this project?</a:t>
            </a:r>
          </a:p>
          <a:p>
            <a:pPr algn="just"/>
            <a:endParaRPr lang="en-US" sz="2800" dirty="0">
              <a:solidFill>
                <a:schemeClr val="bg1"/>
              </a:solidFill>
              <a:latin typeface="Bell MT" panose="02020503060305020303" pitchFamily="18" charset="0"/>
            </a:endParaRPr>
          </a:p>
          <a:p>
            <a:pPr algn="just"/>
            <a:r>
              <a:rPr lang="en-US" sz="2400" dirty="0">
                <a:solidFill>
                  <a:schemeClr val="bg1"/>
                </a:solidFill>
                <a:latin typeface="Bell MT" panose="02020503060305020303" pitchFamily="18" charset="0"/>
              </a:rPr>
              <a:t>This project is designed to mirror real-world telecom operations at Jazz Pakistan, using SQL to uncover insights from customer behavior, service usage patterns, and revenue trends. </a:t>
            </a:r>
          </a:p>
          <a:p>
            <a:pPr algn="just"/>
            <a:endParaRPr lang="en-US" sz="2400" dirty="0">
              <a:solidFill>
                <a:schemeClr val="bg1"/>
              </a:solidFill>
              <a:latin typeface="Bell MT" panose="02020503060305020303" pitchFamily="18" charset="0"/>
            </a:endParaRPr>
          </a:p>
          <a:p>
            <a:pPr algn="just"/>
            <a:r>
              <a:rPr lang="en-US" sz="2400" dirty="0">
                <a:solidFill>
                  <a:schemeClr val="bg1"/>
                </a:solidFill>
                <a:latin typeface="Bell MT" panose="02020503060305020303" pitchFamily="18" charset="0"/>
              </a:rPr>
              <a:t>It addresses the core data challenges faced by Jazz—such as reducing churn, maximizing ARPU, and optimizing service plans—by applying data-driven analysis to support smarter business decisions and enhance customer satisfaction.</a:t>
            </a:r>
          </a:p>
        </p:txBody>
      </p:sp>
    </p:spTree>
    <p:extLst>
      <p:ext uri="{BB962C8B-B14F-4D97-AF65-F5344CB8AC3E}">
        <p14:creationId xmlns:p14="http://schemas.microsoft.com/office/powerpoint/2010/main" val="3784732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6CAD3-E8C9-3BC4-F1DB-6A2DF5AC646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5934E2B-A663-6008-9D86-BBE547B7121D}"/>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2F27B26D-A2DC-780D-27F4-559B94A8E1DD}"/>
              </a:ext>
            </a:extLst>
          </p:cNvPr>
          <p:cNvSpPr txBox="1"/>
          <p:nvPr/>
        </p:nvSpPr>
        <p:spPr>
          <a:xfrm>
            <a:off x="76198" y="176364"/>
            <a:ext cx="11097492" cy="646331"/>
          </a:xfrm>
          <a:prstGeom prst="rect">
            <a:avLst/>
          </a:prstGeom>
          <a:noFill/>
        </p:spPr>
        <p:txBody>
          <a:bodyPr wrap="square" rtlCol="0">
            <a:spAutoFit/>
          </a:bodyPr>
          <a:lstStyle/>
          <a:p>
            <a:r>
              <a:rPr lang="en-US" sz="3600" b="1" u="sng" dirty="0">
                <a:solidFill>
                  <a:schemeClr val="bg1"/>
                </a:solidFill>
                <a:latin typeface="Bell MT" panose="02020503060305020303" pitchFamily="18" charset="0"/>
              </a:rPr>
              <a:t>Solution Overview (Jazz Pakistan)</a:t>
            </a:r>
          </a:p>
        </p:txBody>
      </p:sp>
      <p:sp>
        <p:nvSpPr>
          <p:cNvPr id="7" name="TextBox 6">
            <a:extLst>
              <a:ext uri="{FF2B5EF4-FFF2-40B4-BE49-F238E27FC236}">
                <a16:creationId xmlns:a16="http://schemas.microsoft.com/office/drawing/2014/main" id="{501A89A4-A3BE-2C42-978E-A2EE7B03A18A}"/>
              </a:ext>
            </a:extLst>
          </p:cNvPr>
          <p:cNvSpPr txBox="1"/>
          <p:nvPr/>
        </p:nvSpPr>
        <p:spPr>
          <a:xfrm>
            <a:off x="76198" y="999059"/>
            <a:ext cx="11783294" cy="5324535"/>
          </a:xfrm>
          <a:prstGeom prst="rect">
            <a:avLst/>
          </a:prstGeom>
          <a:noFill/>
        </p:spPr>
        <p:txBody>
          <a:bodyPr wrap="square" rtlCol="0">
            <a:spAutoFit/>
          </a:bodyPr>
          <a:lstStyle/>
          <a:p>
            <a:pPr algn="just"/>
            <a:r>
              <a:rPr lang="en-US" sz="2000" b="1" u="sng" dirty="0">
                <a:solidFill>
                  <a:schemeClr val="bg1"/>
                </a:solidFill>
                <a:latin typeface="Bell MT" panose="02020503060305020303" pitchFamily="18" charset="0"/>
              </a:rPr>
              <a:t>Tools &amp; Environment:</a:t>
            </a:r>
          </a:p>
          <a:p>
            <a:pPr algn="just"/>
            <a:endParaRPr lang="en-US" sz="2000" b="1" dirty="0">
              <a:solidFill>
                <a:schemeClr val="bg1"/>
              </a:solidFill>
              <a:latin typeface="Bell MT" panose="02020503060305020303" pitchFamily="18" charset="0"/>
            </a:endParaRPr>
          </a:p>
          <a:p>
            <a:pPr marL="342900" indent="-342900" algn="just">
              <a:buFont typeface="Arial" panose="020B0604020202020204" pitchFamily="34" charset="0"/>
              <a:buChar char="•"/>
            </a:pPr>
            <a:r>
              <a:rPr lang="en-US" sz="2000" b="1" dirty="0">
                <a:solidFill>
                  <a:schemeClr val="bg1"/>
                </a:solidFill>
                <a:latin typeface="Bell MT" panose="02020503060305020303" pitchFamily="18" charset="0"/>
              </a:rPr>
              <a:t>SQL Server — </a:t>
            </a:r>
            <a:r>
              <a:rPr lang="en-US" sz="2000" dirty="0">
                <a:solidFill>
                  <a:schemeClr val="bg1"/>
                </a:solidFill>
                <a:latin typeface="Bell MT" panose="02020503060305020303" pitchFamily="18" charset="0"/>
              </a:rPr>
              <a:t>Leveraged core SQL features: JOINS, AGGREGATES, CTEs, and WINDOW FUNCTIONS.</a:t>
            </a:r>
          </a:p>
          <a:p>
            <a:pPr algn="just"/>
            <a:endParaRPr lang="en-US" sz="2000" dirty="0">
              <a:solidFill>
                <a:schemeClr val="bg1"/>
              </a:solidFill>
              <a:latin typeface="Bell MT" panose="02020503060305020303" pitchFamily="18" charset="0"/>
            </a:endParaRPr>
          </a:p>
          <a:p>
            <a:pPr algn="just"/>
            <a:r>
              <a:rPr lang="en-US" sz="2000" b="1" u="sng" dirty="0">
                <a:solidFill>
                  <a:schemeClr val="bg1"/>
                </a:solidFill>
                <a:latin typeface="Bell MT" panose="02020503060305020303" pitchFamily="18" charset="0"/>
              </a:rPr>
              <a:t>Data Architecture:</a:t>
            </a:r>
          </a:p>
          <a:p>
            <a:pPr algn="just"/>
            <a:endParaRPr lang="en-US" sz="2000" b="1" dirty="0">
              <a:solidFill>
                <a:schemeClr val="bg1"/>
              </a:solidFill>
              <a:latin typeface="Bell MT" panose="02020503060305020303" pitchFamily="18" charset="0"/>
            </a:endParaRPr>
          </a:p>
          <a:p>
            <a:pPr marL="342900" indent="-342900" algn="just">
              <a:buFont typeface="Arial" panose="020B0604020202020204" pitchFamily="34" charset="0"/>
              <a:buChar char="•"/>
            </a:pPr>
            <a:r>
              <a:rPr lang="en-US" sz="2000" b="1" dirty="0" err="1">
                <a:solidFill>
                  <a:schemeClr val="bg1"/>
                </a:solidFill>
                <a:latin typeface="Bell MT" panose="02020503060305020303" pitchFamily="18" charset="0"/>
              </a:rPr>
              <a:t>Jazz_Telecom_Customers</a:t>
            </a:r>
            <a:r>
              <a:rPr lang="en-US" sz="2000" b="1" dirty="0">
                <a:solidFill>
                  <a:schemeClr val="bg1"/>
                </a:solidFill>
                <a:latin typeface="Bell MT" panose="02020503060305020303" pitchFamily="18" charset="0"/>
              </a:rPr>
              <a:t> </a:t>
            </a:r>
            <a:r>
              <a:rPr lang="en-US" sz="2000" dirty="0">
                <a:solidFill>
                  <a:schemeClr val="bg1"/>
                </a:solidFill>
                <a:latin typeface="Bell MT" panose="02020503060305020303" pitchFamily="18" charset="0"/>
              </a:rPr>
              <a:t>– Customer profiles and plans</a:t>
            </a:r>
          </a:p>
          <a:p>
            <a:pPr marL="342900" indent="-342900" algn="just">
              <a:buFont typeface="Arial" panose="020B0604020202020204" pitchFamily="34" charset="0"/>
              <a:buChar char="•"/>
            </a:pPr>
            <a:r>
              <a:rPr lang="en-US" sz="2000" b="1" dirty="0" err="1">
                <a:solidFill>
                  <a:schemeClr val="bg1"/>
                </a:solidFill>
                <a:latin typeface="Bell MT" panose="02020503060305020303" pitchFamily="18" charset="0"/>
              </a:rPr>
              <a:t>Usage_Log</a:t>
            </a:r>
            <a:r>
              <a:rPr lang="en-US" sz="2000" b="1" dirty="0">
                <a:solidFill>
                  <a:schemeClr val="bg1"/>
                </a:solidFill>
                <a:latin typeface="Bell MT" panose="02020503060305020303" pitchFamily="18" charset="0"/>
              </a:rPr>
              <a:t> – </a:t>
            </a:r>
            <a:r>
              <a:rPr lang="en-US" sz="2000" dirty="0">
                <a:solidFill>
                  <a:schemeClr val="bg1"/>
                </a:solidFill>
                <a:latin typeface="Bell MT" panose="02020503060305020303" pitchFamily="18" charset="0"/>
              </a:rPr>
              <a:t>Monthly call, SMS, and data activity</a:t>
            </a:r>
          </a:p>
          <a:p>
            <a:pPr marL="342900" indent="-342900" algn="just">
              <a:buFont typeface="Arial" panose="020B0604020202020204" pitchFamily="34" charset="0"/>
              <a:buChar char="•"/>
            </a:pPr>
            <a:r>
              <a:rPr lang="en-US" sz="2000" b="1" dirty="0" err="1">
                <a:solidFill>
                  <a:schemeClr val="bg1"/>
                </a:solidFill>
                <a:latin typeface="Bell MT" panose="02020503060305020303" pitchFamily="18" charset="0"/>
              </a:rPr>
              <a:t>PlanChangeLog</a:t>
            </a:r>
            <a:r>
              <a:rPr lang="en-US" sz="2000" b="1" dirty="0">
                <a:solidFill>
                  <a:schemeClr val="bg1"/>
                </a:solidFill>
                <a:latin typeface="Bell MT" panose="02020503060305020303" pitchFamily="18" charset="0"/>
              </a:rPr>
              <a:t> – </a:t>
            </a:r>
            <a:r>
              <a:rPr lang="en-US" sz="2000" dirty="0">
                <a:solidFill>
                  <a:schemeClr val="bg1"/>
                </a:solidFill>
                <a:latin typeface="Bell MT" panose="02020503060305020303" pitchFamily="18" charset="0"/>
              </a:rPr>
              <a:t>Historical plan changes per customer</a:t>
            </a:r>
          </a:p>
          <a:p>
            <a:pPr algn="just"/>
            <a:endParaRPr lang="en-US" sz="2000" dirty="0">
              <a:solidFill>
                <a:schemeClr val="bg1"/>
              </a:solidFill>
              <a:latin typeface="Bell MT" panose="02020503060305020303" pitchFamily="18" charset="0"/>
            </a:endParaRPr>
          </a:p>
          <a:p>
            <a:pPr algn="just"/>
            <a:r>
              <a:rPr lang="en-US" sz="2000" b="1" u="sng" dirty="0">
                <a:solidFill>
                  <a:schemeClr val="bg1"/>
                </a:solidFill>
                <a:latin typeface="Bell MT" panose="02020503060305020303" pitchFamily="18" charset="0"/>
              </a:rPr>
              <a:t>Analytical Techniques: </a:t>
            </a:r>
          </a:p>
          <a:p>
            <a:pPr algn="just"/>
            <a:endParaRPr lang="en-US" sz="2000" b="1" dirty="0">
              <a:solidFill>
                <a:schemeClr val="bg1"/>
              </a:solidFill>
              <a:latin typeface="Bell MT" panose="02020503060305020303" pitchFamily="18" charset="0"/>
            </a:endParaRPr>
          </a:p>
          <a:p>
            <a:pPr marL="342900" indent="-342900" algn="just">
              <a:buFont typeface="Arial" panose="020B0604020202020204" pitchFamily="34" charset="0"/>
              <a:buChar char="•"/>
            </a:pPr>
            <a:r>
              <a:rPr lang="en-US" sz="2000" b="1" dirty="0">
                <a:solidFill>
                  <a:schemeClr val="bg1"/>
                </a:solidFill>
                <a:latin typeface="Bell MT" panose="02020503060305020303" pitchFamily="18" charset="0"/>
              </a:rPr>
              <a:t>Time-Series Analysis – </a:t>
            </a:r>
            <a:r>
              <a:rPr lang="en-US" sz="2000" dirty="0">
                <a:solidFill>
                  <a:schemeClr val="bg1"/>
                </a:solidFill>
                <a:latin typeface="Bell MT" panose="02020503060305020303" pitchFamily="18" charset="0"/>
              </a:rPr>
              <a:t>Monthly trends in ARPU and usage</a:t>
            </a:r>
          </a:p>
          <a:p>
            <a:pPr marL="342900" indent="-342900" algn="just">
              <a:buFont typeface="Arial" panose="020B0604020202020204" pitchFamily="34" charset="0"/>
              <a:buChar char="•"/>
            </a:pPr>
            <a:r>
              <a:rPr lang="en-US" sz="2000" b="1" dirty="0">
                <a:solidFill>
                  <a:schemeClr val="bg1"/>
                </a:solidFill>
                <a:latin typeface="Bell MT" panose="02020503060305020303" pitchFamily="18" charset="0"/>
              </a:rPr>
              <a:t>Customer Segmentation – </a:t>
            </a:r>
            <a:r>
              <a:rPr lang="en-US" sz="2000" dirty="0">
                <a:solidFill>
                  <a:schemeClr val="bg1"/>
                </a:solidFill>
                <a:latin typeface="Bell MT" panose="02020503060305020303" pitchFamily="18" charset="0"/>
              </a:rPr>
              <a:t>Based on gender, region, and plan type</a:t>
            </a:r>
          </a:p>
          <a:p>
            <a:pPr marL="342900" indent="-342900" algn="just">
              <a:buFont typeface="Arial" panose="020B0604020202020204" pitchFamily="34" charset="0"/>
              <a:buChar char="•"/>
            </a:pPr>
            <a:r>
              <a:rPr lang="en-US" sz="2000" b="1" dirty="0">
                <a:solidFill>
                  <a:schemeClr val="bg1"/>
                </a:solidFill>
                <a:latin typeface="Bell MT" panose="02020503060305020303" pitchFamily="18" charset="0"/>
              </a:rPr>
              <a:t>Churn Signal Detection – </a:t>
            </a:r>
            <a:r>
              <a:rPr lang="en-US" sz="2000" dirty="0">
                <a:solidFill>
                  <a:schemeClr val="bg1"/>
                </a:solidFill>
                <a:latin typeface="Bell MT" panose="02020503060305020303" pitchFamily="18" charset="0"/>
              </a:rPr>
              <a:t>Identified inactive and at-risk users</a:t>
            </a:r>
          </a:p>
          <a:p>
            <a:pPr marL="342900" indent="-342900" algn="just">
              <a:buFont typeface="Arial" panose="020B0604020202020204" pitchFamily="34" charset="0"/>
              <a:buChar char="•"/>
            </a:pPr>
            <a:r>
              <a:rPr lang="en-US" sz="2000" b="1" dirty="0">
                <a:solidFill>
                  <a:schemeClr val="bg1"/>
                </a:solidFill>
                <a:latin typeface="Bell MT" panose="02020503060305020303" pitchFamily="18" charset="0"/>
              </a:rPr>
              <a:t>Revenue Clustering – </a:t>
            </a:r>
            <a:r>
              <a:rPr lang="en-US" sz="2000" dirty="0">
                <a:solidFill>
                  <a:schemeClr val="bg1"/>
                </a:solidFill>
                <a:latin typeface="Bell MT" panose="02020503060305020303" pitchFamily="18" charset="0"/>
              </a:rPr>
              <a:t>Grouped customers by revenue contribution for strategic targeting</a:t>
            </a:r>
          </a:p>
        </p:txBody>
      </p:sp>
    </p:spTree>
    <p:extLst>
      <p:ext uri="{BB962C8B-B14F-4D97-AF65-F5344CB8AC3E}">
        <p14:creationId xmlns:p14="http://schemas.microsoft.com/office/powerpoint/2010/main" val="1802913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F1CA8D-039C-528B-0828-3AEA468740A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E34EC0D-9B6D-AECA-DED8-4625A63942CC}"/>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548492D2-B96A-FF9D-BD29-89976D473756}"/>
              </a:ext>
            </a:extLst>
          </p:cNvPr>
          <p:cNvSpPr txBox="1"/>
          <p:nvPr/>
        </p:nvSpPr>
        <p:spPr>
          <a:xfrm>
            <a:off x="110835" y="331345"/>
            <a:ext cx="11097492" cy="646331"/>
          </a:xfrm>
          <a:prstGeom prst="rect">
            <a:avLst/>
          </a:prstGeom>
          <a:noFill/>
        </p:spPr>
        <p:txBody>
          <a:bodyPr wrap="square" rtlCol="0">
            <a:spAutoFit/>
          </a:bodyPr>
          <a:lstStyle/>
          <a:p>
            <a:r>
              <a:rPr lang="en-US" sz="3600" b="1" u="sng" dirty="0">
                <a:solidFill>
                  <a:schemeClr val="bg1"/>
                </a:solidFill>
                <a:latin typeface="Bell MT" panose="02020503060305020303" pitchFamily="18" charset="0"/>
              </a:rPr>
              <a:t>Challenges Faced &amp; Solutions (Jazz Pakistan)</a:t>
            </a:r>
          </a:p>
        </p:txBody>
      </p:sp>
      <p:sp>
        <p:nvSpPr>
          <p:cNvPr id="7" name="TextBox 6">
            <a:extLst>
              <a:ext uri="{FF2B5EF4-FFF2-40B4-BE49-F238E27FC236}">
                <a16:creationId xmlns:a16="http://schemas.microsoft.com/office/drawing/2014/main" id="{862D20A1-8BEB-84C6-2465-17B92FCC4E7C}"/>
              </a:ext>
            </a:extLst>
          </p:cNvPr>
          <p:cNvSpPr txBox="1"/>
          <p:nvPr/>
        </p:nvSpPr>
        <p:spPr>
          <a:xfrm>
            <a:off x="110835" y="1479119"/>
            <a:ext cx="11783294" cy="4401205"/>
          </a:xfrm>
          <a:prstGeom prst="rect">
            <a:avLst/>
          </a:prstGeom>
          <a:noFill/>
        </p:spPr>
        <p:txBody>
          <a:bodyPr wrap="square" rtlCol="0">
            <a:spAutoFit/>
          </a:bodyPr>
          <a:lstStyle/>
          <a:p>
            <a:pPr algn="just"/>
            <a:r>
              <a:rPr lang="en-US" sz="2000" b="1" dirty="0">
                <a:solidFill>
                  <a:schemeClr val="bg1"/>
                </a:solidFill>
                <a:latin typeface="Bell MT" panose="02020503060305020303" pitchFamily="18" charset="0"/>
              </a:rPr>
              <a:t>Challenge 1: </a:t>
            </a:r>
          </a:p>
          <a:p>
            <a:pPr algn="just"/>
            <a:r>
              <a:rPr lang="en-US" sz="2000" dirty="0">
                <a:solidFill>
                  <a:schemeClr val="bg1"/>
                </a:solidFill>
                <a:latin typeface="Bell MT" panose="02020503060305020303" pitchFamily="18" charset="0"/>
              </a:rPr>
              <a:t>Handling Inactive Months</a:t>
            </a:r>
          </a:p>
          <a:p>
            <a:pPr algn="just"/>
            <a:r>
              <a:rPr lang="en-US" sz="2000" dirty="0">
                <a:solidFill>
                  <a:schemeClr val="bg1"/>
                </a:solidFill>
                <a:latin typeface="Bell MT" panose="02020503060305020303" pitchFamily="18" charset="0"/>
              </a:rPr>
              <a:t>Problem: Users with missing activity made time-series analysis difficult.</a:t>
            </a:r>
          </a:p>
          <a:p>
            <a:pPr algn="just"/>
            <a:r>
              <a:rPr lang="en-US" sz="2000" dirty="0">
                <a:solidFill>
                  <a:schemeClr val="bg1"/>
                </a:solidFill>
                <a:latin typeface="Bell MT" panose="02020503060305020303" pitchFamily="18" charset="0"/>
              </a:rPr>
              <a:t>Solution: Applied LEFT JOIN with COALESCE() to ensure consistent reporting across all months.</a:t>
            </a:r>
          </a:p>
          <a:p>
            <a:pPr algn="just"/>
            <a:endParaRPr lang="en-US" sz="2000" dirty="0">
              <a:solidFill>
                <a:schemeClr val="bg1"/>
              </a:solidFill>
              <a:latin typeface="Bell MT" panose="02020503060305020303" pitchFamily="18" charset="0"/>
            </a:endParaRPr>
          </a:p>
          <a:p>
            <a:pPr algn="just"/>
            <a:r>
              <a:rPr lang="en-US" sz="2000" b="1" dirty="0">
                <a:solidFill>
                  <a:schemeClr val="bg1"/>
                </a:solidFill>
                <a:latin typeface="Bell MT" panose="02020503060305020303" pitchFamily="18" charset="0"/>
              </a:rPr>
              <a:t>Challenge 2: </a:t>
            </a:r>
            <a:r>
              <a:rPr lang="en-US" sz="2000" dirty="0">
                <a:solidFill>
                  <a:schemeClr val="bg1"/>
                </a:solidFill>
                <a:latin typeface="Bell MT" panose="02020503060305020303" pitchFamily="18" charset="0"/>
              </a:rPr>
              <a:t>Detecting Customer Churn</a:t>
            </a:r>
          </a:p>
          <a:p>
            <a:pPr algn="just"/>
            <a:r>
              <a:rPr lang="en-US" sz="2000" b="1" dirty="0">
                <a:solidFill>
                  <a:schemeClr val="bg1"/>
                </a:solidFill>
                <a:latin typeface="Bell MT" panose="02020503060305020303" pitchFamily="18" charset="0"/>
              </a:rPr>
              <a:t>Problem: </a:t>
            </a:r>
            <a:r>
              <a:rPr lang="en-US" sz="2000" dirty="0">
                <a:solidFill>
                  <a:schemeClr val="bg1"/>
                </a:solidFill>
                <a:latin typeface="Bell MT" panose="02020503060305020303" pitchFamily="18" charset="0"/>
              </a:rPr>
              <a:t>Needed a way to identify inactive users without explicit status.</a:t>
            </a:r>
          </a:p>
          <a:p>
            <a:pPr algn="just"/>
            <a:r>
              <a:rPr lang="en-US" sz="2000" b="1" dirty="0">
                <a:solidFill>
                  <a:schemeClr val="bg1"/>
                </a:solidFill>
                <a:latin typeface="Bell MT" panose="02020503060305020303" pitchFamily="18" charset="0"/>
              </a:rPr>
              <a:t>Solution: </a:t>
            </a:r>
            <a:r>
              <a:rPr lang="en-US" sz="2000" dirty="0">
                <a:solidFill>
                  <a:schemeClr val="bg1"/>
                </a:solidFill>
                <a:latin typeface="Bell MT" panose="02020503060305020303" pitchFamily="18" charset="0"/>
              </a:rPr>
              <a:t>Built a </a:t>
            </a:r>
            <a:r>
              <a:rPr lang="en-US" sz="2000" dirty="0" err="1">
                <a:solidFill>
                  <a:schemeClr val="bg1"/>
                </a:solidFill>
                <a:latin typeface="Bell MT" panose="02020503060305020303" pitchFamily="18" charset="0"/>
              </a:rPr>
              <a:t>LastUsage</a:t>
            </a:r>
            <a:r>
              <a:rPr lang="en-US" sz="2000" dirty="0">
                <a:solidFill>
                  <a:schemeClr val="bg1"/>
                </a:solidFill>
                <a:latin typeface="Bell MT" panose="02020503060305020303" pitchFamily="18" charset="0"/>
              </a:rPr>
              <a:t> CTE and used DATEDIFF() logic to flag potential churn based on recent usage gaps.</a:t>
            </a:r>
          </a:p>
          <a:p>
            <a:pPr algn="just"/>
            <a:endParaRPr lang="en-US" sz="2000" dirty="0">
              <a:solidFill>
                <a:schemeClr val="bg1"/>
              </a:solidFill>
              <a:latin typeface="Bell MT" panose="02020503060305020303" pitchFamily="18" charset="0"/>
            </a:endParaRPr>
          </a:p>
          <a:p>
            <a:pPr algn="just"/>
            <a:r>
              <a:rPr lang="en-US" sz="2000" b="1" dirty="0">
                <a:solidFill>
                  <a:schemeClr val="bg1"/>
                </a:solidFill>
                <a:latin typeface="Bell MT" panose="02020503060305020303" pitchFamily="18" charset="0"/>
              </a:rPr>
              <a:t>Challenge 3</a:t>
            </a:r>
            <a:r>
              <a:rPr lang="en-US" sz="2000" dirty="0">
                <a:solidFill>
                  <a:schemeClr val="bg1"/>
                </a:solidFill>
                <a:latin typeface="Bell MT" panose="02020503060305020303" pitchFamily="18" charset="0"/>
              </a:rPr>
              <a:t>: Tracking Plan Changes</a:t>
            </a:r>
          </a:p>
          <a:p>
            <a:pPr algn="just"/>
            <a:r>
              <a:rPr lang="en-US" sz="2000" b="1" dirty="0">
                <a:solidFill>
                  <a:schemeClr val="bg1"/>
                </a:solidFill>
                <a:latin typeface="Bell MT" panose="02020503060305020303" pitchFamily="18" charset="0"/>
              </a:rPr>
              <a:t>Problem: </a:t>
            </a:r>
            <a:r>
              <a:rPr lang="en-US" sz="2000" dirty="0">
                <a:solidFill>
                  <a:schemeClr val="bg1"/>
                </a:solidFill>
                <a:latin typeface="Bell MT" panose="02020503060305020303" pitchFamily="18" charset="0"/>
              </a:rPr>
              <a:t>Needed to determine the latest plan for each customer and analyze switching patterns.</a:t>
            </a:r>
          </a:p>
          <a:p>
            <a:pPr algn="just"/>
            <a:r>
              <a:rPr lang="en-US" sz="2000" b="1" dirty="0">
                <a:solidFill>
                  <a:schemeClr val="bg1"/>
                </a:solidFill>
                <a:latin typeface="Bell MT" panose="02020503060305020303" pitchFamily="18" charset="0"/>
              </a:rPr>
              <a:t>Solution: </a:t>
            </a:r>
            <a:r>
              <a:rPr lang="en-US" sz="2000" dirty="0">
                <a:solidFill>
                  <a:schemeClr val="bg1"/>
                </a:solidFill>
                <a:latin typeface="Bell MT" panose="02020503060305020303" pitchFamily="18" charset="0"/>
              </a:rPr>
              <a:t>Implemented ROW_NUMBER() over </a:t>
            </a:r>
            <a:r>
              <a:rPr lang="en-US" sz="2000" dirty="0" err="1">
                <a:solidFill>
                  <a:schemeClr val="bg1"/>
                </a:solidFill>
                <a:latin typeface="Bell MT" panose="02020503060305020303" pitchFamily="18" charset="0"/>
              </a:rPr>
              <a:t>PlanChangeLog</a:t>
            </a:r>
            <a:r>
              <a:rPr lang="en-US" sz="2000" dirty="0">
                <a:solidFill>
                  <a:schemeClr val="bg1"/>
                </a:solidFill>
                <a:latin typeface="Bell MT" panose="02020503060305020303" pitchFamily="18" charset="0"/>
              </a:rPr>
              <a:t> partitioned by </a:t>
            </a:r>
            <a:r>
              <a:rPr lang="en-US" sz="2000" dirty="0" err="1">
                <a:solidFill>
                  <a:schemeClr val="bg1"/>
                </a:solidFill>
                <a:latin typeface="Bell MT" panose="02020503060305020303" pitchFamily="18" charset="0"/>
              </a:rPr>
              <a:t>CustomerID</a:t>
            </a:r>
            <a:r>
              <a:rPr lang="en-US" sz="2000" dirty="0">
                <a:solidFill>
                  <a:schemeClr val="bg1"/>
                </a:solidFill>
                <a:latin typeface="Bell MT" panose="02020503060305020303" pitchFamily="18" charset="0"/>
              </a:rPr>
              <a:t> and ordered by change date to retrieve the most recent plan efficiently.</a:t>
            </a:r>
          </a:p>
        </p:txBody>
      </p:sp>
    </p:spTree>
    <p:extLst>
      <p:ext uri="{BB962C8B-B14F-4D97-AF65-F5344CB8AC3E}">
        <p14:creationId xmlns:p14="http://schemas.microsoft.com/office/powerpoint/2010/main" val="938594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69A4E-BEAE-4B6F-4D27-BB4C54173FB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6E47891-2A92-0718-A231-507CE133B817}"/>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8B37DD8D-EF27-FF88-7AE7-B46FDEAB64CA}"/>
              </a:ext>
            </a:extLst>
          </p:cNvPr>
          <p:cNvSpPr txBox="1"/>
          <p:nvPr/>
        </p:nvSpPr>
        <p:spPr>
          <a:xfrm>
            <a:off x="110835" y="290664"/>
            <a:ext cx="11097492" cy="646331"/>
          </a:xfrm>
          <a:prstGeom prst="rect">
            <a:avLst/>
          </a:prstGeom>
          <a:noFill/>
        </p:spPr>
        <p:txBody>
          <a:bodyPr wrap="square" rtlCol="0">
            <a:spAutoFit/>
          </a:bodyPr>
          <a:lstStyle/>
          <a:p>
            <a:r>
              <a:rPr lang="en-US" sz="3600" b="1" u="sng" dirty="0">
                <a:solidFill>
                  <a:schemeClr val="bg1"/>
                </a:solidFill>
                <a:latin typeface="Bell MT" panose="02020503060305020303" pitchFamily="18" charset="0"/>
              </a:rPr>
              <a:t>Final Thoughts (Jazz Pakistan)</a:t>
            </a:r>
          </a:p>
        </p:txBody>
      </p:sp>
      <p:sp>
        <p:nvSpPr>
          <p:cNvPr id="7" name="TextBox 6">
            <a:extLst>
              <a:ext uri="{FF2B5EF4-FFF2-40B4-BE49-F238E27FC236}">
                <a16:creationId xmlns:a16="http://schemas.microsoft.com/office/drawing/2014/main" id="{4DDECB0F-D98C-0BAA-5B89-C5A24812835F}"/>
              </a:ext>
            </a:extLst>
          </p:cNvPr>
          <p:cNvSpPr txBox="1"/>
          <p:nvPr/>
        </p:nvSpPr>
        <p:spPr>
          <a:xfrm>
            <a:off x="110835" y="1273379"/>
            <a:ext cx="11783294" cy="2308324"/>
          </a:xfrm>
          <a:prstGeom prst="rect">
            <a:avLst/>
          </a:prstGeom>
          <a:noFill/>
        </p:spPr>
        <p:txBody>
          <a:bodyPr wrap="square" rtlCol="0">
            <a:spAutoFit/>
          </a:bodyPr>
          <a:lstStyle/>
          <a:p>
            <a:pPr algn="just"/>
            <a:r>
              <a:rPr lang="en-US" sz="2400" dirty="0">
                <a:solidFill>
                  <a:schemeClr val="bg1"/>
                </a:solidFill>
                <a:latin typeface="Bell MT" panose="02020503060305020303" pitchFamily="18" charset="0"/>
              </a:rPr>
              <a:t>This project showcases how SQL-powered analytics can drive real business impact in the telecom industry. </a:t>
            </a:r>
          </a:p>
          <a:p>
            <a:pPr algn="just"/>
            <a:endParaRPr lang="en-US" sz="2400" dirty="0">
              <a:solidFill>
                <a:schemeClr val="bg1"/>
              </a:solidFill>
              <a:latin typeface="Bell MT" panose="02020503060305020303" pitchFamily="18" charset="0"/>
            </a:endParaRPr>
          </a:p>
          <a:p>
            <a:pPr algn="just"/>
            <a:r>
              <a:rPr lang="en-US" sz="2400" dirty="0">
                <a:solidFill>
                  <a:schemeClr val="bg1"/>
                </a:solidFill>
                <a:latin typeface="Bell MT" panose="02020503060305020303" pitchFamily="18" charset="0"/>
              </a:rPr>
              <a:t>By analyzing customer behavior, usage trends, and revenue data, it highlights my ability to model, query, and extract actionable insights—skills that are highly valuable for a data-driven organization like Jazz Pakistan.</a:t>
            </a:r>
          </a:p>
        </p:txBody>
      </p:sp>
    </p:spTree>
    <p:extLst>
      <p:ext uri="{BB962C8B-B14F-4D97-AF65-F5344CB8AC3E}">
        <p14:creationId xmlns:p14="http://schemas.microsoft.com/office/powerpoint/2010/main" val="772235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F0F7D-EF2F-06F9-B8E1-37E24184C08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10CEF9F-A3EE-DCDC-1677-ED3251876589}"/>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0A4ECA86-B669-86E1-BC08-0817B68D18E5}"/>
              </a:ext>
            </a:extLst>
          </p:cNvPr>
          <p:cNvSpPr txBox="1"/>
          <p:nvPr/>
        </p:nvSpPr>
        <p:spPr>
          <a:xfrm>
            <a:off x="247649" y="598810"/>
            <a:ext cx="11097492" cy="646331"/>
          </a:xfrm>
          <a:prstGeom prst="rect">
            <a:avLst/>
          </a:prstGeom>
          <a:noFill/>
        </p:spPr>
        <p:txBody>
          <a:bodyPr wrap="square" rtlCol="0">
            <a:spAutoFit/>
          </a:bodyPr>
          <a:lstStyle/>
          <a:p>
            <a:r>
              <a:rPr lang="en-US" sz="3600" b="1" u="sng" dirty="0">
                <a:solidFill>
                  <a:schemeClr val="bg1"/>
                </a:solidFill>
                <a:latin typeface="Bell MT" panose="02020503060305020303" pitchFamily="18" charset="0"/>
              </a:rPr>
              <a:t>Let’s Connect</a:t>
            </a:r>
          </a:p>
        </p:txBody>
      </p:sp>
      <p:sp>
        <p:nvSpPr>
          <p:cNvPr id="7" name="TextBox 6">
            <a:extLst>
              <a:ext uri="{FF2B5EF4-FFF2-40B4-BE49-F238E27FC236}">
                <a16:creationId xmlns:a16="http://schemas.microsoft.com/office/drawing/2014/main" id="{87524851-3C64-BA0E-D9D2-3ADCF3A6ADF6}"/>
              </a:ext>
            </a:extLst>
          </p:cNvPr>
          <p:cNvSpPr txBox="1"/>
          <p:nvPr/>
        </p:nvSpPr>
        <p:spPr>
          <a:xfrm>
            <a:off x="-95252" y="1843950"/>
            <a:ext cx="11783294" cy="3508653"/>
          </a:xfrm>
          <a:prstGeom prst="rect">
            <a:avLst/>
          </a:prstGeom>
          <a:noFill/>
        </p:spPr>
        <p:txBody>
          <a:bodyPr wrap="square" rtlCol="0">
            <a:spAutoFit/>
          </a:bodyPr>
          <a:lstStyle/>
          <a:p>
            <a:pPr algn="ctr"/>
            <a:r>
              <a:rPr lang="en-US" sz="6600" b="1" dirty="0">
                <a:solidFill>
                  <a:schemeClr val="bg1"/>
                </a:solidFill>
                <a:latin typeface="Bell MT" panose="02020503060305020303" pitchFamily="18" charset="0"/>
              </a:rPr>
              <a:t>Khurram Naveed </a:t>
            </a:r>
          </a:p>
          <a:p>
            <a:pPr algn="ctr"/>
            <a:r>
              <a:rPr lang="en-US" sz="4400" dirty="0">
                <a:solidFill>
                  <a:schemeClr val="bg1"/>
                </a:solidFill>
                <a:latin typeface="Bell MT" panose="02020503060305020303" pitchFamily="18" charset="0"/>
                <a:hlinkClick r:id="rId3">
                  <a:extLst>
                    <a:ext uri="{A12FA001-AC4F-418D-AE19-62706E023703}">
                      <ahyp:hlinkClr xmlns:ahyp="http://schemas.microsoft.com/office/drawing/2018/hyperlinkcolor" val="tx"/>
                    </a:ext>
                  </a:extLst>
                </a:hlinkClick>
              </a:rPr>
              <a:t>khurramnaveed4545@gmail.com</a:t>
            </a:r>
            <a:endParaRPr lang="en-US" sz="4400" dirty="0">
              <a:solidFill>
                <a:schemeClr val="bg1"/>
              </a:solidFill>
              <a:latin typeface="Bell MT" panose="02020503060305020303" pitchFamily="18" charset="0"/>
            </a:endParaRPr>
          </a:p>
          <a:p>
            <a:pPr algn="ctr"/>
            <a:r>
              <a:rPr lang="en-US" sz="4400" dirty="0">
                <a:solidFill>
                  <a:schemeClr val="bg1"/>
                </a:solidFill>
                <a:latin typeface="Bell MT" panose="02020503060305020303" pitchFamily="18" charset="0"/>
                <a:hlinkClick r:id="rId4">
                  <a:extLst>
                    <a:ext uri="{A12FA001-AC4F-418D-AE19-62706E023703}">
                      <ahyp:hlinkClr xmlns:ahyp="http://schemas.microsoft.com/office/drawing/2018/hyperlinkcolor" val="tx"/>
                    </a:ext>
                  </a:extLst>
                </a:hlinkClick>
              </a:rPr>
              <a:t>Portfolio </a:t>
            </a:r>
            <a:endParaRPr lang="en-US" sz="4400" dirty="0">
              <a:solidFill>
                <a:schemeClr val="bg1"/>
              </a:solidFill>
              <a:latin typeface="Bell MT" panose="02020503060305020303" pitchFamily="18" charset="0"/>
            </a:endParaRPr>
          </a:p>
          <a:p>
            <a:pPr algn="ctr"/>
            <a:r>
              <a:rPr lang="en-US" sz="4400" dirty="0">
                <a:solidFill>
                  <a:schemeClr val="bg1"/>
                </a:solidFill>
                <a:latin typeface="Bell MT" panose="02020503060305020303" pitchFamily="18" charset="0"/>
                <a:hlinkClick r:id="rId5">
                  <a:extLst>
                    <a:ext uri="{A12FA001-AC4F-418D-AE19-62706E023703}">
                      <ahyp:hlinkClr xmlns:ahyp="http://schemas.microsoft.com/office/drawing/2018/hyperlinkcolor" val="tx"/>
                    </a:ext>
                  </a:extLst>
                </a:hlinkClick>
              </a:rPr>
              <a:t>LinkedIn </a:t>
            </a:r>
            <a:endParaRPr lang="en-US" sz="4400" dirty="0">
              <a:solidFill>
                <a:schemeClr val="bg1"/>
              </a:solidFill>
              <a:latin typeface="Bell MT" panose="02020503060305020303" pitchFamily="18" charset="0"/>
            </a:endParaRPr>
          </a:p>
          <a:p>
            <a:pPr algn="just"/>
            <a:endParaRPr lang="en-US" sz="2400" dirty="0">
              <a:solidFill>
                <a:schemeClr val="bg1"/>
              </a:solidFill>
              <a:latin typeface="Bell MT" panose="02020503060305020303" pitchFamily="18" charset="0"/>
            </a:endParaRPr>
          </a:p>
        </p:txBody>
      </p:sp>
    </p:spTree>
    <p:extLst>
      <p:ext uri="{BB962C8B-B14F-4D97-AF65-F5344CB8AC3E}">
        <p14:creationId xmlns:p14="http://schemas.microsoft.com/office/powerpoint/2010/main" val="357361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B434D-A396-8125-E533-927331EF373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FCC27B1-C960-0D20-187A-80867BEF477F}"/>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3131BCB1-51F0-A244-6E16-BA6BF75CC8B0}"/>
              </a:ext>
            </a:extLst>
          </p:cNvPr>
          <p:cNvSpPr txBox="1"/>
          <p:nvPr/>
        </p:nvSpPr>
        <p:spPr>
          <a:xfrm>
            <a:off x="304799" y="304800"/>
            <a:ext cx="5417127" cy="646331"/>
          </a:xfrm>
          <a:prstGeom prst="rect">
            <a:avLst/>
          </a:prstGeom>
          <a:noFill/>
        </p:spPr>
        <p:txBody>
          <a:bodyPr wrap="square" rtlCol="0">
            <a:spAutoFit/>
          </a:bodyPr>
          <a:lstStyle/>
          <a:p>
            <a:r>
              <a:rPr lang="en-US" sz="3600" b="1" u="sng">
                <a:solidFill>
                  <a:schemeClr val="bg1"/>
                </a:solidFill>
                <a:latin typeface="Bell MT" panose="02020503060305020303" pitchFamily="18" charset="0"/>
              </a:rPr>
              <a:t>Problem Statement</a:t>
            </a:r>
            <a:endParaRPr lang="en-US" sz="3600" b="1" u="sng" dirty="0">
              <a:solidFill>
                <a:schemeClr val="bg1"/>
              </a:solidFill>
              <a:latin typeface="Bell MT" panose="02020503060305020303" pitchFamily="18" charset="0"/>
            </a:endParaRPr>
          </a:p>
        </p:txBody>
      </p:sp>
      <p:sp>
        <p:nvSpPr>
          <p:cNvPr id="7" name="TextBox 6">
            <a:extLst>
              <a:ext uri="{FF2B5EF4-FFF2-40B4-BE49-F238E27FC236}">
                <a16:creationId xmlns:a16="http://schemas.microsoft.com/office/drawing/2014/main" id="{56227549-4BAF-77D5-726F-00F4A8320C6E}"/>
              </a:ext>
            </a:extLst>
          </p:cNvPr>
          <p:cNvSpPr txBox="1"/>
          <p:nvPr/>
        </p:nvSpPr>
        <p:spPr>
          <a:xfrm>
            <a:off x="204353" y="1474616"/>
            <a:ext cx="11783294" cy="3046988"/>
          </a:xfrm>
          <a:prstGeom prst="rect">
            <a:avLst/>
          </a:prstGeom>
          <a:noFill/>
        </p:spPr>
        <p:txBody>
          <a:bodyPr wrap="square" rtlCol="0">
            <a:spAutoFit/>
          </a:bodyPr>
          <a:lstStyle/>
          <a:p>
            <a:pPr algn="just"/>
            <a:r>
              <a:rPr lang="en-US" sz="2400" b="1" dirty="0">
                <a:solidFill>
                  <a:schemeClr val="bg1"/>
                </a:solidFill>
                <a:latin typeface="Bell MT" panose="02020503060305020303" pitchFamily="18" charset="0"/>
              </a:rPr>
              <a:t>What real-world challenge are we solving?</a:t>
            </a:r>
          </a:p>
          <a:p>
            <a:pPr algn="just"/>
            <a:endParaRPr lang="en-US" sz="2400" dirty="0">
              <a:solidFill>
                <a:schemeClr val="bg1"/>
              </a:solidFill>
              <a:latin typeface="Bell MT" panose="02020503060305020303" pitchFamily="18" charset="0"/>
            </a:endParaRPr>
          </a:p>
          <a:p>
            <a:pPr algn="just"/>
            <a:r>
              <a:rPr lang="en-US" sz="2400" dirty="0">
                <a:solidFill>
                  <a:schemeClr val="bg1"/>
                </a:solidFill>
                <a:latin typeface="Bell MT" panose="02020503060305020303" pitchFamily="18" charset="0"/>
              </a:rPr>
              <a:t>As Pakistan’s leading telecom provider, Jazz faces critical challenges such as understanding customer churn, identifying high-value users, and optimizing service plans for profitability.</a:t>
            </a:r>
          </a:p>
          <a:p>
            <a:pPr algn="just"/>
            <a:endParaRPr lang="en-US" sz="2400" dirty="0">
              <a:solidFill>
                <a:schemeClr val="bg1"/>
              </a:solidFill>
              <a:latin typeface="Bell MT" panose="02020503060305020303" pitchFamily="18" charset="0"/>
            </a:endParaRPr>
          </a:p>
          <a:p>
            <a:pPr algn="just"/>
            <a:r>
              <a:rPr lang="en-US" sz="2400" dirty="0">
                <a:solidFill>
                  <a:schemeClr val="bg1"/>
                </a:solidFill>
                <a:latin typeface="Bell MT" panose="02020503060305020303" pitchFamily="18" charset="0"/>
              </a:rPr>
              <a:t>This project leverages SQL-based analysis to explore customer and usage data, uncovering hidden trends and behavioral patterns that can help Jazz make smarter, data-backed business decisions.</a:t>
            </a:r>
          </a:p>
        </p:txBody>
      </p:sp>
    </p:spTree>
    <p:extLst>
      <p:ext uri="{BB962C8B-B14F-4D97-AF65-F5344CB8AC3E}">
        <p14:creationId xmlns:p14="http://schemas.microsoft.com/office/powerpoint/2010/main" val="34946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5FC9C1-661B-01F9-F0CF-E6B9AA4504A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1817102-576C-2D22-B37E-353DE89F9777}"/>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FFE03CA4-8417-A2C1-4507-BCAB202610CB}"/>
              </a:ext>
            </a:extLst>
          </p:cNvPr>
          <p:cNvSpPr txBox="1"/>
          <p:nvPr/>
        </p:nvSpPr>
        <p:spPr>
          <a:xfrm>
            <a:off x="304799" y="304800"/>
            <a:ext cx="11097492" cy="646331"/>
          </a:xfrm>
          <a:prstGeom prst="rect">
            <a:avLst/>
          </a:prstGeom>
          <a:noFill/>
        </p:spPr>
        <p:txBody>
          <a:bodyPr wrap="square" rtlCol="0">
            <a:spAutoFit/>
          </a:bodyPr>
          <a:lstStyle/>
          <a:p>
            <a:r>
              <a:rPr lang="en-US" sz="3600" b="1" u="sng" dirty="0">
                <a:solidFill>
                  <a:schemeClr val="bg1"/>
                </a:solidFill>
                <a:latin typeface="Bell MT" panose="02020503060305020303" pitchFamily="18" charset="0"/>
              </a:rPr>
              <a:t>Problems Solved (Business Questions Answered)</a:t>
            </a:r>
          </a:p>
        </p:txBody>
      </p:sp>
      <p:sp>
        <p:nvSpPr>
          <p:cNvPr id="7" name="TextBox 6">
            <a:extLst>
              <a:ext uri="{FF2B5EF4-FFF2-40B4-BE49-F238E27FC236}">
                <a16:creationId xmlns:a16="http://schemas.microsoft.com/office/drawing/2014/main" id="{09F8E848-9192-68BD-688D-BCD7A02F40D4}"/>
              </a:ext>
            </a:extLst>
          </p:cNvPr>
          <p:cNvSpPr txBox="1"/>
          <p:nvPr/>
        </p:nvSpPr>
        <p:spPr>
          <a:xfrm>
            <a:off x="204353" y="1142107"/>
            <a:ext cx="11783294" cy="461665"/>
          </a:xfrm>
          <a:prstGeom prst="rect">
            <a:avLst/>
          </a:prstGeom>
          <a:noFill/>
        </p:spPr>
        <p:txBody>
          <a:bodyPr wrap="square" rtlCol="0">
            <a:spAutoFit/>
          </a:bodyPr>
          <a:lstStyle/>
          <a:p>
            <a:pPr marL="514350" indent="-514350" algn="just">
              <a:buAutoNum type="arabicPeriod"/>
            </a:pPr>
            <a:r>
              <a:rPr lang="en-US" sz="2400" b="1" dirty="0">
                <a:solidFill>
                  <a:schemeClr val="bg1"/>
                </a:solidFill>
                <a:latin typeface="Bell MT" panose="02020503060305020303" pitchFamily="18" charset="0"/>
              </a:rPr>
              <a:t>What is the Monthly ARPU (Average Revenue Per User)?</a:t>
            </a:r>
          </a:p>
        </p:txBody>
      </p:sp>
      <p:pic>
        <p:nvPicPr>
          <p:cNvPr id="5" name="Picture 4">
            <a:extLst>
              <a:ext uri="{FF2B5EF4-FFF2-40B4-BE49-F238E27FC236}">
                <a16:creationId xmlns:a16="http://schemas.microsoft.com/office/drawing/2014/main" id="{FA3FE4EB-43FE-58AA-5FD3-A406EB008D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53" y="1794747"/>
            <a:ext cx="7154600" cy="2503408"/>
          </a:xfrm>
          <a:prstGeom prst="rect">
            <a:avLst/>
          </a:prstGeom>
        </p:spPr>
      </p:pic>
      <p:pic>
        <p:nvPicPr>
          <p:cNvPr id="8" name="Picture 7">
            <a:extLst>
              <a:ext uri="{FF2B5EF4-FFF2-40B4-BE49-F238E27FC236}">
                <a16:creationId xmlns:a16="http://schemas.microsoft.com/office/drawing/2014/main" id="{9BD7A3FE-0610-1B21-4F86-E698F12B8A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3046" y="3681627"/>
            <a:ext cx="7154601" cy="2776323"/>
          </a:xfrm>
          <a:prstGeom prst="rect">
            <a:avLst/>
          </a:prstGeom>
        </p:spPr>
      </p:pic>
    </p:spTree>
    <p:extLst>
      <p:ext uri="{BB962C8B-B14F-4D97-AF65-F5344CB8AC3E}">
        <p14:creationId xmlns:p14="http://schemas.microsoft.com/office/powerpoint/2010/main" val="96254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F686D-CF54-16F3-2063-A439250B2CF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D0656B9-48C2-EA92-06AE-97CC1E1C2DF1}"/>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E692059F-DE80-9A98-11ED-836BE1AFC6A8}"/>
              </a:ext>
            </a:extLst>
          </p:cNvPr>
          <p:cNvSpPr txBox="1"/>
          <p:nvPr/>
        </p:nvSpPr>
        <p:spPr>
          <a:xfrm>
            <a:off x="304799" y="304800"/>
            <a:ext cx="11097492" cy="646331"/>
          </a:xfrm>
          <a:prstGeom prst="rect">
            <a:avLst/>
          </a:prstGeom>
          <a:noFill/>
        </p:spPr>
        <p:txBody>
          <a:bodyPr wrap="square" rtlCol="0">
            <a:spAutoFit/>
          </a:bodyPr>
          <a:lstStyle/>
          <a:p>
            <a:r>
              <a:rPr lang="en-US" sz="3600" b="1" u="sng" dirty="0">
                <a:solidFill>
                  <a:schemeClr val="bg1"/>
                </a:solidFill>
                <a:latin typeface="Bell MT" panose="02020503060305020303" pitchFamily="18" charset="0"/>
              </a:rPr>
              <a:t>Problems Solved (Business Questions Answered)</a:t>
            </a:r>
          </a:p>
        </p:txBody>
      </p:sp>
      <p:sp>
        <p:nvSpPr>
          <p:cNvPr id="7" name="TextBox 6">
            <a:extLst>
              <a:ext uri="{FF2B5EF4-FFF2-40B4-BE49-F238E27FC236}">
                <a16:creationId xmlns:a16="http://schemas.microsoft.com/office/drawing/2014/main" id="{9325DBCC-7530-C741-3DA3-74F57D41FAF6}"/>
              </a:ext>
            </a:extLst>
          </p:cNvPr>
          <p:cNvSpPr txBox="1"/>
          <p:nvPr/>
        </p:nvSpPr>
        <p:spPr>
          <a:xfrm>
            <a:off x="204353" y="1142107"/>
            <a:ext cx="11783294" cy="461665"/>
          </a:xfrm>
          <a:prstGeom prst="rect">
            <a:avLst/>
          </a:prstGeom>
          <a:noFill/>
        </p:spPr>
        <p:txBody>
          <a:bodyPr wrap="square" rtlCol="0">
            <a:spAutoFit/>
          </a:bodyPr>
          <a:lstStyle/>
          <a:p>
            <a:pPr algn="just"/>
            <a:r>
              <a:rPr lang="en-US" sz="2400" b="1">
                <a:solidFill>
                  <a:schemeClr val="bg1"/>
                </a:solidFill>
                <a:latin typeface="Bell MT" panose="02020503060305020303" pitchFamily="18" charset="0"/>
              </a:rPr>
              <a:t> 2. Who are the Top 5 Revenue-Generating Customers?</a:t>
            </a:r>
            <a:endParaRPr lang="en-US" sz="2400" b="1" dirty="0">
              <a:solidFill>
                <a:schemeClr val="bg1"/>
              </a:solidFill>
              <a:latin typeface="Bell MT" panose="02020503060305020303" pitchFamily="18" charset="0"/>
            </a:endParaRPr>
          </a:p>
        </p:txBody>
      </p:sp>
      <p:pic>
        <p:nvPicPr>
          <p:cNvPr id="6" name="Picture 5">
            <a:extLst>
              <a:ext uri="{FF2B5EF4-FFF2-40B4-BE49-F238E27FC236}">
                <a16:creationId xmlns:a16="http://schemas.microsoft.com/office/drawing/2014/main" id="{64F0B0DA-A4F5-5D35-E220-89BBA76722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8" y="1794748"/>
            <a:ext cx="6497783" cy="2246898"/>
          </a:xfrm>
          <a:prstGeom prst="rect">
            <a:avLst/>
          </a:prstGeom>
        </p:spPr>
      </p:pic>
      <p:pic>
        <p:nvPicPr>
          <p:cNvPr id="10" name="Picture 9">
            <a:extLst>
              <a:ext uri="{FF2B5EF4-FFF2-40B4-BE49-F238E27FC236}">
                <a16:creationId xmlns:a16="http://schemas.microsoft.com/office/drawing/2014/main" id="{6615659C-8D95-959E-8022-AA0E078166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868" y="3123913"/>
            <a:ext cx="5056911" cy="3162588"/>
          </a:xfrm>
          <a:prstGeom prst="rect">
            <a:avLst/>
          </a:prstGeom>
        </p:spPr>
      </p:pic>
    </p:spTree>
    <p:extLst>
      <p:ext uri="{BB962C8B-B14F-4D97-AF65-F5344CB8AC3E}">
        <p14:creationId xmlns:p14="http://schemas.microsoft.com/office/powerpoint/2010/main" val="2882497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E4D54-F33A-E9E1-C0DA-513C2DF09F9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51246AE-B11C-A9EC-6736-CCE419D19D26}"/>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E4919177-7525-3A16-6E12-DD50DEA24869}"/>
              </a:ext>
            </a:extLst>
          </p:cNvPr>
          <p:cNvSpPr txBox="1"/>
          <p:nvPr/>
        </p:nvSpPr>
        <p:spPr>
          <a:xfrm>
            <a:off x="304799" y="304800"/>
            <a:ext cx="11097492" cy="646331"/>
          </a:xfrm>
          <a:prstGeom prst="rect">
            <a:avLst/>
          </a:prstGeom>
          <a:noFill/>
        </p:spPr>
        <p:txBody>
          <a:bodyPr wrap="square" rtlCol="0">
            <a:spAutoFit/>
          </a:bodyPr>
          <a:lstStyle/>
          <a:p>
            <a:r>
              <a:rPr lang="en-US" sz="3600" b="1" u="sng" dirty="0">
                <a:solidFill>
                  <a:schemeClr val="bg1"/>
                </a:solidFill>
                <a:latin typeface="Bell MT" panose="02020503060305020303" pitchFamily="18" charset="0"/>
              </a:rPr>
              <a:t>Problems Solved (Business Questions Answered)</a:t>
            </a:r>
          </a:p>
        </p:txBody>
      </p:sp>
      <p:sp>
        <p:nvSpPr>
          <p:cNvPr id="7" name="TextBox 6">
            <a:extLst>
              <a:ext uri="{FF2B5EF4-FFF2-40B4-BE49-F238E27FC236}">
                <a16:creationId xmlns:a16="http://schemas.microsoft.com/office/drawing/2014/main" id="{08237AF2-AF46-DA17-F93C-EEFE47E4901E}"/>
              </a:ext>
            </a:extLst>
          </p:cNvPr>
          <p:cNvSpPr txBox="1"/>
          <p:nvPr/>
        </p:nvSpPr>
        <p:spPr>
          <a:xfrm>
            <a:off x="204353" y="1142107"/>
            <a:ext cx="11783294" cy="461665"/>
          </a:xfrm>
          <a:prstGeom prst="rect">
            <a:avLst/>
          </a:prstGeom>
          <a:noFill/>
        </p:spPr>
        <p:txBody>
          <a:bodyPr wrap="square" rtlCol="0">
            <a:spAutoFit/>
          </a:bodyPr>
          <a:lstStyle/>
          <a:p>
            <a:pPr algn="just"/>
            <a:r>
              <a:rPr lang="en-US" sz="2400" b="1" dirty="0">
                <a:solidFill>
                  <a:schemeClr val="bg1"/>
                </a:solidFill>
                <a:latin typeface="Bell MT" panose="02020503060305020303" pitchFamily="18" charset="0"/>
              </a:rPr>
              <a:t> 3. Which Gender Generates the Most Revenue?</a:t>
            </a:r>
          </a:p>
        </p:txBody>
      </p:sp>
      <p:pic>
        <p:nvPicPr>
          <p:cNvPr id="5" name="Picture 4">
            <a:extLst>
              <a:ext uri="{FF2B5EF4-FFF2-40B4-BE49-F238E27FC236}">
                <a16:creationId xmlns:a16="http://schemas.microsoft.com/office/drawing/2014/main" id="{BD7438A0-5032-1CFC-C364-05B5FA1C09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799" y="1794748"/>
            <a:ext cx="6705601" cy="2377752"/>
          </a:xfrm>
          <a:prstGeom prst="rect">
            <a:avLst/>
          </a:prstGeom>
        </p:spPr>
      </p:pic>
      <p:pic>
        <p:nvPicPr>
          <p:cNvPr id="9" name="Picture 8">
            <a:extLst>
              <a:ext uri="{FF2B5EF4-FFF2-40B4-BE49-F238E27FC236}">
                <a16:creationId xmlns:a16="http://schemas.microsoft.com/office/drawing/2014/main" id="{872867FF-BD39-E5CB-CEE7-571A53AFA8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04799" y="4569215"/>
            <a:ext cx="8653053" cy="1510851"/>
          </a:xfrm>
          <a:prstGeom prst="rect">
            <a:avLst/>
          </a:prstGeom>
        </p:spPr>
      </p:pic>
    </p:spTree>
    <p:extLst>
      <p:ext uri="{BB962C8B-B14F-4D97-AF65-F5344CB8AC3E}">
        <p14:creationId xmlns:p14="http://schemas.microsoft.com/office/powerpoint/2010/main" val="421696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7456C-6028-5B29-79D6-EC6B5A05F5F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D943D5D-2FB9-119E-B140-29A6E0D73B7C}"/>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F02ADF2C-2572-35A4-35DE-7CE6E01EF285}"/>
              </a:ext>
            </a:extLst>
          </p:cNvPr>
          <p:cNvSpPr txBox="1"/>
          <p:nvPr/>
        </p:nvSpPr>
        <p:spPr>
          <a:xfrm>
            <a:off x="304799" y="304800"/>
            <a:ext cx="11097492" cy="646331"/>
          </a:xfrm>
          <a:prstGeom prst="rect">
            <a:avLst/>
          </a:prstGeom>
          <a:noFill/>
        </p:spPr>
        <p:txBody>
          <a:bodyPr wrap="square" rtlCol="0">
            <a:spAutoFit/>
          </a:bodyPr>
          <a:lstStyle/>
          <a:p>
            <a:r>
              <a:rPr lang="en-US" sz="3600" b="1" u="sng" dirty="0">
                <a:solidFill>
                  <a:schemeClr val="bg1"/>
                </a:solidFill>
                <a:latin typeface="Bell MT" panose="02020503060305020303" pitchFamily="18" charset="0"/>
              </a:rPr>
              <a:t>Problems Solved (Business Questions Answered)</a:t>
            </a:r>
          </a:p>
        </p:txBody>
      </p:sp>
      <p:sp>
        <p:nvSpPr>
          <p:cNvPr id="7" name="TextBox 6">
            <a:extLst>
              <a:ext uri="{FF2B5EF4-FFF2-40B4-BE49-F238E27FC236}">
                <a16:creationId xmlns:a16="http://schemas.microsoft.com/office/drawing/2014/main" id="{2AD0FED9-DF40-A647-590C-1B8FDFD79EA9}"/>
              </a:ext>
            </a:extLst>
          </p:cNvPr>
          <p:cNvSpPr txBox="1"/>
          <p:nvPr/>
        </p:nvSpPr>
        <p:spPr>
          <a:xfrm>
            <a:off x="204353" y="1142107"/>
            <a:ext cx="11783294" cy="461665"/>
          </a:xfrm>
          <a:prstGeom prst="rect">
            <a:avLst/>
          </a:prstGeom>
          <a:noFill/>
        </p:spPr>
        <p:txBody>
          <a:bodyPr wrap="square" rtlCol="0">
            <a:spAutoFit/>
          </a:bodyPr>
          <a:lstStyle/>
          <a:p>
            <a:pPr algn="just"/>
            <a:r>
              <a:rPr lang="en-US" sz="2400" b="1">
                <a:solidFill>
                  <a:schemeClr val="bg1"/>
                </a:solidFill>
                <a:latin typeface="Bell MT" panose="02020503060305020303" pitchFamily="18" charset="0"/>
              </a:rPr>
              <a:t>4. What is the Churn Rate Over Time?</a:t>
            </a:r>
            <a:endParaRPr lang="en-US" sz="2400" b="1" dirty="0">
              <a:solidFill>
                <a:schemeClr val="bg1"/>
              </a:solidFill>
              <a:latin typeface="Bell MT" panose="02020503060305020303" pitchFamily="18" charset="0"/>
            </a:endParaRPr>
          </a:p>
        </p:txBody>
      </p:sp>
      <p:pic>
        <p:nvPicPr>
          <p:cNvPr id="6" name="Picture 5">
            <a:extLst>
              <a:ext uri="{FF2B5EF4-FFF2-40B4-BE49-F238E27FC236}">
                <a16:creationId xmlns:a16="http://schemas.microsoft.com/office/drawing/2014/main" id="{F98F301C-D520-3114-CCA8-735AE4927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6113" y="1603772"/>
            <a:ext cx="8945115" cy="2361616"/>
          </a:xfrm>
          <a:prstGeom prst="rect">
            <a:avLst/>
          </a:prstGeom>
        </p:spPr>
      </p:pic>
      <p:pic>
        <p:nvPicPr>
          <p:cNvPr id="10" name="Picture 9">
            <a:extLst>
              <a:ext uri="{FF2B5EF4-FFF2-40B4-BE49-F238E27FC236}">
                <a16:creationId xmlns:a16="http://schemas.microsoft.com/office/drawing/2014/main" id="{13097088-307B-613D-5C42-8C3B41566D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6341" y="4107310"/>
            <a:ext cx="6730871" cy="2613530"/>
          </a:xfrm>
          <a:prstGeom prst="rect">
            <a:avLst/>
          </a:prstGeom>
        </p:spPr>
      </p:pic>
    </p:spTree>
    <p:extLst>
      <p:ext uri="{BB962C8B-B14F-4D97-AF65-F5344CB8AC3E}">
        <p14:creationId xmlns:p14="http://schemas.microsoft.com/office/powerpoint/2010/main" val="2360194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BADD1-A1A7-4072-B0F0-3389B46F9F0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24C6F6D-4962-E1E9-6B61-4777F115CC7D}"/>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0DF15381-522E-7620-C6A1-6530E1F97AEE}"/>
              </a:ext>
            </a:extLst>
          </p:cNvPr>
          <p:cNvSpPr txBox="1"/>
          <p:nvPr/>
        </p:nvSpPr>
        <p:spPr>
          <a:xfrm>
            <a:off x="304799" y="304800"/>
            <a:ext cx="11097492" cy="646331"/>
          </a:xfrm>
          <a:prstGeom prst="rect">
            <a:avLst/>
          </a:prstGeom>
          <a:noFill/>
        </p:spPr>
        <p:txBody>
          <a:bodyPr wrap="square" rtlCol="0">
            <a:spAutoFit/>
          </a:bodyPr>
          <a:lstStyle/>
          <a:p>
            <a:r>
              <a:rPr lang="en-US" sz="3600" b="1" u="sng" dirty="0">
                <a:solidFill>
                  <a:schemeClr val="bg1"/>
                </a:solidFill>
                <a:latin typeface="Bell MT" panose="02020503060305020303" pitchFamily="18" charset="0"/>
              </a:rPr>
              <a:t>Problems Solved (Business Questions Answered)</a:t>
            </a:r>
          </a:p>
        </p:txBody>
      </p:sp>
      <p:sp>
        <p:nvSpPr>
          <p:cNvPr id="7" name="TextBox 6">
            <a:extLst>
              <a:ext uri="{FF2B5EF4-FFF2-40B4-BE49-F238E27FC236}">
                <a16:creationId xmlns:a16="http://schemas.microsoft.com/office/drawing/2014/main" id="{705C765A-1ECE-F4A5-5ED7-AC5276A81869}"/>
              </a:ext>
            </a:extLst>
          </p:cNvPr>
          <p:cNvSpPr txBox="1"/>
          <p:nvPr/>
        </p:nvSpPr>
        <p:spPr>
          <a:xfrm>
            <a:off x="204353" y="1142107"/>
            <a:ext cx="11783294" cy="461665"/>
          </a:xfrm>
          <a:prstGeom prst="rect">
            <a:avLst/>
          </a:prstGeom>
          <a:noFill/>
        </p:spPr>
        <p:txBody>
          <a:bodyPr wrap="square" rtlCol="0">
            <a:spAutoFit/>
          </a:bodyPr>
          <a:lstStyle/>
          <a:p>
            <a:pPr algn="just"/>
            <a:r>
              <a:rPr lang="en-US" sz="2400" b="1">
                <a:solidFill>
                  <a:schemeClr val="bg1"/>
                </a:solidFill>
                <a:latin typeface="Bell MT" panose="02020503060305020303" pitchFamily="18" charset="0"/>
              </a:rPr>
              <a:t>5. Monthly Trend in Call vs Data Usage</a:t>
            </a:r>
            <a:endParaRPr lang="en-US" sz="2400" b="1" dirty="0">
              <a:solidFill>
                <a:schemeClr val="bg1"/>
              </a:solidFill>
              <a:latin typeface="Bell MT" panose="02020503060305020303" pitchFamily="18" charset="0"/>
            </a:endParaRPr>
          </a:p>
        </p:txBody>
      </p:sp>
      <p:pic>
        <p:nvPicPr>
          <p:cNvPr id="5" name="Picture 4">
            <a:extLst>
              <a:ext uri="{FF2B5EF4-FFF2-40B4-BE49-F238E27FC236}">
                <a16:creationId xmlns:a16="http://schemas.microsoft.com/office/drawing/2014/main" id="{B0D9F958-15EF-2F1F-EA43-600DF7930E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53" y="1794747"/>
            <a:ext cx="7256306" cy="2846525"/>
          </a:xfrm>
          <a:prstGeom prst="rect">
            <a:avLst/>
          </a:prstGeom>
        </p:spPr>
      </p:pic>
      <p:pic>
        <p:nvPicPr>
          <p:cNvPr id="9" name="Picture 8">
            <a:extLst>
              <a:ext uri="{FF2B5EF4-FFF2-40B4-BE49-F238E27FC236}">
                <a16:creationId xmlns:a16="http://schemas.microsoft.com/office/drawing/2014/main" id="{844ACC85-F3FE-7AFF-3671-005AEE48157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39143" y="4298372"/>
            <a:ext cx="7256306" cy="2348088"/>
          </a:xfrm>
          <a:prstGeom prst="rect">
            <a:avLst/>
          </a:prstGeom>
        </p:spPr>
      </p:pic>
    </p:spTree>
    <p:extLst>
      <p:ext uri="{BB962C8B-B14F-4D97-AF65-F5344CB8AC3E}">
        <p14:creationId xmlns:p14="http://schemas.microsoft.com/office/powerpoint/2010/main" val="4108522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F70FB-7655-68D6-78D8-C1954504285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53EBCCE-718F-4144-CBB8-2718874FA6F2}"/>
              </a:ext>
            </a:extLst>
          </p:cNvPr>
          <p:cNvPicPr>
            <a:picLocks noChangeAspect="1"/>
          </p:cNvPicPr>
          <p:nvPr/>
        </p:nvPicPr>
        <p:blipFill>
          <a:blip r:embed="rId2"/>
          <a:stretch>
            <a:fillRect/>
          </a:stretch>
        </p:blipFill>
        <p:spPr>
          <a:xfrm>
            <a:off x="0" y="0"/>
            <a:ext cx="12192000" cy="7627620"/>
          </a:xfrm>
          <a:prstGeom prst="rect">
            <a:avLst/>
          </a:prstGeom>
        </p:spPr>
      </p:pic>
      <p:sp>
        <p:nvSpPr>
          <p:cNvPr id="4" name="TextBox 3">
            <a:extLst>
              <a:ext uri="{FF2B5EF4-FFF2-40B4-BE49-F238E27FC236}">
                <a16:creationId xmlns:a16="http://schemas.microsoft.com/office/drawing/2014/main" id="{36131AFE-BD92-62F1-B4E7-8BAED6F9143A}"/>
              </a:ext>
            </a:extLst>
          </p:cNvPr>
          <p:cNvSpPr txBox="1"/>
          <p:nvPr/>
        </p:nvSpPr>
        <p:spPr>
          <a:xfrm>
            <a:off x="304799" y="304800"/>
            <a:ext cx="11097492" cy="646331"/>
          </a:xfrm>
          <a:prstGeom prst="rect">
            <a:avLst/>
          </a:prstGeom>
          <a:noFill/>
        </p:spPr>
        <p:txBody>
          <a:bodyPr wrap="square" rtlCol="0">
            <a:spAutoFit/>
          </a:bodyPr>
          <a:lstStyle/>
          <a:p>
            <a:r>
              <a:rPr lang="en-US" sz="3600" b="1" u="sng" dirty="0">
                <a:solidFill>
                  <a:schemeClr val="bg1"/>
                </a:solidFill>
                <a:latin typeface="Bell MT" panose="02020503060305020303" pitchFamily="18" charset="0"/>
              </a:rPr>
              <a:t>Problems Solved (Business Questions Answered)</a:t>
            </a:r>
          </a:p>
        </p:txBody>
      </p:sp>
      <p:sp>
        <p:nvSpPr>
          <p:cNvPr id="7" name="TextBox 6">
            <a:extLst>
              <a:ext uri="{FF2B5EF4-FFF2-40B4-BE49-F238E27FC236}">
                <a16:creationId xmlns:a16="http://schemas.microsoft.com/office/drawing/2014/main" id="{C107BA42-B594-7F59-3B4A-D7CBCA46BE69}"/>
              </a:ext>
            </a:extLst>
          </p:cNvPr>
          <p:cNvSpPr txBox="1"/>
          <p:nvPr/>
        </p:nvSpPr>
        <p:spPr>
          <a:xfrm>
            <a:off x="204353" y="1142107"/>
            <a:ext cx="11783294" cy="461665"/>
          </a:xfrm>
          <a:prstGeom prst="rect">
            <a:avLst/>
          </a:prstGeom>
          <a:noFill/>
        </p:spPr>
        <p:txBody>
          <a:bodyPr wrap="square" rtlCol="0">
            <a:spAutoFit/>
          </a:bodyPr>
          <a:lstStyle/>
          <a:p>
            <a:pPr algn="just"/>
            <a:r>
              <a:rPr lang="en-US" sz="2400" b="1">
                <a:solidFill>
                  <a:schemeClr val="bg1"/>
                </a:solidFill>
                <a:latin typeface="Bell MT" panose="02020503060305020303" pitchFamily="18" charset="0"/>
              </a:rPr>
              <a:t>6. Which Service is Most Utilized: Call, SMS, or Data?</a:t>
            </a:r>
            <a:endParaRPr lang="en-US" sz="2400" b="1" dirty="0">
              <a:solidFill>
                <a:schemeClr val="bg1"/>
              </a:solidFill>
              <a:latin typeface="Bell MT" panose="02020503060305020303" pitchFamily="18" charset="0"/>
            </a:endParaRPr>
          </a:p>
        </p:txBody>
      </p:sp>
      <p:pic>
        <p:nvPicPr>
          <p:cNvPr id="6" name="Picture 5">
            <a:extLst>
              <a:ext uri="{FF2B5EF4-FFF2-40B4-BE49-F238E27FC236}">
                <a16:creationId xmlns:a16="http://schemas.microsoft.com/office/drawing/2014/main" id="{1E85D449-C866-533B-3EEC-8079633508E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352" y="1812299"/>
            <a:ext cx="6526063" cy="2441046"/>
          </a:xfrm>
          <a:prstGeom prst="rect">
            <a:avLst/>
          </a:prstGeom>
        </p:spPr>
      </p:pic>
      <p:pic>
        <p:nvPicPr>
          <p:cNvPr id="10" name="Picture 9">
            <a:extLst>
              <a:ext uri="{FF2B5EF4-FFF2-40B4-BE49-F238E27FC236}">
                <a16:creationId xmlns:a16="http://schemas.microsoft.com/office/drawing/2014/main" id="{08E91FB9-C894-E241-CD82-13A4D364DC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352" y="4461871"/>
            <a:ext cx="6564550" cy="1855801"/>
          </a:xfrm>
          <a:prstGeom prst="rect">
            <a:avLst/>
          </a:prstGeom>
        </p:spPr>
      </p:pic>
    </p:spTree>
    <p:extLst>
      <p:ext uri="{BB962C8B-B14F-4D97-AF65-F5344CB8AC3E}">
        <p14:creationId xmlns:p14="http://schemas.microsoft.com/office/powerpoint/2010/main" val="451042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TotalTime>
  <Words>1205</Words>
  <Application>Microsoft Office PowerPoint</Application>
  <PresentationFormat>Widescreen</PresentationFormat>
  <Paragraphs>105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Bell MT</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Khurram Naveed</dc:creator>
  <cp:lastModifiedBy>Khurram Naveed</cp:lastModifiedBy>
  <cp:revision>15</cp:revision>
  <dcterms:created xsi:type="dcterms:W3CDTF">2025-07-25T08:09:13Z</dcterms:created>
  <dcterms:modified xsi:type="dcterms:W3CDTF">2025-07-25T17:01:09Z</dcterms:modified>
</cp:coreProperties>
</file>