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DE283-7AD2-4273-9870-D365F9272A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B9A296-5A0C-4195-8B18-6223D18153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76495A-DE75-4775-BC23-6F2F8D2BDD2B}"/>
              </a:ext>
            </a:extLst>
          </p:cNvPr>
          <p:cNvSpPr>
            <a:spLocks noGrp="1"/>
          </p:cNvSpPr>
          <p:nvPr>
            <p:ph type="dt" sz="half" idx="10"/>
          </p:nvPr>
        </p:nvSpPr>
        <p:spPr/>
        <p:txBody>
          <a:bodyPr/>
          <a:lstStyle/>
          <a:p>
            <a:fld id="{8BFA9A85-D5D4-47C2-A5A0-B041288689AE}" type="datetimeFigureOut">
              <a:rPr lang="en-US" smtClean="0"/>
              <a:t>9/3/2025</a:t>
            </a:fld>
            <a:endParaRPr lang="en-US"/>
          </a:p>
        </p:txBody>
      </p:sp>
      <p:sp>
        <p:nvSpPr>
          <p:cNvPr id="5" name="Footer Placeholder 4">
            <a:extLst>
              <a:ext uri="{FF2B5EF4-FFF2-40B4-BE49-F238E27FC236}">
                <a16:creationId xmlns:a16="http://schemas.microsoft.com/office/drawing/2014/main" id="{0EC13CBB-91D4-425D-91FE-8A7DD5B12F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94378E-C339-4E76-BFE0-434945CA5C73}"/>
              </a:ext>
            </a:extLst>
          </p:cNvPr>
          <p:cNvSpPr>
            <a:spLocks noGrp="1"/>
          </p:cNvSpPr>
          <p:nvPr>
            <p:ph type="sldNum" sz="quarter" idx="12"/>
          </p:nvPr>
        </p:nvSpPr>
        <p:spPr/>
        <p:txBody>
          <a:bodyPr/>
          <a:lstStyle/>
          <a:p>
            <a:fld id="{97585DA3-1326-46B9-823D-63CAB6FF82DC}" type="slidenum">
              <a:rPr lang="en-US" smtClean="0"/>
              <a:t>‹#›</a:t>
            </a:fld>
            <a:endParaRPr lang="en-US"/>
          </a:p>
        </p:txBody>
      </p:sp>
    </p:spTree>
    <p:extLst>
      <p:ext uri="{BB962C8B-B14F-4D97-AF65-F5344CB8AC3E}">
        <p14:creationId xmlns:p14="http://schemas.microsoft.com/office/powerpoint/2010/main" val="1187159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9284C-94B1-4E44-8D65-42664CB497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907E68-61DD-4E4F-BE9F-60557F20F0F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98273C-4548-405E-AD03-620EB31ED92F}"/>
              </a:ext>
            </a:extLst>
          </p:cNvPr>
          <p:cNvSpPr>
            <a:spLocks noGrp="1"/>
          </p:cNvSpPr>
          <p:nvPr>
            <p:ph type="dt" sz="half" idx="10"/>
          </p:nvPr>
        </p:nvSpPr>
        <p:spPr/>
        <p:txBody>
          <a:bodyPr/>
          <a:lstStyle/>
          <a:p>
            <a:fld id="{8BFA9A85-D5D4-47C2-A5A0-B041288689AE}" type="datetimeFigureOut">
              <a:rPr lang="en-US" smtClean="0"/>
              <a:t>9/3/2025</a:t>
            </a:fld>
            <a:endParaRPr lang="en-US"/>
          </a:p>
        </p:txBody>
      </p:sp>
      <p:sp>
        <p:nvSpPr>
          <p:cNvPr id="5" name="Footer Placeholder 4">
            <a:extLst>
              <a:ext uri="{FF2B5EF4-FFF2-40B4-BE49-F238E27FC236}">
                <a16:creationId xmlns:a16="http://schemas.microsoft.com/office/drawing/2014/main" id="{CD3C6AC3-FA0D-4F79-BFF2-18AD6B44FD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2328C-5812-4017-A755-345FD30A38DE}"/>
              </a:ext>
            </a:extLst>
          </p:cNvPr>
          <p:cNvSpPr>
            <a:spLocks noGrp="1"/>
          </p:cNvSpPr>
          <p:nvPr>
            <p:ph type="sldNum" sz="quarter" idx="12"/>
          </p:nvPr>
        </p:nvSpPr>
        <p:spPr/>
        <p:txBody>
          <a:bodyPr/>
          <a:lstStyle/>
          <a:p>
            <a:fld id="{97585DA3-1326-46B9-823D-63CAB6FF82DC}" type="slidenum">
              <a:rPr lang="en-US" smtClean="0"/>
              <a:t>‹#›</a:t>
            </a:fld>
            <a:endParaRPr lang="en-US"/>
          </a:p>
        </p:txBody>
      </p:sp>
    </p:spTree>
    <p:extLst>
      <p:ext uri="{BB962C8B-B14F-4D97-AF65-F5344CB8AC3E}">
        <p14:creationId xmlns:p14="http://schemas.microsoft.com/office/powerpoint/2010/main" val="1258639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D7DC18-3C14-4951-9C88-DE1C2CAC6F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7C92F9-6730-4ECC-8FAE-6C24F2ABC9B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7B3449-1D2C-4EE1-B946-CB9BACD6CEFD}"/>
              </a:ext>
            </a:extLst>
          </p:cNvPr>
          <p:cNvSpPr>
            <a:spLocks noGrp="1"/>
          </p:cNvSpPr>
          <p:nvPr>
            <p:ph type="dt" sz="half" idx="10"/>
          </p:nvPr>
        </p:nvSpPr>
        <p:spPr/>
        <p:txBody>
          <a:bodyPr/>
          <a:lstStyle/>
          <a:p>
            <a:fld id="{8BFA9A85-D5D4-47C2-A5A0-B041288689AE}" type="datetimeFigureOut">
              <a:rPr lang="en-US" smtClean="0"/>
              <a:t>9/3/2025</a:t>
            </a:fld>
            <a:endParaRPr lang="en-US"/>
          </a:p>
        </p:txBody>
      </p:sp>
      <p:sp>
        <p:nvSpPr>
          <p:cNvPr id="5" name="Footer Placeholder 4">
            <a:extLst>
              <a:ext uri="{FF2B5EF4-FFF2-40B4-BE49-F238E27FC236}">
                <a16:creationId xmlns:a16="http://schemas.microsoft.com/office/drawing/2014/main" id="{0D110E5F-544B-49B2-8F6B-56EE5A2673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B22AD1-D6E1-47F2-B9C5-52E490960E0A}"/>
              </a:ext>
            </a:extLst>
          </p:cNvPr>
          <p:cNvSpPr>
            <a:spLocks noGrp="1"/>
          </p:cNvSpPr>
          <p:nvPr>
            <p:ph type="sldNum" sz="quarter" idx="12"/>
          </p:nvPr>
        </p:nvSpPr>
        <p:spPr/>
        <p:txBody>
          <a:bodyPr/>
          <a:lstStyle/>
          <a:p>
            <a:fld id="{97585DA3-1326-46B9-823D-63CAB6FF82DC}" type="slidenum">
              <a:rPr lang="en-US" smtClean="0"/>
              <a:t>‹#›</a:t>
            </a:fld>
            <a:endParaRPr lang="en-US"/>
          </a:p>
        </p:txBody>
      </p:sp>
    </p:spTree>
    <p:extLst>
      <p:ext uri="{BB962C8B-B14F-4D97-AF65-F5344CB8AC3E}">
        <p14:creationId xmlns:p14="http://schemas.microsoft.com/office/powerpoint/2010/main" val="3437180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D107B-5C9D-422A-A49F-139C305E5E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9D9B38-B472-47AD-82FD-33BCE7D0D02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7CA079-12D1-4E2A-9DEB-240489FDBFC9}"/>
              </a:ext>
            </a:extLst>
          </p:cNvPr>
          <p:cNvSpPr>
            <a:spLocks noGrp="1"/>
          </p:cNvSpPr>
          <p:nvPr>
            <p:ph type="dt" sz="half" idx="10"/>
          </p:nvPr>
        </p:nvSpPr>
        <p:spPr/>
        <p:txBody>
          <a:bodyPr/>
          <a:lstStyle/>
          <a:p>
            <a:fld id="{8BFA9A85-D5D4-47C2-A5A0-B041288689AE}" type="datetimeFigureOut">
              <a:rPr lang="en-US" smtClean="0"/>
              <a:t>9/3/2025</a:t>
            </a:fld>
            <a:endParaRPr lang="en-US"/>
          </a:p>
        </p:txBody>
      </p:sp>
      <p:sp>
        <p:nvSpPr>
          <p:cNvPr id="5" name="Footer Placeholder 4">
            <a:extLst>
              <a:ext uri="{FF2B5EF4-FFF2-40B4-BE49-F238E27FC236}">
                <a16:creationId xmlns:a16="http://schemas.microsoft.com/office/drawing/2014/main" id="{ECFCFD9A-0C60-4815-9F0F-E7990DF6EF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ABA40F-3940-410D-A031-AC27F0AB1150}"/>
              </a:ext>
            </a:extLst>
          </p:cNvPr>
          <p:cNvSpPr>
            <a:spLocks noGrp="1"/>
          </p:cNvSpPr>
          <p:nvPr>
            <p:ph type="sldNum" sz="quarter" idx="12"/>
          </p:nvPr>
        </p:nvSpPr>
        <p:spPr/>
        <p:txBody>
          <a:bodyPr/>
          <a:lstStyle/>
          <a:p>
            <a:fld id="{97585DA3-1326-46B9-823D-63CAB6FF82DC}" type="slidenum">
              <a:rPr lang="en-US" smtClean="0"/>
              <a:t>‹#›</a:t>
            </a:fld>
            <a:endParaRPr lang="en-US"/>
          </a:p>
        </p:txBody>
      </p:sp>
    </p:spTree>
    <p:extLst>
      <p:ext uri="{BB962C8B-B14F-4D97-AF65-F5344CB8AC3E}">
        <p14:creationId xmlns:p14="http://schemas.microsoft.com/office/powerpoint/2010/main" val="4287573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601FB-BD36-4405-9D04-0FAAEC75F4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E07941-940B-4F20-8AA2-AA677761E4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1258D01-4A8E-450E-8973-DBD367E94DD7}"/>
              </a:ext>
            </a:extLst>
          </p:cNvPr>
          <p:cNvSpPr>
            <a:spLocks noGrp="1"/>
          </p:cNvSpPr>
          <p:nvPr>
            <p:ph type="dt" sz="half" idx="10"/>
          </p:nvPr>
        </p:nvSpPr>
        <p:spPr/>
        <p:txBody>
          <a:bodyPr/>
          <a:lstStyle/>
          <a:p>
            <a:fld id="{8BFA9A85-D5D4-47C2-A5A0-B041288689AE}" type="datetimeFigureOut">
              <a:rPr lang="en-US" smtClean="0"/>
              <a:t>9/3/2025</a:t>
            </a:fld>
            <a:endParaRPr lang="en-US"/>
          </a:p>
        </p:txBody>
      </p:sp>
      <p:sp>
        <p:nvSpPr>
          <p:cNvPr id="5" name="Footer Placeholder 4">
            <a:extLst>
              <a:ext uri="{FF2B5EF4-FFF2-40B4-BE49-F238E27FC236}">
                <a16:creationId xmlns:a16="http://schemas.microsoft.com/office/drawing/2014/main" id="{47D502D6-3EC3-4266-B6C6-4EB28A0048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08BA10-EFB6-4484-A281-DDB2C18034EA}"/>
              </a:ext>
            </a:extLst>
          </p:cNvPr>
          <p:cNvSpPr>
            <a:spLocks noGrp="1"/>
          </p:cNvSpPr>
          <p:nvPr>
            <p:ph type="sldNum" sz="quarter" idx="12"/>
          </p:nvPr>
        </p:nvSpPr>
        <p:spPr/>
        <p:txBody>
          <a:bodyPr/>
          <a:lstStyle/>
          <a:p>
            <a:fld id="{97585DA3-1326-46B9-823D-63CAB6FF82DC}" type="slidenum">
              <a:rPr lang="en-US" smtClean="0"/>
              <a:t>‹#›</a:t>
            </a:fld>
            <a:endParaRPr lang="en-US"/>
          </a:p>
        </p:txBody>
      </p:sp>
    </p:spTree>
    <p:extLst>
      <p:ext uri="{BB962C8B-B14F-4D97-AF65-F5344CB8AC3E}">
        <p14:creationId xmlns:p14="http://schemas.microsoft.com/office/powerpoint/2010/main" val="1147691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3FB41-A327-4F32-B990-79319C3FD0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DA802F-0235-44F5-96B1-DF521C5440B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63F68A-DA7B-4C43-9581-FA9C247E85F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73DDB2-9776-4FDE-8B11-DDD23C53C815}"/>
              </a:ext>
            </a:extLst>
          </p:cNvPr>
          <p:cNvSpPr>
            <a:spLocks noGrp="1"/>
          </p:cNvSpPr>
          <p:nvPr>
            <p:ph type="dt" sz="half" idx="10"/>
          </p:nvPr>
        </p:nvSpPr>
        <p:spPr/>
        <p:txBody>
          <a:bodyPr/>
          <a:lstStyle/>
          <a:p>
            <a:fld id="{8BFA9A85-D5D4-47C2-A5A0-B041288689AE}" type="datetimeFigureOut">
              <a:rPr lang="en-US" smtClean="0"/>
              <a:t>9/3/2025</a:t>
            </a:fld>
            <a:endParaRPr lang="en-US"/>
          </a:p>
        </p:txBody>
      </p:sp>
      <p:sp>
        <p:nvSpPr>
          <p:cNvPr id="6" name="Footer Placeholder 5">
            <a:extLst>
              <a:ext uri="{FF2B5EF4-FFF2-40B4-BE49-F238E27FC236}">
                <a16:creationId xmlns:a16="http://schemas.microsoft.com/office/drawing/2014/main" id="{4990B28D-73C3-4C43-A86F-4BE20877AE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0C9292-7C3A-45BB-9435-382A628BF56F}"/>
              </a:ext>
            </a:extLst>
          </p:cNvPr>
          <p:cNvSpPr>
            <a:spLocks noGrp="1"/>
          </p:cNvSpPr>
          <p:nvPr>
            <p:ph type="sldNum" sz="quarter" idx="12"/>
          </p:nvPr>
        </p:nvSpPr>
        <p:spPr/>
        <p:txBody>
          <a:bodyPr/>
          <a:lstStyle/>
          <a:p>
            <a:fld id="{97585DA3-1326-46B9-823D-63CAB6FF82DC}" type="slidenum">
              <a:rPr lang="en-US" smtClean="0"/>
              <a:t>‹#›</a:t>
            </a:fld>
            <a:endParaRPr lang="en-US"/>
          </a:p>
        </p:txBody>
      </p:sp>
    </p:spTree>
    <p:extLst>
      <p:ext uri="{BB962C8B-B14F-4D97-AF65-F5344CB8AC3E}">
        <p14:creationId xmlns:p14="http://schemas.microsoft.com/office/powerpoint/2010/main" val="1737197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142B3-8224-4498-ABC1-A7353FBE1A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95E9AD-1330-4DBA-95A7-72A6F27195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FAE434A-DEBA-4E7C-8658-6C4BC7C6D62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4A2207-CD52-4133-9D3D-E528A1B2CB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7FA9819-D1F0-4220-936C-91B49DE3DAD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44A9CF-9FDB-48A6-A68C-A3B53510F22D}"/>
              </a:ext>
            </a:extLst>
          </p:cNvPr>
          <p:cNvSpPr>
            <a:spLocks noGrp="1"/>
          </p:cNvSpPr>
          <p:nvPr>
            <p:ph type="dt" sz="half" idx="10"/>
          </p:nvPr>
        </p:nvSpPr>
        <p:spPr/>
        <p:txBody>
          <a:bodyPr/>
          <a:lstStyle/>
          <a:p>
            <a:fld id="{8BFA9A85-D5D4-47C2-A5A0-B041288689AE}" type="datetimeFigureOut">
              <a:rPr lang="en-US" smtClean="0"/>
              <a:t>9/3/2025</a:t>
            </a:fld>
            <a:endParaRPr lang="en-US"/>
          </a:p>
        </p:txBody>
      </p:sp>
      <p:sp>
        <p:nvSpPr>
          <p:cNvPr id="8" name="Footer Placeholder 7">
            <a:extLst>
              <a:ext uri="{FF2B5EF4-FFF2-40B4-BE49-F238E27FC236}">
                <a16:creationId xmlns:a16="http://schemas.microsoft.com/office/drawing/2014/main" id="{3C8A88BB-BF73-47F1-9213-1D50327F6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1AE8C5-85FD-4CB1-B668-282EF044E358}"/>
              </a:ext>
            </a:extLst>
          </p:cNvPr>
          <p:cNvSpPr>
            <a:spLocks noGrp="1"/>
          </p:cNvSpPr>
          <p:nvPr>
            <p:ph type="sldNum" sz="quarter" idx="12"/>
          </p:nvPr>
        </p:nvSpPr>
        <p:spPr/>
        <p:txBody>
          <a:bodyPr/>
          <a:lstStyle/>
          <a:p>
            <a:fld id="{97585DA3-1326-46B9-823D-63CAB6FF82DC}" type="slidenum">
              <a:rPr lang="en-US" smtClean="0"/>
              <a:t>‹#›</a:t>
            </a:fld>
            <a:endParaRPr lang="en-US"/>
          </a:p>
        </p:txBody>
      </p:sp>
    </p:spTree>
    <p:extLst>
      <p:ext uri="{BB962C8B-B14F-4D97-AF65-F5344CB8AC3E}">
        <p14:creationId xmlns:p14="http://schemas.microsoft.com/office/powerpoint/2010/main" val="1341807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3B7A0-5359-4888-913F-AF41BA184C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E7BEB1-8C11-4C86-A63F-EE7812596C68}"/>
              </a:ext>
            </a:extLst>
          </p:cNvPr>
          <p:cNvSpPr>
            <a:spLocks noGrp="1"/>
          </p:cNvSpPr>
          <p:nvPr>
            <p:ph type="dt" sz="half" idx="10"/>
          </p:nvPr>
        </p:nvSpPr>
        <p:spPr/>
        <p:txBody>
          <a:bodyPr/>
          <a:lstStyle/>
          <a:p>
            <a:fld id="{8BFA9A85-D5D4-47C2-A5A0-B041288689AE}" type="datetimeFigureOut">
              <a:rPr lang="en-US" smtClean="0"/>
              <a:t>9/3/2025</a:t>
            </a:fld>
            <a:endParaRPr lang="en-US"/>
          </a:p>
        </p:txBody>
      </p:sp>
      <p:sp>
        <p:nvSpPr>
          <p:cNvPr id="4" name="Footer Placeholder 3">
            <a:extLst>
              <a:ext uri="{FF2B5EF4-FFF2-40B4-BE49-F238E27FC236}">
                <a16:creationId xmlns:a16="http://schemas.microsoft.com/office/drawing/2014/main" id="{5EAB5F1F-B718-4C11-86F8-84CBF019E1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233BD1-17F2-47F4-B50C-A355EBB67FB7}"/>
              </a:ext>
            </a:extLst>
          </p:cNvPr>
          <p:cNvSpPr>
            <a:spLocks noGrp="1"/>
          </p:cNvSpPr>
          <p:nvPr>
            <p:ph type="sldNum" sz="quarter" idx="12"/>
          </p:nvPr>
        </p:nvSpPr>
        <p:spPr/>
        <p:txBody>
          <a:bodyPr/>
          <a:lstStyle/>
          <a:p>
            <a:fld id="{97585DA3-1326-46B9-823D-63CAB6FF82DC}" type="slidenum">
              <a:rPr lang="en-US" smtClean="0"/>
              <a:t>‹#›</a:t>
            </a:fld>
            <a:endParaRPr lang="en-US"/>
          </a:p>
        </p:txBody>
      </p:sp>
    </p:spTree>
    <p:extLst>
      <p:ext uri="{BB962C8B-B14F-4D97-AF65-F5344CB8AC3E}">
        <p14:creationId xmlns:p14="http://schemas.microsoft.com/office/powerpoint/2010/main" val="2605914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217990-729F-43DC-89C8-FCA47D94B1A9}"/>
              </a:ext>
            </a:extLst>
          </p:cNvPr>
          <p:cNvSpPr>
            <a:spLocks noGrp="1"/>
          </p:cNvSpPr>
          <p:nvPr>
            <p:ph type="dt" sz="half" idx="10"/>
          </p:nvPr>
        </p:nvSpPr>
        <p:spPr/>
        <p:txBody>
          <a:bodyPr/>
          <a:lstStyle/>
          <a:p>
            <a:fld id="{8BFA9A85-D5D4-47C2-A5A0-B041288689AE}" type="datetimeFigureOut">
              <a:rPr lang="en-US" smtClean="0"/>
              <a:t>9/3/2025</a:t>
            </a:fld>
            <a:endParaRPr lang="en-US"/>
          </a:p>
        </p:txBody>
      </p:sp>
      <p:sp>
        <p:nvSpPr>
          <p:cNvPr id="3" name="Footer Placeholder 2">
            <a:extLst>
              <a:ext uri="{FF2B5EF4-FFF2-40B4-BE49-F238E27FC236}">
                <a16:creationId xmlns:a16="http://schemas.microsoft.com/office/drawing/2014/main" id="{B032212B-51BE-4B87-9242-343BA1991B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514104-55EF-4412-8080-B2E3E20BE189}"/>
              </a:ext>
            </a:extLst>
          </p:cNvPr>
          <p:cNvSpPr>
            <a:spLocks noGrp="1"/>
          </p:cNvSpPr>
          <p:nvPr>
            <p:ph type="sldNum" sz="quarter" idx="12"/>
          </p:nvPr>
        </p:nvSpPr>
        <p:spPr/>
        <p:txBody>
          <a:bodyPr/>
          <a:lstStyle/>
          <a:p>
            <a:fld id="{97585DA3-1326-46B9-823D-63CAB6FF82DC}" type="slidenum">
              <a:rPr lang="en-US" smtClean="0"/>
              <a:t>‹#›</a:t>
            </a:fld>
            <a:endParaRPr lang="en-US"/>
          </a:p>
        </p:txBody>
      </p:sp>
    </p:spTree>
    <p:extLst>
      <p:ext uri="{BB962C8B-B14F-4D97-AF65-F5344CB8AC3E}">
        <p14:creationId xmlns:p14="http://schemas.microsoft.com/office/powerpoint/2010/main" val="3721689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8252E-5BB8-466F-9B26-4AA9B144B1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2F905B-63C1-4E0E-B6E5-E33B1A0414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E56305-4D07-4E30-ABC7-0EE5E92E52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B308CA9-C78F-4E30-8327-9F0B1696A3DB}"/>
              </a:ext>
            </a:extLst>
          </p:cNvPr>
          <p:cNvSpPr>
            <a:spLocks noGrp="1"/>
          </p:cNvSpPr>
          <p:nvPr>
            <p:ph type="dt" sz="half" idx="10"/>
          </p:nvPr>
        </p:nvSpPr>
        <p:spPr/>
        <p:txBody>
          <a:bodyPr/>
          <a:lstStyle/>
          <a:p>
            <a:fld id="{8BFA9A85-D5D4-47C2-A5A0-B041288689AE}" type="datetimeFigureOut">
              <a:rPr lang="en-US" smtClean="0"/>
              <a:t>9/3/2025</a:t>
            </a:fld>
            <a:endParaRPr lang="en-US"/>
          </a:p>
        </p:txBody>
      </p:sp>
      <p:sp>
        <p:nvSpPr>
          <p:cNvPr id="6" name="Footer Placeholder 5">
            <a:extLst>
              <a:ext uri="{FF2B5EF4-FFF2-40B4-BE49-F238E27FC236}">
                <a16:creationId xmlns:a16="http://schemas.microsoft.com/office/drawing/2014/main" id="{C97FAB7D-637E-4517-B813-F4344765B2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66FDAE-3310-4DFA-B59D-63B720F3539E}"/>
              </a:ext>
            </a:extLst>
          </p:cNvPr>
          <p:cNvSpPr>
            <a:spLocks noGrp="1"/>
          </p:cNvSpPr>
          <p:nvPr>
            <p:ph type="sldNum" sz="quarter" idx="12"/>
          </p:nvPr>
        </p:nvSpPr>
        <p:spPr/>
        <p:txBody>
          <a:bodyPr/>
          <a:lstStyle/>
          <a:p>
            <a:fld id="{97585DA3-1326-46B9-823D-63CAB6FF82DC}" type="slidenum">
              <a:rPr lang="en-US" smtClean="0"/>
              <a:t>‹#›</a:t>
            </a:fld>
            <a:endParaRPr lang="en-US"/>
          </a:p>
        </p:txBody>
      </p:sp>
    </p:spTree>
    <p:extLst>
      <p:ext uri="{BB962C8B-B14F-4D97-AF65-F5344CB8AC3E}">
        <p14:creationId xmlns:p14="http://schemas.microsoft.com/office/powerpoint/2010/main" val="2376802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6CD81-A3C0-4673-97EC-5396566FD2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1B9159-189E-466B-A876-04258126A7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F476F1-3662-4F1E-A27C-3DFD35DBAD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416EE9C-E108-4DD2-A2E2-E2E95BE367F4}"/>
              </a:ext>
            </a:extLst>
          </p:cNvPr>
          <p:cNvSpPr>
            <a:spLocks noGrp="1"/>
          </p:cNvSpPr>
          <p:nvPr>
            <p:ph type="dt" sz="half" idx="10"/>
          </p:nvPr>
        </p:nvSpPr>
        <p:spPr/>
        <p:txBody>
          <a:bodyPr/>
          <a:lstStyle/>
          <a:p>
            <a:fld id="{8BFA9A85-D5D4-47C2-A5A0-B041288689AE}" type="datetimeFigureOut">
              <a:rPr lang="en-US" smtClean="0"/>
              <a:t>9/3/2025</a:t>
            </a:fld>
            <a:endParaRPr lang="en-US"/>
          </a:p>
        </p:txBody>
      </p:sp>
      <p:sp>
        <p:nvSpPr>
          <p:cNvPr id="6" name="Footer Placeholder 5">
            <a:extLst>
              <a:ext uri="{FF2B5EF4-FFF2-40B4-BE49-F238E27FC236}">
                <a16:creationId xmlns:a16="http://schemas.microsoft.com/office/drawing/2014/main" id="{9B171C4B-AF19-42DD-B043-1F8C630F6C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BF7289-E2E8-4658-B88B-A8D9A9EC4727}"/>
              </a:ext>
            </a:extLst>
          </p:cNvPr>
          <p:cNvSpPr>
            <a:spLocks noGrp="1"/>
          </p:cNvSpPr>
          <p:nvPr>
            <p:ph type="sldNum" sz="quarter" idx="12"/>
          </p:nvPr>
        </p:nvSpPr>
        <p:spPr/>
        <p:txBody>
          <a:bodyPr/>
          <a:lstStyle/>
          <a:p>
            <a:fld id="{97585DA3-1326-46B9-823D-63CAB6FF82DC}" type="slidenum">
              <a:rPr lang="en-US" smtClean="0"/>
              <a:t>‹#›</a:t>
            </a:fld>
            <a:endParaRPr lang="en-US"/>
          </a:p>
        </p:txBody>
      </p:sp>
    </p:spTree>
    <p:extLst>
      <p:ext uri="{BB962C8B-B14F-4D97-AF65-F5344CB8AC3E}">
        <p14:creationId xmlns:p14="http://schemas.microsoft.com/office/powerpoint/2010/main" val="953525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F17DBF-9C52-4691-A9B7-E02AD0061D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5BEFCD-40D5-4A17-A658-A08FD38997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689D72-413B-43C9-9A86-28B1933977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FA9A85-D5D4-47C2-A5A0-B041288689AE}" type="datetimeFigureOut">
              <a:rPr lang="en-US" smtClean="0"/>
              <a:t>9/3/2025</a:t>
            </a:fld>
            <a:endParaRPr lang="en-US"/>
          </a:p>
        </p:txBody>
      </p:sp>
      <p:sp>
        <p:nvSpPr>
          <p:cNvPr id="5" name="Footer Placeholder 4">
            <a:extLst>
              <a:ext uri="{FF2B5EF4-FFF2-40B4-BE49-F238E27FC236}">
                <a16:creationId xmlns:a16="http://schemas.microsoft.com/office/drawing/2014/main" id="{DDCDC8C4-3DD5-4D28-A18B-3A62AE1FD1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D4ADB6-05EA-494E-91E2-5AFD38A182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585DA3-1326-46B9-823D-63CAB6FF82DC}" type="slidenum">
              <a:rPr lang="en-US" smtClean="0"/>
              <a:t>‹#›</a:t>
            </a:fld>
            <a:endParaRPr lang="en-US"/>
          </a:p>
        </p:txBody>
      </p:sp>
    </p:spTree>
    <p:extLst>
      <p:ext uri="{BB962C8B-B14F-4D97-AF65-F5344CB8AC3E}">
        <p14:creationId xmlns:p14="http://schemas.microsoft.com/office/powerpoint/2010/main" val="3840053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mailto:khurramnaveed4545@gmail.com" TargetMode="External"/><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hyperlink" Target="https://www.linkedin.com/in/khurram-naveed-0083851aa/"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2E58BC-2453-4458-BF43-F6BC4F79CB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92"/>
            <a:ext cx="12192000" cy="6839415"/>
          </a:xfrm>
          <a:prstGeom prst="rect">
            <a:avLst/>
          </a:prstGeom>
        </p:spPr>
      </p:pic>
    </p:spTree>
    <p:extLst>
      <p:ext uri="{BB962C8B-B14F-4D97-AF65-F5344CB8AC3E}">
        <p14:creationId xmlns:p14="http://schemas.microsoft.com/office/powerpoint/2010/main" val="235085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C6F965-6D1F-4D73-BF4F-637199251C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39415"/>
          </a:xfrm>
          <a:prstGeom prst="rect">
            <a:avLst/>
          </a:prstGeom>
        </p:spPr>
      </p:pic>
      <p:sp>
        <p:nvSpPr>
          <p:cNvPr id="9" name="TextBox 8">
            <a:extLst>
              <a:ext uri="{FF2B5EF4-FFF2-40B4-BE49-F238E27FC236}">
                <a16:creationId xmlns:a16="http://schemas.microsoft.com/office/drawing/2014/main" id="{A378FE03-5628-4B2F-BD84-AFBB77B952F1}"/>
              </a:ext>
            </a:extLst>
          </p:cNvPr>
          <p:cNvSpPr txBox="1"/>
          <p:nvPr/>
        </p:nvSpPr>
        <p:spPr>
          <a:xfrm>
            <a:off x="2514714" y="281381"/>
            <a:ext cx="9597998" cy="707886"/>
          </a:xfrm>
          <a:prstGeom prst="rect">
            <a:avLst/>
          </a:prstGeom>
          <a:noFill/>
        </p:spPr>
        <p:txBody>
          <a:bodyPr wrap="square" rtlCol="0">
            <a:spAutoFit/>
          </a:bodyPr>
          <a:lstStyle/>
          <a:p>
            <a:pPr algn="just"/>
            <a:r>
              <a:rPr lang="en-US" sz="2000" b="1" u="sng">
                <a:latin typeface="Book Antiqua" panose="02040602050305030304" pitchFamily="18" charset="0"/>
              </a:rPr>
              <a:t>Q.5.  What is the month-on-month (MoM) increase or decrease in the number of orders?</a:t>
            </a:r>
            <a:endParaRPr lang="en-US" sz="2000" b="1" u="sng" dirty="0">
              <a:latin typeface="Book Antiqua" panose="02040602050305030304" pitchFamily="18" charset="0"/>
            </a:endParaRPr>
          </a:p>
        </p:txBody>
      </p:sp>
      <p:pic>
        <p:nvPicPr>
          <p:cNvPr id="4" name="Picture 3">
            <a:extLst>
              <a:ext uri="{FF2B5EF4-FFF2-40B4-BE49-F238E27FC236}">
                <a16:creationId xmlns:a16="http://schemas.microsoft.com/office/drawing/2014/main" id="{C8A472FE-A55B-4F5C-B48E-6EB337DA0D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714" y="989267"/>
            <a:ext cx="5649113" cy="2181529"/>
          </a:xfrm>
          <a:prstGeom prst="rect">
            <a:avLst/>
          </a:prstGeom>
        </p:spPr>
      </p:pic>
      <p:pic>
        <p:nvPicPr>
          <p:cNvPr id="8" name="Picture 7">
            <a:extLst>
              <a:ext uri="{FF2B5EF4-FFF2-40B4-BE49-F238E27FC236}">
                <a16:creationId xmlns:a16="http://schemas.microsoft.com/office/drawing/2014/main" id="{53EA218A-B942-4E01-9D06-AF3784358F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3820" y="3512929"/>
            <a:ext cx="4826929" cy="2355804"/>
          </a:xfrm>
          <a:prstGeom prst="rect">
            <a:avLst/>
          </a:prstGeom>
        </p:spPr>
      </p:pic>
      <p:sp>
        <p:nvSpPr>
          <p:cNvPr id="6" name="TextBox 5">
            <a:extLst>
              <a:ext uri="{FF2B5EF4-FFF2-40B4-BE49-F238E27FC236}">
                <a16:creationId xmlns:a16="http://schemas.microsoft.com/office/drawing/2014/main" id="{59E9EFBC-8DEE-4FF0-978C-B270735AC469}"/>
              </a:ext>
            </a:extLst>
          </p:cNvPr>
          <p:cNvSpPr txBox="1"/>
          <p:nvPr/>
        </p:nvSpPr>
        <p:spPr>
          <a:xfrm>
            <a:off x="552226" y="2569940"/>
            <a:ext cx="1610061" cy="2062103"/>
          </a:xfrm>
          <a:prstGeom prst="rect">
            <a:avLst/>
          </a:prstGeom>
          <a:noFill/>
        </p:spPr>
        <p:txBody>
          <a:bodyPr wrap="square" rtlCol="0">
            <a:spAutoFit/>
          </a:bodyPr>
          <a:lstStyle/>
          <a:p>
            <a:r>
              <a:rPr lang="en-US" sz="3200" b="1" u="sng" dirty="0">
                <a:latin typeface="Book Antiqua" panose="02040602050305030304" pitchFamily="18" charset="0"/>
              </a:rPr>
              <a:t>Kap’s</a:t>
            </a:r>
          </a:p>
          <a:p>
            <a:r>
              <a:rPr lang="en-US" sz="3200" b="1" u="sng" dirty="0">
                <a:latin typeface="Book Antiqua" panose="02040602050305030304" pitchFamily="18" charset="0"/>
              </a:rPr>
              <a:t>Café </a:t>
            </a:r>
          </a:p>
          <a:p>
            <a:r>
              <a:rPr lang="en-US" sz="3200" b="1" u="sng" dirty="0">
                <a:latin typeface="Book Antiqua" panose="02040602050305030304" pitchFamily="18" charset="0"/>
              </a:rPr>
              <a:t>SQL </a:t>
            </a:r>
          </a:p>
          <a:p>
            <a:r>
              <a:rPr lang="en-US" sz="3200" b="1" u="sng" dirty="0">
                <a:latin typeface="Book Antiqua" panose="02040602050305030304" pitchFamily="18" charset="0"/>
              </a:rPr>
              <a:t>Project </a:t>
            </a:r>
          </a:p>
        </p:txBody>
      </p:sp>
      <p:sp>
        <p:nvSpPr>
          <p:cNvPr id="11" name="TextBox 10">
            <a:extLst>
              <a:ext uri="{FF2B5EF4-FFF2-40B4-BE49-F238E27FC236}">
                <a16:creationId xmlns:a16="http://schemas.microsoft.com/office/drawing/2014/main" id="{3CD2C274-D022-41A8-A7AD-CAE6636F3081}"/>
              </a:ext>
            </a:extLst>
          </p:cNvPr>
          <p:cNvSpPr txBox="1"/>
          <p:nvPr/>
        </p:nvSpPr>
        <p:spPr>
          <a:xfrm>
            <a:off x="2514715" y="3429000"/>
            <a:ext cx="3908936" cy="4739759"/>
          </a:xfrm>
          <a:prstGeom prst="rect">
            <a:avLst/>
          </a:prstGeom>
          <a:noFill/>
        </p:spPr>
        <p:txBody>
          <a:bodyPr wrap="square" rtlCol="0">
            <a:spAutoFit/>
          </a:bodyPr>
          <a:lstStyle/>
          <a:p>
            <a:r>
              <a:rPr lang="en-US" b="1" u="sng" dirty="0">
                <a:latin typeface="Book Antiqua" panose="02040602050305030304" pitchFamily="18" charset="0"/>
              </a:rPr>
              <a:t>Key Insights : </a:t>
            </a:r>
          </a:p>
          <a:p>
            <a:pPr marL="171450" indent="-171450" algn="just">
              <a:buFont typeface="Arial" panose="020B0604020202020204" pitchFamily="34" charset="0"/>
              <a:buChar char="•"/>
            </a:pPr>
            <a:endParaRPr lang="en-US" sz="1200" dirty="0">
              <a:latin typeface="Book Antiqua" panose="02040602050305030304" pitchFamily="18" charset="0"/>
            </a:endParaRPr>
          </a:p>
          <a:p>
            <a:pPr marL="285750" indent="-285750" algn="just">
              <a:buFont typeface="Arial" panose="020B0604020202020204" pitchFamily="34" charset="0"/>
              <a:buChar char="•"/>
            </a:pPr>
            <a:r>
              <a:rPr lang="en-US" sz="1600" dirty="0">
                <a:latin typeface="Book Antiqua" panose="02040602050305030304" pitchFamily="18" charset="0"/>
              </a:rPr>
              <a:t>MoM changes showed fluctuations in customer activity.</a:t>
            </a:r>
          </a:p>
          <a:p>
            <a:pPr marL="285750" indent="-285750" algn="just">
              <a:buFont typeface="Arial" panose="020B0604020202020204" pitchFamily="34" charset="0"/>
              <a:buChar char="•"/>
            </a:pPr>
            <a:endParaRPr lang="en-US" sz="1600" dirty="0">
              <a:latin typeface="Book Antiqua" panose="02040602050305030304" pitchFamily="18" charset="0"/>
            </a:endParaRPr>
          </a:p>
          <a:p>
            <a:pPr marL="285750" indent="-285750" algn="just">
              <a:buFont typeface="Arial" panose="020B0604020202020204" pitchFamily="34" charset="0"/>
              <a:buChar char="•"/>
            </a:pPr>
            <a:r>
              <a:rPr lang="en-US" sz="1600" dirty="0">
                <a:latin typeface="Book Antiqua" panose="02040602050305030304" pitchFamily="18" charset="0"/>
              </a:rPr>
              <a:t>Declining orders during stable revenue months suggested higher spending per customer.</a:t>
            </a:r>
          </a:p>
          <a:p>
            <a:pPr marL="285750" indent="-285750" algn="just">
              <a:buFont typeface="Arial" panose="020B0604020202020204" pitchFamily="34" charset="0"/>
              <a:buChar char="•"/>
            </a:pPr>
            <a:endParaRPr lang="en-US" sz="1600" dirty="0">
              <a:latin typeface="Book Antiqua" panose="02040602050305030304" pitchFamily="18" charset="0"/>
            </a:endParaRPr>
          </a:p>
          <a:p>
            <a:pPr marL="285750" indent="-285750" algn="just">
              <a:buFont typeface="Arial" panose="020B0604020202020204" pitchFamily="34" charset="0"/>
              <a:buChar char="•"/>
            </a:pPr>
            <a:r>
              <a:rPr lang="en-US" sz="1600" dirty="0">
                <a:latin typeface="Book Antiqua" panose="02040602050305030304" pitchFamily="18" charset="0"/>
              </a:rPr>
              <a:t>Growth months confirmed success in attracting more customers.</a:t>
            </a: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r>
              <a:rPr lang="en-US" sz="1600" b="1" u="sng" dirty="0">
                <a:latin typeface="Book Antiqua" panose="02040602050305030304" pitchFamily="18" charset="0"/>
              </a:rPr>
              <a:t>  </a:t>
            </a:r>
          </a:p>
        </p:txBody>
      </p:sp>
    </p:spTree>
    <p:extLst>
      <p:ext uri="{BB962C8B-B14F-4D97-AF65-F5344CB8AC3E}">
        <p14:creationId xmlns:p14="http://schemas.microsoft.com/office/powerpoint/2010/main" val="135693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C6F965-6D1F-4D73-BF4F-637199251C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39415"/>
          </a:xfrm>
          <a:prstGeom prst="rect">
            <a:avLst/>
          </a:prstGeom>
        </p:spPr>
      </p:pic>
      <p:sp>
        <p:nvSpPr>
          <p:cNvPr id="9" name="TextBox 8">
            <a:extLst>
              <a:ext uri="{FF2B5EF4-FFF2-40B4-BE49-F238E27FC236}">
                <a16:creationId xmlns:a16="http://schemas.microsoft.com/office/drawing/2014/main" id="{A378FE03-5628-4B2F-BD84-AFBB77B952F1}"/>
              </a:ext>
            </a:extLst>
          </p:cNvPr>
          <p:cNvSpPr txBox="1"/>
          <p:nvPr/>
        </p:nvSpPr>
        <p:spPr>
          <a:xfrm>
            <a:off x="2514714" y="281381"/>
            <a:ext cx="9597998" cy="707886"/>
          </a:xfrm>
          <a:prstGeom prst="rect">
            <a:avLst/>
          </a:prstGeom>
          <a:noFill/>
        </p:spPr>
        <p:txBody>
          <a:bodyPr wrap="square" rtlCol="0">
            <a:spAutoFit/>
          </a:bodyPr>
          <a:lstStyle/>
          <a:p>
            <a:pPr algn="just"/>
            <a:r>
              <a:rPr lang="en-US" sz="2000" b="1" u="sng">
                <a:latin typeface="Book Antiqua" panose="02040602050305030304" pitchFamily="18" charset="0"/>
              </a:rPr>
              <a:t>Q.6.  What is the absolute difference in the number of orders between the selected month and its previous month?</a:t>
            </a:r>
            <a:endParaRPr lang="en-US" sz="2000" b="1" u="sng" dirty="0">
              <a:latin typeface="Book Antiqua" panose="02040602050305030304" pitchFamily="18" charset="0"/>
            </a:endParaRPr>
          </a:p>
        </p:txBody>
      </p:sp>
      <p:pic>
        <p:nvPicPr>
          <p:cNvPr id="3" name="Picture 2">
            <a:extLst>
              <a:ext uri="{FF2B5EF4-FFF2-40B4-BE49-F238E27FC236}">
                <a16:creationId xmlns:a16="http://schemas.microsoft.com/office/drawing/2014/main" id="{7201444E-0E99-4A33-9AEB-16C9B73E39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714" y="1095283"/>
            <a:ext cx="6363588" cy="2324424"/>
          </a:xfrm>
          <a:prstGeom prst="rect">
            <a:avLst/>
          </a:prstGeom>
        </p:spPr>
      </p:pic>
      <p:pic>
        <p:nvPicPr>
          <p:cNvPr id="6" name="Picture 5">
            <a:extLst>
              <a:ext uri="{FF2B5EF4-FFF2-40B4-BE49-F238E27FC236}">
                <a16:creationId xmlns:a16="http://schemas.microsoft.com/office/drawing/2014/main" id="{A23EFB1E-0D60-4210-9CA5-76519155A7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0411" y="3600991"/>
            <a:ext cx="4806974" cy="2324424"/>
          </a:xfrm>
          <a:prstGeom prst="rect">
            <a:avLst/>
          </a:prstGeom>
        </p:spPr>
      </p:pic>
      <p:sp>
        <p:nvSpPr>
          <p:cNvPr id="8" name="TextBox 7">
            <a:extLst>
              <a:ext uri="{FF2B5EF4-FFF2-40B4-BE49-F238E27FC236}">
                <a16:creationId xmlns:a16="http://schemas.microsoft.com/office/drawing/2014/main" id="{4215CEF6-8D94-4247-BE38-C12AF88BF350}"/>
              </a:ext>
            </a:extLst>
          </p:cNvPr>
          <p:cNvSpPr txBox="1"/>
          <p:nvPr/>
        </p:nvSpPr>
        <p:spPr>
          <a:xfrm>
            <a:off x="552226" y="2569940"/>
            <a:ext cx="1610061" cy="2062103"/>
          </a:xfrm>
          <a:prstGeom prst="rect">
            <a:avLst/>
          </a:prstGeom>
          <a:noFill/>
        </p:spPr>
        <p:txBody>
          <a:bodyPr wrap="square" rtlCol="0">
            <a:spAutoFit/>
          </a:bodyPr>
          <a:lstStyle/>
          <a:p>
            <a:r>
              <a:rPr lang="en-US" sz="3200" b="1" u="sng" dirty="0">
                <a:latin typeface="Book Antiqua" panose="02040602050305030304" pitchFamily="18" charset="0"/>
              </a:rPr>
              <a:t>Kap’s</a:t>
            </a:r>
          </a:p>
          <a:p>
            <a:r>
              <a:rPr lang="en-US" sz="3200" b="1" u="sng" dirty="0">
                <a:latin typeface="Book Antiqua" panose="02040602050305030304" pitchFamily="18" charset="0"/>
              </a:rPr>
              <a:t>Café </a:t>
            </a:r>
          </a:p>
          <a:p>
            <a:r>
              <a:rPr lang="en-US" sz="3200" b="1" u="sng" dirty="0">
                <a:latin typeface="Book Antiqua" panose="02040602050305030304" pitchFamily="18" charset="0"/>
              </a:rPr>
              <a:t>SQL </a:t>
            </a:r>
          </a:p>
          <a:p>
            <a:r>
              <a:rPr lang="en-US" sz="3200" b="1" u="sng" dirty="0">
                <a:latin typeface="Book Antiqua" panose="02040602050305030304" pitchFamily="18" charset="0"/>
              </a:rPr>
              <a:t>Project </a:t>
            </a:r>
          </a:p>
        </p:txBody>
      </p:sp>
      <p:sp>
        <p:nvSpPr>
          <p:cNvPr id="10" name="TextBox 9">
            <a:extLst>
              <a:ext uri="{FF2B5EF4-FFF2-40B4-BE49-F238E27FC236}">
                <a16:creationId xmlns:a16="http://schemas.microsoft.com/office/drawing/2014/main" id="{50C335CC-9F18-494C-B783-4BE6416E14DE}"/>
              </a:ext>
            </a:extLst>
          </p:cNvPr>
          <p:cNvSpPr txBox="1"/>
          <p:nvPr/>
        </p:nvSpPr>
        <p:spPr>
          <a:xfrm>
            <a:off x="2514714" y="3635241"/>
            <a:ext cx="4691628" cy="3754874"/>
          </a:xfrm>
          <a:prstGeom prst="rect">
            <a:avLst/>
          </a:prstGeom>
          <a:noFill/>
        </p:spPr>
        <p:txBody>
          <a:bodyPr wrap="square" rtlCol="0">
            <a:spAutoFit/>
          </a:bodyPr>
          <a:lstStyle/>
          <a:p>
            <a:r>
              <a:rPr lang="en-US" b="1" u="sng" dirty="0">
                <a:latin typeface="Book Antiqua" panose="02040602050305030304" pitchFamily="18" charset="0"/>
              </a:rPr>
              <a:t>Key Insights : </a:t>
            </a:r>
          </a:p>
          <a:p>
            <a:pPr marL="171450" indent="-171450" algn="just">
              <a:buFont typeface="Arial" panose="020B0604020202020204" pitchFamily="34" charset="0"/>
              <a:buChar char="•"/>
            </a:pPr>
            <a:endParaRPr lang="en-US" sz="1200" dirty="0">
              <a:latin typeface="Book Antiqua" panose="02040602050305030304" pitchFamily="18" charset="0"/>
            </a:endParaRPr>
          </a:p>
          <a:p>
            <a:pPr marL="285750" indent="-285750" algn="just">
              <a:buFont typeface="Arial" panose="020B0604020202020204" pitchFamily="34" charset="0"/>
              <a:buChar char="•"/>
            </a:pPr>
            <a:r>
              <a:rPr lang="en-US" sz="1600" dirty="0">
                <a:latin typeface="Book Antiqua" panose="02040602050305030304" pitchFamily="18" charset="0"/>
              </a:rPr>
              <a:t>Quantified the scale of monthly order shifts.</a:t>
            </a:r>
          </a:p>
          <a:p>
            <a:pPr marL="285750" indent="-285750" algn="just">
              <a:buFont typeface="Arial" panose="020B0604020202020204" pitchFamily="34" charset="0"/>
              <a:buChar char="•"/>
            </a:pPr>
            <a:endParaRPr lang="en-US" sz="1600" dirty="0">
              <a:latin typeface="Book Antiqua" panose="02040602050305030304" pitchFamily="18" charset="0"/>
            </a:endParaRPr>
          </a:p>
          <a:p>
            <a:pPr marL="285750" indent="-285750" algn="just">
              <a:buFont typeface="Arial" panose="020B0604020202020204" pitchFamily="34" charset="0"/>
              <a:buChar char="•"/>
            </a:pPr>
            <a:r>
              <a:rPr lang="en-US" sz="1600" dirty="0">
                <a:latin typeface="Book Antiqua" panose="02040602050305030304" pitchFamily="18" charset="0"/>
              </a:rPr>
              <a:t>Identified months with sharp customer drop-offs — potential signals of service gaps, seasonality, or lack of marketing.</a:t>
            </a: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r>
              <a:rPr lang="en-US" sz="1600" b="1" u="sng" dirty="0">
                <a:latin typeface="Book Antiqua" panose="02040602050305030304" pitchFamily="18" charset="0"/>
              </a:rPr>
              <a:t>  </a:t>
            </a:r>
          </a:p>
        </p:txBody>
      </p:sp>
    </p:spTree>
    <p:extLst>
      <p:ext uri="{BB962C8B-B14F-4D97-AF65-F5344CB8AC3E}">
        <p14:creationId xmlns:p14="http://schemas.microsoft.com/office/powerpoint/2010/main" val="3945629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C6F965-6D1F-4D73-BF4F-637199251C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39415"/>
          </a:xfrm>
          <a:prstGeom prst="rect">
            <a:avLst/>
          </a:prstGeom>
        </p:spPr>
      </p:pic>
      <p:sp>
        <p:nvSpPr>
          <p:cNvPr id="9" name="TextBox 8">
            <a:extLst>
              <a:ext uri="{FF2B5EF4-FFF2-40B4-BE49-F238E27FC236}">
                <a16:creationId xmlns:a16="http://schemas.microsoft.com/office/drawing/2014/main" id="{A378FE03-5628-4B2F-BD84-AFBB77B952F1}"/>
              </a:ext>
            </a:extLst>
          </p:cNvPr>
          <p:cNvSpPr txBox="1"/>
          <p:nvPr/>
        </p:nvSpPr>
        <p:spPr>
          <a:xfrm>
            <a:off x="2514714" y="281381"/>
            <a:ext cx="9597998" cy="400110"/>
          </a:xfrm>
          <a:prstGeom prst="rect">
            <a:avLst/>
          </a:prstGeom>
          <a:noFill/>
        </p:spPr>
        <p:txBody>
          <a:bodyPr wrap="square" rtlCol="0">
            <a:spAutoFit/>
          </a:bodyPr>
          <a:lstStyle/>
          <a:p>
            <a:pPr algn="just"/>
            <a:r>
              <a:rPr lang="en-US" sz="2000" b="1" u="sng">
                <a:latin typeface="Book Antiqua" panose="02040602050305030304" pitchFamily="18" charset="0"/>
              </a:rPr>
              <a:t> Q.7. . Total Quantity Sold Analysis</a:t>
            </a:r>
            <a:endParaRPr lang="en-US" sz="2000" b="1" u="sng" dirty="0">
              <a:latin typeface="Book Antiqua" panose="02040602050305030304" pitchFamily="18" charset="0"/>
            </a:endParaRPr>
          </a:p>
        </p:txBody>
      </p:sp>
      <p:pic>
        <p:nvPicPr>
          <p:cNvPr id="4" name="Picture 3">
            <a:extLst>
              <a:ext uri="{FF2B5EF4-FFF2-40B4-BE49-F238E27FC236}">
                <a16:creationId xmlns:a16="http://schemas.microsoft.com/office/drawing/2014/main" id="{4E88714B-E539-4C4B-8005-2C461F9893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9232" y="853614"/>
            <a:ext cx="6287342" cy="2697610"/>
          </a:xfrm>
          <a:prstGeom prst="rect">
            <a:avLst/>
          </a:prstGeom>
        </p:spPr>
      </p:pic>
      <p:pic>
        <p:nvPicPr>
          <p:cNvPr id="8" name="Picture 7">
            <a:extLst>
              <a:ext uri="{FF2B5EF4-FFF2-40B4-BE49-F238E27FC236}">
                <a16:creationId xmlns:a16="http://schemas.microsoft.com/office/drawing/2014/main" id="{2920A96F-D20B-4A3C-9323-749EE62EA2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9902" y="3723348"/>
            <a:ext cx="5332810" cy="2096540"/>
          </a:xfrm>
          <a:prstGeom prst="rect">
            <a:avLst/>
          </a:prstGeom>
        </p:spPr>
      </p:pic>
      <p:sp>
        <p:nvSpPr>
          <p:cNvPr id="6" name="TextBox 5">
            <a:extLst>
              <a:ext uri="{FF2B5EF4-FFF2-40B4-BE49-F238E27FC236}">
                <a16:creationId xmlns:a16="http://schemas.microsoft.com/office/drawing/2014/main" id="{81F220C4-3322-414C-8DDC-8259EC2A4DB7}"/>
              </a:ext>
            </a:extLst>
          </p:cNvPr>
          <p:cNvSpPr txBox="1"/>
          <p:nvPr/>
        </p:nvSpPr>
        <p:spPr>
          <a:xfrm>
            <a:off x="552226" y="2569940"/>
            <a:ext cx="1610061" cy="2062103"/>
          </a:xfrm>
          <a:prstGeom prst="rect">
            <a:avLst/>
          </a:prstGeom>
          <a:noFill/>
        </p:spPr>
        <p:txBody>
          <a:bodyPr wrap="square" rtlCol="0">
            <a:spAutoFit/>
          </a:bodyPr>
          <a:lstStyle/>
          <a:p>
            <a:r>
              <a:rPr lang="en-US" sz="3200" b="1" u="sng" dirty="0">
                <a:latin typeface="Book Antiqua" panose="02040602050305030304" pitchFamily="18" charset="0"/>
              </a:rPr>
              <a:t>Kap’s</a:t>
            </a:r>
          </a:p>
          <a:p>
            <a:r>
              <a:rPr lang="en-US" sz="3200" b="1" u="sng" dirty="0">
                <a:latin typeface="Book Antiqua" panose="02040602050305030304" pitchFamily="18" charset="0"/>
              </a:rPr>
              <a:t>Café </a:t>
            </a:r>
          </a:p>
          <a:p>
            <a:r>
              <a:rPr lang="en-US" sz="3200" b="1" u="sng" dirty="0">
                <a:latin typeface="Book Antiqua" panose="02040602050305030304" pitchFamily="18" charset="0"/>
              </a:rPr>
              <a:t>SQL </a:t>
            </a:r>
          </a:p>
          <a:p>
            <a:r>
              <a:rPr lang="en-US" sz="3200" b="1" u="sng" dirty="0">
                <a:latin typeface="Book Antiqua" panose="02040602050305030304" pitchFamily="18" charset="0"/>
              </a:rPr>
              <a:t>Project </a:t>
            </a:r>
          </a:p>
        </p:txBody>
      </p:sp>
      <p:sp>
        <p:nvSpPr>
          <p:cNvPr id="10" name="TextBox 9">
            <a:extLst>
              <a:ext uri="{FF2B5EF4-FFF2-40B4-BE49-F238E27FC236}">
                <a16:creationId xmlns:a16="http://schemas.microsoft.com/office/drawing/2014/main" id="{F6D37ED4-D457-453C-9515-91978A51EA0E}"/>
              </a:ext>
            </a:extLst>
          </p:cNvPr>
          <p:cNvSpPr txBox="1"/>
          <p:nvPr/>
        </p:nvSpPr>
        <p:spPr>
          <a:xfrm>
            <a:off x="2514714" y="3635241"/>
            <a:ext cx="4079724" cy="4493538"/>
          </a:xfrm>
          <a:prstGeom prst="rect">
            <a:avLst/>
          </a:prstGeom>
          <a:noFill/>
        </p:spPr>
        <p:txBody>
          <a:bodyPr wrap="square" rtlCol="0">
            <a:spAutoFit/>
          </a:bodyPr>
          <a:lstStyle/>
          <a:p>
            <a:r>
              <a:rPr lang="en-US" b="1" u="sng" dirty="0">
                <a:latin typeface="Book Antiqua" panose="02040602050305030304" pitchFamily="18" charset="0"/>
              </a:rPr>
              <a:t>Key Insights : </a:t>
            </a:r>
          </a:p>
          <a:p>
            <a:pPr marL="171450" indent="-171450" algn="just">
              <a:buFont typeface="Arial" panose="020B0604020202020204" pitchFamily="34" charset="0"/>
              <a:buChar char="•"/>
            </a:pPr>
            <a:endParaRPr lang="en-US" sz="1200" dirty="0">
              <a:latin typeface="Book Antiqua" panose="02040602050305030304" pitchFamily="18" charset="0"/>
            </a:endParaRPr>
          </a:p>
          <a:p>
            <a:pPr marL="285750" indent="-285750" algn="just">
              <a:buFont typeface="Arial" panose="020B0604020202020204" pitchFamily="34" charset="0"/>
              <a:buChar char="•"/>
            </a:pPr>
            <a:r>
              <a:rPr lang="en-US" sz="1600" dirty="0">
                <a:latin typeface="Book Antiqua" panose="02040602050305030304" pitchFamily="18" charset="0"/>
              </a:rPr>
              <a:t>Quantity sold varied significantly by month, reflecting changes in demand intensity.</a:t>
            </a:r>
          </a:p>
          <a:p>
            <a:pPr marL="285750" indent="-285750" algn="just">
              <a:buFont typeface="Arial" panose="020B0604020202020204" pitchFamily="34" charset="0"/>
              <a:buChar char="•"/>
            </a:pPr>
            <a:r>
              <a:rPr lang="en-US" sz="1600" dirty="0">
                <a:latin typeface="Book Antiqua" panose="02040602050305030304" pitchFamily="18" charset="0"/>
              </a:rPr>
              <a:t>In some cases, quantity dropped but revenue grew → indicating premium product sales.</a:t>
            </a:r>
          </a:p>
          <a:p>
            <a:pPr marL="285750" indent="-285750" algn="just">
              <a:buFont typeface="Arial" panose="020B0604020202020204" pitchFamily="34" charset="0"/>
              <a:buChar char="•"/>
            </a:pPr>
            <a:r>
              <a:rPr lang="en-US" sz="1600" dirty="0">
                <a:latin typeface="Book Antiqua" panose="02040602050305030304" pitchFamily="18" charset="0"/>
              </a:rPr>
              <a:t>Helped link revenue to volume vs. pricing effects.</a:t>
            </a: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r>
              <a:rPr lang="en-US" sz="1600" b="1" u="sng" dirty="0">
                <a:latin typeface="Book Antiqua" panose="02040602050305030304" pitchFamily="18" charset="0"/>
              </a:rPr>
              <a:t>  </a:t>
            </a:r>
          </a:p>
        </p:txBody>
      </p:sp>
    </p:spTree>
    <p:extLst>
      <p:ext uri="{BB962C8B-B14F-4D97-AF65-F5344CB8AC3E}">
        <p14:creationId xmlns:p14="http://schemas.microsoft.com/office/powerpoint/2010/main" val="3956240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C6F965-6D1F-4D73-BF4F-637199251C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39415"/>
          </a:xfrm>
          <a:prstGeom prst="rect">
            <a:avLst/>
          </a:prstGeom>
        </p:spPr>
      </p:pic>
      <p:sp>
        <p:nvSpPr>
          <p:cNvPr id="9" name="TextBox 8">
            <a:extLst>
              <a:ext uri="{FF2B5EF4-FFF2-40B4-BE49-F238E27FC236}">
                <a16:creationId xmlns:a16="http://schemas.microsoft.com/office/drawing/2014/main" id="{A378FE03-5628-4B2F-BD84-AFBB77B952F1}"/>
              </a:ext>
            </a:extLst>
          </p:cNvPr>
          <p:cNvSpPr txBox="1"/>
          <p:nvPr/>
        </p:nvSpPr>
        <p:spPr>
          <a:xfrm>
            <a:off x="2514714" y="281381"/>
            <a:ext cx="9597998" cy="400110"/>
          </a:xfrm>
          <a:prstGeom prst="rect">
            <a:avLst/>
          </a:prstGeom>
          <a:noFill/>
        </p:spPr>
        <p:txBody>
          <a:bodyPr wrap="square" rtlCol="0">
            <a:spAutoFit/>
          </a:bodyPr>
          <a:lstStyle/>
          <a:p>
            <a:pPr algn="just"/>
            <a:r>
              <a:rPr lang="en-US" sz="2000" b="1" u="sng">
                <a:latin typeface="Book Antiqua" panose="02040602050305030304" pitchFamily="18" charset="0"/>
              </a:rPr>
              <a:t>Q.8. What is the total quantity sold (units) for each month?</a:t>
            </a:r>
            <a:endParaRPr lang="en-US" sz="2000" b="1" u="sng" dirty="0">
              <a:latin typeface="Book Antiqua" panose="02040602050305030304" pitchFamily="18" charset="0"/>
            </a:endParaRPr>
          </a:p>
        </p:txBody>
      </p:sp>
      <p:pic>
        <p:nvPicPr>
          <p:cNvPr id="3" name="Picture 2">
            <a:extLst>
              <a:ext uri="{FF2B5EF4-FFF2-40B4-BE49-F238E27FC236}">
                <a16:creationId xmlns:a16="http://schemas.microsoft.com/office/drawing/2014/main" id="{57EFDAB7-588E-4368-ACA9-AF3C397F6F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6995" y="806404"/>
            <a:ext cx="6936039" cy="2420890"/>
          </a:xfrm>
          <a:prstGeom prst="rect">
            <a:avLst/>
          </a:prstGeom>
        </p:spPr>
      </p:pic>
      <p:pic>
        <p:nvPicPr>
          <p:cNvPr id="6" name="Picture 5">
            <a:extLst>
              <a:ext uri="{FF2B5EF4-FFF2-40B4-BE49-F238E27FC236}">
                <a16:creationId xmlns:a16="http://schemas.microsoft.com/office/drawing/2014/main" id="{642DC05C-931A-4978-9A72-2E6B453777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1802" y="3352207"/>
            <a:ext cx="3243124" cy="2825196"/>
          </a:xfrm>
          <a:prstGeom prst="rect">
            <a:avLst/>
          </a:prstGeom>
        </p:spPr>
      </p:pic>
      <p:sp>
        <p:nvSpPr>
          <p:cNvPr id="8" name="TextBox 7">
            <a:extLst>
              <a:ext uri="{FF2B5EF4-FFF2-40B4-BE49-F238E27FC236}">
                <a16:creationId xmlns:a16="http://schemas.microsoft.com/office/drawing/2014/main" id="{26254253-6010-4F7E-9C64-21DCA80903A1}"/>
              </a:ext>
            </a:extLst>
          </p:cNvPr>
          <p:cNvSpPr txBox="1"/>
          <p:nvPr/>
        </p:nvSpPr>
        <p:spPr>
          <a:xfrm>
            <a:off x="552226" y="2569940"/>
            <a:ext cx="1610061" cy="2062103"/>
          </a:xfrm>
          <a:prstGeom prst="rect">
            <a:avLst/>
          </a:prstGeom>
          <a:noFill/>
        </p:spPr>
        <p:txBody>
          <a:bodyPr wrap="square" rtlCol="0">
            <a:spAutoFit/>
          </a:bodyPr>
          <a:lstStyle/>
          <a:p>
            <a:r>
              <a:rPr lang="en-US" sz="3200" b="1" u="sng" dirty="0">
                <a:latin typeface="Book Antiqua" panose="02040602050305030304" pitchFamily="18" charset="0"/>
              </a:rPr>
              <a:t>Kap’s</a:t>
            </a:r>
          </a:p>
          <a:p>
            <a:r>
              <a:rPr lang="en-US" sz="3200" b="1" u="sng" dirty="0">
                <a:latin typeface="Book Antiqua" panose="02040602050305030304" pitchFamily="18" charset="0"/>
              </a:rPr>
              <a:t>Café </a:t>
            </a:r>
          </a:p>
          <a:p>
            <a:r>
              <a:rPr lang="en-US" sz="3200" b="1" u="sng" dirty="0">
                <a:latin typeface="Book Antiqua" panose="02040602050305030304" pitchFamily="18" charset="0"/>
              </a:rPr>
              <a:t>SQL </a:t>
            </a:r>
          </a:p>
          <a:p>
            <a:r>
              <a:rPr lang="en-US" sz="3200" b="1" u="sng" dirty="0">
                <a:latin typeface="Book Antiqua" panose="02040602050305030304" pitchFamily="18" charset="0"/>
              </a:rPr>
              <a:t>Project </a:t>
            </a:r>
          </a:p>
        </p:txBody>
      </p:sp>
      <p:sp>
        <p:nvSpPr>
          <p:cNvPr id="10" name="TextBox 9">
            <a:extLst>
              <a:ext uri="{FF2B5EF4-FFF2-40B4-BE49-F238E27FC236}">
                <a16:creationId xmlns:a16="http://schemas.microsoft.com/office/drawing/2014/main" id="{816ECC4A-C2E3-4CAF-B867-5E63D7FEF92C}"/>
              </a:ext>
            </a:extLst>
          </p:cNvPr>
          <p:cNvSpPr txBox="1"/>
          <p:nvPr/>
        </p:nvSpPr>
        <p:spPr>
          <a:xfrm>
            <a:off x="2514714" y="3429000"/>
            <a:ext cx="5962312" cy="4555093"/>
          </a:xfrm>
          <a:prstGeom prst="rect">
            <a:avLst/>
          </a:prstGeom>
          <a:noFill/>
        </p:spPr>
        <p:txBody>
          <a:bodyPr wrap="square" rtlCol="0">
            <a:spAutoFit/>
          </a:bodyPr>
          <a:lstStyle/>
          <a:p>
            <a:r>
              <a:rPr lang="en-US" b="1" u="sng" dirty="0">
                <a:latin typeface="Book Antiqua" panose="02040602050305030304" pitchFamily="18" charset="0"/>
              </a:rPr>
              <a:t>Key Insights </a:t>
            </a:r>
          </a:p>
          <a:p>
            <a:endParaRPr lang="en-US" sz="1600" b="1" u="sng" dirty="0">
              <a:latin typeface="Book Antiqua" panose="02040602050305030304" pitchFamily="18" charset="0"/>
            </a:endParaRPr>
          </a:p>
          <a:p>
            <a:pPr marL="285750" indent="-285750">
              <a:buFont typeface="Arial" panose="020B0604020202020204" pitchFamily="34" charset="0"/>
              <a:buChar char="•"/>
            </a:pPr>
            <a:r>
              <a:rPr lang="en-US" sz="1600" dirty="0">
                <a:latin typeface="Book Antiqua" panose="02040602050305030304" pitchFamily="18" charset="0"/>
              </a:rPr>
              <a:t>Monthly unit counts provided a direct measure of product movement.</a:t>
            </a:r>
          </a:p>
          <a:p>
            <a:pPr marL="285750" indent="-285750">
              <a:buFont typeface="Arial" panose="020B0604020202020204" pitchFamily="34" charset="0"/>
              <a:buChar char="•"/>
            </a:pPr>
            <a:endParaRPr lang="en-US" sz="1600" dirty="0">
              <a:latin typeface="Book Antiqua" panose="02040602050305030304" pitchFamily="18" charset="0"/>
            </a:endParaRPr>
          </a:p>
          <a:p>
            <a:pPr marL="285750" indent="-285750">
              <a:buFont typeface="Arial" panose="020B0604020202020204" pitchFamily="34" charset="0"/>
              <a:buChar char="•"/>
            </a:pPr>
            <a:r>
              <a:rPr lang="en-US" sz="1600" dirty="0">
                <a:latin typeface="Book Antiqua" panose="02040602050305030304" pitchFamily="18" charset="0"/>
              </a:rPr>
              <a:t>Peak months flagged high-demand periods, useful for inventory planning.</a:t>
            </a:r>
          </a:p>
          <a:p>
            <a:pPr marL="285750" indent="-285750">
              <a:buFont typeface="Arial" panose="020B0604020202020204" pitchFamily="34" charset="0"/>
              <a:buChar char="•"/>
            </a:pPr>
            <a:endParaRPr lang="en-US" sz="1600" dirty="0">
              <a:latin typeface="Book Antiqua" panose="02040602050305030304" pitchFamily="18" charset="0"/>
            </a:endParaRPr>
          </a:p>
          <a:p>
            <a:pPr marL="285750" indent="-285750">
              <a:buFont typeface="Arial" panose="020B0604020202020204" pitchFamily="34" charset="0"/>
              <a:buChar char="•"/>
            </a:pPr>
            <a:r>
              <a:rPr lang="en-US" sz="1600" dirty="0">
                <a:latin typeface="Book Antiqua" panose="02040602050305030304" pitchFamily="18" charset="0"/>
              </a:rPr>
              <a:t>Low months signaled possible menu/product underperformance.</a:t>
            </a: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r>
              <a:rPr lang="en-US" sz="1600" b="1" u="sng" dirty="0">
                <a:latin typeface="Book Antiqua" panose="02040602050305030304" pitchFamily="18" charset="0"/>
              </a:rPr>
              <a:t>  </a:t>
            </a:r>
          </a:p>
        </p:txBody>
      </p:sp>
    </p:spTree>
    <p:extLst>
      <p:ext uri="{BB962C8B-B14F-4D97-AF65-F5344CB8AC3E}">
        <p14:creationId xmlns:p14="http://schemas.microsoft.com/office/powerpoint/2010/main" val="2538500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C6F965-6D1F-4D73-BF4F-637199251C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39415"/>
          </a:xfrm>
          <a:prstGeom prst="rect">
            <a:avLst/>
          </a:prstGeom>
        </p:spPr>
      </p:pic>
      <p:sp>
        <p:nvSpPr>
          <p:cNvPr id="9" name="TextBox 8">
            <a:extLst>
              <a:ext uri="{FF2B5EF4-FFF2-40B4-BE49-F238E27FC236}">
                <a16:creationId xmlns:a16="http://schemas.microsoft.com/office/drawing/2014/main" id="{A378FE03-5628-4B2F-BD84-AFBB77B952F1}"/>
              </a:ext>
            </a:extLst>
          </p:cNvPr>
          <p:cNvSpPr txBox="1"/>
          <p:nvPr/>
        </p:nvSpPr>
        <p:spPr>
          <a:xfrm>
            <a:off x="2514714" y="281381"/>
            <a:ext cx="9597998" cy="707886"/>
          </a:xfrm>
          <a:prstGeom prst="rect">
            <a:avLst/>
          </a:prstGeom>
          <a:noFill/>
        </p:spPr>
        <p:txBody>
          <a:bodyPr wrap="square" rtlCol="0">
            <a:spAutoFit/>
          </a:bodyPr>
          <a:lstStyle/>
          <a:p>
            <a:pPr algn="just"/>
            <a:r>
              <a:rPr lang="en-US" sz="2000" b="1" u="sng">
                <a:latin typeface="Book Antiqua" panose="02040602050305030304" pitchFamily="18" charset="0"/>
              </a:rPr>
              <a:t>Q.9. What is the month-on-month (MoM) increase or decrease in total quantity sold?</a:t>
            </a:r>
            <a:endParaRPr lang="en-US" sz="2000" b="1" u="sng" dirty="0">
              <a:latin typeface="Book Antiqua" panose="02040602050305030304" pitchFamily="18" charset="0"/>
            </a:endParaRPr>
          </a:p>
        </p:txBody>
      </p:sp>
      <p:pic>
        <p:nvPicPr>
          <p:cNvPr id="4" name="Picture 3">
            <a:extLst>
              <a:ext uri="{FF2B5EF4-FFF2-40B4-BE49-F238E27FC236}">
                <a16:creationId xmlns:a16="http://schemas.microsoft.com/office/drawing/2014/main" id="{1DE22A8E-DBF7-4954-B95E-1729F7F402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714" y="1140127"/>
            <a:ext cx="6249272" cy="2172003"/>
          </a:xfrm>
          <a:prstGeom prst="rect">
            <a:avLst/>
          </a:prstGeom>
        </p:spPr>
      </p:pic>
      <p:pic>
        <p:nvPicPr>
          <p:cNvPr id="8" name="Picture 7">
            <a:extLst>
              <a:ext uri="{FF2B5EF4-FFF2-40B4-BE49-F238E27FC236}">
                <a16:creationId xmlns:a16="http://schemas.microsoft.com/office/drawing/2014/main" id="{7D7229FB-E7CD-4D04-8B28-656E95E871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1366" y="3545871"/>
            <a:ext cx="4891346" cy="2284774"/>
          </a:xfrm>
          <a:prstGeom prst="rect">
            <a:avLst/>
          </a:prstGeom>
        </p:spPr>
      </p:pic>
      <p:sp>
        <p:nvSpPr>
          <p:cNvPr id="6" name="TextBox 5">
            <a:extLst>
              <a:ext uri="{FF2B5EF4-FFF2-40B4-BE49-F238E27FC236}">
                <a16:creationId xmlns:a16="http://schemas.microsoft.com/office/drawing/2014/main" id="{163CB7EE-B2D0-46F9-A405-E8023A7FFF29}"/>
              </a:ext>
            </a:extLst>
          </p:cNvPr>
          <p:cNvSpPr txBox="1"/>
          <p:nvPr/>
        </p:nvSpPr>
        <p:spPr>
          <a:xfrm>
            <a:off x="552226" y="2569940"/>
            <a:ext cx="1610061" cy="2062103"/>
          </a:xfrm>
          <a:prstGeom prst="rect">
            <a:avLst/>
          </a:prstGeom>
          <a:noFill/>
        </p:spPr>
        <p:txBody>
          <a:bodyPr wrap="square" rtlCol="0">
            <a:spAutoFit/>
          </a:bodyPr>
          <a:lstStyle/>
          <a:p>
            <a:r>
              <a:rPr lang="en-US" sz="3200" b="1" u="sng" dirty="0">
                <a:latin typeface="Book Antiqua" panose="02040602050305030304" pitchFamily="18" charset="0"/>
              </a:rPr>
              <a:t>Kap’s</a:t>
            </a:r>
          </a:p>
          <a:p>
            <a:r>
              <a:rPr lang="en-US" sz="3200" b="1" u="sng" dirty="0">
                <a:latin typeface="Book Antiqua" panose="02040602050305030304" pitchFamily="18" charset="0"/>
              </a:rPr>
              <a:t>Café </a:t>
            </a:r>
          </a:p>
          <a:p>
            <a:r>
              <a:rPr lang="en-US" sz="3200" b="1" u="sng" dirty="0">
                <a:latin typeface="Book Antiqua" panose="02040602050305030304" pitchFamily="18" charset="0"/>
              </a:rPr>
              <a:t>SQL </a:t>
            </a:r>
          </a:p>
          <a:p>
            <a:r>
              <a:rPr lang="en-US" sz="3200" b="1" u="sng" dirty="0">
                <a:latin typeface="Book Antiqua" panose="02040602050305030304" pitchFamily="18" charset="0"/>
              </a:rPr>
              <a:t>Project </a:t>
            </a:r>
          </a:p>
        </p:txBody>
      </p:sp>
      <p:sp>
        <p:nvSpPr>
          <p:cNvPr id="10" name="TextBox 9">
            <a:extLst>
              <a:ext uri="{FF2B5EF4-FFF2-40B4-BE49-F238E27FC236}">
                <a16:creationId xmlns:a16="http://schemas.microsoft.com/office/drawing/2014/main" id="{10AB9045-C025-4060-A9E9-36AF0E48C072}"/>
              </a:ext>
            </a:extLst>
          </p:cNvPr>
          <p:cNvSpPr txBox="1"/>
          <p:nvPr/>
        </p:nvSpPr>
        <p:spPr>
          <a:xfrm>
            <a:off x="2382504" y="3462990"/>
            <a:ext cx="4838862" cy="4555093"/>
          </a:xfrm>
          <a:prstGeom prst="rect">
            <a:avLst/>
          </a:prstGeom>
          <a:noFill/>
        </p:spPr>
        <p:txBody>
          <a:bodyPr wrap="square" rtlCol="0">
            <a:spAutoFit/>
          </a:bodyPr>
          <a:lstStyle/>
          <a:p>
            <a:r>
              <a:rPr lang="en-US" b="1" u="sng" dirty="0">
                <a:latin typeface="Book Antiqua" panose="02040602050305030304" pitchFamily="18" charset="0"/>
              </a:rPr>
              <a:t>Key Insights </a:t>
            </a:r>
          </a:p>
          <a:p>
            <a:endParaRPr lang="en-US" sz="1600" b="1" u="sng" dirty="0">
              <a:latin typeface="Book Antiqua" panose="02040602050305030304" pitchFamily="18" charset="0"/>
            </a:endParaRPr>
          </a:p>
          <a:p>
            <a:pPr marL="285750" indent="-285750">
              <a:buFont typeface="Arial" panose="020B0604020202020204" pitchFamily="34" charset="0"/>
              <a:buChar char="•"/>
            </a:pPr>
            <a:r>
              <a:rPr lang="en-US" sz="1600" dirty="0">
                <a:latin typeface="Book Antiqua" panose="02040602050305030304" pitchFamily="18" charset="0"/>
              </a:rPr>
              <a:t>MoM analysis exposed demand spikes and drops.</a:t>
            </a:r>
          </a:p>
          <a:p>
            <a:pPr marL="285750" indent="-285750">
              <a:buFont typeface="Arial" panose="020B0604020202020204" pitchFamily="34" charset="0"/>
              <a:buChar char="•"/>
            </a:pPr>
            <a:endParaRPr lang="en-US" sz="1600" dirty="0">
              <a:latin typeface="Book Antiqua" panose="02040602050305030304" pitchFamily="18" charset="0"/>
            </a:endParaRPr>
          </a:p>
          <a:p>
            <a:pPr marL="285750" indent="-285750">
              <a:buFont typeface="Arial" panose="020B0604020202020204" pitchFamily="34" charset="0"/>
              <a:buChar char="•"/>
            </a:pPr>
            <a:r>
              <a:rPr lang="en-US" sz="1600" dirty="0">
                <a:latin typeface="Book Antiqua" panose="02040602050305030304" pitchFamily="18" charset="0"/>
              </a:rPr>
              <a:t>Growth aligned with successful promotions or seasonal boosts.</a:t>
            </a:r>
          </a:p>
          <a:p>
            <a:pPr marL="285750" indent="-285750">
              <a:buFont typeface="Arial" panose="020B0604020202020204" pitchFamily="34" charset="0"/>
              <a:buChar char="•"/>
            </a:pPr>
            <a:endParaRPr lang="en-US" sz="1600" dirty="0">
              <a:latin typeface="Book Antiqua" panose="02040602050305030304" pitchFamily="18" charset="0"/>
            </a:endParaRPr>
          </a:p>
          <a:p>
            <a:pPr marL="285750" indent="-285750">
              <a:buFont typeface="Arial" panose="020B0604020202020204" pitchFamily="34" charset="0"/>
              <a:buChar char="•"/>
            </a:pPr>
            <a:r>
              <a:rPr lang="en-US" sz="1600" dirty="0">
                <a:latin typeface="Book Antiqua" panose="02040602050305030304" pitchFamily="18" charset="0"/>
              </a:rPr>
              <a:t>Declines highlighted months requiring operational adjustments.</a:t>
            </a: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r>
              <a:rPr lang="en-US" sz="1600" b="1" u="sng" dirty="0">
                <a:latin typeface="Book Antiqua" panose="02040602050305030304" pitchFamily="18" charset="0"/>
              </a:rPr>
              <a:t>  </a:t>
            </a:r>
          </a:p>
        </p:txBody>
      </p:sp>
    </p:spTree>
    <p:extLst>
      <p:ext uri="{BB962C8B-B14F-4D97-AF65-F5344CB8AC3E}">
        <p14:creationId xmlns:p14="http://schemas.microsoft.com/office/powerpoint/2010/main" val="1961195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C6F965-6D1F-4D73-BF4F-637199251C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6818"/>
            <a:ext cx="12192000" cy="6839415"/>
          </a:xfrm>
          <a:prstGeom prst="rect">
            <a:avLst/>
          </a:prstGeom>
        </p:spPr>
      </p:pic>
      <p:sp>
        <p:nvSpPr>
          <p:cNvPr id="9" name="TextBox 8">
            <a:extLst>
              <a:ext uri="{FF2B5EF4-FFF2-40B4-BE49-F238E27FC236}">
                <a16:creationId xmlns:a16="http://schemas.microsoft.com/office/drawing/2014/main" id="{A378FE03-5628-4B2F-BD84-AFBB77B952F1}"/>
              </a:ext>
            </a:extLst>
          </p:cNvPr>
          <p:cNvSpPr txBox="1"/>
          <p:nvPr/>
        </p:nvSpPr>
        <p:spPr>
          <a:xfrm>
            <a:off x="2514714" y="281381"/>
            <a:ext cx="9597998" cy="707886"/>
          </a:xfrm>
          <a:prstGeom prst="rect">
            <a:avLst/>
          </a:prstGeom>
          <a:noFill/>
        </p:spPr>
        <p:txBody>
          <a:bodyPr wrap="square" rtlCol="0">
            <a:spAutoFit/>
          </a:bodyPr>
          <a:lstStyle/>
          <a:p>
            <a:pPr algn="just"/>
            <a:r>
              <a:rPr lang="en-US" sz="2000" b="1" u="sng" dirty="0">
                <a:latin typeface="Book Antiqua" panose="02040602050305030304" pitchFamily="18" charset="0"/>
              </a:rPr>
              <a:t>Q.10. What is the absolute difference in total quantity sold between the selected month and its previous month?</a:t>
            </a:r>
          </a:p>
        </p:txBody>
      </p:sp>
      <p:pic>
        <p:nvPicPr>
          <p:cNvPr id="3" name="Picture 2">
            <a:extLst>
              <a:ext uri="{FF2B5EF4-FFF2-40B4-BE49-F238E27FC236}">
                <a16:creationId xmlns:a16="http://schemas.microsoft.com/office/drawing/2014/main" id="{271FC35D-7A43-45AA-A63A-69D7055B66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6179" y="989267"/>
            <a:ext cx="7316221" cy="1943371"/>
          </a:xfrm>
          <a:prstGeom prst="rect">
            <a:avLst/>
          </a:prstGeom>
        </p:spPr>
      </p:pic>
      <p:pic>
        <p:nvPicPr>
          <p:cNvPr id="6" name="Picture 5">
            <a:extLst>
              <a:ext uri="{FF2B5EF4-FFF2-40B4-BE49-F238E27FC236}">
                <a16:creationId xmlns:a16="http://schemas.microsoft.com/office/drawing/2014/main" id="{A7904215-FC79-4104-B0BC-81424BD4D4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2672" y="3085000"/>
            <a:ext cx="4390040" cy="2272308"/>
          </a:xfrm>
          <a:prstGeom prst="rect">
            <a:avLst/>
          </a:prstGeom>
        </p:spPr>
      </p:pic>
      <p:sp>
        <p:nvSpPr>
          <p:cNvPr id="8" name="TextBox 7">
            <a:extLst>
              <a:ext uri="{FF2B5EF4-FFF2-40B4-BE49-F238E27FC236}">
                <a16:creationId xmlns:a16="http://schemas.microsoft.com/office/drawing/2014/main" id="{C76423DF-39CF-4889-A543-BF383CE536C0}"/>
              </a:ext>
            </a:extLst>
          </p:cNvPr>
          <p:cNvSpPr txBox="1"/>
          <p:nvPr/>
        </p:nvSpPr>
        <p:spPr>
          <a:xfrm>
            <a:off x="552226" y="2569940"/>
            <a:ext cx="1610061" cy="2062103"/>
          </a:xfrm>
          <a:prstGeom prst="rect">
            <a:avLst/>
          </a:prstGeom>
          <a:noFill/>
        </p:spPr>
        <p:txBody>
          <a:bodyPr wrap="square" rtlCol="0">
            <a:spAutoFit/>
          </a:bodyPr>
          <a:lstStyle/>
          <a:p>
            <a:r>
              <a:rPr lang="en-US" sz="3200" b="1" u="sng" dirty="0">
                <a:latin typeface="Book Antiqua" panose="02040602050305030304" pitchFamily="18" charset="0"/>
              </a:rPr>
              <a:t>Kap’s</a:t>
            </a:r>
          </a:p>
          <a:p>
            <a:r>
              <a:rPr lang="en-US" sz="3200" b="1" u="sng" dirty="0">
                <a:latin typeface="Book Antiqua" panose="02040602050305030304" pitchFamily="18" charset="0"/>
              </a:rPr>
              <a:t>Café </a:t>
            </a:r>
          </a:p>
          <a:p>
            <a:r>
              <a:rPr lang="en-US" sz="3200" b="1" u="sng" dirty="0">
                <a:latin typeface="Book Antiqua" panose="02040602050305030304" pitchFamily="18" charset="0"/>
              </a:rPr>
              <a:t>SQL </a:t>
            </a:r>
          </a:p>
          <a:p>
            <a:r>
              <a:rPr lang="en-US" sz="3200" b="1" u="sng" dirty="0">
                <a:latin typeface="Book Antiqua" panose="02040602050305030304" pitchFamily="18" charset="0"/>
              </a:rPr>
              <a:t>Project </a:t>
            </a:r>
          </a:p>
        </p:txBody>
      </p:sp>
      <p:sp>
        <p:nvSpPr>
          <p:cNvPr id="10" name="TextBox 9">
            <a:extLst>
              <a:ext uri="{FF2B5EF4-FFF2-40B4-BE49-F238E27FC236}">
                <a16:creationId xmlns:a16="http://schemas.microsoft.com/office/drawing/2014/main" id="{E229D3C0-17FF-41F1-B46C-F58D4DB7783F}"/>
              </a:ext>
            </a:extLst>
          </p:cNvPr>
          <p:cNvSpPr txBox="1"/>
          <p:nvPr/>
        </p:nvSpPr>
        <p:spPr>
          <a:xfrm>
            <a:off x="2474851" y="3085000"/>
            <a:ext cx="4838862" cy="4508927"/>
          </a:xfrm>
          <a:prstGeom prst="rect">
            <a:avLst/>
          </a:prstGeom>
          <a:noFill/>
        </p:spPr>
        <p:txBody>
          <a:bodyPr wrap="square" rtlCol="0">
            <a:spAutoFit/>
          </a:bodyPr>
          <a:lstStyle/>
          <a:p>
            <a:r>
              <a:rPr lang="en-US" b="1" u="sng" dirty="0">
                <a:latin typeface="Book Antiqua" panose="02040602050305030304" pitchFamily="18" charset="0"/>
              </a:rPr>
              <a:t>Key Insights </a:t>
            </a:r>
          </a:p>
          <a:p>
            <a:endParaRPr lang="en-US" sz="1100" b="1" dirty="0">
              <a:latin typeface="Book Antiqua" panose="02040602050305030304" pitchFamily="18" charset="0"/>
            </a:endParaRPr>
          </a:p>
          <a:p>
            <a:pPr marL="171450" indent="-171450" algn="just">
              <a:buFont typeface="Arial" panose="020B0604020202020204" pitchFamily="34" charset="0"/>
              <a:buChar char="•"/>
            </a:pPr>
            <a:r>
              <a:rPr lang="en-US" sz="1200" b="1" dirty="0">
                <a:latin typeface="Book Antiqua" panose="02040602050305030304" pitchFamily="18" charset="0"/>
              </a:rPr>
              <a:t>Demand Volatility Detected → </a:t>
            </a:r>
            <a:r>
              <a:rPr lang="en-US" sz="1200" dirty="0">
                <a:latin typeface="Book Antiqua" panose="02040602050305030304" pitchFamily="18" charset="0"/>
              </a:rPr>
              <a:t>Some months showed sharp jumps/drops in quantity sold, signaling unstable customer demand.</a:t>
            </a:r>
          </a:p>
          <a:p>
            <a:pPr marL="171450" indent="-171450" algn="just">
              <a:buFont typeface="Arial" panose="020B0604020202020204" pitchFamily="34" charset="0"/>
              <a:buChar char="•"/>
            </a:pPr>
            <a:endParaRPr lang="en-US" sz="1200" dirty="0">
              <a:latin typeface="Book Antiqua" panose="02040602050305030304" pitchFamily="18" charset="0"/>
            </a:endParaRPr>
          </a:p>
          <a:p>
            <a:pPr marL="171450" indent="-171450" algn="just">
              <a:buFont typeface="Arial" panose="020B0604020202020204" pitchFamily="34" charset="0"/>
              <a:buChar char="•"/>
            </a:pPr>
            <a:r>
              <a:rPr lang="en-US" sz="1200" b="1" dirty="0">
                <a:latin typeface="Book Antiqua" panose="02040602050305030304" pitchFamily="18" charset="0"/>
              </a:rPr>
              <a:t>Inventory Risks → </a:t>
            </a:r>
            <a:r>
              <a:rPr lang="en-US" sz="1200" dirty="0">
                <a:latin typeface="Book Antiqua" panose="02040602050305030304" pitchFamily="18" charset="0"/>
              </a:rPr>
              <a:t>Large positive differences may risk stockouts, while negative swings could lead to overstocking.</a:t>
            </a:r>
          </a:p>
          <a:p>
            <a:pPr marL="171450" indent="-171450" algn="just">
              <a:buFont typeface="Arial" panose="020B0604020202020204" pitchFamily="34" charset="0"/>
              <a:buChar char="•"/>
            </a:pPr>
            <a:endParaRPr lang="en-US" sz="1200" b="1" dirty="0">
              <a:latin typeface="Book Antiqua" panose="02040602050305030304" pitchFamily="18" charset="0"/>
            </a:endParaRPr>
          </a:p>
          <a:p>
            <a:pPr marL="171450" indent="-171450" algn="just">
              <a:buFont typeface="Arial" panose="020B0604020202020204" pitchFamily="34" charset="0"/>
              <a:buChar char="•"/>
            </a:pPr>
            <a:r>
              <a:rPr lang="en-US" sz="1200" b="1" dirty="0">
                <a:latin typeface="Book Antiqua" panose="02040602050305030304" pitchFamily="18" charset="0"/>
              </a:rPr>
              <a:t>Seasonal/Promotional Effects → </a:t>
            </a:r>
            <a:r>
              <a:rPr lang="en-US" sz="1200" dirty="0">
                <a:latin typeface="Book Antiqua" panose="02040602050305030304" pitchFamily="18" charset="0"/>
              </a:rPr>
              <a:t>Spikes likely tied to promotions or seasonal demand, while stable months indicate consistent buying patterns.</a:t>
            </a:r>
          </a:p>
          <a:p>
            <a:pPr marL="171450" indent="-171450" algn="just">
              <a:buFont typeface="Arial" panose="020B0604020202020204" pitchFamily="34" charset="0"/>
              <a:buChar char="•"/>
            </a:pPr>
            <a:endParaRPr lang="en-US" sz="1200" dirty="0">
              <a:latin typeface="Book Antiqua" panose="02040602050305030304" pitchFamily="18" charset="0"/>
            </a:endParaRPr>
          </a:p>
          <a:p>
            <a:pPr marL="171450" indent="-171450" algn="just">
              <a:buFont typeface="Arial" panose="020B0604020202020204" pitchFamily="34" charset="0"/>
              <a:buChar char="•"/>
            </a:pPr>
            <a:r>
              <a:rPr lang="en-US" sz="1200" b="1" dirty="0">
                <a:latin typeface="Book Antiqua" panose="02040602050305030304" pitchFamily="18" charset="0"/>
              </a:rPr>
              <a:t>Operational Impact → </a:t>
            </a:r>
            <a:r>
              <a:rPr lang="en-US" sz="1200" dirty="0">
                <a:latin typeface="Book Antiqua" panose="02040602050305030304" pitchFamily="18" charset="0"/>
              </a:rPr>
              <a:t>Tracking absolute differences helps plan inventory and staffing to handle high-variance months</a:t>
            </a:r>
            <a:r>
              <a:rPr lang="en-US" sz="1600" b="1" u="sng" dirty="0">
                <a:latin typeface="Book Antiqua" panose="02040602050305030304" pitchFamily="18" charset="0"/>
              </a:rPr>
              <a:t>.</a:t>
            </a: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r>
              <a:rPr lang="en-US" sz="1600" b="1" u="sng" dirty="0">
                <a:latin typeface="Book Antiqua" panose="02040602050305030304" pitchFamily="18" charset="0"/>
              </a:rPr>
              <a:t>  </a:t>
            </a:r>
          </a:p>
        </p:txBody>
      </p:sp>
    </p:spTree>
    <p:extLst>
      <p:ext uri="{BB962C8B-B14F-4D97-AF65-F5344CB8AC3E}">
        <p14:creationId xmlns:p14="http://schemas.microsoft.com/office/powerpoint/2010/main" val="2505979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C6F965-6D1F-4D73-BF4F-637199251C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39415"/>
          </a:xfrm>
          <a:prstGeom prst="rect">
            <a:avLst/>
          </a:prstGeom>
        </p:spPr>
      </p:pic>
      <p:sp>
        <p:nvSpPr>
          <p:cNvPr id="9" name="TextBox 8">
            <a:extLst>
              <a:ext uri="{FF2B5EF4-FFF2-40B4-BE49-F238E27FC236}">
                <a16:creationId xmlns:a16="http://schemas.microsoft.com/office/drawing/2014/main" id="{A378FE03-5628-4B2F-BD84-AFBB77B952F1}"/>
              </a:ext>
            </a:extLst>
          </p:cNvPr>
          <p:cNvSpPr txBox="1"/>
          <p:nvPr/>
        </p:nvSpPr>
        <p:spPr>
          <a:xfrm>
            <a:off x="2428653" y="227593"/>
            <a:ext cx="9178848" cy="9694962"/>
          </a:xfrm>
          <a:prstGeom prst="rect">
            <a:avLst/>
          </a:prstGeom>
          <a:noFill/>
        </p:spPr>
        <p:txBody>
          <a:bodyPr wrap="square" rtlCol="0">
            <a:spAutoFit/>
          </a:bodyPr>
          <a:lstStyle/>
          <a:p>
            <a:pPr algn="just"/>
            <a:r>
              <a:rPr lang="en-US" sz="2000" b="1" u="sng" dirty="0">
                <a:latin typeface="Book Antiqua" panose="02040602050305030304" pitchFamily="18" charset="0"/>
              </a:rPr>
              <a:t>Key Insights (Summary)</a:t>
            </a:r>
          </a:p>
          <a:p>
            <a:pPr algn="just"/>
            <a:endParaRPr lang="en-US" sz="2400" b="1" u="sng" dirty="0">
              <a:latin typeface="Book Antiqua" panose="02040602050305030304" pitchFamily="18" charset="0"/>
            </a:endParaRPr>
          </a:p>
          <a:p>
            <a:pPr marL="228600" indent="-228600" algn="just">
              <a:buAutoNum type="arabicPeriod"/>
            </a:pPr>
            <a:r>
              <a:rPr lang="en-US" sz="1400" b="1" u="sng" dirty="0">
                <a:latin typeface="Book Antiqua" panose="02040602050305030304" pitchFamily="18" charset="0"/>
              </a:rPr>
              <a:t>Revenue Trends 📈</a:t>
            </a:r>
          </a:p>
          <a:p>
            <a:pPr marL="228600" indent="-228600" algn="just">
              <a:buAutoNum type="arabicPeriod"/>
            </a:pPr>
            <a:endParaRPr lang="en-US" sz="1200" dirty="0">
              <a:latin typeface="Book Antiqua" panose="02040602050305030304" pitchFamily="18" charset="0"/>
            </a:endParaRPr>
          </a:p>
          <a:p>
            <a:pPr marL="171450" indent="-171450" algn="just">
              <a:buFont typeface="Arial" panose="020B0604020202020204" pitchFamily="34" charset="0"/>
              <a:buChar char="•"/>
            </a:pPr>
            <a:r>
              <a:rPr lang="en-US" sz="1400" dirty="0">
                <a:latin typeface="Book Antiqua" panose="02040602050305030304" pitchFamily="18" charset="0"/>
              </a:rPr>
              <a:t>Monthly revenue fluctuated, with clear growth in certain periods and dips in others.</a:t>
            </a:r>
          </a:p>
          <a:p>
            <a:pPr marL="171450" indent="-171450" algn="just">
              <a:buFont typeface="Arial" panose="020B0604020202020204" pitchFamily="34" charset="0"/>
              <a:buChar char="•"/>
            </a:pPr>
            <a:r>
              <a:rPr lang="en-US" sz="1400" dirty="0">
                <a:latin typeface="Book Antiqua" panose="02040602050305030304" pitchFamily="18" charset="0"/>
              </a:rPr>
              <a:t>MoM comparisons revealed seasonal effects and sharp deviations (high-variance months).</a:t>
            </a:r>
          </a:p>
          <a:p>
            <a:pPr marL="171450" indent="-171450" algn="just">
              <a:buFont typeface="Arial" panose="020B0604020202020204" pitchFamily="34" charset="0"/>
              <a:buChar char="•"/>
            </a:pPr>
            <a:r>
              <a:rPr lang="en-US" sz="1400" dirty="0">
                <a:latin typeface="Book Antiqua" panose="02040602050305030304" pitchFamily="18" charset="0"/>
              </a:rPr>
              <a:t>In some months, revenue held steady despite falling order counts → indicates a premium-pricing effect (fewer orders but higher spend per order).</a:t>
            </a:r>
          </a:p>
          <a:p>
            <a:pPr algn="just"/>
            <a:endParaRPr lang="en-US" sz="1200" dirty="0">
              <a:latin typeface="Book Antiqua" panose="02040602050305030304" pitchFamily="18" charset="0"/>
            </a:endParaRPr>
          </a:p>
          <a:p>
            <a:pPr algn="just"/>
            <a:r>
              <a:rPr lang="en-US" sz="1400" b="1" u="sng" dirty="0">
                <a:latin typeface="Book Antiqua" panose="02040602050305030304" pitchFamily="18" charset="0"/>
              </a:rPr>
              <a:t>2. Orders Patterns 🛒</a:t>
            </a:r>
          </a:p>
          <a:p>
            <a:pPr algn="just"/>
            <a:endParaRPr lang="en-US" sz="1200" dirty="0">
              <a:latin typeface="Book Antiqua" panose="02040602050305030304" pitchFamily="18" charset="0"/>
            </a:endParaRPr>
          </a:p>
          <a:p>
            <a:pPr marL="171450" indent="-171450" algn="just">
              <a:buFont typeface="Arial" panose="020B0604020202020204" pitchFamily="34" charset="0"/>
              <a:buChar char="•"/>
            </a:pPr>
            <a:r>
              <a:rPr lang="en-US" sz="1400" dirty="0">
                <a:latin typeface="Book Antiqua" panose="02040602050305030304" pitchFamily="18" charset="0"/>
              </a:rPr>
              <a:t>Order volumes were not consistent month to month.</a:t>
            </a:r>
          </a:p>
          <a:p>
            <a:pPr marL="171450" indent="-171450" algn="just">
              <a:buFont typeface="Arial" panose="020B0604020202020204" pitchFamily="34" charset="0"/>
              <a:buChar char="•"/>
            </a:pPr>
            <a:r>
              <a:rPr lang="en-US" sz="1400" dirty="0">
                <a:latin typeface="Book Antiqua" panose="02040602050305030304" pitchFamily="18" charset="0"/>
              </a:rPr>
              <a:t>Revenue growth largely tracked with order growth, but not always — highlighting changes in customer behavior.</a:t>
            </a:r>
          </a:p>
          <a:p>
            <a:pPr marL="171450" indent="-171450" algn="just">
              <a:buFont typeface="Arial" panose="020B0604020202020204" pitchFamily="34" charset="0"/>
              <a:buChar char="•"/>
            </a:pPr>
            <a:r>
              <a:rPr lang="en-US" sz="1400" dirty="0">
                <a:latin typeface="Book Antiqua" panose="02040602050305030304" pitchFamily="18" charset="0"/>
              </a:rPr>
              <a:t>Declines in order counts during stable revenue months suggest fewer but higher-value customers drove sales.</a:t>
            </a:r>
          </a:p>
          <a:p>
            <a:pPr algn="just"/>
            <a:endParaRPr lang="en-US" sz="1200" dirty="0">
              <a:latin typeface="Book Antiqua" panose="02040602050305030304" pitchFamily="18" charset="0"/>
            </a:endParaRPr>
          </a:p>
          <a:p>
            <a:pPr algn="just"/>
            <a:r>
              <a:rPr lang="en-US" sz="1400" b="1" u="sng" dirty="0">
                <a:latin typeface="Book Antiqua" panose="02040602050305030304" pitchFamily="18" charset="0"/>
              </a:rPr>
              <a:t>3. Quantity Dynamics 📦</a:t>
            </a:r>
          </a:p>
          <a:p>
            <a:pPr algn="just"/>
            <a:endParaRPr lang="en-US" sz="1200" dirty="0">
              <a:latin typeface="Book Antiqua" panose="02040602050305030304" pitchFamily="18" charset="0"/>
            </a:endParaRPr>
          </a:p>
          <a:p>
            <a:pPr marL="171450" indent="-171450" algn="just">
              <a:buFont typeface="Arial" panose="020B0604020202020204" pitchFamily="34" charset="0"/>
              <a:buChar char="•"/>
            </a:pPr>
            <a:r>
              <a:rPr lang="en-US" sz="1400" dirty="0">
                <a:latin typeface="Book Antiqua" panose="02040602050305030304" pitchFamily="18" charset="0"/>
              </a:rPr>
              <a:t>Total product quantities sold showed peaks, hinting at promotions or seasonal demand.</a:t>
            </a:r>
          </a:p>
          <a:p>
            <a:pPr marL="171450" indent="-171450" algn="just">
              <a:buFont typeface="Arial" panose="020B0604020202020204" pitchFamily="34" charset="0"/>
              <a:buChar char="•"/>
            </a:pPr>
            <a:r>
              <a:rPr lang="en-US" sz="1400" dirty="0">
                <a:latin typeface="Book Antiqua" panose="02040602050305030304" pitchFamily="18" charset="0"/>
              </a:rPr>
              <a:t>MoM quantity differences exposed volatility in demand — useful for inventory planning.</a:t>
            </a:r>
          </a:p>
          <a:p>
            <a:pPr marL="171450" indent="-171450" algn="just">
              <a:buFont typeface="Arial" panose="020B0604020202020204" pitchFamily="34" charset="0"/>
              <a:buChar char="•"/>
            </a:pPr>
            <a:r>
              <a:rPr lang="en-US" sz="1400" dirty="0">
                <a:latin typeface="Book Antiqua" panose="02040602050305030304" pitchFamily="18" charset="0"/>
              </a:rPr>
              <a:t>Quantity drops in high-revenue months suggest higher sales from premium products rather than volume.</a:t>
            </a:r>
          </a:p>
          <a:p>
            <a:pPr marL="171450" indent="-171450" algn="just">
              <a:buFont typeface="Arial" panose="020B0604020202020204" pitchFamily="34" charset="0"/>
              <a:buChar char="•"/>
            </a:pPr>
            <a:endParaRPr lang="en-US" sz="1400" dirty="0">
              <a:latin typeface="Book Antiqua" panose="02040602050305030304" pitchFamily="18" charset="0"/>
            </a:endParaRPr>
          </a:p>
          <a:p>
            <a:pPr algn="just"/>
            <a:endParaRPr lang="en-US" sz="1200" dirty="0">
              <a:latin typeface="Book Antiqua" panose="02040602050305030304" pitchFamily="18" charset="0"/>
            </a:endParaRPr>
          </a:p>
          <a:p>
            <a:pPr algn="just"/>
            <a:endParaRPr lang="en-US" sz="2000" b="1" u="sng" dirty="0">
              <a:latin typeface="Book Antiqua" panose="02040602050305030304" pitchFamily="18" charset="0"/>
            </a:endParaRPr>
          </a:p>
          <a:p>
            <a:pPr algn="just"/>
            <a:endParaRPr lang="en-US" sz="2000" b="1" u="sng" dirty="0">
              <a:latin typeface="Book Antiqua" panose="02040602050305030304" pitchFamily="18" charset="0"/>
            </a:endParaRPr>
          </a:p>
          <a:p>
            <a:pPr algn="just"/>
            <a:endParaRPr lang="en-US" sz="2000" b="1" u="sng" dirty="0">
              <a:latin typeface="Book Antiqua" panose="02040602050305030304" pitchFamily="18" charset="0"/>
            </a:endParaRPr>
          </a:p>
          <a:p>
            <a:pPr algn="just"/>
            <a:endParaRPr lang="en-US" sz="2000" b="1" u="sng" dirty="0">
              <a:latin typeface="Book Antiqua" panose="02040602050305030304" pitchFamily="18" charset="0"/>
            </a:endParaRPr>
          </a:p>
          <a:p>
            <a:pPr algn="just"/>
            <a:endParaRPr lang="en-US" sz="2000" b="1" u="sng" dirty="0">
              <a:latin typeface="Book Antiqua" panose="02040602050305030304" pitchFamily="18" charset="0"/>
            </a:endParaRPr>
          </a:p>
          <a:p>
            <a:pPr algn="just"/>
            <a:endParaRPr lang="en-US" sz="2000" b="1" u="sng" dirty="0">
              <a:latin typeface="Book Antiqua" panose="02040602050305030304" pitchFamily="18" charset="0"/>
            </a:endParaRPr>
          </a:p>
          <a:p>
            <a:pPr algn="just"/>
            <a:endParaRPr lang="en-US" sz="2000" b="1" u="sng" dirty="0">
              <a:latin typeface="Book Antiqua" panose="02040602050305030304" pitchFamily="18" charset="0"/>
            </a:endParaRPr>
          </a:p>
          <a:p>
            <a:pPr algn="just"/>
            <a:endParaRPr lang="en-US" sz="2000" b="1" u="sng" dirty="0">
              <a:latin typeface="Book Antiqua" panose="02040602050305030304" pitchFamily="18" charset="0"/>
            </a:endParaRPr>
          </a:p>
          <a:p>
            <a:pPr algn="just"/>
            <a:endParaRPr lang="en-US" sz="2000" b="1" u="sng" dirty="0">
              <a:latin typeface="Book Antiqua" panose="02040602050305030304" pitchFamily="18" charset="0"/>
            </a:endParaRPr>
          </a:p>
          <a:p>
            <a:pPr algn="just"/>
            <a:endParaRPr lang="en-US" sz="2000" b="1" u="sng" dirty="0">
              <a:latin typeface="Book Antiqua" panose="02040602050305030304" pitchFamily="18" charset="0"/>
            </a:endParaRPr>
          </a:p>
          <a:p>
            <a:pPr algn="just"/>
            <a:endParaRPr lang="en-US" sz="2000" b="1" u="sng" dirty="0">
              <a:latin typeface="Book Antiqua" panose="02040602050305030304" pitchFamily="18" charset="0"/>
            </a:endParaRPr>
          </a:p>
          <a:p>
            <a:pPr algn="just"/>
            <a:endParaRPr lang="en-US" sz="2000" b="1" u="sng" dirty="0">
              <a:latin typeface="Book Antiqua" panose="02040602050305030304" pitchFamily="18" charset="0"/>
            </a:endParaRPr>
          </a:p>
          <a:p>
            <a:pPr algn="just"/>
            <a:endParaRPr lang="en-US" sz="2000" b="1" u="sng" dirty="0">
              <a:latin typeface="Book Antiqua" panose="02040602050305030304" pitchFamily="18" charset="0"/>
            </a:endParaRPr>
          </a:p>
          <a:p>
            <a:pPr algn="just"/>
            <a:endParaRPr lang="en-US" sz="2000" b="1" u="sng" dirty="0">
              <a:latin typeface="Book Antiqua" panose="02040602050305030304" pitchFamily="18" charset="0"/>
            </a:endParaRPr>
          </a:p>
          <a:p>
            <a:pPr algn="just"/>
            <a:endParaRPr lang="en-US" b="1" u="sng" dirty="0">
              <a:latin typeface="Book Antiqua" panose="02040602050305030304" pitchFamily="18" charset="0"/>
            </a:endParaRPr>
          </a:p>
        </p:txBody>
      </p:sp>
      <p:sp>
        <p:nvSpPr>
          <p:cNvPr id="4" name="TextBox 3">
            <a:extLst>
              <a:ext uri="{FF2B5EF4-FFF2-40B4-BE49-F238E27FC236}">
                <a16:creationId xmlns:a16="http://schemas.microsoft.com/office/drawing/2014/main" id="{C8583223-2908-4B79-A682-0D1A697EEB52}"/>
              </a:ext>
            </a:extLst>
          </p:cNvPr>
          <p:cNvSpPr txBox="1"/>
          <p:nvPr/>
        </p:nvSpPr>
        <p:spPr>
          <a:xfrm>
            <a:off x="552226" y="2569940"/>
            <a:ext cx="1610061" cy="2062103"/>
          </a:xfrm>
          <a:prstGeom prst="rect">
            <a:avLst/>
          </a:prstGeom>
          <a:noFill/>
        </p:spPr>
        <p:txBody>
          <a:bodyPr wrap="square" rtlCol="0">
            <a:spAutoFit/>
          </a:bodyPr>
          <a:lstStyle/>
          <a:p>
            <a:r>
              <a:rPr lang="en-US" sz="3200" b="1" u="sng" dirty="0">
                <a:latin typeface="Book Antiqua" panose="02040602050305030304" pitchFamily="18" charset="0"/>
              </a:rPr>
              <a:t>Kap’s</a:t>
            </a:r>
          </a:p>
          <a:p>
            <a:r>
              <a:rPr lang="en-US" sz="3200" b="1" u="sng" dirty="0">
                <a:latin typeface="Book Antiqua" panose="02040602050305030304" pitchFamily="18" charset="0"/>
              </a:rPr>
              <a:t>Café </a:t>
            </a:r>
          </a:p>
          <a:p>
            <a:r>
              <a:rPr lang="en-US" sz="3200" b="1" u="sng" dirty="0">
                <a:latin typeface="Book Antiqua" panose="02040602050305030304" pitchFamily="18" charset="0"/>
              </a:rPr>
              <a:t>SQL </a:t>
            </a:r>
          </a:p>
          <a:p>
            <a:r>
              <a:rPr lang="en-US" sz="3200" b="1" u="sng" dirty="0">
                <a:latin typeface="Book Antiqua" panose="02040602050305030304" pitchFamily="18" charset="0"/>
              </a:rPr>
              <a:t>Project </a:t>
            </a:r>
          </a:p>
        </p:txBody>
      </p:sp>
    </p:spTree>
    <p:extLst>
      <p:ext uri="{BB962C8B-B14F-4D97-AF65-F5344CB8AC3E}">
        <p14:creationId xmlns:p14="http://schemas.microsoft.com/office/powerpoint/2010/main" val="4120542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C6F965-6D1F-4D73-BF4F-637199251C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39415"/>
          </a:xfrm>
          <a:prstGeom prst="rect">
            <a:avLst/>
          </a:prstGeom>
        </p:spPr>
      </p:pic>
      <p:sp>
        <p:nvSpPr>
          <p:cNvPr id="9" name="TextBox 8">
            <a:extLst>
              <a:ext uri="{FF2B5EF4-FFF2-40B4-BE49-F238E27FC236}">
                <a16:creationId xmlns:a16="http://schemas.microsoft.com/office/drawing/2014/main" id="{A378FE03-5628-4B2F-BD84-AFBB77B952F1}"/>
              </a:ext>
            </a:extLst>
          </p:cNvPr>
          <p:cNvSpPr txBox="1"/>
          <p:nvPr/>
        </p:nvSpPr>
        <p:spPr>
          <a:xfrm>
            <a:off x="2654563" y="313654"/>
            <a:ext cx="9178848" cy="5262979"/>
          </a:xfrm>
          <a:prstGeom prst="rect">
            <a:avLst/>
          </a:prstGeom>
          <a:noFill/>
        </p:spPr>
        <p:txBody>
          <a:bodyPr wrap="square" rtlCol="0">
            <a:spAutoFit/>
          </a:bodyPr>
          <a:lstStyle/>
          <a:p>
            <a:pPr algn="just"/>
            <a:r>
              <a:rPr lang="en-US" sz="2400" b="1" u="sng" dirty="0">
                <a:latin typeface="Book Antiqua" panose="02040602050305030304" pitchFamily="18" charset="0"/>
              </a:rPr>
              <a:t>Recommendations</a:t>
            </a:r>
          </a:p>
          <a:p>
            <a:pPr algn="just"/>
            <a:endParaRPr lang="en-US" sz="1400" dirty="0">
              <a:latin typeface="Book Antiqua" panose="02040602050305030304" pitchFamily="18" charset="0"/>
            </a:endParaRPr>
          </a:p>
          <a:p>
            <a:pPr algn="just"/>
            <a:r>
              <a:rPr lang="en-US" sz="1400" b="1" u="sng" dirty="0">
                <a:latin typeface="Book Antiqua" panose="02040602050305030304" pitchFamily="18" charset="0"/>
              </a:rPr>
              <a:t>1. Promotions in Weak Months 🎯</a:t>
            </a:r>
          </a:p>
          <a:p>
            <a:pPr algn="just"/>
            <a:endParaRPr lang="en-US" sz="1400" dirty="0">
              <a:latin typeface="Book Antiqua" panose="02040602050305030304" pitchFamily="18" charset="0"/>
            </a:endParaRPr>
          </a:p>
          <a:p>
            <a:pPr marL="285750" indent="-285750" algn="just">
              <a:buFont typeface="Arial" panose="020B0604020202020204" pitchFamily="34" charset="0"/>
              <a:buChar char="•"/>
            </a:pPr>
            <a:r>
              <a:rPr lang="en-US" sz="1600" dirty="0">
                <a:latin typeface="Book Antiqua" panose="02040602050305030304" pitchFamily="18" charset="0"/>
              </a:rPr>
              <a:t>Launch targeted promotions or seasonal campaigns in historically low-revenue months.</a:t>
            </a:r>
          </a:p>
          <a:p>
            <a:pPr marL="285750" indent="-285750" algn="just">
              <a:buFont typeface="Arial" panose="020B0604020202020204" pitchFamily="34" charset="0"/>
              <a:buChar char="•"/>
            </a:pPr>
            <a:r>
              <a:rPr lang="en-US" sz="1600" dirty="0">
                <a:latin typeface="Book Antiqua" panose="02040602050305030304" pitchFamily="18" charset="0"/>
              </a:rPr>
              <a:t>Use insights from MoM trends to time campaigns strategically.</a:t>
            </a:r>
          </a:p>
          <a:p>
            <a:pPr algn="just"/>
            <a:endParaRPr lang="en-US" sz="1400" dirty="0">
              <a:latin typeface="Book Antiqua" panose="02040602050305030304" pitchFamily="18" charset="0"/>
            </a:endParaRPr>
          </a:p>
          <a:p>
            <a:pPr algn="just"/>
            <a:r>
              <a:rPr lang="en-US" sz="1400" b="1" u="sng" dirty="0">
                <a:latin typeface="Book Antiqua" panose="02040602050305030304" pitchFamily="18" charset="0"/>
              </a:rPr>
              <a:t>2. Inventory Optimization 📦</a:t>
            </a:r>
          </a:p>
          <a:p>
            <a:pPr algn="just"/>
            <a:endParaRPr lang="en-US" sz="1400" b="1" u="sng" dirty="0">
              <a:latin typeface="Book Antiqua" panose="02040602050305030304" pitchFamily="18" charset="0"/>
            </a:endParaRPr>
          </a:p>
          <a:p>
            <a:pPr marL="285750" indent="-285750" algn="just">
              <a:buFont typeface="Arial" panose="020B0604020202020204" pitchFamily="34" charset="0"/>
              <a:buChar char="•"/>
            </a:pPr>
            <a:r>
              <a:rPr lang="en-US" sz="1600" dirty="0">
                <a:latin typeface="Book Antiqua" panose="02040602050305030304" pitchFamily="18" charset="0"/>
              </a:rPr>
              <a:t>Align purchasing and stocking decisions with monthly demand shifts.</a:t>
            </a:r>
          </a:p>
          <a:p>
            <a:pPr marL="285750" indent="-285750" algn="just">
              <a:buFont typeface="Arial" panose="020B0604020202020204" pitchFamily="34" charset="0"/>
              <a:buChar char="•"/>
            </a:pPr>
            <a:r>
              <a:rPr lang="en-US" sz="1600" dirty="0">
                <a:latin typeface="Book Antiqua" panose="02040602050305030304" pitchFamily="18" charset="0"/>
              </a:rPr>
              <a:t>Prevent overstocking during slow months and stockouts during demand peaks</a:t>
            </a:r>
          </a:p>
          <a:p>
            <a:pPr algn="just"/>
            <a:endParaRPr lang="en-US" sz="1600" dirty="0">
              <a:latin typeface="Book Antiqua" panose="02040602050305030304" pitchFamily="18" charset="0"/>
            </a:endParaRPr>
          </a:p>
          <a:p>
            <a:pPr algn="just"/>
            <a:endParaRPr lang="en-US" sz="1400" dirty="0">
              <a:latin typeface="Book Antiqua" panose="02040602050305030304" pitchFamily="18" charset="0"/>
            </a:endParaRPr>
          </a:p>
          <a:p>
            <a:pPr algn="just"/>
            <a:r>
              <a:rPr lang="en-US" sz="1400" b="1" u="sng" dirty="0">
                <a:latin typeface="Book Antiqua" panose="02040602050305030304" pitchFamily="18" charset="0"/>
              </a:rPr>
              <a:t>3. Loyalty Programs 🤝</a:t>
            </a:r>
          </a:p>
          <a:p>
            <a:pPr algn="just"/>
            <a:endParaRPr lang="en-US" sz="1400" dirty="0">
              <a:latin typeface="Book Antiqua" panose="02040602050305030304" pitchFamily="18" charset="0"/>
            </a:endParaRPr>
          </a:p>
          <a:p>
            <a:pPr marL="285750" indent="-285750" algn="just">
              <a:buFont typeface="Arial" panose="020B0604020202020204" pitchFamily="34" charset="0"/>
              <a:buChar char="•"/>
            </a:pPr>
            <a:r>
              <a:rPr lang="en-US" sz="1600" dirty="0">
                <a:latin typeface="Book Antiqua" panose="02040602050305030304" pitchFamily="18" charset="0"/>
              </a:rPr>
              <a:t>Introduce rewards or discounts for repeat customers to stabilize fluctuating order volumes.</a:t>
            </a:r>
          </a:p>
          <a:p>
            <a:pPr marL="285750" indent="-285750" algn="just">
              <a:buFont typeface="Arial" panose="020B0604020202020204" pitchFamily="34" charset="0"/>
              <a:buChar char="•"/>
            </a:pPr>
            <a:r>
              <a:rPr lang="en-US" sz="1600" dirty="0">
                <a:latin typeface="Book Antiqua" panose="02040602050305030304" pitchFamily="18" charset="0"/>
              </a:rPr>
              <a:t>Leverage customer retention to reduce revenue volatility.</a:t>
            </a:r>
          </a:p>
          <a:p>
            <a:pPr marL="285750" indent="-285750" algn="just">
              <a:buFont typeface="Arial" panose="020B0604020202020204" pitchFamily="34" charset="0"/>
              <a:buChar char="•"/>
            </a:pPr>
            <a:endParaRPr lang="en-US" sz="1400" b="1" u="sng" dirty="0">
              <a:latin typeface="Book Antiqua" panose="02040602050305030304" pitchFamily="18" charset="0"/>
            </a:endParaRPr>
          </a:p>
          <a:p>
            <a:pPr algn="just"/>
            <a:r>
              <a:rPr lang="en-US" sz="1400" b="1" u="sng" dirty="0">
                <a:latin typeface="Book Antiqua" panose="02040602050305030304" pitchFamily="18" charset="0"/>
              </a:rPr>
              <a:t>4. Pricing Strategy 💲</a:t>
            </a:r>
          </a:p>
          <a:p>
            <a:pPr algn="just"/>
            <a:endParaRPr lang="en-US" sz="1400" dirty="0">
              <a:latin typeface="Book Antiqua" panose="02040602050305030304" pitchFamily="18" charset="0"/>
            </a:endParaRPr>
          </a:p>
          <a:p>
            <a:pPr marL="285750" indent="-285750" algn="just">
              <a:buFont typeface="Arial" panose="020B0604020202020204" pitchFamily="34" charset="0"/>
              <a:buChar char="•"/>
            </a:pPr>
            <a:r>
              <a:rPr lang="en-US" sz="1600" dirty="0">
                <a:latin typeface="Book Antiqua" panose="02040602050305030304" pitchFamily="18" charset="0"/>
              </a:rPr>
              <a:t>When revenue grows despite fewer orders, explore premium pricing strategies.</a:t>
            </a:r>
          </a:p>
          <a:p>
            <a:pPr marL="285750" indent="-285750" algn="just">
              <a:buFont typeface="Arial" panose="020B0604020202020204" pitchFamily="34" charset="0"/>
              <a:buChar char="•"/>
            </a:pPr>
            <a:r>
              <a:rPr lang="en-US" sz="1600" dirty="0">
                <a:latin typeface="Book Antiqua" panose="02040602050305030304" pitchFamily="18" charset="0"/>
              </a:rPr>
              <a:t>Segment products by value vs. volume to balance profitability and demand</a:t>
            </a:r>
            <a:r>
              <a:rPr lang="en-US" sz="1400" dirty="0">
                <a:latin typeface="Book Antiqua" panose="02040602050305030304" pitchFamily="18" charset="0"/>
              </a:rPr>
              <a:t>.</a:t>
            </a:r>
            <a:endParaRPr lang="en-US" sz="1200" dirty="0">
              <a:latin typeface="Book Antiqua" panose="02040602050305030304" pitchFamily="18" charset="0"/>
            </a:endParaRPr>
          </a:p>
        </p:txBody>
      </p:sp>
      <p:sp>
        <p:nvSpPr>
          <p:cNvPr id="4" name="TextBox 3">
            <a:extLst>
              <a:ext uri="{FF2B5EF4-FFF2-40B4-BE49-F238E27FC236}">
                <a16:creationId xmlns:a16="http://schemas.microsoft.com/office/drawing/2014/main" id="{5DCD3C15-DC5D-4907-B092-B6DC1C1A2459}"/>
              </a:ext>
            </a:extLst>
          </p:cNvPr>
          <p:cNvSpPr txBox="1"/>
          <p:nvPr/>
        </p:nvSpPr>
        <p:spPr>
          <a:xfrm>
            <a:off x="552226" y="2569940"/>
            <a:ext cx="1610061" cy="2062103"/>
          </a:xfrm>
          <a:prstGeom prst="rect">
            <a:avLst/>
          </a:prstGeom>
          <a:noFill/>
        </p:spPr>
        <p:txBody>
          <a:bodyPr wrap="square" rtlCol="0">
            <a:spAutoFit/>
          </a:bodyPr>
          <a:lstStyle/>
          <a:p>
            <a:r>
              <a:rPr lang="en-US" sz="3200" b="1" u="sng" dirty="0">
                <a:latin typeface="Book Antiqua" panose="02040602050305030304" pitchFamily="18" charset="0"/>
              </a:rPr>
              <a:t>Kap’s</a:t>
            </a:r>
          </a:p>
          <a:p>
            <a:r>
              <a:rPr lang="en-US" sz="3200" b="1" u="sng" dirty="0">
                <a:latin typeface="Book Antiqua" panose="02040602050305030304" pitchFamily="18" charset="0"/>
              </a:rPr>
              <a:t>Café </a:t>
            </a:r>
          </a:p>
          <a:p>
            <a:r>
              <a:rPr lang="en-US" sz="3200" b="1" u="sng" dirty="0">
                <a:latin typeface="Book Antiqua" panose="02040602050305030304" pitchFamily="18" charset="0"/>
              </a:rPr>
              <a:t>SQL </a:t>
            </a:r>
          </a:p>
          <a:p>
            <a:r>
              <a:rPr lang="en-US" sz="3200" b="1" u="sng" dirty="0">
                <a:latin typeface="Book Antiqua" panose="02040602050305030304" pitchFamily="18" charset="0"/>
              </a:rPr>
              <a:t>Project </a:t>
            </a:r>
          </a:p>
        </p:txBody>
      </p:sp>
    </p:spTree>
    <p:extLst>
      <p:ext uri="{BB962C8B-B14F-4D97-AF65-F5344CB8AC3E}">
        <p14:creationId xmlns:p14="http://schemas.microsoft.com/office/powerpoint/2010/main" val="3359182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C6F965-6D1F-4D73-BF4F-637199251C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39415"/>
          </a:xfrm>
          <a:prstGeom prst="rect">
            <a:avLst/>
          </a:prstGeom>
        </p:spPr>
      </p:pic>
      <p:sp>
        <p:nvSpPr>
          <p:cNvPr id="9" name="TextBox 8">
            <a:extLst>
              <a:ext uri="{FF2B5EF4-FFF2-40B4-BE49-F238E27FC236}">
                <a16:creationId xmlns:a16="http://schemas.microsoft.com/office/drawing/2014/main" id="{A378FE03-5628-4B2F-BD84-AFBB77B952F1}"/>
              </a:ext>
            </a:extLst>
          </p:cNvPr>
          <p:cNvSpPr txBox="1"/>
          <p:nvPr/>
        </p:nvSpPr>
        <p:spPr>
          <a:xfrm>
            <a:off x="2654563" y="313654"/>
            <a:ext cx="9178848" cy="4832092"/>
          </a:xfrm>
          <a:prstGeom prst="rect">
            <a:avLst/>
          </a:prstGeom>
          <a:noFill/>
        </p:spPr>
        <p:txBody>
          <a:bodyPr wrap="square" rtlCol="0">
            <a:spAutoFit/>
          </a:bodyPr>
          <a:lstStyle/>
          <a:p>
            <a:pPr algn="just"/>
            <a:r>
              <a:rPr lang="en-US" sz="2400" b="1" u="sng" dirty="0">
                <a:latin typeface="Book Antiqua" panose="02040602050305030304" pitchFamily="18" charset="0"/>
              </a:rPr>
              <a:t>Conclusion</a:t>
            </a:r>
          </a:p>
          <a:p>
            <a:pPr algn="just"/>
            <a:endParaRPr lang="en-US" sz="1400" dirty="0">
              <a:latin typeface="Book Antiqua" panose="02040602050305030304" pitchFamily="18" charset="0"/>
            </a:endParaRPr>
          </a:p>
          <a:p>
            <a:pPr marL="342900" indent="-342900" algn="just">
              <a:buFont typeface="+mj-lt"/>
              <a:buAutoNum type="arabicPeriod"/>
            </a:pPr>
            <a:r>
              <a:rPr lang="en-US" b="1" dirty="0">
                <a:latin typeface="Book Antiqua" panose="02040602050305030304" pitchFamily="18" charset="0"/>
              </a:rPr>
              <a:t>SQL → Insights</a:t>
            </a:r>
          </a:p>
          <a:p>
            <a:pPr algn="just"/>
            <a:endParaRPr lang="en-US" dirty="0">
              <a:latin typeface="Book Antiqua" panose="02040602050305030304" pitchFamily="18" charset="0"/>
            </a:endParaRPr>
          </a:p>
          <a:p>
            <a:pPr marL="285750" indent="-285750" algn="just">
              <a:buFont typeface="Arial" panose="020B0604020202020204" pitchFamily="34" charset="0"/>
              <a:buChar char="•"/>
            </a:pPr>
            <a:r>
              <a:rPr lang="en-US" dirty="0">
                <a:latin typeface="Book Antiqua" panose="02040602050305030304" pitchFamily="18" charset="0"/>
              </a:rPr>
              <a:t>SQL is not just a technical tool — it translated raw café transactions into clear, measurable business     intelligence.</a:t>
            </a:r>
          </a:p>
          <a:p>
            <a:pPr algn="just"/>
            <a:endParaRPr lang="en-US" dirty="0">
              <a:latin typeface="Book Antiqua" panose="02040602050305030304" pitchFamily="18" charset="0"/>
            </a:endParaRPr>
          </a:p>
          <a:p>
            <a:pPr algn="just"/>
            <a:r>
              <a:rPr lang="en-US" b="1" dirty="0">
                <a:latin typeface="Book Antiqua" panose="02040602050305030304" pitchFamily="18" charset="0"/>
              </a:rPr>
              <a:t>2.   Visibility Achieved</a:t>
            </a:r>
          </a:p>
          <a:p>
            <a:pPr algn="just"/>
            <a:endParaRPr lang="en-US" dirty="0">
              <a:latin typeface="Book Antiqua" panose="02040602050305030304" pitchFamily="18" charset="0"/>
            </a:endParaRPr>
          </a:p>
          <a:p>
            <a:pPr marL="285750" indent="-285750" algn="just">
              <a:buFont typeface="Arial" panose="020B0604020202020204" pitchFamily="34" charset="0"/>
              <a:buChar char="•"/>
            </a:pPr>
            <a:r>
              <a:rPr lang="en-US" dirty="0">
                <a:latin typeface="Book Antiqua" panose="02040602050305030304" pitchFamily="18" charset="0"/>
              </a:rPr>
              <a:t>Kap’s Café now has visibility into monthly sales, customer orders, and product demand, enabling informed decision-making.</a:t>
            </a:r>
          </a:p>
          <a:p>
            <a:pPr algn="just"/>
            <a:endParaRPr lang="en-US" dirty="0">
              <a:latin typeface="Book Antiqua" panose="02040602050305030304" pitchFamily="18" charset="0"/>
            </a:endParaRPr>
          </a:p>
          <a:p>
            <a:pPr algn="just"/>
            <a:r>
              <a:rPr lang="en-US" b="1" dirty="0">
                <a:latin typeface="Book Antiqua" panose="02040602050305030304" pitchFamily="18" charset="0"/>
              </a:rPr>
              <a:t>3. From Data to Impact</a:t>
            </a:r>
          </a:p>
          <a:p>
            <a:pPr algn="just"/>
            <a:endParaRPr lang="en-US" dirty="0">
              <a:latin typeface="Book Antiqua" panose="02040602050305030304" pitchFamily="18" charset="0"/>
            </a:endParaRPr>
          </a:p>
          <a:p>
            <a:pPr marL="285750" indent="-285750" algn="just">
              <a:buFont typeface="Arial" panose="020B0604020202020204" pitchFamily="34" charset="0"/>
              <a:buChar char="•"/>
            </a:pPr>
            <a:r>
              <a:rPr lang="en-US" dirty="0">
                <a:latin typeface="Book Antiqua" panose="02040602050305030304" pitchFamily="18" charset="0"/>
              </a:rPr>
              <a:t>The analysis bridged the gap: Data → Decisions → Business Impact.</a:t>
            </a:r>
          </a:p>
          <a:p>
            <a:pPr marL="285750" indent="-285750" algn="just">
              <a:buFont typeface="Arial" panose="020B0604020202020204" pitchFamily="34" charset="0"/>
              <a:buChar char="•"/>
            </a:pPr>
            <a:r>
              <a:rPr lang="en-US" dirty="0">
                <a:latin typeface="Book Antiqua" panose="02040602050305030304" pitchFamily="18" charset="0"/>
              </a:rPr>
              <a:t>Clear trends, patterns, and recommendations give management a roadmap to improve growth and efficiency.</a:t>
            </a:r>
            <a:endParaRPr lang="en-US" sz="1600" dirty="0">
              <a:latin typeface="Book Antiqua" panose="02040602050305030304" pitchFamily="18" charset="0"/>
            </a:endParaRPr>
          </a:p>
        </p:txBody>
      </p:sp>
      <p:sp>
        <p:nvSpPr>
          <p:cNvPr id="4" name="TextBox 3">
            <a:extLst>
              <a:ext uri="{FF2B5EF4-FFF2-40B4-BE49-F238E27FC236}">
                <a16:creationId xmlns:a16="http://schemas.microsoft.com/office/drawing/2014/main" id="{41402882-AFEA-40CB-9D15-27A29B1DD26D}"/>
              </a:ext>
            </a:extLst>
          </p:cNvPr>
          <p:cNvSpPr txBox="1"/>
          <p:nvPr/>
        </p:nvSpPr>
        <p:spPr>
          <a:xfrm>
            <a:off x="552226" y="2569940"/>
            <a:ext cx="1610061" cy="2062103"/>
          </a:xfrm>
          <a:prstGeom prst="rect">
            <a:avLst/>
          </a:prstGeom>
          <a:noFill/>
        </p:spPr>
        <p:txBody>
          <a:bodyPr wrap="square" rtlCol="0">
            <a:spAutoFit/>
          </a:bodyPr>
          <a:lstStyle/>
          <a:p>
            <a:r>
              <a:rPr lang="en-US" sz="3200" b="1" u="sng" dirty="0">
                <a:latin typeface="Book Antiqua" panose="02040602050305030304" pitchFamily="18" charset="0"/>
              </a:rPr>
              <a:t>Kap’s</a:t>
            </a:r>
          </a:p>
          <a:p>
            <a:r>
              <a:rPr lang="en-US" sz="3200" b="1" u="sng" dirty="0">
                <a:latin typeface="Book Antiqua" panose="02040602050305030304" pitchFamily="18" charset="0"/>
              </a:rPr>
              <a:t>Café </a:t>
            </a:r>
          </a:p>
          <a:p>
            <a:r>
              <a:rPr lang="en-US" sz="3200" b="1" u="sng" dirty="0">
                <a:latin typeface="Book Antiqua" panose="02040602050305030304" pitchFamily="18" charset="0"/>
              </a:rPr>
              <a:t>SQL </a:t>
            </a:r>
          </a:p>
          <a:p>
            <a:r>
              <a:rPr lang="en-US" sz="3200" b="1" u="sng" dirty="0">
                <a:latin typeface="Book Antiqua" panose="02040602050305030304" pitchFamily="18" charset="0"/>
              </a:rPr>
              <a:t>Project </a:t>
            </a:r>
          </a:p>
        </p:txBody>
      </p:sp>
    </p:spTree>
    <p:extLst>
      <p:ext uri="{BB962C8B-B14F-4D97-AF65-F5344CB8AC3E}">
        <p14:creationId xmlns:p14="http://schemas.microsoft.com/office/powerpoint/2010/main" val="3966060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5B8EB3-9774-4468-8952-4AB930AF22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30"/>
            <a:ext cx="12192000" cy="6860930"/>
          </a:xfrm>
          <a:prstGeom prst="rect">
            <a:avLst/>
          </a:prstGeom>
        </p:spPr>
      </p:pic>
      <p:sp>
        <p:nvSpPr>
          <p:cNvPr id="8" name="TextBox 7">
            <a:extLst>
              <a:ext uri="{FF2B5EF4-FFF2-40B4-BE49-F238E27FC236}">
                <a16:creationId xmlns:a16="http://schemas.microsoft.com/office/drawing/2014/main" id="{E32686A5-DA6F-426D-B179-3803F0F24762}"/>
              </a:ext>
            </a:extLst>
          </p:cNvPr>
          <p:cNvSpPr txBox="1"/>
          <p:nvPr/>
        </p:nvSpPr>
        <p:spPr>
          <a:xfrm>
            <a:off x="2875878" y="1171446"/>
            <a:ext cx="4224170" cy="584775"/>
          </a:xfrm>
          <a:prstGeom prst="rect">
            <a:avLst/>
          </a:prstGeom>
          <a:noFill/>
        </p:spPr>
        <p:txBody>
          <a:bodyPr wrap="square" rtlCol="0">
            <a:spAutoFit/>
          </a:bodyPr>
          <a:lstStyle/>
          <a:p>
            <a:r>
              <a:rPr lang="en-US" sz="3200" b="1" u="sng" dirty="0">
                <a:latin typeface="Book Antiqua" panose="02040602050305030304" pitchFamily="18" charset="0"/>
              </a:rPr>
              <a:t> </a:t>
            </a:r>
          </a:p>
        </p:txBody>
      </p:sp>
      <p:sp>
        <p:nvSpPr>
          <p:cNvPr id="10" name="TextBox 9">
            <a:extLst>
              <a:ext uri="{FF2B5EF4-FFF2-40B4-BE49-F238E27FC236}">
                <a16:creationId xmlns:a16="http://schemas.microsoft.com/office/drawing/2014/main" id="{BD4C6790-F4C6-4B87-BEE1-4D32AA42A3D5}"/>
              </a:ext>
            </a:extLst>
          </p:cNvPr>
          <p:cNvSpPr txBox="1"/>
          <p:nvPr/>
        </p:nvSpPr>
        <p:spPr>
          <a:xfrm>
            <a:off x="2617694" y="1063869"/>
            <a:ext cx="4224170" cy="584775"/>
          </a:xfrm>
          <a:prstGeom prst="rect">
            <a:avLst/>
          </a:prstGeom>
          <a:noFill/>
        </p:spPr>
        <p:txBody>
          <a:bodyPr wrap="square" rtlCol="0">
            <a:spAutoFit/>
          </a:bodyPr>
          <a:lstStyle/>
          <a:p>
            <a:r>
              <a:rPr lang="en-US" sz="3200" b="1" u="sng" dirty="0">
                <a:latin typeface="Book Antiqua" panose="02040602050305030304" pitchFamily="18" charset="0"/>
              </a:rPr>
              <a:t> </a:t>
            </a:r>
          </a:p>
        </p:txBody>
      </p:sp>
      <p:sp>
        <p:nvSpPr>
          <p:cNvPr id="12" name="TextBox 11">
            <a:extLst>
              <a:ext uri="{FF2B5EF4-FFF2-40B4-BE49-F238E27FC236}">
                <a16:creationId xmlns:a16="http://schemas.microsoft.com/office/drawing/2014/main" id="{FFA05337-20A9-4D8F-A14A-EB113EA07624}"/>
              </a:ext>
            </a:extLst>
          </p:cNvPr>
          <p:cNvSpPr txBox="1"/>
          <p:nvPr/>
        </p:nvSpPr>
        <p:spPr>
          <a:xfrm>
            <a:off x="2779059" y="2551837"/>
            <a:ext cx="6451002" cy="1754326"/>
          </a:xfrm>
          <a:prstGeom prst="rect">
            <a:avLst/>
          </a:prstGeom>
          <a:noFill/>
        </p:spPr>
        <p:txBody>
          <a:bodyPr wrap="square" rtlCol="0">
            <a:spAutoFit/>
          </a:bodyPr>
          <a:lstStyle/>
          <a:p>
            <a:pPr algn="ctr"/>
            <a:r>
              <a:rPr lang="en-US" sz="6000" b="1" u="sng" dirty="0">
                <a:latin typeface="Book Antiqua" panose="02040602050305030304" pitchFamily="18" charset="0"/>
              </a:rPr>
              <a:t>Thank You</a:t>
            </a:r>
          </a:p>
          <a:p>
            <a:pPr algn="ctr"/>
            <a:r>
              <a:rPr lang="en-US" sz="1600" b="1" u="sng" dirty="0">
                <a:latin typeface="Book Antiqua" panose="02040602050305030304" pitchFamily="18" charset="0"/>
                <a:hlinkClick r:id="rId3"/>
              </a:rPr>
              <a:t>khurramnaveed4545@gmail.com</a:t>
            </a:r>
            <a:r>
              <a:rPr lang="en-US" sz="1600" b="1" u="sng" dirty="0">
                <a:latin typeface="Book Antiqua" panose="02040602050305030304" pitchFamily="18" charset="0"/>
              </a:rPr>
              <a:t> </a:t>
            </a:r>
          </a:p>
          <a:p>
            <a:pPr algn="ctr"/>
            <a:r>
              <a:rPr lang="en-US" sz="1600" b="1" u="sng" dirty="0">
                <a:latin typeface="Book Antiqua" panose="02040602050305030304" pitchFamily="18" charset="0"/>
              </a:rPr>
              <a:t>+923407209828</a:t>
            </a:r>
          </a:p>
          <a:p>
            <a:pPr algn="ctr"/>
            <a:r>
              <a:rPr lang="en-US" sz="1600" b="1" u="sng" dirty="0">
                <a:latin typeface="Book Antiqua" panose="02040602050305030304" pitchFamily="18" charset="0"/>
                <a:hlinkClick r:id="rId4"/>
              </a:rPr>
              <a:t>LinkedIn </a:t>
            </a:r>
            <a:endParaRPr lang="en-US" sz="6000" b="1" u="sng" dirty="0">
              <a:latin typeface="Book Antiqua" panose="02040602050305030304" pitchFamily="18" charset="0"/>
            </a:endParaRPr>
          </a:p>
        </p:txBody>
      </p:sp>
    </p:spTree>
    <p:extLst>
      <p:ext uri="{BB962C8B-B14F-4D97-AF65-F5344CB8AC3E}">
        <p14:creationId xmlns:p14="http://schemas.microsoft.com/office/powerpoint/2010/main" val="1220287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C6F965-6D1F-4D73-BF4F-637199251C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39415"/>
          </a:xfrm>
          <a:prstGeom prst="rect">
            <a:avLst/>
          </a:prstGeom>
        </p:spPr>
      </p:pic>
      <p:sp>
        <p:nvSpPr>
          <p:cNvPr id="8" name="TextBox 7">
            <a:extLst>
              <a:ext uri="{FF2B5EF4-FFF2-40B4-BE49-F238E27FC236}">
                <a16:creationId xmlns:a16="http://schemas.microsoft.com/office/drawing/2014/main" id="{F084C71A-3DEF-4397-A971-380665B79F5B}"/>
              </a:ext>
            </a:extLst>
          </p:cNvPr>
          <p:cNvSpPr txBox="1"/>
          <p:nvPr/>
        </p:nvSpPr>
        <p:spPr>
          <a:xfrm>
            <a:off x="2678654" y="236668"/>
            <a:ext cx="8756725" cy="584775"/>
          </a:xfrm>
          <a:prstGeom prst="rect">
            <a:avLst/>
          </a:prstGeom>
          <a:noFill/>
        </p:spPr>
        <p:txBody>
          <a:bodyPr wrap="square" rtlCol="0">
            <a:spAutoFit/>
          </a:bodyPr>
          <a:lstStyle/>
          <a:p>
            <a:r>
              <a:rPr lang="en-US" sz="3200" b="1" u="sng" dirty="0">
                <a:latin typeface="Book Antiqua" panose="02040602050305030304" pitchFamily="18" charset="0"/>
              </a:rPr>
              <a:t>Objective</a:t>
            </a:r>
          </a:p>
        </p:txBody>
      </p:sp>
      <p:sp>
        <p:nvSpPr>
          <p:cNvPr id="9" name="TextBox 8">
            <a:extLst>
              <a:ext uri="{FF2B5EF4-FFF2-40B4-BE49-F238E27FC236}">
                <a16:creationId xmlns:a16="http://schemas.microsoft.com/office/drawing/2014/main" id="{A378FE03-5628-4B2F-BD84-AFBB77B952F1}"/>
              </a:ext>
            </a:extLst>
          </p:cNvPr>
          <p:cNvSpPr txBox="1"/>
          <p:nvPr/>
        </p:nvSpPr>
        <p:spPr>
          <a:xfrm>
            <a:off x="2581834" y="948466"/>
            <a:ext cx="8756725" cy="5170646"/>
          </a:xfrm>
          <a:prstGeom prst="rect">
            <a:avLst/>
          </a:prstGeom>
          <a:noFill/>
        </p:spPr>
        <p:txBody>
          <a:bodyPr wrap="square" rtlCol="0">
            <a:spAutoFit/>
          </a:bodyPr>
          <a:lstStyle/>
          <a:p>
            <a:pPr marL="342900" indent="-342900">
              <a:buFont typeface="+mj-lt"/>
              <a:buAutoNum type="arabicPeriod"/>
            </a:pPr>
            <a:r>
              <a:rPr lang="en-US" sz="1400" b="1" dirty="0">
                <a:latin typeface="Book Antiqua" panose="02040602050305030304" pitchFamily="18" charset="0"/>
              </a:rPr>
              <a:t>Analyze Revenue, Orders, and Quantities with Precision</a:t>
            </a:r>
          </a:p>
          <a:p>
            <a:endParaRPr lang="en-US" sz="1400" b="1" dirty="0">
              <a:latin typeface="Book Antiqua" panose="02040602050305030304" pitchFamily="18" charset="0"/>
            </a:endParaRPr>
          </a:p>
          <a:p>
            <a:pPr marL="285750" indent="-285750" algn="just">
              <a:buFont typeface="Arial" panose="020B0604020202020204" pitchFamily="34" charset="0"/>
              <a:buChar char="•"/>
            </a:pPr>
            <a:r>
              <a:rPr lang="en-US" sz="1200" dirty="0">
                <a:latin typeface="Book Antiqua" panose="02040602050305030304" pitchFamily="18" charset="0"/>
              </a:rPr>
              <a:t>Calculate monthly sales revenue by combining unit prices and transaction quantities.</a:t>
            </a:r>
          </a:p>
          <a:p>
            <a:pPr marL="285750" indent="-285750" algn="just">
              <a:buFont typeface="Arial" panose="020B0604020202020204" pitchFamily="34" charset="0"/>
              <a:buChar char="•"/>
            </a:pPr>
            <a:r>
              <a:rPr lang="en-US" sz="1200" dirty="0">
                <a:latin typeface="Book Antiqua" panose="02040602050305030304" pitchFamily="18" charset="0"/>
              </a:rPr>
              <a:t>Track order volumes and product demand to understand customer purchasing behavior.</a:t>
            </a:r>
          </a:p>
          <a:p>
            <a:pPr marL="285750" indent="-285750" algn="just">
              <a:buFont typeface="Arial" panose="020B0604020202020204" pitchFamily="34" charset="0"/>
              <a:buChar char="•"/>
            </a:pPr>
            <a:r>
              <a:rPr lang="en-US" sz="1200" dirty="0">
                <a:latin typeface="Book Antiqua" panose="02040602050305030304" pitchFamily="18" charset="0"/>
              </a:rPr>
              <a:t>Compare absolute and relative changes month-over-month (MoM) to detect growth or decline.</a:t>
            </a:r>
          </a:p>
          <a:p>
            <a:pPr marL="285750" indent="-285750">
              <a:buFont typeface="Arial" panose="020B0604020202020204" pitchFamily="34" charset="0"/>
              <a:buChar char="•"/>
            </a:pPr>
            <a:endParaRPr lang="en-US" sz="1400" dirty="0">
              <a:latin typeface="Book Antiqua" panose="02040602050305030304" pitchFamily="18" charset="0"/>
            </a:endParaRPr>
          </a:p>
          <a:p>
            <a:pPr marL="342900" indent="-342900">
              <a:buAutoNum type="arabicPeriod" startAt="2"/>
            </a:pPr>
            <a:r>
              <a:rPr lang="en-US" sz="1400" b="1" dirty="0">
                <a:latin typeface="Book Antiqua" panose="02040602050305030304" pitchFamily="18" charset="0"/>
              </a:rPr>
              <a:t>Identify Monthly Trends and Demand Shifts</a:t>
            </a:r>
          </a:p>
          <a:p>
            <a:endParaRPr lang="en-US" sz="1400" b="1" dirty="0">
              <a:latin typeface="Book Antiqua" panose="02040602050305030304" pitchFamily="18" charset="0"/>
            </a:endParaRPr>
          </a:p>
          <a:p>
            <a:pPr marL="285750" indent="-285750" algn="just">
              <a:buFont typeface="Arial" panose="020B0604020202020204" pitchFamily="34" charset="0"/>
              <a:buChar char="•"/>
            </a:pPr>
            <a:r>
              <a:rPr lang="en-US" sz="1200" dirty="0">
                <a:latin typeface="Book Antiqua" panose="02040602050305030304" pitchFamily="18" charset="0"/>
              </a:rPr>
              <a:t>Use time-series aggregation to uncover seasonal patterns and consumption peaks.</a:t>
            </a:r>
          </a:p>
          <a:p>
            <a:pPr marL="285750" indent="-285750" algn="just">
              <a:buFont typeface="Arial" panose="020B0604020202020204" pitchFamily="34" charset="0"/>
              <a:buChar char="•"/>
            </a:pPr>
            <a:r>
              <a:rPr lang="en-US" sz="1200" dirty="0">
                <a:latin typeface="Book Antiqua" panose="02040602050305030304" pitchFamily="18" charset="0"/>
              </a:rPr>
              <a:t>Highlight high-variance months where performance significantly deviates from the norm.</a:t>
            </a:r>
          </a:p>
          <a:p>
            <a:pPr marL="285750" indent="-285750" algn="just">
              <a:buFont typeface="Arial" panose="020B0604020202020204" pitchFamily="34" charset="0"/>
              <a:buChar char="•"/>
            </a:pPr>
            <a:r>
              <a:rPr lang="en-US" sz="1200" dirty="0">
                <a:latin typeface="Book Antiqua" panose="02040602050305030304" pitchFamily="18" charset="0"/>
              </a:rPr>
              <a:t>Distinguish between revenue-driven growth (higher spending per order) vs. volume-driven growth (more orders/quantities).</a:t>
            </a:r>
          </a:p>
          <a:p>
            <a:pPr marL="285750" indent="-285750">
              <a:buFont typeface="Arial" panose="020B0604020202020204" pitchFamily="34" charset="0"/>
              <a:buChar char="•"/>
            </a:pPr>
            <a:endParaRPr lang="en-US" sz="1400" dirty="0">
              <a:latin typeface="Book Antiqua" panose="02040602050305030304" pitchFamily="18" charset="0"/>
            </a:endParaRPr>
          </a:p>
          <a:p>
            <a:r>
              <a:rPr lang="en-US" sz="1400" b="1" dirty="0">
                <a:latin typeface="Book Antiqua" panose="02040602050305030304" pitchFamily="18" charset="0"/>
              </a:rPr>
              <a:t>3.   Evaluate Business Performance with Diagnostic Metrics</a:t>
            </a:r>
          </a:p>
          <a:p>
            <a:pPr marL="285750" indent="-285750">
              <a:buFont typeface="Arial" panose="020B0604020202020204" pitchFamily="34" charset="0"/>
              <a:buChar char="•"/>
            </a:pPr>
            <a:endParaRPr lang="en-US" sz="1400" dirty="0">
              <a:latin typeface="Book Antiqua" panose="02040602050305030304" pitchFamily="18" charset="0"/>
            </a:endParaRPr>
          </a:p>
          <a:p>
            <a:pPr marL="285750" indent="-285750">
              <a:buFont typeface="Arial" panose="020B0604020202020204" pitchFamily="34" charset="0"/>
              <a:buChar char="•"/>
            </a:pPr>
            <a:r>
              <a:rPr lang="en-US" sz="1200" dirty="0">
                <a:latin typeface="Book Antiqua" panose="02040602050305030304" pitchFamily="18" charset="0"/>
              </a:rPr>
              <a:t>Measure stability and volatility by calculating absolute differences in sales, orders, and quantities across months.</a:t>
            </a:r>
          </a:p>
          <a:p>
            <a:pPr marL="285750" indent="-285750">
              <a:buFont typeface="Arial" panose="020B0604020202020204" pitchFamily="34" charset="0"/>
              <a:buChar char="•"/>
            </a:pPr>
            <a:r>
              <a:rPr lang="en-US" sz="1200" dirty="0">
                <a:latin typeface="Book Antiqua" panose="02040602050305030304" pitchFamily="18" charset="0"/>
              </a:rPr>
              <a:t>Pinpoint months with declining orders but stable or rising revenue, signaling a possible premium-pricing effect.</a:t>
            </a:r>
          </a:p>
          <a:p>
            <a:pPr marL="285750" indent="-285750">
              <a:buFont typeface="Arial" panose="020B0604020202020204" pitchFamily="34" charset="0"/>
              <a:buChar char="•"/>
            </a:pPr>
            <a:r>
              <a:rPr lang="en-US" sz="1200" dirty="0">
                <a:latin typeface="Book Antiqua" panose="02040602050305030304" pitchFamily="18" charset="0"/>
              </a:rPr>
              <a:t>Isolate anomalies (e.g., sudden sales drops or spikes) that may indicate promotions, stockouts, or reporting gaps.</a:t>
            </a:r>
          </a:p>
          <a:p>
            <a:endParaRPr lang="en-US" sz="1400" dirty="0">
              <a:latin typeface="Book Antiqua" panose="02040602050305030304" pitchFamily="18" charset="0"/>
            </a:endParaRPr>
          </a:p>
          <a:p>
            <a:pPr marL="342900" indent="-342900">
              <a:buAutoNum type="arabicPeriod" startAt="3"/>
            </a:pPr>
            <a:r>
              <a:rPr lang="en-US" sz="1400" b="1" dirty="0">
                <a:latin typeface="Book Antiqua" panose="02040602050305030304" pitchFamily="18" charset="0"/>
              </a:rPr>
              <a:t>Provide Actionable, Data-Driven Recommendations for Growth</a:t>
            </a:r>
          </a:p>
          <a:p>
            <a:endParaRPr lang="en-US" sz="1400" b="1" dirty="0">
              <a:latin typeface="Book Antiqua" panose="02040602050305030304" pitchFamily="18" charset="0"/>
            </a:endParaRPr>
          </a:p>
          <a:p>
            <a:pPr marL="285750" indent="-285750">
              <a:buFont typeface="Arial" panose="020B0604020202020204" pitchFamily="34" charset="0"/>
              <a:buChar char="•"/>
            </a:pPr>
            <a:r>
              <a:rPr lang="en-US" sz="1200" dirty="0">
                <a:latin typeface="Book Antiqua" panose="02040602050305030304" pitchFamily="18" charset="0"/>
              </a:rPr>
              <a:t>Recommend promotions in low-performing months based on historical trends.</a:t>
            </a:r>
            <a:endParaRPr lang="en-US" sz="1100" dirty="0">
              <a:latin typeface="Book Antiqua" panose="02040602050305030304" pitchFamily="18" charset="0"/>
            </a:endParaRPr>
          </a:p>
          <a:p>
            <a:pPr marL="285750" indent="-285750">
              <a:buFont typeface="Arial" panose="020B0604020202020204" pitchFamily="34" charset="0"/>
              <a:buChar char="•"/>
            </a:pPr>
            <a:r>
              <a:rPr lang="en-US" sz="1100" dirty="0">
                <a:latin typeface="Book Antiqua" panose="02040602050305030304" pitchFamily="18" charset="0"/>
              </a:rPr>
              <a:t>Suggest inventory adjustments aligned with demand seasonality to reduce waste and stockouts.</a:t>
            </a:r>
          </a:p>
          <a:p>
            <a:pPr marL="285750" indent="-285750">
              <a:buFont typeface="Arial" panose="020B0604020202020204" pitchFamily="34" charset="0"/>
              <a:buChar char="•"/>
            </a:pPr>
            <a:r>
              <a:rPr lang="en-US" sz="1100" dirty="0">
                <a:latin typeface="Book Antiqua" panose="02040602050305030304" pitchFamily="18" charset="0"/>
              </a:rPr>
              <a:t>Propose loyalty and retention strategies to stabilize fluctuating order volumes.</a:t>
            </a:r>
          </a:p>
          <a:p>
            <a:pPr marL="285750" indent="-285750">
              <a:buFont typeface="Arial" panose="020B0604020202020204" pitchFamily="34" charset="0"/>
              <a:buChar char="•"/>
            </a:pPr>
            <a:r>
              <a:rPr lang="en-US" sz="1100" dirty="0">
                <a:latin typeface="Book Antiqua" panose="02040602050305030304" pitchFamily="18" charset="0"/>
              </a:rPr>
              <a:t>Refine pricing strategies by identifying periods where revenue growth outpaces order growth</a:t>
            </a:r>
            <a:r>
              <a:rPr lang="en-US" sz="1200" dirty="0">
                <a:latin typeface="Book Antiqua" panose="02040602050305030304" pitchFamily="18" charset="0"/>
              </a:rPr>
              <a:t>.</a:t>
            </a:r>
            <a:endParaRPr lang="en-US" sz="1400" dirty="0">
              <a:latin typeface="Book Antiqua" panose="02040602050305030304" pitchFamily="18" charset="0"/>
            </a:endParaRPr>
          </a:p>
        </p:txBody>
      </p:sp>
      <p:sp>
        <p:nvSpPr>
          <p:cNvPr id="5" name="TextBox 4">
            <a:extLst>
              <a:ext uri="{FF2B5EF4-FFF2-40B4-BE49-F238E27FC236}">
                <a16:creationId xmlns:a16="http://schemas.microsoft.com/office/drawing/2014/main" id="{667FFBA5-1A2C-4FB9-B9F0-118E80146C0A}"/>
              </a:ext>
            </a:extLst>
          </p:cNvPr>
          <p:cNvSpPr txBox="1"/>
          <p:nvPr/>
        </p:nvSpPr>
        <p:spPr>
          <a:xfrm>
            <a:off x="552226" y="2569940"/>
            <a:ext cx="1610061" cy="2062103"/>
          </a:xfrm>
          <a:prstGeom prst="rect">
            <a:avLst/>
          </a:prstGeom>
          <a:noFill/>
        </p:spPr>
        <p:txBody>
          <a:bodyPr wrap="square" rtlCol="0">
            <a:spAutoFit/>
          </a:bodyPr>
          <a:lstStyle/>
          <a:p>
            <a:r>
              <a:rPr lang="en-US" sz="3200" b="1" u="sng" dirty="0">
                <a:latin typeface="Book Antiqua" panose="02040602050305030304" pitchFamily="18" charset="0"/>
              </a:rPr>
              <a:t>Kap’s</a:t>
            </a:r>
          </a:p>
          <a:p>
            <a:r>
              <a:rPr lang="en-US" sz="3200" b="1" u="sng" dirty="0">
                <a:latin typeface="Book Antiqua" panose="02040602050305030304" pitchFamily="18" charset="0"/>
              </a:rPr>
              <a:t>Café </a:t>
            </a:r>
          </a:p>
          <a:p>
            <a:r>
              <a:rPr lang="en-US" sz="3200" b="1" u="sng" dirty="0">
                <a:latin typeface="Book Antiqua" panose="02040602050305030304" pitchFamily="18" charset="0"/>
              </a:rPr>
              <a:t>SQL </a:t>
            </a:r>
          </a:p>
          <a:p>
            <a:r>
              <a:rPr lang="en-US" sz="3200" b="1" u="sng" dirty="0">
                <a:latin typeface="Book Antiqua" panose="02040602050305030304" pitchFamily="18" charset="0"/>
              </a:rPr>
              <a:t>Project </a:t>
            </a:r>
          </a:p>
        </p:txBody>
      </p:sp>
    </p:spTree>
    <p:extLst>
      <p:ext uri="{BB962C8B-B14F-4D97-AF65-F5344CB8AC3E}">
        <p14:creationId xmlns:p14="http://schemas.microsoft.com/office/powerpoint/2010/main" val="3730024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C6F965-6D1F-4D73-BF4F-637199251C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39415"/>
          </a:xfrm>
          <a:prstGeom prst="rect">
            <a:avLst/>
          </a:prstGeom>
        </p:spPr>
      </p:pic>
      <p:sp>
        <p:nvSpPr>
          <p:cNvPr id="8" name="TextBox 7">
            <a:extLst>
              <a:ext uri="{FF2B5EF4-FFF2-40B4-BE49-F238E27FC236}">
                <a16:creationId xmlns:a16="http://schemas.microsoft.com/office/drawing/2014/main" id="{F084C71A-3DEF-4397-A971-380665B79F5B}"/>
              </a:ext>
            </a:extLst>
          </p:cNvPr>
          <p:cNvSpPr txBox="1"/>
          <p:nvPr/>
        </p:nvSpPr>
        <p:spPr>
          <a:xfrm>
            <a:off x="2581834" y="363691"/>
            <a:ext cx="8756725" cy="584775"/>
          </a:xfrm>
          <a:prstGeom prst="rect">
            <a:avLst/>
          </a:prstGeom>
          <a:noFill/>
        </p:spPr>
        <p:txBody>
          <a:bodyPr wrap="square" rtlCol="0">
            <a:spAutoFit/>
          </a:bodyPr>
          <a:lstStyle/>
          <a:p>
            <a:r>
              <a:rPr lang="en-US" sz="3200" b="1" u="sng" dirty="0">
                <a:latin typeface="Book Antiqua" panose="02040602050305030304" pitchFamily="18" charset="0"/>
              </a:rPr>
              <a:t>Problem Statement</a:t>
            </a:r>
          </a:p>
        </p:txBody>
      </p:sp>
      <p:sp>
        <p:nvSpPr>
          <p:cNvPr id="9" name="TextBox 8">
            <a:extLst>
              <a:ext uri="{FF2B5EF4-FFF2-40B4-BE49-F238E27FC236}">
                <a16:creationId xmlns:a16="http://schemas.microsoft.com/office/drawing/2014/main" id="{A378FE03-5628-4B2F-BD84-AFBB77B952F1}"/>
              </a:ext>
            </a:extLst>
          </p:cNvPr>
          <p:cNvSpPr txBox="1"/>
          <p:nvPr/>
        </p:nvSpPr>
        <p:spPr>
          <a:xfrm>
            <a:off x="2581834" y="948466"/>
            <a:ext cx="8756725" cy="4524315"/>
          </a:xfrm>
          <a:prstGeom prst="rect">
            <a:avLst/>
          </a:prstGeom>
          <a:noFill/>
        </p:spPr>
        <p:txBody>
          <a:bodyPr wrap="square" rtlCol="0">
            <a:spAutoFit/>
          </a:bodyPr>
          <a:lstStyle/>
          <a:p>
            <a:pPr algn="just"/>
            <a:r>
              <a:rPr lang="en-US" b="1" dirty="0">
                <a:latin typeface="Book Antiqua" panose="02040602050305030304" pitchFamily="18" charset="0"/>
              </a:rPr>
              <a:t>Kap’s Café </a:t>
            </a:r>
            <a:r>
              <a:rPr lang="en-US" dirty="0">
                <a:latin typeface="Book Antiqua" panose="02040602050305030304" pitchFamily="18" charset="0"/>
              </a:rPr>
              <a:t>management struggled with making data-driven decisions because their transactional data was stored but not actively analyzed. They relied on spreadsheets and intuition, which led to blind spots in revenue tracking, customer demand, and operational efficiency.</a:t>
            </a:r>
          </a:p>
          <a:p>
            <a:pPr algn="just"/>
            <a:endParaRPr lang="en-US" dirty="0">
              <a:latin typeface="Book Antiqua" panose="02040602050305030304" pitchFamily="18" charset="0"/>
            </a:endParaRPr>
          </a:p>
          <a:p>
            <a:pPr algn="just"/>
            <a:r>
              <a:rPr lang="en-US" dirty="0">
                <a:latin typeface="Book Antiqua" panose="02040602050305030304" pitchFamily="18" charset="0"/>
              </a:rPr>
              <a:t>To move beyond guesswork, management posed the following key business questions:</a:t>
            </a:r>
          </a:p>
          <a:p>
            <a:pPr algn="just"/>
            <a:endParaRPr lang="en-US" dirty="0">
              <a:latin typeface="Book Antiqua" panose="02040602050305030304" pitchFamily="18" charset="0"/>
            </a:endParaRPr>
          </a:p>
          <a:p>
            <a:pPr marL="342900" indent="-342900" algn="just">
              <a:buFont typeface="+mj-lt"/>
              <a:buAutoNum type="arabicPeriod"/>
            </a:pPr>
            <a:r>
              <a:rPr lang="en-US" dirty="0">
                <a:latin typeface="Book Antiqua" panose="02040602050305030304" pitchFamily="18" charset="0"/>
              </a:rPr>
              <a:t>How much sales revenue is generated each month?</a:t>
            </a:r>
          </a:p>
          <a:p>
            <a:pPr marL="342900" indent="-342900" algn="just">
              <a:buFont typeface="+mj-lt"/>
              <a:buAutoNum type="arabicPeriod"/>
            </a:pPr>
            <a:r>
              <a:rPr lang="en-US" dirty="0">
                <a:latin typeface="Book Antiqua" panose="02040602050305030304" pitchFamily="18" charset="0"/>
              </a:rPr>
              <a:t>Are sales increasing or decreasing month-over-month (MoM)?</a:t>
            </a:r>
          </a:p>
          <a:p>
            <a:pPr marL="342900" indent="-342900" algn="just">
              <a:buFont typeface="+mj-lt"/>
              <a:buAutoNum type="arabicPeriod"/>
            </a:pPr>
            <a:r>
              <a:rPr lang="en-US" dirty="0">
                <a:latin typeface="Book Antiqua" panose="02040602050305030304" pitchFamily="18" charset="0"/>
              </a:rPr>
              <a:t>What is the difference in sales and orders compared to the previous month?</a:t>
            </a:r>
          </a:p>
          <a:p>
            <a:pPr marL="342900" indent="-342900" algn="just">
              <a:buFont typeface="+mj-lt"/>
              <a:buAutoNum type="arabicPeriod"/>
            </a:pPr>
            <a:r>
              <a:rPr lang="en-US" dirty="0">
                <a:latin typeface="Book Antiqua" panose="02040602050305030304" pitchFamily="18" charset="0"/>
              </a:rPr>
              <a:t>How many unique customer orders are received each month?</a:t>
            </a:r>
          </a:p>
          <a:p>
            <a:pPr marL="342900" indent="-342900" algn="just">
              <a:buFont typeface="+mj-lt"/>
              <a:buAutoNum type="arabicPeriod"/>
            </a:pPr>
            <a:r>
              <a:rPr lang="en-US" dirty="0">
                <a:latin typeface="Book Antiqua" panose="02040602050305030304" pitchFamily="18" charset="0"/>
              </a:rPr>
              <a:t>How much product quantity is sold, and how does it change monthly?</a:t>
            </a:r>
          </a:p>
          <a:p>
            <a:pPr marL="342900" indent="-342900" algn="just">
              <a:buFont typeface="+mj-lt"/>
              <a:buAutoNum type="arabicPeriod"/>
            </a:pPr>
            <a:endParaRPr lang="en-US" dirty="0">
              <a:latin typeface="Book Antiqua" panose="02040602050305030304" pitchFamily="18" charset="0"/>
            </a:endParaRPr>
          </a:p>
          <a:p>
            <a:pPr algn="just"/>
            <a:r>
              <a:rPr lang="en-US" dirty="0">
                <a:latin typeface="Book Antiqua" panose="02040602050305030304" pitchFamily="18" charset="0"/>
              </a:rPr>
              <a:t>Without structured SQL-based analysis, these questions could not be answered reliably, leaving management without the insights needed for strategic planning.</a:t>
            </a:r>
          </a:p>
        </p:txBody>
      </p:sp>
      <p:sp>
        <p:nvSpPr>
          <p:cNvPr id="5" name="TextBox 4">
            <a:extLst>
              <a:ext uri="{FF2B5EF4-FFF2-40B4-BE49-F238E27FC236}">
                <a16:creationId xmlns:a16="http://schemas.microsoft.com/office/drawing/2014/main" id="{6E2C0890-BE18-423C-85CF-4EA1E4225553}"/>
              </a:ext>
            </a:extLst>
          </p:cNvPr>
          <p:cNvSpPr txBox="1"/>
          <p:nvPr/>
        </p:nvSpPr>
        <p:spPr>
          <a:xfrm>
            <a:off x="552226" y="2569940"/>
            <a:ext cx="1610061" cy="2062103"/>
          </a:xfrm>
          <a:prstGeom prst="rect">
            <a:avLst/>
          </a:prstGeom>
          <a:noFill/>
        </p:spPr>
        <p:txBody>
          <a:bodyPr wrap="square" rtlCol="0">
            <a:spAutoFit/>
          </a:bodyPr>
          <a:lstStyle/>
          <a:p>
            <a:r>
              <a:rPr lang="en-US" sz="3200" b="1" u="sng" dirty="0">
                <a:latin typeface="Book Antiqua" panose="02040602050305030304" pitchFamily="18" charset="0"/>
              </a:rPr>
              <a:t>Kap’s</a:t>
            </a:r>
          </a:p>
          <a:p>
            <a:r>
              <a:rPr lang="en-US" sz="3200" b="1" u="sng" dirty="0">
                <a:latin typeface="Book Antiqua" panose="02040602050305030304" pitchFamily="18" charset="0"/>
              </a:rPr>
              <a:t>Café </a:t>
            </a:r>
          </a:p>
          <a:p>
            <a:r>
              <a:rPr lang="en-US" sz="3200" b="1" u="sng" dirty="0">
                <a:latin typeface="Book Antiqua" panose="02040602050305030304" pitchFamily="18" charset="0"/>
              </a:rPr>
              <a:t>SQL </a:t>
            </a:r>
          </a:p>
          <a:p>
            <a:r>
              <a:rPr lang="en-US" sz="3200" b="1" u="sng" dirty="0">
                <a:latin typeface="Book Antiqua" panose="02040602050305030304" pitchFamily="18" charset="0"/>
              </a:rPr>
              <a:t>Project </a:t>
            </a:r>
          </a:p>
        </p:txBody>
      </p:sp>
    </p:spTree>
    <p:extLst>
      <p:ext uri="{BB962C8B-B14F-4D97-AF65-F5344CB8AC3E}">
        <p14:creationId xmlns:p14="http://schemas.microsoft.com/office/powerpoint/2010/main" val="1814663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C6F965-6D1F-4D73-BF4F-637199251C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39415"/>
          </a:xfrm>
          <a:prstGeom prst="rect">
            <a:avLst/>
          </a:prstGeom>
        </p:spPr>
      </p:pic>
      <p:sp>
        <p:nvSpPr>
          <p:cNvPr id="8" name="TextBox 7">
            <a:extLst>
              <a:ext uri="{FF2B5EF4-FFF2-40B4-BE49-F238E27FC236}">
                <a16:creationId xmlns:a16="http://schemas.microsoft.com/office/drawing/2014/main" id="{F084C71A-3DEF-4397-A971-380665B79F5B}"/>
              </a:ext>
            </a:extLst>
          </p:cNvPr>
          <p:cNvSpPr txBox="1"/>
          <p:nvPr/>
        </p:nvSpPr>
        <p:spPr>
          <a:xfrm>
            <a:off x="2474258" y="18585"/>
            <a:ext cx="8756725" cy="584775"/>
          </a:xfrm>
          <a:prstGeom prst="rect">
            <a:avLst/>
          </a:prstGeom>
          <a:noFill/>
        </p:spPr>
        <p:txBody>
          <a:bodyPr wrap="square" rtlCol="0">
            <a:spAutoFit/>
          </a:bodyPr>
          <a:lstStyle/>
          <a:p>
            <a:r>
              <a:rPr lang="en-US" sz="3200" b="1" u="sng" dirty="0">
                <a:latin typeface="Book Antiqua" panose="02040602050305030304" pitchFamily="18" charset="0"/>
              </a:rPr>
              <a:t>Data Description</a:t>
            </a:r>
          </a:p>
        </p:txBody>
      </p:sp>
      <p:sp>
        <p:nvSpPr>
          <p:cNvPr id="9" name="TextBox 8">
            <a:extLst>
              <a:ext uri="{FF2B5EF4-FFF2-40B4-BE49-F238E27FC236}">
                <a16:creationId xmlns:a16="http://schemas.microsoft.com/office/drawing/2014/main" id="{A378FE03-5628-4B2F-BD84-AFBB77B952F1}"/>
              </a:ext>
            </a:extLst>
          </p:cNvPr>
          <p:cNvSpPr txBox="1"/>
          <p:nvPr/>
        </p:nvSpPr>
        <p:spPr>
          <a:xfrm>
            <a:off x="2835509" y="805526"/>
            <a:ext cx="8756725" cy="5386090"/>
          </a:xfrm>
          <a:prstGeom prst="rect">
            <a:avLst/>
          </a:prstGeom>
          <a:noFill/>
        </p:spPr>
        <p:txBody>
          <a:bodyPr wrap="square" rtlCol="0">
            <a:spAutoFit/>
          </a:bodyPr>
          <a:lstStyle/>
          <a:p>
            <a:pPr algn="just"/>
            <a:r>
              <a:rPr lang="en-US" sz="1600" b="1" u="sng" dirty="0">
                <a:latin typeface="Book Antiqua" panose="02040602050305030304" pitchFamily="18" charset="0"/>
              </a:rPr>
              <a:t>Source Table: </a:t>
            </a:r>
            <a:r>
              <a:rPr lang="en-US" sz="1600" u="sng" dirty="0">
                <a:latin typeface="Book Antiqua" panose="02040602050305030304" pitchFamily="18" charset="0"/>
              </a:rPr>
              <a:t>KAPS</a:t>
            </a:r>
          </a:p>
          <a:p>
            <a:pPr algn="just"/>
            <a:endParaRPr lang="en-US" sz="1600" u="sng" dirty="0">
              <a:latin typeface="Book Antiqua" panose="02040602050305030304" pitchFamily="18" charset="0"/>
            </a:endParaRPr>
          </a:p>
          <a:p>
            <a:pPr algn="just"/>
            <a:r>
              <a:rPr lang="en-US" sz="1400" dirty="0">
                <a:latin typeface="Book Antiqua" panose="02040602050305030304" pitchFamily="18" charset="0"/>
              </a:rPr>
              <a:t>The primary dataset is a transactional sales table containing order-level data for Kap’s Café. Each row represents a line item within a customer transaction.</a:t>
            </a:r>
          </a:p>
          <a:p>
            <a:pPr algn="just"/>
            <a:endParaRPr lang="en-US" sz="1400" dirty="0">
              <a:latin typeface="Book Antiqua" panose="02040602050305030304" pitchFamily="18" charset="0"/>
            </a:endParaRPr>
          </a:p>
          <a:p>
            <a:pPr algn="just"/>
            <a:r>
              <a:rPr lang="en-US" sz="1600" b="1" u="sng" dirty="0">
                <a:latin typeface="Book Antiqua" panose="02040602050305030304" pitchFamily="18" charset="0"/>
              </a:rPr>
              <a:t>Columns Used in Analysis</a:t>
            </a:r>
          </a:p>
          <a:p>
            <a:pPr algn="just"/>
            <a:endParaRPr lang="en-US" sz="1600" u="sng" dirty="0">
              <a:latin typeface="Book Antiqua" panose="02040602050305030304" pitchFamily="18" charset="0"/>
            </a:endParaRPr>
          </a:p>
          <a:p>
            <a:pPr marL="228600" indent="-228600" algn="just">
              <a:buFont typeface="+mj-lt"/>
              <a:buAutoNum type="arabicPeriod"/>
            </a:pPr>
            <a:r>
              <a:rPr lang="en-US" sz="1400" dirty="0">
                <a:latin typeface="Book Antiqua" panose="02040602050305030304" pitchFamily="18" charset="0"/>
              </a:rPr>
              <a:t>transaction_id → Unique identifier for each transaction. Used to count distinct customer orders.</a:t>
            </a:r>
          </a:p>
          <a:p>
            <a:pPr marL="228600" indent="-228600" algn="just">
              <a:buFont typeface="+mj-lt"/>
              <a:buAutoNum type="arabicPeriod"/>
            </a:pPr>
            <a:r>
              <a:rPr lang="en-US" sz="1400" dirty="0">
                <a:latin typeface="Book Antiqua" panose="02040602050305030304" pitchFamily="18" charset="0"/>
              </a:rPr>
              <a:t>transaction_date → Date of the transaction. Enables monthly aggregations and time-series analysis.</a:t>
            </a:r>
          </a:p>
          <a:p>
            <a:pPr marL="228600" indent="-228600" algn="just">
              <a:buFont typeface="+mj-lt"/>
              <a:buAutoNum type="arabicPeriod"/>
            </a:pPr>
            <a:r>
              <a:rPr lang="en-US" sz="1400" dirty="0" err="1">
                <a:latin typeface="Book Antiqua" panose="02040602050305030304" pitchFamily="18" charset="0"/>
              </a:rPr>
              <a:t>unit_price</a:t>
            </a:r>
            <a:r>
              <a:rPr lang="en-US" sz="1400" dirty="0">
                <a:latin typeface="Book Antiqua" panose="02040602050305030304" pitchFamily="18" charset="0"/>
              </a:rPr>
              <a:t> → Price of a single product unit. When multiplied with </a:t>
            </a:r>
            <a:r>
              <a:rPr lang="en-US" sz="1400" dirty="0" err="1">
                <a:latin typeface="Book Antiqua" panose="02040602050305030304" pitchFamily="18" charset="0"/>
              </a:rPr>
              <a:t>transaction_qty</a:t>
            </a:r>
            <a:r>
              <a:rPr lang="en-US" sz="1400" dirty="0">
                <a:latin typeface="Book Antiqua" panose="02040602050305030304" pitchFamily="18" charset="0"/>
              </a:rPr>
              <a:t>, forms the basis of revenue.</a:t>
            </a:r>
          </a:p>
          <a:p>
            <a:pPr marL="228600" indent="-228600" algn="just">
              <a:buFont typeface="+mj-lt"/>
              <a:buAutoNum type="arabicPeriod"/>
            </a:pPr>
            <a:r>
              <a:rPr lang="en-US" sz="1400" dirty="0">
                <a:latin typeface="Book Antiqua" panose="02040602050305030304" pitchFamily="18" charset="0"/>
              </a:rPr>
              <a:t>transaction_qty → Quantity of items sold in a transaction line. Summed to calculate total demand.</a:t>
            </a:r>
          </a:p>
          <a:p>
            <a:pPr algn="just"/>
            <a:endParaRPr lang="en-US" sz="1400" dirty="0">
              <a:latin typeface="Book Antiqua" panose="02040602050305030304" pitchFamily="18" charset="0"/>
            </a:endParaRPr>
          </a:p>
          <a:p>
            <a:pPr algn="just"/>
            <a:endParaRPr lang="en-US" sz="1400" dirty="0">
              <a:latin typeface="Book Antiqua" panose="02040602050305030304" pitchFamily="18" charset="0"/>
            </a:endParaRPr>
          </a:p>
          <a:p>
            <a:pPr algn="just"/>
            <a:r>
              <a:rPr lang="en-US" sz="1400" b="1" dirty="0">
                <a:latin typeface="Book Antiqua" panose="02040602050305030304" pitchFamily="18" charset="0"/>
              </a:rPr>
              <a:t>Derived Metrics Revenue  </a:t>
            </a:r>
            <a:r>
              <a:rPr lang="en-US" sz="1400" dirty="0">
                <a:latin typeface="Book Antiqua" panose="02040602050305030304" pitchFamily="18" charset="0"/>
              </a:rPr>
              <a:t>= unit_price * transaction_qty</a:t>
            </a:r>
          </a:p>
          <a:p>
            <a:pPr algn="just"/>
            <a:endParaRPr lang="en-US" sz="1400" dirty="0">
              <a:latin typeface="Book Antiqua" panose="02040602050305030304" pitchFamily="18" charset="0"/>
            </a:endParaRPr>
          </a:p>
          <a:p>
            <a:pPr marL="171450" indent="-171450" algn="just">
              <a:buFont typeface="Arial" panose="020B0604020202020204" pitchFamily="34" charset="0"/>
              <a:buChar char="•"/>
            </a:pPr>
            <a:r>
              <a:rPr lang="en-US" sz="1400" dirty="0">
                <a:latin typeface="Book Antiqua" panose="02040602050305030304" pitchFamily="18" charset="0"/>
              </a:rPr>
              <a:t>Captures sales value at the most granular level.</a:t>
            </a:r>
          </a:p>
          <a:p>
            <a:pPr marL="171450" indent="-171450" algn="just">
              <a:buFont typeface="Arial" panose="020B0604020202020204" pitchFamily="34" charset="0"/>
              <a:buChar char="•"/>
            </a:pPr>
            <a:r>
              <a:rPr lang="en-US" sz="1400" dirty="0">
                <a:latin typeface="Book Antiqua" panose="02040602050305030304" pitchFamily="18" charset="0"/>
              </a:rPr>
              <a:t>Aggregated by month to calculate total sales and monitor trends.</a:t>
            </a:r>
          </a:p>
          <a:p>
            <a:pPr marL="171450" indent="-171450" algn="just">
              <a:buFont typeface="Arial" panose="020B0604020202020204" pitchFamily="34" charset="0"/>
              <a:buChar char="•"/>
            </a:pPr>
            <a:endParaRPr lang="en-US" sz="1400" dirty="0">
              <a:latin typeface="Book Antiqua" panose="02040602050305030304" pitchFamily="18" charset="0"/>
            </a:endParaRPr>
          </a:p>
          <a:p>
            <a:pPr algn="just"/>
            <a:r>
              <a:rPr lang="en-US" sz="1400" b="1" u="sng" dirty="0">
                <a:latin typeface="Book Antiqua" panose="02040602050305030304" pitchFamily="18" charset="0"/>
              </a:rPr>
              <a:t>Why These Fields Matter</a:t>
            </a:r>
          </a:p>
          <a:p>
            <a:pPr algn="just"/>
            <a:endParaRPr lang="en-US" sz="1400" b="1" u="sng" dirty="0">
              <a:latin typeface="Book Antiqua" panose="02040602050305030304" pitchFamily="18" charset="0"/>
            </a:endParaRPr>
          </a:p>
          <a:p>
            <a:pPr marL="171450" indent="-171450" algn="just">
              <a:buFont typeface="Arial" panose="020B0604020202020204" pitchFamily="34" charset="0"/>
              <a:buChar char="•"/>
            </a:pPr>
            <a:r>
              <a:rPr lang="en-US" sz="1400" dirty="0">
                <a:latin typeface="Book Antiqua" panose="02040602050305030304" pitchFamily="18" charset="0"/>
              </a:rPr>
              <a:t>These four fields cover the core business levers: how many items were sold, at what price, when, and in how many distinct orders.</a:t>
            </a:r>
          </a:p>
          <a:p>
            <a:pPr marL="171450" indent="-171450" algn="just">
              <a:buFont typeface="Arial" panose="020B0604020202020204" pitchFamily="34" charset="0"/>
              <a:buChar char="•"/>
            </a:pPr>
            <a:r>
              <a:rPr lang="en-US" sz="1400" dirty="0">
                <a:latin typeface="Book Antiqua" panose="02040602050305030304" pitchFamily="18" charset="0"/>
              </a:rPr>
              <a:t>All 10 SQL queries in this project derive directly from this simple but powerful schema.</a:t>
            </a:r>
            <a:endParaRPr lang="en-US" sz="1200" dirty="0">
              <a:latin typeface="Book Antiqua" panose="02040602050305030304" pitchFamily="18" charset="0"/>
            </a:endParaRPr>
          </a:p>
        </p:txBody>
      </p:sp>
      <p:sp>
        <p:nvSpPr>
          <p:cNvPr id="5" name="TextBox 4">
            <a:extLst>
              <a:ext uri="{FF2B5EF4-FFF2-40B4-BE49-F238E27FC236}">
                <a16:creationId xmlns:a16="http://schemas.microsoft.com/office/drawing/2014/main" id="{0131B7B1-FB31-4BFE-879B-D89A1F864671}"/>
              </a:ext>
            </a:extLst>
          </p:cNvPr>
          <p:cNvSpPr txBox="1"/>
          <p:nvPr/>
        </p:nvSpPr>
        <p:spPr>
          <a:xfrm>
            <a:off x="552226" y="2569940"/>
            <a:ext cx="1610061" cy="2062103"/>
          </a:xfrm>
          <a:prstGeom prst="rect">
            <a:avLst/>
          </a:prstGeom>
          <a:noFill/>
        </p:spPr>
        <p:txBody>
          <a:bodyPr wrap="square" rtlCol="0">
            <a:spAutoFit/>
          </a:bodyPr>
          <a:lstStyle/>
          <a:p>
            <a:r>
              <a:rPr lang="en-US" sz="3200" b="1" u="sng" dirty="0">
                <a:latin typeface="Book Antiqua" panose="02040602050305030304" pitchFamily="18" charset="0"/>
              </a:rPr>
              <a:t>Kap’s</a:t>
            </a:r>
          </a:p>
          <a:p>
            <a:r>
              <a:rPr lang="en-US" sz="3200" b="1" u="sng" dirty="0">
                <a:latin typeface="Book Antiqua" panose="02040602050305030304" pitchFamily="18" charset="0"/>
              </a:rPr>
              <a:t>Café </a:t>
            </a:r>
          </a:p>
          <a:p>
            <a:r>
              <a:rPr lang="en-US" sz="3200" b="1" u="sng" dirty="0">
                <a:latin typeface="Book Antiqua" panose="02040602050305030304" pitchFamily="18" charset="0"/>
              </a:rPr>
              <a:t>SQL </a:t>
            </a:r>
          </a:p>
          <a:p>
            <a:r>
              <a:rPr lang="en-US" sz="3200" b="1" u="sng" dirty="0">
                <a:latin typeface="Book Antiqua" panose="02040602050305030304" pitchFamily="18" charset="0"/>
              </a:rPr>
              <a:t>Project </a:t>
            </a:r>
          </a:p>
        </p:txBody>
      </p:sp>
    </p:spTree>
    <p:extLst>
      <p:ext uri="{BB962C8B-B14F-4D97-AF65-F5344CB8AC3E}">
        <p14:creationId xmlns:p14="http://schemas.microsoft.com/office/powerpoint/2010/main" val="197025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C6F965-6D1F-4D73-BF4F-637199251C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5" y="18585"/>
            <a:ext cx="12192000" cy="6839415"/>
          </a:xfrm>
          <a:prstGeom prst="rect">
            <a:avLst/>
          </a:prstGeom>
        </p:spPr>
      </p:pic>
      <p:sp>
        <p:nvSpPr>
          <p:cNvPr id="8" name="TextBox 7">
            <a:extLst>
              <a:ext uri="{FF2B5EF4-FFF2-40B4-BE49-F238E27FC236}">
                <a16:creationId xmlns:a16="http://schemas.microsoft.com/office/drawing/2014/main" id="{F084C71A-3DEF-4397-A971-380665B79F5B}"/>
              </a:ext>
            </a:extLst>
          </p:cNvPr>
          <p:cNvSpPr txBox="1"/>
          <p:nvPr/>
        </p:nvSpPr>
        <p:spPr>
          <a:xfrm>
            <a:off x="2474258" y="18585"/>
            <a:ext cx="8756725" cy="584775"/>
          </a:xfrm>
          <a:prstGeom prst="rect">
            <a:avLst/>
          </a:prstGeom>
          <a:noFill/>
        </p:spPr>
        <p:txBody>
          <a:bodyPr wrap="square" rtlCol="0">
            <a:spAutoFit/>
          </a:bodyPr>
          <a:lstStyle/>
          <a:p>
            <a:r>
              <a:rPr lang="en-US" sz="3200" b="1" u="sng" dirty="0">
                <a:latin typeface="Book Antiqua" panose="02040602050305030304" pitchFamily="18" charset="0"/>
              </a:rPr>
              <a:t>Approach / Methodology</a:t>
            </a:r>
          </a:p>
        </p:txBody>
      </p:sp>
      <p:sp>
        <p:nvSpPr>
          <p:cNvPr id="9" name="TextBox 8">
            <a:extLst>
              <a:ext uri="{FF2B5EF4-FFF2-40B4-BE49-F238E27FC236}">
                <a16:creationId xmlns:a16="http://schemas.microsoft.com/office/drawing/2014/main" id="{A378FE03-5628-4B2F-BD84-AFBB77B952F1}"/>
              </a:ext>
            </a:extLst>
          </p:cNvPr>
          <p:cNvSpPr txBox="1"/>
          <p:nvPr/>
        </p:nvSpPr>
        <p:spPr>
          <a:xfrm>
            <a:off x="2474258" y="633634"/>
            <a:ext cx="9597998" cy="5601533"/>
          </a:xfrm>
          <a:prstGeom prst="rect">
            <a:avLst/>
          </a:prstGeom>
          <a:noFill/>
        </p:spPr>
        <p:txBody>
          <a:bodyPr wrap="square" rtlCol="0">
            <a:spAutoFit/>
          </a:bodyPr>
          <a:lstStyle/>
          <a:p>
            <a:pPr algn="just"/>
            <a:r>
              <a:rPr lang="en-US" sz="1200" dirty="0">
                <a:latin typeface="Book Antiqua" panose="02040602050305030304" pitchFamily="18" charset="0"/>
              </a:rPr>
              <a:t>To transform raw transaction data into actionable business insights, the following structured methodology was applied:</a:t>
            </a:r>
          </a:p>
          <a:p>
            <a:pPr algn="just"/>
            <a:endParaRPr lang="en-US" sz="1400" dirty="0">
              <a:latin typeface="Book Antiqua" panose="02040602050305030304" pitchFamily="18" charset="0"/>
            </a:endParaRPr>
          </a:p>
          <a:p>
            <a:pPr marL="342900" indent="-342900" algn="just">
              <a:buAutoNum type="arabicPeriod"/>
            </a:pPr>
            <a:r>
              <a:rPr lang="en-US" b="1" u="sng" dirty="0">
                <a:latin typeface="Book Antiqua" panose="02040602050305030304" pitchFamily="18" charset="0"/>
              </a:rPr>
              <a:t>Data Extraction with SQL</a:t>
            </a:r>
          </a:p>
          <a:p>
            <a:pPr algn="just"/>
            <a:endParaRPr lang="en-US" sz="1400" b="1" u="sng" dirty="0">
              <a:latin typeface="Book Antiqua" panose="02040602050305030304" pitchFamily="18" charset="0"/>
            </a:endParaRPr>
          </a:p>
          <a:p>
            <a:pPr marL="171450" indent="-171450" algn="just">
              <a:buFont typeface="Arial" panose="020B0604020202020204" pitchFamily="34" charset="0"/>
              <a:buChar char="•"/>
            </a:pPr>
            <a:r>
              <a:rPr lang="en-US" sz="1200" dirty="0">
                <a:latin typeface="Book Antiqua" panose="02040602050305030304" pitchFamily="18" charset="0"/>
              </a:rPr>
              <a:t>Pulled data directly from the KAPS table.</a:t>
            </a:r>
          </a:p>
          <a:p>
            <a:pPr marL="171450" indent="-171450" algn="just">
              <a:buFont typeface="Arial" panose="020B0604020202020204" pitchFamily="34" charset="0"/>
              <a:buChar char="•"/>
            </a:pPr>
            <a:r>
              <a:rPr lang="en-US" sz="1200" dirty="0">
                <a:latin typeface="Book Antiqua" panose="02040602050305030304" pitchFamily="18" charset="0"/>
              </a:rPr>
              <a:t>Focused on key columns: transaction_id, transaction_date, unit_price, transaction_qty.</a:t>
            </a:r>
          </a:p>
          <a:p>
            <a:pPr algn="just"/>
            <a:endParaRPr lang="en-US" sz="1200" u="sng" dirty="0">
              <a:latin typeface="Book Antiqua" panose="02040602050305030304" pitchFamily="18" charset="0"/>
            </a:endParaRPr>
          </a:p>
          <a:p>
            <a:pPr marL="342900" indent="-342900" algn="just">
              <a:buAutoNum type="arabicPeriod" startAt="2"/>
            </a:pPr>
            <a:r>
              <a:rPr lang="en-US" sz="1400" b="1" u="sng" dirty="0">
                <a:latin typeface="Book Antiqua" panose="02040602050305030304" pitchFamily="18" charset="0"/>
              </a:rPr>
              <a:t>Monthly Aggregation</a:t>
            </a:r>
          </a:p>
          <a:p>
            <a:pPr algn="just"/>
            <a:endParaRPr lang="en-US" sz="1400" b="1" u="sng" dirty="0">
              <a:latin typeface="Book Antiqua" panose="02040602050305030304" pitchFamily="18" charset="0"/>
            </a:endParaRPr>
          </a:p>
          <a:p>
            <a:pPr marL="171450" indent="-171450" algn="just">
              <a:buFont typeface="Arial" panose="020B0604020202020204" pitchFamily="34" charset="0"/>
              <a:buChar char="•"/>
            </a:pPr>
            <a:r>
              <a:rPr lang="en-US" sz="1200" dirty="0">
                <a:latin typeface="Book Antiqua" panose="02040602050305030304" pitchFamily="18" charset="0"/>
              </a:rPr>
              <a:t>Grouped transactions into monthly buckets (</a:t>
            </a:r>
            <a:r>
              <a:rPr lang="en-US" sz="1200" dirty="0" err="1">
                <a:latin typeface="Book Antiqua" panose="02040602050305030304" pitchFamily="18" charset="0"/>
              </a:rPr>
              <a:t>yyyy</a:t>
            </a:r>
            <a:r>
              <a:rPr lang="en-US" sz="1200" dirty="0">
                <a:latin typeface="Book Antiqua" panose="02040602050305030304" pitchFamily="18" charset="0"/>
              </a:rPr>
              <a:t>-MM).</a:t>
            </a:r>
          </a:p>
          <a:p>
            <a:pPr marL="171450" indent="-171450" algn="just">
              <a:buFont typeface="Arial" panose="020B0604020202020204" pitchFamily="34" charset="0"/>
              <a:buChar char="•"/>
            </a:pPr>
            <a:r>
              <a:rPr lang="en-US" sz="1200" dirty="0">
                <a:latin typeface="Book Antiqua" panose="02040602050305030304" pitchFamily="18" charset="0"/>
              </a:rPr>
              <a:t>Computed total revenue, number of unique orders, and total quantity sold for each month.</a:t>
            </a:r>
          </a:p>
          <a:p>
            <a:pPr marL="171450" indent="-171450" algn="just">
              <a:buFont typeface="Arial" panose="020B0604020202020204" pitchFamily="34" charset="0"/>
              <a:buChar char="•"/>
            </a:pPr>
            <a:r>
              <a:rPr lang="en-US" sz="1200" dirty="0">
                <a:latin typeface="Book Antiqua" panose="02040602050305030304" pitchFamily="18" charset="0"/>
              </a:rPr>
              <a:t>Established the baseline trend analysis.</a:t>
            </a:r>
          </a:p>
          <a:p>
            <a:pPr algn="just"/>
            <a:endParaRPr lang="en-US" sz="1400" b="1" u="sng" dirty="0">
              <a:latin typeface="Book Antiqua" panose="02040602050305030304" pitchFamily="18" charset="0"/>
            </a:endParaRPr>
          </a:p>
          <a:p>
            <a:pPr algn="just"/>
            <a:r>
              <a:rPr lang="en-US" sz="1600" b="1" u="sng" dirty="0">
                <a:latin typeface="Book Antiqua" panose="02040602050305030304" pitchFamily="18" charset="0"/>
              </a:rPr>
              <a:t>3. </a:t>
            </a:r>
            <a:r>
              <a:rPr lang="en-US" sz="1400" b="1" u="sng" dirty="0">
                <a:latin typeface="Book Antiqua" panose="02040602050305030304" pitchFamily="18" charset="0"/>
              </a:rPr>
              <a:t>Window Functions (LAG) for MoM Change</a:t>
            </a:r>
          </a:p>
          <a:p>
            <a:pPr algn="just"/>
            <a:endParaRPr lang="en-US" sz="1200" dirty="0">
              <a:latin typeface="Book Antiqua" panose="02040602050305030304" pitchFamily="18" charset="0"/>
            </a:endParaRPr>
          </a:p>
          <a:p>
            <a:pPr marL="171450" indent="-171450" algn="just">
              <a:buFont typeface="Arial" panose="020B0604020202020204" pitchFamily="34" charset="0"/>
              <a:buChar char="•"/>
            </a:pPr>
            <a:r>
              <a:rPr lang="en-US" sz="1200" dirty="0">
                <a:latin typeface="Book Antiqua" panose="02040602050305030304" pitchFamily="18" charset="0"/>
              </a:rPr>
              <a:t>Applied the LAG() function to compare current month metrics against the previous month.</a:t>
            </a:r>
          </a:p>
          <a:p>
            <a:pPr marL="171450" indent="-171450" algn="just">
              <a:buFont typeface="Arial" panose="020B0604020202020204" pitchFamily="34" charset="0"/>
              <a:buChar char="•"/>
            </a:pPr>
            <a:r>
              <a:rPr lang="en-US" sz="1200" dirty="0">
                <a:latin typeface="Book Antiqua" panose="02040602050305030304" pitchFamily="18" charset="0"/>
              </a:rPr>
              <a:t>Measured Month-over-Month (MoM) growth or decline in sales, orders, and quantities.</a:t>
            </a:r>
          </a:p>
          <a:p>
            <a:pPr algn="just"/>
            <a:endParaRPr lang="en-US" sz="1400" u="sng" dirty="0">
              <a:latin typeface="Book Antiqua" panose="02040602050305030304" pitchFamily="18" charset="0"/>
            </a:endParaRPr>
          </a:p>
          <a:p>
            <a:pPr algn="just"/>
            <a:r>
              <a:rPr lang="en-US" sz="1400" b="1" u="sng" dirty="0">
                <a:latin typeface="Book Antiqua" panose="02040602050305030304" pitchFamily="18" charset="0"/>
              </a:rPr>
              <a:t>4. Absolute Differences for Stability Checks</a:t>
            </a:r>
          </a:p>
          <a:p>
            <a:pPr algn="just"/>
            <a:endParaRPr lang="en-US" sz="1200" dirty="0">
              <a:latin typeface="Book Antiqua" panose="02040602050305030304" pitchFamily="18" charset="0"/>
            </a:endParaRPr>
          </a:p>
          <a:p>
            <a:pPr marL="171450" indent="-171450" algn="just">
              <a:buFont typeface="Arial" panose="020B0604020202020204" pitchFamily="34" charset="0"/>
              <a:buChar char="•"/>
            </a:pPr>
            <a:r>
              <a:rPr lang="en-US" sz="1200" dirty="0">
                <a:latin typeface="Book Antiqua" panose="02040602050305030304" pitchFamily="18" charset="0"/>
              </a:rPr>
              <a:t>Calculated the absolute delta between months.</a:t>
            </a:r>
          </a:p>
          <a:p>
            <a:pPr marL="171450" indent="-171450" algn="just">
              <a:buFont typeface="Arial" panose="020B0604020202020204" pitchFamily="34" charset="0"/>
              <a:buChar char="•"/>
            </a:pPr>
            <a:r>
              <a:rPr lang="en-US" sz="1200" dirty="0">
                <a:latin typeface="Book Antiqua" panose="02040602050305030304" pitchFamily="18" charset="0"/>
              </a:rPr>
              <a:t>Helped identify volatility (sharp spikes or drops), not just directional change.</a:t>
            </a:r>
          </a:p>
          <a:p>
            <a:pPr algn="just"/>
            <a:endParaRPr lang="en-US" sz="1200" dirty="0">
              <a:latin typeface="Book Antiqua" panose="02040602050305030304" pitchFamily="18" charset="0"/>
            </a:endParaRPr>
          </a:p>
          <a:p>
            <a:pPr algn="just"/>
            <a:r>
              <a:rPr lang="en-US" sz="1200" b="1" u="sng" dirty="0">
                <a:latin typeface="Book Antiqua" panose="02040602050305030304" pitchFamily="18" charset="0"/>
              </a:rPr>
              <a:t>5. </a:t>
            </a:r>
            <a:r>
              <a:rPr lang="en-US" sz="1400" b="1" u="sng" dirty="0">
                <a:latin typeface="Book Antiqua" panose="02040602050305030304" pitchFamily="18" charset="0"/>
              </a:rPr>
              <a:t>Business Interpretation → Recommendations</a:t>
            </a:r>
          </a:p>
          <a:p>
            <a:pPr algn="just"/>
            <a:endParaRPr lang="en-US" sz="1200" b="1" u="sng" dirty="0">
              <a:latin typeface="Book Antiqua" panose="02040602050305030304" pitchFamily="18" charset="0"/>
            </a:endParaRPr>
          </a:p>
          <a:p>
            <a:pPr marL="171450" indent="-171450" algn="just">
              <a:buFont typeface="Arial" panose="020B0604020202020204" pitchFamily="34" charset="0"/>
              <a:buChar char="•"/>
            </a:pPr>
            <a:r>
              <a:rPr lang="en-US" sz="1200" dirty="0">
                <a:latin typeface="Book Antiqua" panose="02040602050305030304" pitchFamily="18" charset="0"/>
              </a:rPr>
              <a:t>Translated numeric outputs into actionable insights for management.</a:t>
            </a:r>
          </a:p>
          <a:p>
            <a:pPr marL="171450" indent="-171450" algn="just">
              <a:buFont typeface="Arial" panose="020B0604020202020204" pitchFamily="34" charset="0"/>
              <a:buChar char="•"/>
            </a:pPr>
            <a:r>
              <a:rPr lang="en-US" sz="1200" dirty="0">
                <a:latin typeface="Book Antiqua" panose="02040602050305030304" pitchFamily="18" charset="0"/>
              </a:rPr>
              <a:t>Linked findings to potential strategies (promotions, pricing, inventory, loyalty programs).</a:t>
            </a:r>
          </a:p>
        </p:txBody>
      </p:sp>
      <p:sp>
        <p:nvSpPr>
          <p:cNvPr id="5" name="TextBox 4">
            <a:extLst>
              <a:ext uri="{FF2B5EF4-FFF2-40B4-BE49-F238E27FC236}">
                <a16:creationId xmlns:a16="http://schemas.microsoft.com/office/drawing/2014/main" id="{127C1757-2B4B-4727-958B-5D0002A6987F}"/>
              </a:ext>
            </a:extLst>
          </p:cNvPr>
          <p:cNvSpPr txBox="1"/>
          <p:nvPr/>
        </p:nvSpPr>
        <p:spPr>
          <a:xfrm>
            <a:off x="552226" y="2569940"/>
            <a:ext cx="1610061" cy="2062103"/>
          </a:xfrm>
          <a:prstGeom prst="rect">
            <a:avLst/>
          </a:prstGeom>
          <a:noFill/>
        </p:spPr>
        <p:txBody>
          <a:bodyPr wrap="square" rtlCol="0">
            <a:spAutoFit/>
          </a:bodyPr>
          <a:lstStyle/>
          <a:p>
            <a:r>
              <a:rPr lang="en-US" sz="3200" b="1" u="sng" dirty="0">
                <a:latin typeface="Book Antiqua" panose="02040602050305030304" pitchFamily="18" charset="0"/>
              </a:rPr>
              <a:t>Kap’s</a:t>
            </a:r>
          </a:p>
          <a:p>
            <a:r>
              <a:rPr lang="en-US" sz="3200" b="1" u="sng" dirty="0">
                <a:latin typeface="Book Antiqua" panose="02040602050305030304" pitchFamily="18" charset="0"/>
              </a:rPr>
              <a:t>Café </a:t>
            </a:r>
          </a:p>
          <a:p>
            <a:r>
              <a:rPr lang="en-US" sz="3200" b="1" u="sng" dirty="0">
                <a:latin typeface="Book Antiqua" panose="02040602050305030304" pitchFamily="18" charset="0"/>
              </a:rPr>
              <a:t>SQL </a:t>
            </a:r>
          </a:p>
          <a:p>
            <a:r>
              <a:rPr lang="en-US" sz="3200" b="1" u="sng" dirty="0">
                <a:latin typeface="Book Antiqua" panose="02040602050305030304" pitchFamily="18" charset="0"/>
              </a:rPr>
              <a:t>Project </a:t>
            </a:r>
          </a:p>
        </p:txBody>
      </p:sp>
    </p:spTree>
    <p:extLst>
      <p:ext uri="{BB962C8B-B14F-4D97-AF65-F5344CB8AC3E}">
        <p14:creationId xmlns:p14="http://schemas.microsoft.com/office/powerpoint/2010/main" val="4063709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C6F965-6D1F-4D73-BF4F-637199251C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9850"/>
            <a:ext cx="12192000" cy="6839415"/>
          </a:xfrm>
          <a:prstGeom prst="rect">
            <a:avLst/>
          </a:prstGeom>
        </p:spPr>
      </p:pic>
      <p:sp>
        <p:nvSpPr>
          <p:cNvPr id="8" name="TextBox 7">
            <a:extLst>
              <a:ext uri="{FF2B5EF4-FFF2-40B4-BE49-F238E27FC236}">
                <a16:creationId xmlns:a16="http://schemas.microsoft.com/office/drawing/2014/main" id="{F084C71A-3DEF-4397-A971-380665B79F5B}"/>
              </a:ext>
            </a:extLst>
          </p:cNvPr>
          <p:cNvSpPr txBox="1"/>
          <p:nvPr/>
        </p:nvSpPr>
        <p:spPr>
          <a:xfrm>
            <a:off x="2474258" y="-121264"/>
            <a:ext cx="8756725" cy="584775"/>
          </a:xfrm>
          <a:prstGeom prst="rect">
            <a:avLst/>
          </a:prstGeom>
          <a:noFill/>
        </p:spPr>
        <p:txBody>
          <a:bodyPr wrap="square" rtlCol="0">
            <a:spAutoFit/>
          </a:bodyPr>
          <a:lstStyle/>
          <a:p>
            <a:pPr algn="ctr"/>
            <a:r>
              <a:rPr lang="en-US" sz="3200" b="1" u="sng" dirty="0">
                <a:latin typeface="Book Antiqua" panose="02040602050305030304" pitchFamily="18" charset="0"/>
              </a:rPr>
              <a:t>Business Questions</a:t>
            </a:r>
          </a:p>
        </p:txBody>
      </p:sp>
      <p:sp>
        <p:nvSpPr>
          <p:cNvPr id="9" name="TextBox 8">
            <a:extLst>
              <a:ext uri="{FF2B5EF4-FFF2-40B4-BE49-F238E27FC236}">
                <a16:creationId xmlns:a16="http://schemas.microsoft.com/office/drawing/2014/main" id="{A378FE03-5628-4B2F-BD84-AFBB77B952F1}"/>
              </a:ext>
            </a:extLst>
          </p:cNvPr>
          <p:cNvSpPr txBox="1"/>
          <p:nvPr/>
        </p:nvSpPr>
        <p:spPr>
          <a:xfrm>
            <a:off x="2377440" y="668976"/>
            <a:ext cx="9597998" cy="4770537"/>
          </a:xfrm>
          <a:prstGeom prst="rect">
            <a:avLst/>
          </a:prstGeom>
          <a:noFill/>
        </p:spPr>
        <p:txBody>
          <a:bodyPr wrap="square" rtlCol="0">
            <a:spAutoFit/>
          </a:bodyPr>
          <a:lstStyle/>
          <a:p>
            <a:pPr algn="just"/>
            <a:r>
              <a:rPr lang="en-US" sz="2400" b="1" u="sng" dirty="0">
                <a:latin typeface="Book Antiqua" panose="02040602050305030304" pitchFamily="18" charset="0"/>
              </a:rPr>
              <a:t>1. What is the total sales value (₹) for each </a:t>
            </a:r>
            <a:r>
              <a:rPr lang="en-US" sz="2000" b="1" u="sng" dirty="0">
                <a:latin typeface="Book Antiqua" panose="02040602050305030304" pitchFamily="18" charset="0"/>
              </a:rPr>
              <a:t>month?</a:t>
            </a:r>
          </a:p>
          <a:p>
            <a:pPr algn="just"/>
            <a:endParaRPr lang="en-US" sz="1400" b="1" u="sng" dirty="0">
              <a:latin typeface="Book Antiqua" panose="02040602050305030304" pitchFamily="18" charset="0"/>
            </a:endParaRPr>
          </a:p>
          <a:p>
            <a:pPr algn="just"/>
            <a:endParaRPr lang="en-US" sz="1400" b="1" u="sng" dirty="0">
              <a:latin typeface="Book Antiqua" panose="02040602050305030304" pitchFamily="18" charset="0"/>
            </a:endParaRPr>
          </a:p>
          <a:p>
            <a:pPr algn="just"/>
            <a:endParaRPr lang="en-US" sz="1400" b="1" u="sng" dirty="0">
              <a:latin typeface="Book Antiqua" panose="02040602050305030304" pitchFamily="18" charset="0"/>
            </a:endParaRPr>
          </a:p>
          <a:p>
            <a:pPr algn="just"/>
            <a:endParaRPr lang="en-US" sz="1400" b="1" u="sng" dirty="0">
              <a:latin typeface="Book Antiqua" panose="02040602050305030304" pitchFamily="18" charset="0"/>
            </a:endParaRPr>
          </a:p>
          <a:p>
            <a:pPr algn="just"/>
            <a:endParaRPr lang="en-US" sz="1400" b="1" u="sng" dirty="0">
              <a:latin typeface="Book Antiqua" panose="02040602050305030304" pitchFamily="18" charset="0"/>
            </a:endParaRPr>
          </a:p>
          <a:p>
            <a:pPr algn="just"/>
            <a:endParaRPr lang="en-US" sz="1400" b="1" u="sng" dirty="0">
              <a:latin typeface="Book Antiqua" panose="02040602050305030304" pitchFamily="18" charset="0"/>
            </a:endParaRPr>
          </a:p>
          <a:p>
            <a:pPr algn="just"/>
            <a:endParaRPr lang="en-US" sz="1400" b="1" u="sng" dirty="0">
              <a:latin typeface="Book Antiqua" panose="02040602050305030304" pitchFamily="18" charset="0"/>
            </a:endParaRPr>
          </a:p>
          <a:p>
            <a:pPr algn="just"/>
            <a:endParaRPr lang="en-US" sz="1400" b="1" u="sng" dirty="0">
              <a:latin typeface="Book Antiqua" panose="02040602050305030304" pitchFamily="18" charset="0"/>
            </a:endParaRPr>
          </a:p>
          <a:p>
            <a:pPr algn="just"/>
            <a:endParaRPr lang="en-US" sz="1400" b="1" u="sng" dirty="0">
              <a:latin typeface="Book Antiqua" panose="02040602050305030304" pitchFamily="18" charset="0"/>
            </a:endParaRPr>
          </a:p>
          <a:p>
            <a:pPr algn="just"/>
            <a:endParaRPr lang="en-US" sz="1400" b="1" u="sng" dirty="0">
              <a:latin typeface="Book Antiqua" panose="02040602050305030304" pitchFamily="18" charset="0"/>
            </a:endParaRPr>
          </a:p>
          <a:p>
            <a:pPr algn="just"/>
            <a:endParaRPr lang="en-US" sz="1400" b="1" u="sng" dirty="0">
              <a:latin typeface="Book Antiqua" panose="02040602050305030304" pitchFamily="18" charset="0"/>
            </a:endParaRPr>
          </a:p>
          <a:p>
            <a:pPr algn="just"/>
            <a:endParaRPr lang="en-US" sz="1400" b="1" u="sng" dirty="0">
              <a:latin typeface="Book Antiqua" panose="02040602050305030304" pitchFamily="18" charset="0"/>
            </a:endParaRPr>
          </a:p>
          <a:p>
            <a:pPr algn="just"/>
            <a:endParaRPr lang="en-US" sz="1400" b="1" u="sng" dirty="0">
              <a:latin typeface="Book Antiqua" panose="02040602050305030304" pitchFamily="18" charset="0"/>
            </a:endParaRPr>
          </a:p>
          <a:p>
            <a:pPr algn="just"/>
            <a:endParaRPr lang="en-US" sz="1400" b="1" u="sng" dirty="0">
              <a:latin typeface="Book Antiqua" panose="02040602050305030304" pitchFamily="18" charset="0"/>
            </a:endParaRPr>
          </a:p>
          <a:p>
            <a:pPr algn="just"/>
            <a:endParaRPr lang="en-US" sz="1400" b="1" u="sng" dirty="0">
              <a:latin typeface="Book Antiqua" panose="02040602050305030304" pitchFamily="18" charset="0"/>
            </a:endParaRPr>
          </a:p>
          <a:p>
            <a:pPr algn="just"/>
            <a:endParaRPr lang="en-US" sz="1400" b="1" u="sng" dirty="0">
              <a:latin typeface="Book Antiqua" panose="02040602050305030304" pitchFamily="18" charset="0"/>
            </a:endParaRPr>
          </a:p>
          <a:p>
            <a:pPr algn="just"/>
            <a:endParaRPr lang="en-US" sz="1400" b="1" u="sng" dirty="0">
              <a:latin typeface="Book Antiqua" panose="02040602050305030304" pitchFamily="18" charset="0"/>
            </a:endParaRPr>
          </a:p>
          <a:p>
            <a:pPr algn="just"/>
            <a:endParaRPr lang="en-US" sz="1400" b="1" u="sng" dirty="0">
              <a:latin typeface="Book Antiqua" panose="02040602050305030304" pitchFamily="18" charset="0"/>
            </a:endParaRPr>
          </a:p>
          <a:p>
            <a:pPr algn="just"/>
            <a:endParaRPr lang="en-US" sz="1400" b="1" u="sng" dirty="0">
              <a:latin typeface="Book Antiqua" panose="02040602050305030304" pitchFamily="18" charset="0"/>
            </a:endParaRPr>
          </a:p>
          <a:p>
            <a:pPr algn="just"/>
            <a:endParaRPr lang="en-US" sz="1400" b="1" u="sng" dirty="0">
              <a:latin typeface="Book Antiqua" panose="02040602050305030304" pitchFamily="18" charset="0"/>
            </a:endParaRPr>
          </a:p>
        </p:txBody>
      </p:sp>
      <p:pic>
        <p:nvPicPr>
          <p:cNvPr id="3" name="Picture 2">
            <a:extLst>
              <a:ext uri="{FF2B5EF4-FFF2-40B4-BE49-F238E27FC236}">
                <a16:creationId xmlns:a16="http://schemas.microsoft.com/office/drawing/2014/main" id="{9B8854C3-D7EA-420B-A3A9-CF2E428FA1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4258" y="1309589"/>
            <a:ext cx="5889279" cy="1533002"/>
          </a:xfrm>
          <a:prstGeom prst="rect">
            <a:avLst/>
          </a:prstGeom>
        </p:spPr>
      </p:pic>
      <p:pic>
        <p:nvPicPr>
          <p:cNvPr id="5" name="Picture 4">
            <a:extLst>
              <a:ext uri="{FF2B5EF4-FFF2-40B4-BE49-F238E27FC236}">
                <a16:creationId xmlns:a16="http://schemas.microsoft.com/office/drawing/2014/main" id="{C45C0809-DE22-4241-820C-2890D90409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46271" y="2977300"/>
            <a:ext cx="3326898" cy="2821055"/>
          </a:xfrm>
          <a:prstGeom prst="rect">
            <a:avLst/>
          </a:prstGeom>
        </p:spPr>
      </p:pic>
      <p:sp>
        <p:nvSpPr>
          <p:cNvPr id="10" name="TextBox 9">
            <a:extLst>
              <a:ext uri="{FF2B5EF4-FFF2-40B4-BE49-F238E27FC236}">
                <a16:creationId xmlns:a16="http://schemas.microsoft.com/office/drawing/2014/main" id="{149CFA85-3B67-45B3-B143-CC2704709F38}"/>
              </a:ext>
            </a:extLst>
          </p:cNvPr>
          <p:cNvSpPr txBox="1"/>
          <p:nvPr/>
        </p:nvSpPr>
        <p:spPr>
          <a:xfrm>
            <a:off x="552226" y="2569940"/>
            <a:ext cx="1610061" cy="2062103"/>
          </a:xfrm>
          <a:prstGeom prst="rect">
            <a:avLst/>
          </a:prstGeom>
          <a:noFill/>
        </p:spPr>
        <p:txBody>
          <a:bodyPr wrap="square" rtlCol="0">
            <a:spAutoFit/>
          </a:bodyPr>
          <a:lstStyle/>
          <a:p>
            <a:r>
              <a:rPr lang="en-US" sz="3200" b="1" u="sng" dirty="0">
                <a:latin typeface="Book Antiqua" panose="02040602050305030304" pitchFamily="18" charset="0"/>
              </a:rPr>
              <a:t>Kap’s</a:t>
            </a:r>
          </a:p>
          <a:p>
            <a:r>
              <a:rPr lang="en-US" sz="3200" b="1" u="sng" dirty="0">
                <a:latin typeface="Book Antiqua" panose="02040602050305030304" pitchFamily="18" charset="0"/>
              </a:rPr>
              <a:t>Café </a:t>
            </a:r>
          </a:p>
          <a:p>
            <a:r>
              <a:rPr lang="en-US" sz="3200" b="1" u="sng" dirty="0">
                <a:latin typeface="Book Antiqua" panose="02040602050305030304" pitchFamily="18" charset="0"/>
              </a:rPr>
              <a:t>SQL </a:t>
            </a:r>
          </a:p>
          <a:p>
            <a:r>
              <a:rPr lang="en-US" sz="3200" b="1" u="sng" dirty="0">
                <a:latin typeface="Book Antiqua" panose="02040602050305030304" pitchFamily="18" charset="0"/>
              </a:rPr>
              <a:t>Project </a:t>
            </a:r>
          </a:p>
        </p:txBody>
      </p:sp>
      <p:sp>
        <p:nvSpPr>
          <p:cNvPr id="11" name="TextBox 10">
            <a:extLst>
              <a:ext uri="{FF2B5EF4-FFF2-40B4-BE49-F238E27FC236}">
                <a16:creationId xmlns:a16="http://schemas.microsoft.com/office/drawing/2014/main" id="{12583AAD-B0BC-4C93-8A1A-59C8D97F5567}"/>
              </a:ext>
            </a:extLst>
          </p:cNvPr>
          <p:cNvSpPr txBox="1"/>
          <p:nvPr/>
        </p:nvSpPr>
        <p:spPr>
          <a:xfrm>
            <a:off x="2474258" y="2977300"/>
            <a:ext cx="5690796" cy="4524315"/>
          </a:xfrm>
          <a:prstGeom prst="rect">
            <a:avLst/>
          </a:prstGeom>
          <a:noFill/>
        </p:spPr>
        <p:txBody>
          <a:bodyPr wrap="square" rtlCol="0">
            <a:spAutoFit/>
          </a:bodyPr>
          <a:lstStyle/>
          <a:p>
            <a:r>
              <a:rPr lang="en-US" b="1" u="sng" dirty="0">
                <a:latin typeface="Book Antiqua" panose="02040602050305030304" pitchFamily="18" charset="0"/>
              </a:rPr>
              <a:t>Key Insights : </a:t>
            </a:r>
          </a:p>
          <a:p>
            <a:pPr marL="171450" indent="-171450" algn="just">
              <a:buFont typeface="Arial" panose="020B0604020202020204" pitchFamily="34" charset="0"/>
              <a:buChar char="•"/>
            </a:pPr>
            <a:endParaRPr lang="en-US" sz="1200" dirty="0">
              <a:latin typeface="Book Antiqua" panose="02040602050305030304" pitchFamily="18" charset="0"/>
            </a:endParaRPr>
          </a:p>
          <a:p>
            <a:pPr marL="285750" indent="-285750" algn="just">
              <a:buFont typeface="Arial" panose="020B0604020202020204" pitchFamily="34" charset="0"/>
              <a:buChar char="•"/>
            </a:pPr>
            <a:r>
              <a:rPr lang="en-US" dirty="0">
                <a:latin typeface="Book Antiqua" panose="02040602050305030304" pitchFamily="18" charset="0"/>
              </a:rPr>
              <a:t>Sales revenue trends showed </a:t>
            </a:r>
            <a:r>
              <a:rPr lang="en-US" b="1" dirty="0">
                <a:latin typeface="Book Antiqua" panose="02040602050305030304" pitchFamily="18" charset="0"/>
              </a:rPr>
              <a:t>peaks and troughs across months.</a:t>
            </a:r>
          </a:p>
          <a:p>
            <a:pPr marL="285750" indent="-285750" algn="just">
              <a:buFont typeface="Arial" panose="020B0604020202020204" pitchFamily="34" charset="0"/>
              <a:buChar char="•"/>
            </a:pPr>
            <a:r>
              <a:rPr lang="en-US" dirty="0">
                <a:latin typeface="Book Antiqua" panose="02040602050305030304" pitchFamily="18" charset="0"/>
              </a:rPr>
              <a:t>Identified high-revenue months (possibly seasonal or promotion-driven).</a:t>
            </a:r>
          </a:p>
          <a:p>
            <a:pPr marL="285750" indent="-285750" algn="just">
              <a:buFont typeface="Arial" panose="020B0604020202020204" pitchFamily="34" charset="0"/>
              <a:buChar char="•"/>
            </a:pPr>
            <a:r>
              <a:rPr lang="en-US" dirty="0">
                <a:latin typeface="Book Antiqua" panose="02040602050305030304" pitchFamily="18" charset="0"/>
              </a:rPr>
              <a:t>Low-performing months revealed </a:t>
            </a:r>
            <a:r>
              <a:rPr lang="en-US" b="1" dirty="0">
                <a:latin typeface="Book Antiqua" panose="02040602050305030304" pitchFamily="18" charset="0"/>
              </a:rPr>
              <a:t>opportunities for targeted campaigns.</a:t>
            </a:r>
          </a:p>
          <a:p>
            <a:endParaRPr lang="en-US" sz="2400" b="1" u="sng" dirty="0">
              <a:latin typeface="Book Antiqua" panose="02040602050305030304" pitchFamily="18" charset="0"/>
            </a:endParaRP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r>
              <a:rPr lang="en-US" sz="1600" b="1" u="sng" dirty="0">
                <a:latin typeface="Book Antiqua" panose="02040602050305030304" pitchFamily="18" charset="0"/>
              </a:rPr>
              <a:t>  </a:t>
            </a:r>
          </a:p>
        </p:txBody>
      </p:sp>
    </p:spTree>
    <p:extLst>
      <p:ext uri="{BB962C8B-B14F-4D97-AF65-F5344CB8AC3E}">
        <p14:creationId xmlns:p14="http://schemas.microsoft.com/office/powerpoint/2010/main" val="282170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C6F965-6D1F-4D73-BF4F-637199251C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39415"/>
          </a:xfrm>
          <a:prstGeom prst="rect">
            <a:avLst/>
          </a:prstGeom>
        </p:spPr>
      </p:pic>
      <p:sp>
        <p:nvSpPr>
          <p:cNvPr id="9" name="TextBox 8">
            <a:extLst>
              <a:ext uri="{FF2B5EF4-FFF2-40B4-BE49-F238E27FC236}">
                <a16:creationId xmlns:a16="http://schemas.microsoft.com/office/drawing/2014/main" id="{A378FE03-5628-4B2F-BD84-AFBB77B952F1}"/>
              </a:ext>
            </a:extLst>
          </p:cNvPr>
          <p:cNvSpPr txBox="1"/>
          <p:nvPr/>
        </p:nvSpPr>
        <p:spPr>
          <a:xfrm>
            <a:off x="2594002" y="576737"/>
            <a:ext cx="9597998" cy="400110"/>
          </a:xfrm>
          <a:prstGeom prst="rect">
            <a:avLst/>
          </a:prstGeom>
          <a:noFill/>
        </p:spPr>
        <p:txBody>
          <a:bodyPr wrap="square" rtlCol="0">
            <a:spAutoFit/>
          </a:bodyPr>
          <a:lstStyle/>
          <a:p>
            <a:pPr algn="just"/>
            <a:r>
              <a:rPr lang="en-US" sz="2000" b="1" u="sng" dirty="0">
                <a:latin typeface="Book Antiqua" panose="02040602050305030304" pitchFamily="18" charset="0"/>
              </a:rPr>
              <a:t>2. What is the month-on-month (MoM) increase or decrease in total sales (₹)?</a:t>
            </a:r>
          </a:p>
        </p:txBody>
      </p:sp>
      <p:pic>
        <p:nvPicPr>
          <p:cNvPr id="4" name="Picture 3">
            <a:extLst>
              <a:ext uri="{FF2B5EF4-FFF2-40B4-BE49-F238E27FC236}">
                <a16:creationId xmlns:a16="http://schemas.microsoft.com/office/drawing/2014/main" id="{6FBD402F-2BFD-43FF-B5B7-962BEB5111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4002" y="1130323"/>
            <a:ext cx="8926171" cy="1800476"/>
          </a:xfrm>
          <a:prstGeom prst="rect">
            <a:avLst/>
          </a:prstGeom>
        </p:spPr>
      </p:pic>
      <p:pic>
        <p:nvPicPr>
          <p:cNvPr id="10" name="Picture 9">
            <a:extLst>
              <a:ext uri="{FF2B5EF4-FFF2-40B4-BE49-F238E27FC236}">
                <a16:creationId xmlns:a16="http://schemas.microsoft.com/office/drawing/2014/main" id="{36430D7F-F575-41CB-BC04-4D20ED5914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9205" y="3138104"/>
            <a:ext cx="4482639" cy="2589573"/>
          </a:xfrm>
          <a:prstGeom prst="rect">
            <a:avLst/>
          </a:prstGeom>
        </p:spPr>
      </p:pic>
      <p:sp>
        <p:nvSpPr>
          <p:cNvPr id="6" name="TextBox 5">
            <a:extLst>
              <a:ext uri="{FF2B5EF4-FFF2-40B4-BE49-F238E27FC236}">
                <a16:creationId xmlns:a16="http://schemas.microsoft.com/office/drawing/2014/main" id="{14C8EAC2-2777-4C4D-8C12-5D428FD59EF2}"/>
              </a:ext>
            </a:extLst>
          </p:cNvPr>
          <p:cNvSpPr txBox="1"/>
          <p:nvPr/>
        </p:nvSpPr>
        <p:spPr>
          <a:xfrm>
            <a:off x="552226" y="2569940"/>
            <a:ext cx="1610061" cy="2062103"/>
          </a:xfrm>
          <a:prstGeom prst="rect">
            <a:avLst/>
          </a:prstGeom>
          <a:noFill/>
        </p:spPr>
        <p:txBody>
          <a:bodyPr wrap="square" rtlCol="0">
            <a:spAutoFit/>
          </a:bodyPr>
          <a:lstStyle/>
          <a:p>
            <a:r>
              <a:rPr lang="en-US" sz="3200" b="1" u="sng" dirty="0">
                <a:latin typeface="Book Antiqua" panose="02040602050305030304" pitchFamily="18" charset="0"/>
              </a:rPr>
              <a:t>Kap’s</a:t>
            </a:r>
          </a:p>
          <a:p>
            <a:r>
              <a:rPr lang="en-US" sz="3200" b="1" u="sng" dirty="0">
                <a:latin typeface="Book Antiqua" panose="02040602050305030304" pitchFamily="18" charset="0"/>
              </a:rPr>
              <a:t>Café </a:t>
            </a:r>
          </a:p>
          <a:p>
            <a:r>
              <a:rPr lang="en-US" sz="3200" b="1" u="sng" dirty="0">
                <a:latin typeface="Book Antiqua" panose="02040602050305030304" pitchFamily="18" charset="0"/>
              </a:rPr>
              <a:t>SQL </a:t>
            </a:r>
          </a:p>
          <a:p>
            <a:r>
              <a:rPr lang="en-US" sz="3200" b="1" u="sng" dirty="0">
                <a:latin typeface="Book Antiqua" panose="02040602050305030304" pitchFamily="18" charset="0"/>
              </a:rPr>
              <a:t>Project </a:t>
            </a:r>
          </a:p>
        </p:txBody>
      </p:sp>
      <p:sp>
        <p:nvSpPr>
          <p:cNvPr id="8" name="TextBox 7">
            <a:extLst>
              <a:ext uri="{FF2B5EF4-FFF2-40B4-BE49-F238E27FC236}">
                <a16:creationId xmlns:a16="http://schemas.microsoft.com/office/drawing/2014/main" id="{BBE9B3E9-C96F-45EE-92E0-B7F80697C6DA}"/>
              </a:ext>
            </a:extLst>
          </p:cNvPr>
          <p:cNvSpPr txBox="1"/>
          <p:nvPr/>
        </p:nvSpPr>
        <p:spPr>
          <a:xfrm>
            <a:off x="2434430" y="3138104"/>
            <a:ext cx="5074791" cy="4001095"/>
          </a:xfrm>
          <a:prstGeom prst="rect">
            <a:avLst/>
          </a:prstGeom>
          <a:noFill/>
        </p:spPr>
        <p:txBody>
          <a:bodyPr wrap="square" rtlCol="0">
            <a:spAutoFit/>
          </a:bodyPr>
          <a:lstStyle/>
          <a:p>
            <a:r>
              <a:rPr lang="en-US" b="1" u="sng" dirty="0">
                <a:latin typeface="Book Antiqua" panose="02040602050305030304" pitchFamily="18" charset="0"/>
              </a:rPr>
              <a:t>Key Insights : </a:t>
            </a:r>
          </a:p>
          <a:p>
            <a:pPr marL="171450" indent="-171450" algn="just">
              <a:buFont typeface="Arial" panose="020B0604020202020204" pitchFamily="34" charset="0"/>
              <a:buChar char="•"/>
            </a:pPr>
            <a:endParaRPr lang="en-US" sz="1200" dirty="0">
              <a:latin typeface="Book Antiqua" panose="02040602050305030304" pitchFamily="18" charset="0"/>
            </a:endParaRPr>
          </a:p>
          <a:p>
            <a:pPr marL="285750" indent="-285750" algn="just">
              <a:buFont typeface="Arial" panose="020B0604020202020204" pitchFamily="34" charset="0"/>
              <a:buChar char="•"/>
            </a:pPr>
            <a:r>
              <a:rPr lang="en-US" sz="1600" dirty="0">
                <a:latin typeface="Book Antiqua" panose="02040602050305030304" pitchFamily="18" charset="0"/>
              </a:rPr>
              <a:t>Some months experienced steady growth, while others had sharp declines.</a:t>
            </a:r>
          </a:p>
          <a:p>
            <a:pPr marL="285750" indent="-285750" algn="just">
              <a:buFont typeface="Arial" panose="020B0604020202020204" pitchFamily="34" charset="0"/>
              <a:buChar char="•"/>
            </a:pPr>
            <a:r>
              <a:rPr lang="en-US" sz="1600" dirty="0">
                <a:latin typeface="Book Antiqua" panose="02040602050305030304" pitchFamily="18" charset="0"/>
              </a:rPr>
              <a:t>Positive MoM changes indicated effective periods (potential promotions or customer inflow).</a:t>
            </a:r>
          </a:p>
          <a:p>
            <a:pPr marL="285750" indent="-285750" algn="just">
              <a:buFont typeface="Arial" panose="020B0604020202020204" pitchFamily="34" charset="0"/>
              <a:buChar char="•"/>
            </a:pPr>
            <a:r>
              <a:rPr lang="en-US" sz="1600" dirty="0">
                <a:latin typeface="Book Antiqua" panose="02040602050305030304" pitchFamily="18" charset="0"/>
              </a:rPr>
              <a:t>Negative MoM highlighted business risk periods, useful for management reviews.</a:t>
            </a: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r>
              <a:rPr lang="en-US" sz="1600" b="1" u="sng" dirty="0">
                <a:latin typeface="Book Antiqua" panose="02040602050305030304" pitchFamily="18" charset="0"/>
              </a:rPr>
              <a:t>  </a:t>
            </a:r>
          </a:p>
        </p:txBody>
      </p:sp>
    </p:spTree>
    <p:extLst>
      <p:ext uri="{BB962C8B-B14F-4D97-AF65-F5344CB8AC3E}">
        <p14:creationId xmlns:p14="http://schemas.microsoft.com/office/powerpoint/2010/main" val="539527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C6F965-6D1F-4D73-BF4F-637199251C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39415"/>
          </a:xfrm>
          <a:prstGeom prst="rect">
            <a:avLst/>
          </a:prstGeom>
        </p:spPr>
      </p:pic>
      <p:sp>
        <p:nvSpPr>
          <p:cNvPr id="9" name="TextBox 8">
            <a:extLst>
              <a:ext uri="{FF2B5EF4-FFF2-40B4-BE49-F238E27FC236}">
                <a16:creationId xmlns:a16="http://schemas.microsoft.com/office/drawing/2014/main" id="{A378FE03-5628-4B2F-BD84-AFBB77B952F1}"/>
              </a:ext>
            </a:extLst>
          </p:cNvPr>
          <p:cNvSpPr txBox="1"/>
          <p:nvPr/>
        </p:nvSpPr>
        <p:spPr>
          <a:xfrm>
            <a:off x="2514714" y="281381"/>
            <a:ext cx="9597998" cy="707886"/>
          </a:xfrm>
          <a:prstGeom prst="rect">
            <a:avLst/>
          </a:prstGeom>
          <a:noFill/>
        </p:spPr>
        <p:txBody>
          <a:bodyPr wrap="square" rtlCol="0">
            <a:spAutoFit/>
          </a:bodyPr>
          <a:lstStyle/>
          <a:p>
            <a:pPr algn="just"/>
            <a:r>
              <a:rPr lang="en-US" sz="2000" b="1" u="sng" dirty="0">
                <a:latin typeface="Book Antiqua" panose="02040602050305030304" pitchFamily="18" charset="0"/>
              </a:rPr>
              <a:t>Q.3 What is the absolute difference in total sales (₹) between the selected month and its previous </a:t>
            </a:r>
          </a:p>
        </p:txBody>
      </p:sp>
      <p:pic>
        <p:nvPicPr>
          <p:cNvPr id="11" name="Picture 10">
            <a:extLst>
              <a:ext uri="{FF2B5EF4-FFF2-40B4-BE49-F238E27FC236}">
                <a16:creationId xmlns:a16="http://schemas.microsoft.com/office/drawing/2014/main" id="{0C49941F-5D49-47F5-89AA-F47C03038A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714" y="989267"/>
            <a:ext cx="6253814" cy="2439733"/>
          </a:xfrm>
          <a:prstGeom prst="rect">
            <a:avLst/>
          </a:prstGeom>
        </p:spPr>
      </p:pic>
      <p:pic>
        <p:nvPicPr>
          <p:cNvPr id="13" name="Picture 12">
            <a:extLst>
              <a:ext uri="{FF2B5EF4-FFF2-40B4-BE49-F238E27FC236}">
                <a16:creationId xmlns:a16="http://schemas.microsoft.com/office/drawing/2014/main" id="{DDF0A6DF-ED3D-472E-8432-F9177BB1A9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1985" y="3700544"/>
            <a:ext cx="4684153" cy="2028340"/>
          </a:xfrm>
          <a:prstGeom prst="rect">
            <a:avLst/>
          </a:prstGeom>
        </p:spPr>
      </p:pic>
      <p:sp>
        <p:nvSpPr>
          <p:cNvPr id="6" name="TextBox 5">
            <a:extLst>
              <a:ext uri="{FF2B5EF4-FFF2-40B4-BE49-F238E27FC236}">
                <a16:creationId xmlns:a16="http://schemas.microsoft.com/office/drawing/2014/main" id="{1CC828E2-462C-48AF-92C8-4961D3BD701B}"/>
              </a:ext>
            </a:extLst>
          </p:cNvPr>
          <p:cNvSpPr txBox="1"/>
          <p:nvPr/>
        </p:nvSpPr>
        <p:spPr>
          <a:xfrm>
            <a:off x="552226" y="2569940"/>
            <a:ext cx="1610061" cy="2062103"/>
          </a:xfrm>
          <a:prstGeom prst="rect">
            <a:avLst/>
          </a:prstGeom>
          <a:noFill/>
        </p:spPr>
        <p:txBody>
          <a:bodyPr wrap="square" rtlCol="0">
            <a:spAutoFit/>
          </a:bodyPr>
          <a:lstStyle/>
          <a:p>
            <a:r>
              <a:rPr lang="en-US" sz="3200" b="1" u="sng" dirty="0">
                <a:latin typeface="Book Antiqua" panose="02040602050305030304" pitchFamily="18" charset="0"/>
              </a:rPr>
              <a:t>Kap’s</a:t>
            </a:r>
          </a:p>
          <a:p>
            <a:r>
              <a:rPr lang="en-US" sz="3200" b="1" u="sng" dirty="0">
                <a:latin typeface="Book Antiqua" panose="02040602050305030304" pitchFamily="18" charset="0"/>
              </a:rPr>
              <a:t>Café </a:t>
            </a:r>
          </a:p>
          <a:p>
            <a:r>
              <a:rPr lang="en-US" sz="3200" b="1" u="sng" dirty="0">
                <a:latin typeface="Book Antiqua" panose="02040602050305030304" pitchFamily="18" charset="0"/>
              </a:rPr>
              <a:t>SQL </a:t>
            </a:r>
          </a:p>
          <a:p>
            <a:r>
              <a:rPr lang="en-US" sz="3200" b="1" u="sng" dirty="0">
                <a:latin typeface="Book Antiqua" panose="02040602050305030304" pitchFamily="18" charset="0"/>
              </a:rPr>
              <a:t>Project </a:t>
            </a:r>
          </a:p>
        </p:txBody>
      </p:sp>
      <p:sp>
        <p:nvSpPr>
          <p:cNvPr id="8" name="TextBox 7">
            <a:extLst>
              <a:ext uri="{FF2B5EF4-FFF2-40B4-BE49-F238E27FC236}">
                <a16:creationId xmlns:a16="http://schemas.microsoft.com/office/drawing/2014/main" id="{BD7C7D48-BF99-4812-A03C-15882ACD7F04}"/>
              </a:ext>
            </a:extLst>
          </p:cNvPr>
          <p:cNvSpPr txBox="1"/>
          <p:nvPr/>
        </p:nvSpPr>
        <p:spPr>
          <a:xfrm>
            <a:off x="2430349" y="3600991"/>
            <a:ext cx="4883364" cy="4001095"/>
          </a:xfrm>
          <a:prstGeom prst="rect">
            <a:avLst/>
          </a:prstGeom>
          <a:noFill/>
        </p:spPr>
        <p:txBody>
          <a:bodyPr wrap="square" rtlCol="0">
            <a:spAutoFit/>
          </a:bodyPr>
          <a:lstStyle/>
          <a:p>
            <a:r>
              <a:rPr lang="en-US" b="1" u="sng" dirty="0">
                <a:latin typeface="Book Antiqua" panose="02040602050305030304" pitchFamily="18" charset="0"/>
              </a:rPr>
              <a:t>Key Insights : </a:t>
            </a:r>
          </a:p>
          <a:p>
            <a:pPr marL="171450" indent="-171450" algn="just">
              <a:buFont typeface="Arial" panose="020B0604020202020204" pitchFamily="34" charset="0"/>
              <a:buChar char="•"/>
            </a:pPr>
            <a:endParaRPr lang="en-US" sz="1200" dirty="0">
              <a:latin typeface="Book Antiqua" panose="02040602050305030304" pitchFamily="18" charset="0"/>
            </a:endParaRPr>
          </a:p>
          <a:p>
            <a:pPr marL="285750" indent="-285750" algn="just">
              <a:buFont typeface="Arial" panose="020B0604020202020204" pitchFamily="34" charset="0"/>
              <a:buChar char="•"/>
            </a:pPr>
            <a:r>
              <a:rPr lang="en-US" sz="1600" dirty="0">
                <a:latin typeface="Book Antiqua" panose="02040602050305030304" pitchFamily="18" charset="0"/>
              </a:rPr>
              <a:t>The absolute variance helped spot volatility in sales performance.</a:t>
            </a:r>
          </a:p>
          <a:p>
            <a:pPr marL="285750" indent="-285750" algn="just">
              <a:buFont typeface="Arial" panose="020B0604020202020204" pitchFamily="34" charset="0"/>
              <a:buChar char="•"/>
            </a:pPr>
            <a:endParaRPr lang="en-US" sz="1600" dirty="0">
              <a:latin typeface="Book Antiqua" panose="02040602050305030304" pitchFamily="18" charset="0"/>
            </a:endParaRPr>
          </a:p>
          <a:p>
            <a:pPr marL="285750" indent="-285750" algn="just">
              <a:buFont typeface="Arial" panose="020B0604020202020204" pitchFamily="34" charset="0"/>
              <a:buChar char="•"/>
            </a:pPr>
            <a:r>
              <a:rPr lang="en-US" sz="1600" dirty="0">
                <a:latin typeface="Book Antiqua" panose="02040602050305030304" pitchFamily="18" charset="0"/>
              </a:rPr>
              <a:t>Large differences flagged anomalous months — requiring deeper investigation (e.g., supply chain issues, holidays, or external factors).</a:t>
            </a: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r>
              <a:rPr lang="en-US" sz="1600" b="1" u="sng" dirty="0">
                <a:latin typeface="Book Antiqua" panose="02040602050305030304" pitchFamily="18" charset="0"/>
              </a:rPr>
              <a:t>  </a:t>
            </a:r>
          </a:p>
        </p:txBody>
      </p:sp>
    </p:spTree>
    <p:extLst>
      <p:ext uri="{BB962C8B-B14F-4D97-AF65-F5344CB8AC3E}">
        <p14:creationId xmlns:p14="http://schemas.microsoft.com/office/powerpoint/2010/main" val="1813321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C6F965-6D1F-4D73-BF4F-637199251C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39415"/>
          </a:xfrm>
          <a:prstGeom prst="rect">
            <a:avLst/>
          </a:prstGeom>
        </p:spPr>
      </p:pic>
      <p:sp>
        <p:nvSpPr>
          <p:cNvPr id="9" name="TextBox 8">
            <a:extLst>
              <a:ext uri="{FF2B5EF4-FFF2-40B4-BE49-F238E27FC236}">
                <a16:creationId xmlns:a16="http://schemas.microsoft.com/office/drawing/2014/main" id="{A378FE03-5628-4B2F-BD84-AFBB77B952F1}"/>
              </a:ext>
            </a:extLst>
          </p:cNvPr>
          <p:cNvSpPr txBox="1"/>
          <p:nvPr/>
        </p:nvSpPr>
        <p:spPr>
          <a:xfrm>
            <a:off x="2514714" y="281381"/>
            <a:ext cx="9597998" cy="400110"/>
          </a:xfrm>
          <a:prstGeom prst="rect">
            <a:avLst/>
          </a:prstGeom>
          <a:noFill/>
        </p:spPr>
        <p:txBody>
          <a:bodyPr wrap="square" rtlCol="0">
            <a:spAutoFit/>
          </a:bodyPr>
          <a:lstStyle/>
          <a:p>
            <a:pPr algn="just"/>
            <a:r>
              <a:rPr lang="en-US" sz="2000" b="1" u="sng">
                <a:latin typeface="Book Antiqua" panose="02040602050305030304" pitchFamily="18" charset="0"/>
              </a:rPr>
              <a:t>Q.4. What is the total number of orders for each month?</a:t>
            </a:r>
            <a:endParaRPr lang="en-US" sz="2000" b="1" u="sng" dirty="0">
              <a:latin typeface="Book Antiqua" panose="02040602050305030304" pitchFamily="18" charset="0"/>
            </a:endParaRPr>
          </a:p>
        </p:txBody>
      </p:sp>
      <p:pic>
        <p:nvPicPr>
          <p:cNvPr id="3" name="Picture 2">
            <a:extLst>
              <a:ext uri="{FF2B5EF4-FFF2-40B4-BE49-F238E27FC236}">
                <a16:creationId xmlns:a16="http://schemas.microsoft.com/office/drawing/2014/main" id="{165A7684-E791-4391-8B47-E2F9977B07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2290" y="771667"/>
            <a:ext cx="7652531" cy="2369565"/>
          </a:xfrm>
          <a:prstGeom prst="rect">
            <a:avLst/>
          </a:prstGeom>
        </p:spPr>
      </p:pic>
      <p:pic>
        <p:nvPicPr>
          <p:cNvPr id="5" name="Picture 4">
            <a:extLst>
              <a:ext uri="{FF2B5EF4-FFF2-40B4-BE49-F238E27FC236}">
                <a16:creationId xmlns:a16="http://schemas.microsoft.com/office/drawing/2014/main" id="{A1E41D89-3944-4F46-9527-1F759E1E74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0632" y="3231408"/>
            <a:ext cx="3470524" cy="2997270"/>
          </a:xfrm>
          <a:prstGeom prst="rect">
            <a:avLst/>
          </a:prstGeom>
        </p:spPr>
      </p:pic>
      <p:sp>
        <p:nvSpPr>
          <p:cNvPr id="6" name="TextBox 5">
            <a:extLst>
              <a:ext uri="{FF2B5EF4-FFF2-40B4-BE49-F238E27FC236}">
                <a16:creationId xmlns:a16="http://schemas.microsoft.com/office/drawing/2014/main" id="{4B57A997-CEBA-486C-A72F-BF269CEFB1CA}"/>
              </a:ext>
            </a:extLst>
          </p:cNvPr>
          <p:cNvSpPr txBox="1"/>
          <p:nvPr/>
        </p:nvSpPr>
        <p:spPr>
          <a:xfrm>
            <a:off x="552226" y="2569940"/>
            <a:ext cx="1610061" cy="2062103"/>
          </a:xfrm>
          <a:prstGeom prst="rect">
            <a:avLst/>
          </a:prstGeom>
          <a:noFill/>
        </p:spPr>
        <p:txBody>
          <a:bodyPr wrap="square" rtlCol="0">
            <a:spAutoFit/>
          </a:bodyPr>
          <a:lstStyle/>
          <a:p>
            <a:r>
              <a:rPr lang="en-US" sz="3200" b="1" u="sng" dirty="0">
                <a:latin typeface="Book Antiqua" panose="02040602050305030304" pitchFamily="18" charset="0"/>
              </a:rPr>
              <a:t>Kap’s</a:t>
            </a:r>
          </a:p>
          <a:p>
            <a:r>
              <a:rPr lang="en-US" sz="3200" b="1" u="sng" dirty="0">
                <a:latin typeface="Book Antiqua" panose="02040602050305030304" pitchFamily="18" charset="0"/>
              </a:rPr>
              <a:t>Café </a:t>
            </a:r>
          </a:p>
          <a:p>
            <a:r>
              <a:rPr lang="en-US" sz="3200" b="1" u="sng" dirty="0">
                <a:latin typeface="Book Antiqua" panose="02040602050305030304" pitchFamily="18" charset="0"/>
              </a:rPr>
              <a:t>SQL </a:t>
            </a:r>
          </a:p>
          <a:p>
            <a:r>
              <a:rPr lang="en-US" sz="3200" b="1" u="sng" dirty="0">
                <a:latin typeface="Book Antiqua" panose="02040602050305030304" pitchFamily="18" charset="0"/>
              </a:rPr>
              <a:t>Project </a:t>
            </a:r>
          </a:p>
        </p:txBody>
      </p:sp>
      <p:sp>
        <p:nvSpPr>
          <p:cNvPr id="8" name="TextBox 7">
            <a:extLst>
              <a:ext uri="{FF2B5EF4-FFF2-40B4-BE49-F238E27FC236}">
                <a16:creationId xmlns:a16="http://schemas.microsoft.com/office/drawing/2014/main" id="{EA66CE81-6A8D-4A6B-BC20-3343DB6DEF5B}"/>
              </a:ext>
            </a:extLst>
          </p:cNvPr>
          <p:cNvSpPr txBox="1"/>
          <p:nvPr/>
        </p:nvSpPr>
        <p:spPr>
          <a:xfrm>
            <a:off x="2514714" y="3429000"/>
            <a:ext cx="5433491" cy="4493538"/>
          </a:xfrm>
          <a:prstGeom prst="rect">
            <a:avLst/>
          </a:prstGeom>
          <a:noFill/>
        </p:spPr>
        <p:txBody>
          <a:bodyPr wrap="square" rtlCol="0">
            <a:spAutoFit/>
          </a:bodyPr>
          <a:lstStyle/>
          <a:p>
            <a:r>
              <a:rPr lang="en-US" b="1" u="sng" dirty="0">
                <a:latin typeface="Book Antiqua" panose="02040602050305030304" pitchFamily="18" charset="0"/>
              </a:rPr>
              <a:t>Key Insights : </a:t>
            </a:r>
          </a:p>
          <a:p>
            <a:pPr marL="171450" indent="-171450" algn="just">
              <a:buFont typeface="Arial" panose="020B0604020202020204" pitchFamily="34" charset="0"/>
              <a:buChar char="•"/>
            </a:pPr>
            <a:endParaRPr lang="en-US" sz="1200" dirty="0">
              <a:latin typeface="Book Antiqua" panose="02040602050305030304" pitchFamily="18" charset="0"/>
            </a:endParaRPr>
          </a:p>
          <a:p>
            <a:pPr marL="285750" indent="-285750" algn="just">
              <a:buFont typeface="Arial" panose="020B0604020202020204" pitchFamily="34" charset="0"/>
              <a:buChar char="•"/>
            </a:pPr>
            <a:r>
              <a:rPr lang="en-US" sz="1600" dirty="0">
                <a:latin typeface="Book Antiqua" panose="02040602050305030304" pitchFamily="18" charset="0"/>
              </a:rPr>
              <a:t>Monthly order counts revealed customer engagement levels.</a:t>
            </a:r>
          </a:p>
          <a:p>
            <a:pPr marL="285750" indent="-285750" algn="just">
              <a:buFont typeface="Arial" panose="020B0604020202020204" pitchFamily="34" charset="0"/>
              <a:buChar char="•"/>
            </a:pPr>
            <a:endParaRPr lang="en-US" sz="1600" dirty="0">
              <a:latin typeface="Book Antiqua" panose="02040602050305030304" pitchFamily="18" charset="0"/>
            </a:endParaRPr>
          </a:p>
          <a:p>
            <a:pPr marL="285750" indent="-285750" algn="just">
              <a:buFont typeface="Arial" panose="020B0604020202020204" pitchFamily="34" charset="0"/>
              <a:buChar char="•"/>
            </a:pPr>
            <a:r>
              <a:rPr lang="en-US" sz="1600" dirty="0">
                <a:latin typeface="Book Antiqua" panose="02040602050305030304" pitchFamily="18" charset="0"/>
              </a:rPr>
              <a:t>Higher orders aligned with peak café traffic; lower orders suggested drop-offs in demand.</a:t>
            </a:r>
          </a:p>
          <a:p>
            <a:pPr marL="285750" indent="-285750" algn="just">
              <a:buFont typeface="Arial" panose="020B0604020202020204" pitchFamily="34" charset="0"/>
              <a:buChar char="•"/>
            </a:pPr>
            <a:endParaRPr lang="en-US" sz="1600" dirty="0">
              <a:latin typeface="Book Antiqua" panose="02040602050305030304" pitchFamily="18" charset="0"/>
            </a:endParaRPr>
          </a:p>
          <a:p>
            <a:pPr marL="285750" indent="-285750" algn="just">
              <a:buFont typeface="Arial" panose="020B0604020202020204" pitchFamily="34" charset="0"/>
              <a:buChar char="•"/>
            </a:pPr>
            <a:r>
              <a:rPr lang="en-US" sz="1600" dirty="0">
                <a:latin typeface="Book Antiqua" panose="02040602050305030304" pitchFamily="18" charset="0"/>
              </a:rPr>
              <a:t>Provided a baseline for understanding revenue drivers.</a:t>
            </a: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endParaRPr lang="en-US" sz="1600" b="1" u="sng" dirty="0">
              <a:latin typeface="Book Antiqua" panose="02040602050305030304" pitchFamily="18" charset="0"/>
            </a:endParaRPr>
          </a:p>
          <a:p>
            <a:r>
              <a:rPr lang="en-US" sz="1600" b="1" u="sng" dirty="0">
                <a:latin typeface="Book Antiqua" panose="02040602050305030304" pitchFamily="18" charset="0"/>
              </a:rPr>
              <a:t>  </a:t>
            </a:r>
          </a:p>
        </p:txBody>
      </p:sp>
    </p:spTree>
    <p:extLst>
      <p:ext uri="{BB962C8B-B14F-4D97-AF65-F5344CB8AC3E}">
        <p14:creationId xmlns:p14="http://schemas.microsoft.com/office/powerpoint/2010/main" val="254404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1733</Words>
  <Application>Microsoft Office PowerPoint</Application>
  <PresentationFormat>Widescreen</PresentationFormat>
  <Paragraphs>401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Book Antiqua</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khurram</dc:creator>
  <cp:lastModifiedBy>khurram</cp:lastModifiedBy>
  <cp:revision>16</cp:revision>
  <dcterms:created xsi:type="dcterms:W3CDTF">2025-09-03T07:10:45Z</dcterms:created>
  <dcterms:modified xsi:type="dcterms:W3CDTF">2025-09-03T14:50:51Z</dcterms:modified>
</cp:coreProperties>
</file>