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AF37-294E-456F-8BAC-A0E5E6EC8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72F5-5FFE-4493-9B9B-8AD6A075A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8ABA-5C6E-4694-9BF5-DFE7D691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CEF1-5BE3-4406-855B-3567C6AD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D25C-82F4-4C0A-B5A6-F9787C65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D9C7-88F5-4C8E-B2BF-4B010797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D56C2-DF46-47B6-9B2D-F7F390DB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BEF48-96BE-4D47-B48E-2BD19EB5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EFC6-67AD-4A99-B9C5-93E00AD5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9EB4B-5915-4E55-9B47-16A072CB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DA07-004E-4063-B088-4314D44F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843F-90C4-42E6-B0EC-5CCF50228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16BF-FECE-4DBB-B067-D5D78E1C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FDB4-53D4-4629-8AFB-FD4CB069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739F-20FE-457B-AC7A-7212BDA3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DF03-0210-4F4A-945E-BBD27697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4574-8A23-4FD6-829A-67588AB5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2C6-10F3-4781-8B19-F06DEF56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B61A-1D92-4230-9027-B7D3D93C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F43F-607B-4470-89B7-9CE2504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5B2E-8BE7-4BA6-A227-82C3E366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A57BC-8C56-4FCD-85F0-91BF9B12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1DD9-1048-458C-9FFF-BA9E593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89EC-1803-4A89-AF7F-EF16D0FC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88EC0-2AFA-4DEC-B19E-7B843446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9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5299-1F73-4A7D-9675-8D6BCB0E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435F-A886-46F2-BC6D-1CA0F8A87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D4B5-007F-4063-9735-19B98375A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B37FA-A3E9-4612-BE00-6C260390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FC1FA-76EF-46A4-93B0-538654E9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F6499-6C43-487E-883A-69DAB7F7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2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6EF2-096F-4B82-A49C-BA51862A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2804-6308-4902-A0D4-41BD6F09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F7A7C-A82B-494D-8ABE-9C210A22B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31254-DAA5-4816-818A-7E6C53309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AA224-ED4B-428C-AC64-22ED4B30C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3CF7C-E9D6-4534-85B5-3B0B5A83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8225A-79EE-4393-966B-14ED485E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60E01-2076-41E2-9DB4-97F17114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6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9873-DABE-4257-AFC6-FBBEA0EC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28964-9501-4606-8631-15C3C5B6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254B-6648-4A54-88F6-2945F791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02FB6-D40E-48FF-A230-697C5A0C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0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1D46E-7FBB-4506-88CE-EC510458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699A3-A1B6-4781-9BE5-6133C2BA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13D9-AFAD-4157-A8D2-F4997255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79B0-30EE-4F51-AEF2-3BF5247C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EB52-F7F4-40C6-9FC1-C5C0B15B9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21F2-527C-47FA-BE2E-A2FBFB003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1BC5-EED3-4567-9888-768CB9F1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8572-96F7-4F55-B41A-990D1C1F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AF84A-41E3-4D54-9EF7-7F4F191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D1F0-74D3-4664-9632-CC33D98B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1B43E-7528-481E-B9C9-1403C7D6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410D9-2E49-4E0F-89E6-957DD74D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66FC2-1099-49DC-BDD0-C72EF1DA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633E-48EE-47CC-BD19-4758551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AD2CA-1641-47B9-9A9E-A93E7E3A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48F2A-BF9B-41F3-983F-31238013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02D1-5213-4928-94AA-251E096F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BACF-8EBC-448D-A504-6AF7B2635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CC6C-9DAB-4678-B0F2-3ABE055549B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B658-6A83-4A7F-9CEF-DE5D9A878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7387-CA79-4AC7-B039-768C6B468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E453-5298-409C-AD21-3937FC40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khurramnaveed4545@gmail.com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khurram-naveed-0083851a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99611-AB60-488E-89D3-14E42BCE5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2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49101" y="767812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29092" y="1617074"/>
            <a:ext cx="10628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800" b="1" i="1" u="sng" dirty="0">
                <a:latin typeface="Book Antiqua" panose="02040602050305030304" pitchFamily="18" charset="0"/>
              </a:rPr>
              <a:t>Q5. Which vehicle type earns the highest fare per kilo meter?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8C776-CB60-416D-B0B9-C2C1FCA87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2" y="3217959"/>
            <a:ext cx="7495374" cy="16101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17CCE-1D37-49AB-A5CD-0A0D12B79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98" y="2957429"/>
            <a:ext cx="3636322" cy="1894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D13D9D-581B-47C2-BCF7-2D95D68CF36E}"/>
              </a:ext>
            </a:extLst>
          </p:cNvPr>
          <p:cNvSpPr txBox="1"/>
          <p:nvPr/>
        </p:nvSpPr>
        <p:spPr>
          <a:xfrm>
            <a:off x="129092" y="4980563"/>
            <a:ext cx="1162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Electric vehicles (EVs) outperform all other vehicle types in fare per kilo </a:t>
            </a:r>
            <a:r>
              <a:rPr lang="en-US" sz="2000" dirty="0" err="1">
                <a:latin typeface="Book Antiqua" panose="02040602050305030304" pitchFamily="18" charset="0"/>
              </a:rPr>
              <a:t>metre</a:t>
            </a:r>
            <a:r>
              <a:rPr lang="en-US" sz="2000" dirty="0">
                <a:latin typeface="Book Antiqua" panose="02040602050305030304" pitchFamily="18" charset="0"/>
              </a:rPr>
              <a:t>, making them the most profitable option</a:t>
            </a:r>
          </a:p>
        </p:txBody>
      </p:sp>
    </p:spTree>
    <p:extLst>
      <p:ext uri="{BB962C8B-B14F-4D97-AF65-F5344CB8AC3E}">
        <p14:creationId xmlns:p14="http://schemas.microsoft.com/office/powerpoint/2010/main" val="47436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484556" y="739204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99329" y="2280108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Q6. Which payment method is most preferred by customers?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44518-2C64-4C59-BE8A-D587FCE11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9" y="3429000"/>
            <a:ext cx="5907505" cy="1363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94EDE-4EED-4585-A9CA-FC15834F4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28" y="3429000"/>
            <a:ext cx="3331359" cy="2084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16F6C1-425C-402D-862A-524B3F9A264C}"/>
              </a:ext>
            </a:extLst>
          </p:cNvPr>
          <p:cNvSpPr txBox="1"/>
          <p:nvPr/>
        </p:nvSpPr>
        <p:spPr>
          <a:xfrm>
            <a:off x="120127" y="4969516"/>
            <a:ext cx="1162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Digital wallets and cards are the most preferred payment methods, highlighting a shift away from cash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1296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49101" y="699248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240253" y="2230002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Q7. Which city has the highest average customer rating?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15DB1-7CC7-4F9A-9A76-83312A4D2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3" y="3163909"/>
            <a:ext cx="5396753" cy="171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C48175-F327-4268-9665-47803A562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41" y="3163909"/>
            <a:ext cx="2855394" cy="1697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D7612B-1B5F-4CDA-8AF8-348DCDE6EA89}"/>
              </a:ext>
            </a:extLst>
          </p:cNvPr>
          <p:cNvSpPr txBox="1"/>
          <p:nvPr/>
        </p:nvSpPr>
        <p:spPr>
          <a:xfrm>
            <a:off x="87854" y="4969516"/>
            <a:ext cx="1162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Auckland shows the highest ratings, while Hamilton lags due to long wait times and poor driver </a:t>
            </a:r>
            <a:r>
              <a:rPr lang="en-US" sz="2000" dirty="0" err="1">
                <a:latin typeface="Book Antiqua" panose="02040602050305030304" pitchFamily="18" charset="0"/>
              </a:rPr>
              <a:t>behaviour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7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49102" y="699247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240255" y="2179307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Q8. How does loyalty tier affect ride frequency?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E78A3-DAB4-4E86-9245-BE6A5B78F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5" y="3165699"/>
            <a:ext cx="6267367" cy="1460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1DE7F4-DC56-4AF0-9AA0-7933369F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722" y="3158643"/>
            <a:ext cx="2877561" cy="1723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2AFF9-3B99-46D3-8CFE-3C05880CA46E}"/>
              </a:ext>
            </a:extLst>
          </p:cNvPr>
          <p:cNvSpPr txBox="1"/>
          <p:nvPr/>
        </p:nvSpPr>
        <p:spPr>
          <a:xfrm>
            <a:off x="130885" y="4881833"/>
            <a:ext cx="1162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Gold-tier customers are the most loyal and have the highest ride frequency, making them a key segment for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57233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59860" y="777009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52401" y="2077237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Q9. Which drivers have the highest number of cancellations?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48603-3A24-4C82-BCCE-23B7FE69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2946546"/>
            <a:ext cx="5604561" cy="1592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0367B-7EF1-4DFA-8345-181D0BF05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326" y="2883872"/>
            <a:ext cx="3579688" cy="1592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575CC0-F3D9-4ABF-B405-117DD87BB16B}"/>
              </a:ext>
            </a:extLst>
          </p:cNvPr>
          <p:cNvSpPr txBox="1"/>
          <p:nvPr/>
        </p:nvSpPr>
        <p:spPr>
          <a:xfrm>
            <a:off x="152401" y="4913881"/>
            <a:ext cx="1162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A small subset of drivers consistently record higher cancellations, often linked to poor service or long wait refusals.</a:t>
            </a:r>
          </a:p>
        </p:txBody>
      </p:sp>
    </p:spTree>
    <p:extLst>
      <p:ext uri="{BB962C8B-B14F-4D97-AF65-F5344CB8AC3E}">
        <p14:creationId xmlns:p14="http://schemas.microsoft.com/office/powerpoint/2010/main" val="336785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473798" y="695191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77096" y="2115590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Q10. What percentage of rides come from repeat customers?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B6971-B93E-434C-9063-49F7DC70A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" y="3156018"/>
            <a:ext cx="10009678" cy="932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27F22-B664-4C3B-A6F5-977B48F1C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83" y="4398434"/>
            <a:ext cx="3678088" cy="932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E17BA-12FE-47A4-9B6A-D6EA810462EE}"/>
              </a:ext>
            </a:extLst>
          </p:cNvPr>
          <p:cNvSpPr txBox="1"/>
          <p:nvPr/>
        </p:nvSpPr>
        <p:spPr>
          <a:xfrm>
            <a:off x="77096" y="5165229"/>
            <a:ext cx="116290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Repeat ride share is highest in Auckland and lowest in Hamilton, showing city-specific differences in retention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21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473798" y="766428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95431" y="1874424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Q11. Which pickup–drop route is most frequently travelled?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68A98-36DD-4F24-87B4-BEC3953E4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3" y="3034568"/>
            <a:ext cx="6663009" cy="1494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EF680-1AAD-4A9B-B2C6-336CAF754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82" y="2474263"/>
            <a:ext cx="3582289" cy="3355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DB1C68-F3B4-41A8-96D7-3044859E9176}"/>
              </a:ext>
            </a:extLst>
          </p:cNvPr>
          <p:cNvSpPr txBox="1"/>
          <p:nvPr/>
        </p:nvSpPr>
        <p:spPr>
          <a:xfrm>
            <a:off x="195431" y="4983576"/>
            <a:ext cx="116290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Routes connecting major transport hubs and downtown areas dominate trip frequency, showing strong commuter-based demand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91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486347" y="710686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86466" y="1911637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Q12. How do drivers rank based on total revenue earned?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BC2E8-4ECB-4884-ADEE-EA5470078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6" y="3176455"/>
            <a:ext cx="7016722" cy="1492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94AAF-0EFB-4323-8C5A-9CB95A77F3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45" y="2506700"/>
            <a:ext cx="2848576" cy="3301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22EFF2-BC48-45D3-B248-B0450F2D992F}"/>
              </a:ext>
            </a:extLst>
          </p:cNvPr>
          <p:cNvSpPr txBox="1"/>
          <p:nvPr/>
        </p:nvSpPr>
        <p:spPr>
          <a:xfrm>
            <a:off x="109370" y="4960833"/>
            <a:ext cx="116290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Revenue is highly skewed—top earners cluster around high-demand zones, while others struggle with low utilization.</a:t>
            </a:r>
          </a:p>
        </p:txBody>
      </p:sp>
    </p:spTree>
    <p:extLst>
      <p:ext uri="{BB962C8B-B14F-4D97-AF65-F5344CB8AC3E}">
        <p14:creationId xmlns:p14="http://schemas.microsoft.com/office/powerpoint/2010/main" val="150328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59859" y="743555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84673" y="2010329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Q13. How does daily revenue trend over the month?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7F8F-99FA-45F3-93B7-3572C77AC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" y="3050589"/>
            <a:ext cx="5106296" cy="1717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D7FA8-2DB9-43FB-B2DC-6597BE845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860" y="2537452"/>
            <a:ext cx="2865248" cy="32383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F63E22-5B9F-496D-8A95-F707D2F97879}"/>
              </a:ext>
            </a:extLst>
          </p:cNvPr>
          <p:cNvSpPr txBox="1"/>
          <p:nvPr/>
        </p:nvSpPr>
        <p:spPr>
          <a:xfrm>
            <a:off x="184673" y="5083944"/>
            <a:ext cx="1162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Daily revenue fluctuates with sharp peaks on weekends and public holidays, suggesting strong event- and leisure-based demand</a:t>
            </a:r>
          </a:p>
        </p:txBody>
      </p:sp>
    </p:spTree>
    <p:extLst>
      <p:ext uri="{BB962C8B-B14F-4D97-AF65-F5344CB8AC3E}">
        <p14:creationId xmlns:p14="http://schemas.microsoft.com/office/powerpoint/2010/main" val="169228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452283" y="752194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242159" y="1729664"/>
            <a:ext cx="10628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latin typeface="Book Antiqua" panose="02040602050305030304" pitchFamily="18" charset="0"/>
              </a:rPr>
              <a:t>Q14. Can we get a quick performance summary for any city on demand? 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553B7-AB88-4C1A-BDD7-FBA34EF6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9" y="2326435"/>
            <a:ext cx="4801270" cy="2600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B705B-FFCC-42A9-8BFC-45F320EA7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10" y="4951328"/>
            <a:ext cx="5020445" cy="760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887B7-09C0-4296-A880-CF729C54093A}"/>
              </a:ext>
            </a:extLst>
          </p:cNvPr>
          <p:cNvSpPr txBox="1"/>
          <p:nvPr/>
        </p:nvSpPr>
        <p:spPr>
          <a:xfrm>
            <a:off x="130885" y="4983906"/>
            <a:ext cx="116290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SQL-based dashboards allow quick city-wise snapshots, covering revenue, cancellations, ratings, and utilization for decision-making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2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466626" y="643290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 </a:t>
            </a:r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3200" b="1" u="sng" dirty="0">
                <a:latin typeface="Book Antiqua" panose="02040602050305030304" pitchFamily="18" charset="0"/>
              </a:rPr>
              <a:t>Key Takeaways</a:t>
            </a:r>
          </a:p>
          <a:p>
            <a:pPr fontAlgn="base"/>
            <a:endParaRPr lang="en-US" sz="2800" b="1" u="sng" dirty="0">
              <a:latin typeface="Book Antiqua" panose="0204060205030503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High cancellation rates &amp; uneven driver utilization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Peak-hour inefficiencies &amp; fare inconsistencies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EVs best in fare/km; Gold-tier most loyal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Strategic actions: dynamic scheduling, fare restructuring, loyalty campaigns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Advanced SQL: Joins, CTEs, Window Functions, Stored Procedures</a:t>
            </a:r>
          </a:p>
          <a:p>
            <a:pPr fontAlgn="base"/>
            <a:endParaRPr lang="en-US" sz="2800" b="1" dirty="0">
              <a:latin typeface="Book Antiqua" panose="0204060205030503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21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06071" y="670734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Detailed Insights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233082" y="1674290"/>
            <a:ext cx="11725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Hamilton and Christchurch show high levels of driver idle time, indicating the need for better allocation and shift planning.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Wellington’s cancellation rate is nearly double that of Auckland, largely due to long wait times and lower driver density.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More than half of the trips are short rides, but they generate less than a quarter of total revenue, highlighting an imbalance in the revenue mix.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Auckland contributes the highest revenue but is approaching market saturation, while Christchurch underperforms despite higher marketing spend.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Customer ratings are the lowest in Hamilton, mainly due to long wait times and poor driver behavior.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Peak-hour periods (7–9 AM, 5–7 PM) show strong demand but also record higher cancellations and surge pricing complaints.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Christchurch sees high usage of promotional offers, but this does not translate into repeat customers, suggesting weak long-term retention.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Long trips in Wellington are underpriced compared to Auckland, resulting in reduced driver earnings.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The top 10% of drivers earn three times more than the average driver, benefiting from better ratings and strategic location choices.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Data quality issues such as zero fares and negative trip durations were detected, requiring stronger validation in the ETL</a:t>
            </a:r>
          </a:p>
        </p:txBody>
      </p:sp>
    </p:spTree>
    <p:extLst>
      <p:ext uri="{BB962C8B-B14F-4D97-AF65-F5344CB8AC3E}">
        <p14:creationId xmlns:p14="http://schemas.microsoft.com/office/powerpoint/2010/main" val="35624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49101" y="692011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Insights ( Summary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549101" y="1462273"/>
            <a:ext cx="106285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Driver Utilization: </a:t>
            </a:r>
            <a:r>
              <a:rPr lang="en-US" sz="2000" dirty="0">
                <a:latin typeface="Book Antiqua" panose="02040602050305030304" pitchFamily="18" charset="0"/>
              </a:rPr>
              <a:t>Idle time in Hamilton/Christchurch → reallocation needed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Cancellations</a:t>
            </a:r>
            <a:r>
              <a:rPr lang="en-US" sz="2000" dirty="0">
                <a:latin typeface="Book Antiqua" panose="02040602050305030304" pitchFamily="18" charset="0"/>
              </a:rPr>
              <a:t>: Wellington (18%) → long wait times, low density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Revenue Mix: </a:t>
            </a:r>
            <a:r>
              <a:rPr lang="en-US" sz="2000" dirty="0">
                <a:latin typeface="Book Antiqua" panose="02040602050305030304" pitchFamily="18" charset="0"/>
              </a:rPr>
              <a:t>Short rides underperform → fare restructuring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Customer Ratings</a:t>
            </a:r>
            <a:r>
              <a:rPr lang="en-US" sz="2000" dirty="0">
                <a:latin typeface="Book Antiqua" panose="02040602050305030304" pitchFamily="18" charset="0"/>
              </a:rPr>
              <a:t>: Hamilton lowest → retraining drivers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Peak Hours: </a:t>
            </a:r>
            <a:r>
              <a:rPr lang="en-US" sz="2000" dirty="0">
                <a:latin typeface="Book Antiqua" panose="02040602050305030304" pitchFamily="18" charset="0"/>
              </a:rPr>
              <a:t>Surge complaints → moderated pricing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49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38344" y="692011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563445" y="1429999"/>
            <a:ext cx="10628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Optimize Allocation: </a:t>
            </a:r>
            <a:r>
              <a:rPr lang="en-US" sz="2000" dirty="0">
                <a:latin typeface="Book Antiqua" panose="02040602050305030304" pitchFamily="18" charset="0"/>
              </a:rPr>
              <a:t>Reallocate drivers, focus on transport hubs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Revenue Strategy: </a:t>
            </a:r>
            <a:r>
              <a:rPr lang="en-US" sz="2000" dirty="0">
                <a:latin typeface="Book Antiqua" panose="02040602050305030304" pitchFamily="18" charset="0"/>
              </a:rPr>
              <a:t>Adjust fares, bundle short trips, redesign promos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Customer Experience: </a:t>
            </a:r>
            <a:r>
              <a:rPr lang="en-US" sz="2000" dirty="0">
                <a:latin typeface="Book Antiqua" panose="02040602050305030304" pitchFamily="18" charset="0"/>
              </a:rPr>
              <a:t>Improve service in Hamilton, fairer surge pricing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Retention: </a:t>
            </a:r>
            <a:r>
              <a:rPr lang="en-US" sz="2000" dirty="0">
                <a:latin typeface="Book Antiqua" panose="02040602050305030304" pitchFamily="18" charset="0"/>
              </a:rPr>
              <a:t>Loyalty rewards, city-specific campaigns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Marketing Spend: </a:t>
            </a:r>
            <a:r>
              <a:rPr lang="en-US" sz="2000" dirty="0">
                <a:latin typeface="Book Antiqua" panose="02040602050305030304" pitchFamily="18" charset="0"/>
              </a:rPr>
              <a:t>Reduce in low-yield suburbs, invest in Christchurch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Data Quality: </a:t>
            </a:r>
            <a:r>
              <a:rPr lang="en-US" sz="2000" dirty="0">
                <a:latin typeface="Book Antiqua" panose="02040602050305030304" pitchFamily="18" charset="0"/>
              </a:rPr>
              <a:t>Fix logging errors,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84301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645919" y="692011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645919" y="1505304"/>
            <a:ext cx="106285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SQL helped answer 14 business questions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Identified key challenges: cancellations, utilization, ratings, revenue mix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Actionable strategies → efficiency, loyalty, growth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SQL + Business Thinking = measurable impact</a:t>
            </a:r>
          </a:p>
        </p:txBody>
      </p:sp>
    </p:spTree>
    <p:extLst>
      <p:ext uri="{BB962C8B-B14F-4D97-AF65-F5344CB8AC3E}">
        <p14:creationId xmlns:p14="http://schemas.microsoft.com/office/powerpoint/2010/main" val="2608378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26D6A-904F-4900-84D9-BD48CA39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38BC2-8329-4D13-9D4C-E305708307BA}"/>
              </a:ext>
            </a:extLst>
          </p:cNvPr>
          <p:cNvSpPr txBox="1"/>
          <p:nvPr/>
        </p:nvSpPr>
        <p:spPr>
          <a:xfrm>
            <a:off x="484094" y="1850315"/>
            <a:ext cx="687413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ook Antiqua" panose="02040602050305030304" pitchFamily="18" charset="0"/>
              </a:rPr>
              <a:t>Thank You</a:t>
            </a:r>
          </a:p>
          <a:p>
            <a:pPr algn="ctr"/>
            <a:endParaRPr lang="en-US" sz="4800" b="1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Book Antiqua" panose="02040602050305030304" pitchFamily="18" charset="0"/>
              </a:rPr>
              <a:t>Khurram Naveed </a:t>
            </a:r>
            <a:br>
              <a:rPr lang="en-US" sz="2400" b="1" dirty="0">
                <a:latin typeface="Book Antiqua" panose="02040602050305030304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Book Antiqua" panose="02040602050305030304" pitchFamily="18" charset="0"/>
              </a:rPr>
              <a:t>Data Analyst and Story Teller </a:t>
            </a:r>
            <a:endParaRPr lang="en-US" sz="2400" b="1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ook Antiqua" panose="02040602050305030304" pitchFamily="18" charset="0"/>
                <a:hlinkClick r:id="rId3"/>
              </a:rPr>
              <a:t>khurramnaveed4545@gmail.com</a:t>
            </a:r>
            <a:endParaRPr lang="en-US" sz="2400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ook Antiqua" panose="02040602050305030304" pitchFamily="18" charset="0"/>
                <a:hlinkClick r:id="rId4"/>
              </a:rPr>
              <a:t>LinkedIn</a:t>
            </a:r>
            <a:r>
              <a:rPr lang="en-US" sz="2400" dirty="0">
                <a:solidFill>
                  <a:schemeClr val="tx2"/>
                </a:solidFill>
                <a:latin typeface="Book Antiqua" panose="02040602050305030304" pitchFamily="18" charset="0"/>
              </a:rPr>
              <a:t> 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6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81374" y="656217"/>
            <a:ext cx="100906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</a:t>
            </a:r>
            <a:r>
              <a:rPr lang="en-US" sz="2400" b="1" dirty="0">
                <a:latin typeface="Book Antiqua" panose="02040602050305030304" pitchFamily="18" charset="0"/>
              </a:rPr>
              <a:t>|</a:t>
            </a:r>
            <a:r>
              <a:rPr lang="en-US" sz="2800" b="1" u="sng" dirty="0">
                <a:latin typeface="Book Antiqua" panose="02040602050305030304" pitchFamily="18" charset="0"/>
              </a:rPr>
              <a:t>Introduction</a:t>
            </a:r>
          </a:p>
          <a:p>
            <a:endParaRPr lang="en-US" sz="2400" b="1" dirty="0">
              <a:latin typeface="Book Antiqua" panose="0204060205030503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Ola: Global ride-hailing company (India → NZ)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Operating in major NZ cities: Auckland, Wellington, Christchurch, Hamilton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Challenges: cancellations, uneven utilization, revenue plateau, inconsistent ratings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Goal: SQL-based insights to optimize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260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38344" y="688490"/>
            <a:ext cx="1009067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 </a:t>
            </a:r>
            <a:r>
              <a:rPr lang="en-US" sz="2800" b="1" dirty="0">
                <a:latin typeface="Book Antiqua" panose="02040602050305030304" pitchFamily="18" charset="0"/>
              </a:rPr>
              <a:t>|</a:t>
            </a:r>
            <a:r>
              <a:rPr lang="en-US" sz="2800" b="1" u="sng" dirty="0">
                <a:latin typeface="Book Antiqua" panose="02040602050305030304" pitchFamily="18" charset="0"/>
              </a:rPr>
              <a:t>Business Problem</a:t>
            </a:r>
          </a:p>
          <a:p>
            <a:endParaRPr lang="en-US" sz="2800" b="1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High cancellations (Wellington, Hamilton)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Uneven driver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Revenue stagnation despite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Inconsistent customer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Reduce cancellations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Optimize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Unlock revenue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ook Antiqua" panose="02040602050305030304" pitchFamily="18" charset="0"/>
              </a:rPr>
              <a:t>Improve retention</a:t>
            </a:r>
            <a:endParaRPr lang="en-US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15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70617" y="505610"/>
            <a:ext cx="10090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 </a:t>
            </a:r>
            <a:r>
              <a:rPr lang="en-US" sz="2800" b="1" dirty="0">
                <a:latin typeface="Book Antiqua" panose="02040602050305030304" pitchFamily="18" charset="0"/>
              </a:rPr>
              <a:t>| Dataset Overview</a:t>
            </a:r>
          </a:p>
          <a:p>
            <a:endParaRPr lang="en-US" sz="2800" b="1" u="sng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F86D4-5F14-42EF-A95B-BCC8CB312E26}"/>
              </a:ext>
            </a:extLst>
          </p:cNvPr>
          <p:cNvSpPr txBox="1"/>
          <p:nvPr/>
        </p:nvSpPr>
        <p:spPr>
          <a:xfrm>
            <a:off x="138953" y="924009"/>
            <a:ext cx="44330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u="sng" dirty="0">
              <a:latin typeface="Book Antiqua" panose="02040602050305030304" pitchFamily="18" charset="0"/>
            </a:endParaRPr>
          </a:p>
          <a:p>
            <a:endParaRPr lang="en-US" sz="2800" b="1" u="sng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Book Antiqua" panose="02040602050305030304" pitchFamily="18" charset="0"/>
              </a:rPr>
              <a:t>Star Schema Model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b="1" dirty="0">
                <a:latin typeface="Book Antiqua" panose="02040602050305030304" pitchFamily="18" charset="0"/>
              </a:rPr>
              <a:t>Fact Tables: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fact_bookings</a:t>
            </a:r>
            <a:r>
              <a:rPr lang="en-US" sz="2400" dirty="0">
                <a:latin typeface="Book Antiqua" panose="02040602050305030304" pitchFamily="18" charset="0"/>
              </a:rPr>
              <a:t> (transactions)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fact_ratings</a:t>
            </a:r>
            <a:r>
              <a:rPr lang="en-US" sz="2400" dirty="0">
                <a:latin typeface="Book Antiqua" panose="02040602050305030304" pitchFamily="18" charset="0"/>
              </a:rPr>
              <a:t> (feedback)</a:t>
            </a:r>
          </a:p>
          <a:p>
            <a:endParaRPr lang="en-US" sz="2400" b="1" dirty="0">
              <a:latin typeface="Book Antiqua" panose="02040602050305030304" pitchFamily="18" charset="0"/>
            </a:endParaRPr>
          </a:p>
          <a:p>
            <a:r>
              <a:rPr lang="en-US" sz="2400" b="1" dirty="0" err="1">
                <a:latin typeface="Book Antiqua" panose="02040602050305030304" pitchFamily="18" charset="0"/>
              </a:rPr>
              <a:t>DimensionTables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dim_customers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dim_drivers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dim_locations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Book Antiqua" panose="02040602050305030304" pitchFamily="18" charset="0"/>
              </a:rPr>
              <a:t>dim_payments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182B4-F3AE-4E1F-8018-1BBE23527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7938"/>
            <a:ext cx="7481047" cy="46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3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441525" y="703530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598842" y="1526481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Book Antiqua" panose="02040602050305030304" pitchFamily="18" charset="0"/>
              </a:rPr>
              <a:t>1</a:t>
            </a:r>
            <a:r>
              <a:rPr lang="en-US" sz="2400" b="1" i="1" dirty="0">
                <a:latin typeface="Book Antiqua" panose="02040602050305030304" pitchFamily="18" charset="0"/>
              </a:rPr>
              <a:t>. Which city is generating the highest revenue from completed rides?</a:t>
            </a:r>
            <a:endParaRPr lang="en-US" sz="2800" b="1" i="1" u="sng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29BB7-824A-4DB7-8BFF-70F70247D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" y="2151899"/>
            <a:ext cx="5497158" cy="2062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7A822-5B4D-46DD-AF17-8A082ACFB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67" y="2397741"/>
            <a:ext cx="3577466" cy="206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1BA7BD-3E28-4591-A58F-08DED3BDB997}"/>
              </a:ext>
            </a:extLst>
          </p:cNvPr>
          <p:cNvSpPr txBox="1"/>
          <p:nvPr/>
        </p:nvSpPr>
        <p:spPr>
          <a:xfrm>
            <a:off x="317351" y="3895006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i="1" u="sng" dirty="0">
              <a:latin typeface="Book Antiqua" panose="020406020503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E3F80-B9C5-4B3D-A35C-F2778B0B68B3}"/>
              </a:ext>
            </a:extLst>
          </p:cNvPr>
          <p:cNvSpPr txBox="1"/>
          <p:nvPr/>
        </p:nvSpPr>
        <p:spPr>
          <a:xfrm>
            <a:off x="441064" y="4342278"/>
            <a:ext cx="116290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Auckland contributes the highest revenue overall, but it is reaching saturation, while Christchurch underperforms despite higher marketing spend.</a:t>
            </a:r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1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59859" y="743918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170946" y="1735749"/>
            <a:ext cx="10628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Book Antiqua" panose="02040602050305030304" pitchFamily="18" charset="0"/>
              </a:rPr>
              <a:t>Q2. What is the cancellation rate in each city, and where is it the worst?</a:t>
            </a:r>
            <a:endParaRPr lang="en-US" sz="2800" b="1" i="1" u="sng" dirty="0"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87D3A-A84D-44F8-9B95-9C3EAD1F7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6" y="2872488"/>
            <a:ext cx="8612743" cy="1140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C385F-B190-4BB0-AA7A-B02C2210E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126" y="3616343"/>
            <a:ext cx="3230196" cy="14371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4A3FCC-83F0-4C7E-8638-2317D7873925}"/>
              </a:ext>
            </a:extLst>
          </p:cNvPr>
          <p:cNvSpPr txBox="1"/>
          <p:nvPr/>
        </p:nvSpPr>
        <p:spPr>
          <a:xfrm>
            <a:off x="170946" y="5053507"/>
            <a:ext cx="11629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Wellington’s cancellation rate (~18%) is almost double Auckland’s, mainly due to long wait times and low driver density.</a:t>
            </a:r>
          </a:p>
        </p:txBody>
      </p:sp>
    </p:spTree>
    <p:extLst>
      <p:ext uri="{BB962C8B-B14F-4D97-AF65-F5344CB8AC3E}">
        <p14:creationId xmlns:p14="http://schemas.microsoft.com/office/powerpoint/2010/main" val="325254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27586" y="743199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279518" y="1869881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Q3. At what times of the day do we see the highest ride demand?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27C6C-1EE8-4E1A-8A27-15A4F991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8" y="2864485"/>
            <a:ext cx="5674275" cy="150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FC416-11F5-4BEF-965F-CB235359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702" y="2577816"/>
            <a:ext cx="2250180" cy="3155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66AA1B-D888-4373-9DCF-C7EAD91AC208}"/>
              </a:ext>
            </a:extLst>
          </p:cNvPr>
          <p:cNvSpPr txBox="1"/>
          <p:nvPr/>
        </p:nvSpPr>
        <p:spPr>
          <a:xfrm>
            <a:off x="279518" y="5174428"/>
            <a:ext cx="11629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0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Demand peaks during 7–9 AM and 5–7 PM; however, these slots also record the highest cancellations and surge complaints.</a:t>
            </a:r>
          </a:p>
        </p:txBody>
      </p:sp>
    </p:spTree>
    <p:extLst>
      <p:ext uri="{BB962C8B-B14F-4D97-AF65-F5344CB8AC3E}">
        <p14:creationId xmlns:p14="http://schemas.microsoft.com/office/powerpoint/2010/main" val="10005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0076-D7FA-404E-8D5D-B30A1CCD0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9DF5E6-AACE-40E2-9944-84AE0D057252}"/>
              </a:ext>
            </a:extLst>
          </p:cNvPr>
          <p:cNvSpPr txBox="1"/>
          <p:nvPr/>
        </p:nvSpPr>
        <p:spPr>
          <a:xfrm>
            <a:off x="1527587" y="751516"/>
            <a:ext cx="10090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| </a:t>
            </a:r>
            <a:r>
              <a:rPr lang="en-US" sz="2800" b="1" u="sng" dirty="0">
                <a:latin typeface="Book Antiqua" panose="02040602050305030304" pitchFamily="18" charset="0"/>
              </a:rPr>
              <a:t>Business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B1952-5118-411F-83BE-449A29771BD2}"/>
              </a:ext>
            </a:extLst>
          </p:cNvPr>
          <p:cNvSpPr txBox="1"/>
          <p:nvPr/>
        </p:nvSpPr>
        <p:spPr>
          <a:xfrm>
            <a:off x="401684" y="2026251"/>
            <a:ext cx="1062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Q4. Which drivers are bringing in the most revenue for Ola NZ?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4C9493-7E1E-4504-92AE-C67AC73B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4" y="2940663"/>
            <a:ext cx="6712034" cy="1519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B559F2-B628-4CAC-B599-3AC678324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568" y="2940663"/>
            <a:ext cx="3504789" cy="2028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151827-CCE4-4AB6-9A29-0C3E19B5C9CD}"/>
              </a:ext>
            </a:extLst>
          </p:cNvPr>
          <p:cNvSpPr txBox="1"/>
          <p:nvPr/>
        </p:nvSpPr>
        <p:spPr>
          <a:xfrm>
            <a:off x="252700" y="4869402"/>
            <a:ext cx="116290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>
                <a:latin typeface="Book Antiqua" panose="02040602050305030304" pitchFamily="18" charset="0"/>
              </a:rPr>
              <a:t>Insight: </a:t>
            </a:r>
          </a:p>
          <a:p>
            <a:endParaRPr lang="en-US" sz="2800" b="1" i="1" u="sng" dirty="0">
              <a:latin typeface="Book Antiqua" panose="02040602050305030304" pitchFamily="18" charset="0"/>
            </a:endParaRPr>
          </a:p>
          <a:p>
            <a:r>
              <a:rPr lang="en-US" sz="2000" dirty="0">
                <a:latin typeface="Book Antiqua" panose="02040602050305030304" pitchFamily="18" charset="0"/>
              </a:rPr>
              <a:t>The top 10% of drivers generate nearly 3× more revenue than average, driven by higher ratings and better location choices</a:t>
            </a:r>
            <a:r>
              <a:rPr lang="en-US" sz="2800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79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1076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Khurram Naveed</dc:creator>
  <cp:lastModifiedBy>Khurram Naveed</cp:lastModifiedBy>
  <cp:revision>20</cp:revision>
  <dcterms:created xsi:type="dcterms:W3CDTF">2025-09-09T06:36:26Z</dcterms:created>
  <dcterms:modified xsi:type="dcterms:W3CDTF">2025-09-09T09:05:09Z</dcterms:modified>
</cp:coreProperties>
</file>