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46" autoAdjust="0"/>
    <p:restoredTop sz="94660"/>
  </p:normalViewPr>
  <p:slideViewPr>
    <p:cSldViewPr snapToGrid="0">
      <p:cViewPr varScale="1">
        <p:scale>
          <a:sx n="87" d="100"/>
          <a:sy n="87" d="100"/>
        </p:scale>
        <p:origin x="1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8D572-46DB-4DB4-91F9-A4317F955B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4E052E-C551-44E7-8333-5E8F7F0873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33ED2B-8AF5-47F9-8FA3-C3411C6ABF39}"/>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5" name="Footer Placeholder 4">
            <a:extLst>
              <a:ext uri="{FF2B5EF4-FFF2-40B4-BE49-F238E27FC236}">
                <a16:creationId xmlns:a16="http://schemas.microsoft.com/office/drawing/2014/main" id="{A42813B2-D4C1-4993-88A8-9A6471DCCA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FAE43-A780-4845-B5F9-0C2AF35AF1FE}"/>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1649574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12D0-024A-4BF8-BE7E-78F59C3683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CF9DDC-2CF2-4541-82C4-98BF372FCF4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FD3EE3-59A6-4185-9A51-C760FE0EEB8B}"/>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5" name="Footer Placeholder 4">
            <a:extLst>
              <a:ext uri="{FF2B5EF4-FFF2-40B4-BE49-F238E27FC236}">
                <a16:creationId xmlns:a16="http://schemas.microsoft.com/office/drawing/2014/main" id="{DEDDA765-565D-419D-8475-6B866F3A4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BC43C-FD45-4CE7-B85D-410C304805AF}"/>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185226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D83CA0-CB1B-4840-9F8B-F22A2D17C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57C152-0A26-4070-AEFE-62E2208D4FE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7FA12F-D41F-4800-B376-2F7E2955F8DB}"/>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5" name="Footer Placeholder 4">
            <a:extLst>
              <a:ext uri="{FF2B5EF4-FFF2-40B4-BE49-F238E27FC236}">
                <a16:creationId xmlns:a16="http://schemas.microsoft.com/office/drawing/2014/main" id="{258011E6-8D7C-40C6-870E-D1C1C4144F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D86C5F-6FDC-4B89-8A9D-23C64448F187}"/>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272350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2B057-7BFA-4EF1-AA52-C73D478A3F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1830D4-79C7-4D8E-97E2-7A65CC4B90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5F85C-A4B9-4A51-ABFB-BB350D837304}"/>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5" name="Footer Placeholder 4">
            <a:extLst>
              <a:ext uri="{FF2B5EF4-FFF2-40B4-BE49-F238E27FC236}">
                <a16:creationId xmlns:a16="http://schemas.microsoft.com/office/drawing/2014/main" id="{9C475045-B581-4219-8883-F0793CA8FC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16496-50E1-4FEE-86DC-8C5AA0893FE1}"/>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1684526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58EF-8003-4590-ACBE-8D30D07FC0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D2C85E-2CF6-471B-9878-35268CAE93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647AC7F-487E-4808-B034-753118026051}"/>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5" name="Footer Placeholder 4">
            <a:extLst>
              <a:ext uri="{FF2B5EF4-FFF2-40B4-BE49-F238E27FC236}">
                <a16:creationId xmlns:a16="http://schemas.microsoft.com/office/drawing/2014/main" id="{2AC4069F-A4D9-4063-81F2-DEEE563F9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CE14FE-2CEC-4DCB-BF26-D3CB53B2CA5C}"/>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755340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F05E4-A877-48CD-A035-9C1A620532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CD7B03-926D-47FE-8368-D0EED179809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9F58BD-8704-4D9E-9595-81F1A880852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5EB0AB-A9F9-49C6-9329-F3BDBF153F02}"/>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6" name="Footer Placeholder 5">
            <a:extLst>
              <a:ext uri="{FF2B5EF4-FFF2-40B4-BE49-F238E27FC236}">
                <a16:creationId xmlns:a16="http://schemas.microsoft.com/office/drawing/2014/main" id="{299215E0-EE43-4C05-96CC-D856EF47FA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022483-AEEA-4E40-8366-B0F68C12BFF8}"/>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3414671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F06FF-1B9C-4026-A949-A31EE17A82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0D98D9-AE17-4FB8-B03C-088A6C1644B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7F23284-FD83-40E6-92D7-E70EB6E59F9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9BAF2E-1BB9-4352-83E5-D073E4D355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E7B77D2-55B5-4612-835E-F699083F8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84DACA-46B2-484B-AEAE-F923CD1B820C}"/>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8" name="Footer Placeholder 7">
            <a:extLst>
              <a:ext uri="{FF2B5EF4-FFF2-40B4-BE49-F238E27FC236}">
                <a16:creationId xmlns:a16="http://schemas.microsoft.com/office/drawing/2014/main" id="{D66CBE51-B557-4F1E-A8FA-56D1ADFD73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0123F9-3874-4E80-8489-E120FD9F0F4D}"/>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436782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5C9DD-8403-4B44-9117-E8993069D92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953E6F-37B7-4C66-9508-F14F86CED6ED}"/>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4" name="Footer Placeholder 3">
            <a:extLst>
              <a:ext uri="{FF2B5EF4-FFF2-40B4-BE49-F238E27FC236}">
                <a16:creationId xmlns:a16="http://schemas.microsoft.com/office/drawing/2014/main" id="{1C19569A-AF1F-4536-930B-21AFD208E3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5CCFB7F-09B2-4516-94DF-8F18F88D0EFA}"/>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20122298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03B39B-D80D-4BD3-B934-85F6AEF6D7E9}"/>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3" name="Footer Placeholder 2">
            <a:extLst>
              <a:ext uri="{FF2B5EF4-FFF2-40B4-BE49-F238E27FC236}">
                <a16:creationId xmlns:a16="http://schemas.microsoft.com/office/drawing/2014/main" id="{AB1A7E2E-CD11-45A9-8F89-99554672A4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BA1F73F-019C-4BB1-84B2-A7EA8EC6C039}"/>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469418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38C5F-0BEB-4866-B0B1-9969563C8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7EA774E-3811-4149-9851-432589AA4B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EFE411-BB28-43CC-8700-08CF29226C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895B659-4678-4835-B7B7-904FF6D28E99}"/>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6" name="Footer Placeholder 5">
            <a:extLst>
              <a:ext uri="{FF2B5EF4-FFF2-40B4-BE49-F238E27FC236}">
                <a16:creationId xmlns:a16="http://schemas.microsoft.com/office/drawing/2014/main" id="{FEA92898-97BB-4295-B97F-78BA16522D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24F900-AB2E-488F-8A42-A228FA9913C7}"/>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682381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E43B-C071-4329-939B-5189E91829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7D44A9-D35C-4522-B525-6EF4736733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B27DE77-5C73-49E2-B697-E3A0068442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B2CF0C-482F-4F1F-B09C-CD79A3690CD2}"/>
              </a:ext>
            </a:extLst>
          </p:cNvPr>
          <p:cNvSpPr>
            <a:spLocks noGrp="1"/>
          </p:cNvSpPr>
          <p:nvPr>
            <p:ph type="dt" sz="half" idx="10"/>
          </p:nvPr>
        </p:nvSpPr>
        <p:spPr/>
        <p:txBody>
          <a:bodyPr/>
          <a:lstStyle/>
          <a:p>
            <a:fld id="{38F02801-AC08-46B2-95E3-B85C792F2AB5}" type="datetimeFigureOut">
              <a:rPr lang="en-US" smtClean="0"/>
              <a:t>9/20/2025</a:t>
            </a:fld>
            <a:endParaRPr lang="en-US"/>
          </a:p>
        </p:txBody>
      </p:sp>
      <p:sp>
        <p:nvSpPr>
          <p:cNvPr id="6" name="Footer Placeholder 5">
            <a:extLst>
              <a:ext uri="{FF2B5EF4-FFF2-40B4-BE49-F238E27FC236}">
                <a16:creationId xmlns:a16="http://schemas.microsoft.com/office/drawing/2014/main" id="{675D5847-5666-4E10-93C3-1AB95988B3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43BF5A-67CC-44E5-B6BD-3538C149C89F}"/>
              </a:ext>
            </a:extLst>
          </p:cNvPr>
          <p:cNvSpPr>
            <a:spLocks noGrp="1"/>
          </p:cNvSpPr>
          <p:nvPr>
            <p:ph type="sldNum" sz="quarter" idx="12"/>
          </p:nvPr>
        </p:nvSpPr>
        <p:spPr/>
        <p:txBody>
          <a:bodyPr/>
          <a:lstStyle/>
          <a:p>
            <a:fld id="{9062FDCB-6220-4040-86A4-476C50713025}" type="slidenum">
              <a:rPr lang="en-US" smtClean="0"/>
              <a:t>‹#›</a:t>
            </a:fld>
            <a:endParaRPr lang="en-US"/>
          </a:p>
        </p:txBody>
      </p:sp>
    </p:spTree>
    <p:extLst>
      <p:ext uri="{BB962C8B-B14F-4D97-AF65-F5344CB8AC3E}">
        <p14:creationId xmlns:p14="http://schemas.microsoft.com/office/powerpoint/2010/main" val="3293672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E7C6DA-0B5A-48C2-A27C-F7F2B463FA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4A93D2-AA25-4682-A7E5-E5784BC973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7E95D5-A2A7-4DA4-AE7E-6675F27959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F02801-AC08-46B2-95E3-B85C792F2AB5}" type="datetimeFigureOut">
              <a:rPr lang="en-US" smtClean="0"/>
              <a:t>9/20/2025</a:t>
            </a:fld>
            <a:endParaRPr lang="en-US"/>
          </a:p>
        </p:txBody>
      </p:sp>
      <p:sp>
        <p:nvSpPr>
          <p:cNvPr id="5" name="Footer Placeholder 4">
            <a:extLst>
              <a:ext uri="{FF2B5EF4-FFF2-40B4-BE49-F238E27FC236}">
                <a16:creationId xmlns:a16="http://schemas.microsoft.com/office/drawing/2014/main" id="{560CB03E-D46D-42D1-9500-C8214EFB4E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CAE6A37-D19D-430B-8D5C-7D16530118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2FDCB-6220-4040-86A4-476C50713025}" type="slidenum">
              <a:rPr lang="en-US" smtClean="0"/>
              <a:t>‹#›</a:t>
            </a:fld>
            <a:endParaRPr lang="en-US"/>
          </a:p>
        </p:txBody>
      </p:sp>
    </p:spTree>
    <p:extLst>
      <p:ext uri="{BB962C8B-B14F-4D97-AF65-F5344CB8AC3E}">
        <p14:creationId xmlns:p14="http://schemas.microsoft.com/office/powerpoint/2010/main" val="2309297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github.com/Khurramnaveed3233/Portfolio" TargetMode="External"/><Relationship Id="rId5" Type="http://schemas.openxmlformats.org/officeDocument/2006/relationships/hyperlink" Target="https://www.linkedin.com/in/khurram-naveed-0083851aa/" TargetMode="External"/><Relationship Id="rId4" Type="http://schemas.openxmlformats.org/officeDocument/2006/relationships/hyperlink" Target="mailto:khurramnaveed4545@gmail.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0A8B7D-CEC5-4FA8-BC07-0461A12823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4236"/>
            <a:ext cx="12192000" cy="7012236"/>
          </a:xfrm>
          <a:prstGeom prst="rect">
            <a:avLst/>
          </a:prstGeom>
        </p:spPr>
      </p:pic>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sp>
        <p:nvSpPr>
          <p:cNvPr id="10" name="TextBox 9">
            <a:extLst>
              <a:ext uri="{FF2B5EF4-FFF2-40B4-BE49-F238E27FC236}">
                <a16:creationId xmlns:a16="http://schemas.microsoft.com/office/drawing/2014/main" id="{BC2E532B-D6A0-4812-BD95-8FC68894AF90}"/>
              </a:ext>
            </a:extLst>
          </p:cNvPr>
          <p:cNvSpPr txBox="1"/>
          <p:nvPr/>
        </p:nvSpPr>
        <p:spPr>
          <a:xfrm>
            <a:off x="347605" y="1501523"/>
            <a:ext cx="7225777" cy="3046988"/>
          </a:xfrm>
          <a:prstGeom prst="rect">
            <a:avLst/>
          </a:prstGeom>
          <a:noFill/>
        </p:spPr>
        <p:txBody>
          <a:bodyPr wrap="square" rtlCol="0">
            <a:spAutoFit/>
          </a:bodyPr>
          <a:lstStyle/>
          <a:p>
            <a:r>
              <a:rPr lang="en-US" sz="4800" b="1" dirty="0">
                <a:solidFill>
                  <a:schemeClr val="bg1"/>
                </a:solidFill>
                <a:latin typeface="Book Antiqua" panose="02040602050305030304" pitchFamily="18" charset="0"/>
              </a:rPr>
              <a:t>TCS Logistics Karachi Branch Performance Optimization using SQL Analytics</a:t>
            </a:r>
          </a:p>
        </p:txBody>
      </p:sp>
    </p:spTree>
    <p:extLst>
      <p:ext uri="{BB962C8B-B14F-4D97-AF65-F5344CB8AC3E}">
        <p14:creationId xmlns:p14="http://schemas.microsoft.com/office/powerpoint/2010/main" val="1103074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1969770"/>
          </a:xfrm>
          <a:prstGeom prst="rect">
            <a:avLst/>
          </a:prstGeom>
          <a:noFill/>
        </p:spPr>
        <p:txBody>
          <a:bodyPr wrap="square" rtlCol="0">
            <a:spAutoFit/>
          </a:bodyPr>
          <a:lstStyle/>
          <a:p>
            <a:r>
              <a:rPr lang="en-US" sz="2400" b="1" u="sng" dirty="0">
                <a:solidFill>
                  <a:schemeClr val="bg1"/>
                </a:solidFill>
                <a:latin typeface="Book Antiqua" panose="02040602050305030304" pitchFamily="18" charset="0"/>
              </a:rPr>
              <a:t>Problem 4: Warehouse Overcapacity</a:t>
            </a:r>
            <a:br>
              <a:rPr lang="en-US" b="1" dirty="0">
                <a:solidFill>
                  <a:schemeClr val="bg1"/>
                </a:solidFill>
                <a:latin typeface="Book Antiqua" panose="02040602050305030304" pitchFamily="18" charset="0"/>
              </a:rPr>
            </a:br>
            <a:br>
              <a:rPr lang="en-US" b="1" dirty="0">
                <a:solidFill>
                  <a:schemeClr val="bg1"/>
                </a:solidFill>
                <a:latin typeface="Book Antiqua" panose="02040602050305030304" pitchFamily="18" charset="0"/>
              </a:rPr>
            </a:br>
            <a:r>
              <a:rPr lang="en-US" sz="1600" dirty="0">
                <a:solidFill>
                  <a:schemeClr val="bg1"/>
                </a:solidFill>
                <a:latin typeface="Book Antiqua" panose="02040602050305030304" pitchFamily="18" charset="0"/>
              </a:rPr>
              <a:t>The Karachi warehouse has a designed capacity of </a:t>
            </a:r>
            <a:r>
              <a:rPr lang="en-US" sz="1600" b="1" dirty="0">
                <a:solidFill>
                  <a:schemeClr val="bg1"/>
                </a:solidFill>
                <a:latin typeface="Book Antiqua" panose="02040602050305030304" pitchFamily="18" charset="0"/>
              </a:rPr>
              <a:t>500 parcels per day</a:t>
            </a:r>
            <a:r>
              <a:rPr lang="en-US" sz="1600" dirty="0">
                <a:solidFill>
                  <a:schemeClr val="bg1"/>
                </a:solidFill>
                <a:latin typeface="Book Antiqua" panose="02040602050305030304" pitchFamily="18" charset="0"/>
              </a:rPr>
              <a:t>, but actual inflow frequently exceeds this limit, sometimes reaching more than </a:t>
            </a:r>
            <a:r>
              <a:rPr lang="en-US" sz="1600" b="1" dirty="0">
                <a:solidFill>
                  <a:schemeClr val="bg1"/>
                </a:solidFill>
                <a:latin typeface="Book Antiqua" panose="02040602050305030304" pitchFamily="18" charset="0"/>
              </a:rPr>
              <a:t>650 parcels per day</a:t>
            </a:r>
            <a:r>
              <a:rPr lang="en-US" sz="1600" dirty="0">
                <a:solidFill>
                  <a:schemeClr val="bg1"/>
                </a:solidFill>
                <a:latin typeface="Book Antiqua" panose="02040602050305030304" pitchFamily="18" charset="0"/>
              </a:rPr>
              <a:t>. This creates backlogs, delays in processing, and storage bottlenecks that impact overall efficiency.</a:t>
            </a:r>
            <a:endParaRPr lang="en-US" sz="1400" dirty="0">
              <a:solidFill>
                <a:schemeClr val="bg1"/>
              </a:solidFill>
              <a:latin typeface="Book Antiqua" panose="02040602050305030304" pitchFamily="18" charset="0"/>
            </a:endParaRPr>
          </a:p>
          <a:p>
            <a:br>
              <a:rPr lang="en-US" sz="1600" dirty="0"/>
            </a:br>
            <a:endParaRPr lang="en-US" sz="1600" dirty="0">
              <a:solidFill>
                <a:schemeClr val="bg1"/>
              </a:solidFill>
              <a:latin typeface="Book Antiqua" panose="02040602050305030304" pitchFamily="18" charset="0"/>
            </a:endParaRPr>
          </a:p>
        </p:txBody>
      </p:sp>
      <p:sp>
        <p:nvSpPr>
          <p:cNvPr id="10" name="TextBox 9">
            <a:extLst>
              <a:ext uri="{FF2B5EF4-FFF2-40B4-BE49-F238E27FC236}">
                <a16:creationId xmlns:a16="http://schemas.microsoft.com/office/drawing/2014/main" id="{796A4743-2132-4B4A-ACF9-42395CC33A57}"/>
              </a:ext>
            </a:extLst>
          </p:cNvPr>
          <p:cNvSpPr txBox="1"/>
          <p:nvPr/>
        </p:nvSpPr>
        <p:spPr>
          <a:xfrm>
            <a:off x="110938" y="4822772"/>
            <a:ext cx="11741624" cy="2246769"/>
          </a:xfrm>
          <a:prstGeom prst="rect">
            <a:avLst/>
          </a:prstGeom>
          <a:noFill/>
        </p:spPr>
        <p:txBody>
          <a:bodyPr wrap="square" rtlCol="0">
            <a:spAutoFit/>
          </a:bodyPr>
          <a:lstStyle/>
          <a:p>
            <a:r>
              <a:rPr lang="en-US" b="1" u="sng" dirty="0">
                <a:solidFill>
                  <a:schemeClr val="bg1"/>
                </a:solidFill>
                <a:latin typeface="Book Antiqua" panose="02040602050305030304" pitchFamily="18" charset="0"/>
              </a:rPr>
              <a:t>Findings</a:t>
            </a:r>
          </a:p>
          <a:p>
            <a:endParaRPr lang="en-US" sz="1600" b="1" dirty="0">
              <a:solidFill>
                <a:schemeClr val="bg1"/>
              </a:solidFill>
              <a:latin typeface="Book Antiqua" panose="02040602050305030304" pitchFamily="18" charset="0"/>
            </a:endParaRPr>
          </a:p>
          <a:p>
            <a:pPr fontAlgn="base"/>
            <a:r>
              <a:rPr lang="en-US" b="1" dirty="0">
                <a:solidFill>
                  <a:schemeClr val="bg1"/>
                </a:solidFill>
                <a:latin typeface="Book Antiqua" panose="02040602050305030304" pitchFamily="18" charset="0"/>
              </a:rPr>
              <a:t>Observation window:</a:t>
            </a:r>
            <a:r>
              <a:rPr lang="en-US" dirty="0">
                <a:solidFill>
                  <a:schemeClr val="bg1"/>
                </a:solidFill>
                <a:latin typeface="Book Antiqua" panose="02040602050305030304" pitchFamily="18" charset="0"/>
              </a:rPr>
              <a:t> 20 consecutive days (2023-01-05 to 2023-01-24).</a:t>
            </a:r>
          </a:p>
          <a:p>
            <a:pPr fontAlgn="base"/>
            <a:r>
              <a:rPr lang="en-US" b="1" dirty="0">
                <a:solidFill>
                  <a:schemeClr val="bg1"/>
                </a:solidFill>
                <a:latin typeface="Book Antiqua" panose="02040602050305030304" pitchFamily="18" charset="0"/>
              </a:rPr>
              <a:t>Daily volume:</a:t>
            </a:r>
            <a:r>
              <a:rPr lang="en-US" dirty="0">
                <a:solidFill>
                  <a:schemeClr val="bg1"/>
                </a:solidFill>
                <a:latin typeface="Book Antiqua" panose="02040602050305030304" pitchFamily="18" charset="0"/>
              </a:rPr>
              <a:t> Average 2 parcels/day; </a:t>
            </a:r>
            <a:r>
              <a:rPr lang="en-US" b="1" dirty="0">
                <a:solidFill>
                  <a:schemeClr val="bg1"/>
                </a:solidFill>
                <a:latin typeface="Book Antiqua" panose="02040602050305030304" pitchFamily="18" charset="0"/>
              </a:rPr>
              <a:t>variance:</a:t>
            </a:r>
            <a:r>
              <a:rPr lang="en-US" dirty="0">
                <a:solidFill>
                  <a:schemeClr val="bg1"/>
                </a:solidFill>
                <a:latin typeface="Book Antiqua" panose="02040602050305030304" pitchFamily="18" charset="0"/>
              </a:rPr>
              <a:t> 0 (no day-to-day fluctuation).</a:t>
            </a:r>
          </a:p>
          <a:p>
            <a:pPr fontAlgn="base"/>
            <a:r>
              <a:rPr lang="en-US" b="1" dirty="0">
                <a:solidFill>
                  <a:schemeClr val="bg1"/>
                </a:solidFill>
                <a:latin typeface="Book Antiqua" panose="02040602050305030304" pitchFamily="18" charset="0"/>
              </a:rPr>
              <a:t>Capacity status:</a:t>
            </a:r>
            <a:r>
              <a:rPr lang="en-US" dirty="0">
                <a:solidFill>
                  <a:schemeClr val="bg1"/>
                </a:solidFill>
                <a:latin typeface="Book Antiqua" panose="02040602050305030304" pitchFamily="18" charset="0"/>
              </a:rPr>
              <a:t> 100% of days flagged “Within Capacity”; </a:t>
            </a:r>
            <a:r>
              <a:rPr lang="en-US" b="1" dirty="0">
                <a:solidFill>
                  <a:schemeClr val="bg1"/>
                </a:solidFill>
                <a:latin typeface="Book Antiqua" panose="02040602050305030304" pitchFamily="18" charset="0"/>
              </a:rPr>
              <a:t>overcapacity days:</a:t>
            </a:r>
            <a:r>
              <a:rPr lang="en-US" dirty="0">
                <a:solidFill>
                  <a:schemeClr val="bg1"/>
                </a:solidFill>
                <a:latin typeface="Book Antiqua" panose="02040602050305030304" pitchFamily="18" charset="0"/>
              </a:rPr>
              <a:t> 0%.</a:t>
            </a:r>
          </a:p>
          <a:p>
            <a:pPr fontAlgn="base"/>
            <a:r>
              <a:rPr lang="en-US" b="1" dirty="0">
                <a:solidFill>
                  <a:schemeClr val="bg1"/>
                </a:solidFill>
                <a:latin typeface="Book Antiqua" panose="02040602050305030304" pitchFamily="18" charset="0"/>
              </a:rPr>
              <a:t>Operational signal:</a:t>
            </a:r>
            <a:r>
              <a:rPr lang="en-US" dirty="0">
                <a:solidFill>
                  <a:schemeClr val="bg1"/>
                </a:solidFill>
                <a:latin typeface="Book Antiqua" panose="02040602050305030304" pitchFamily="18" charset="0"/>
              </a:rPr>
              <a:t> Flat, ultra-low throughput with no visible peaks; dataset likely excludes hourly spikes or broader seasonal activity.</a:t>
            </a:r>
          </a:p>
          <a:p>
            <a:endParaRPr lang="en-US" sz="1600" dirty="0">
              <a:solidFill>
                <a:schemeClr val="bg1"/>
              </a:solidFill>
              <a:latin typeface="Book Antiqua" panose="02040602050305030304" pitchFamily="18" charset="0"/>
            </a:endParaRPr>
          </a:p>
        </p:txBody>
      </p:sp>
      <p:pic>
        <p:nvPicPr>
          <p:cNvPr id="7" name="Picture 6">
            <a:extLst>
              <a:ext uri="{FF2B5EF4-FFF2-40B4-BE49-F238E27FC236}">
                <a16:creationId xmlns:a16="http://schemas.microsoft.com/office/drawing/2014/main" id="{226B601F-42DE-4A11-879B-66BB552EF6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7221" y="1786520"/>
            <a:ext cx="5446931" cy="2381250"/>
          </a:xfrm>
          <a:prstGeom prst="rect">
            <a:avLst/>
          </a:prstGeom>
        </p:spPr>
      </p:pic>
      <p:pic>
        <p:nvPicPr>
          <p:cNvPr id="12" name="Picture 11">
            <a:extLst>
              <a:ext uri="{FF2B5EF4-FFF2-40B4-BE49-F238E27FC236}">
                <a16:creationId xmlns:a16="http://schemas.microsoft.com/office/drawing/2014/main" id="{9E49D3A2-CC7F-4AB1-94BA-37CE38E9E4B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5738" y="1692014"/>
            <a:ext cx="3015594" cy="4455397"/>
          </a:xfrm>
          <a:prstGeom prst="rect">
            <a:avLst/>
          </a:prstGeom>
        </p:spPr>
      </p:pic>
    </p:spTree>
    <p:extLst>
      <p:ext uri="{BB962C8B-B14F-4D97-AF65-F5344CB8AC3E}">
        <p14:creationId xmlns:p14="http://schemas.microsoft.com/office/powerpoint/2010/main" val="223202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1969770"/>
          </a:xfrm>
          <a:prstGeom prst="rect">
            <a:avLst/>
          </a:prstGeom>
          <a:noFill/>
        </p:spPr>
        <p:txBody>
          <a:bodyPr wrap="square" rtlCol="0">
            <a:spAutoFit/>
          </a:bodyPr>
          <a:lstStyle/>
          <a:p>
            <a:r>
              <a:rPr lang="en-US" sz="2400" b="1" u="sng" dirty="0">
                <a:solidFill>
                  <a:schemeClr val="bg1"/>
                </a:solidFill>
                <a:latin typeface="Book Antiqua" panose="02040602050305030304" pitchFamily="18" charset="0"/>
              </a:rPr>
              <a:t>Problem 5: Payment Reconciliation Issues</a:t>
            </a:r>
            <a:endParaRPr lang="en-US" sz="2000" b="1" u="sng" dirty="0">
              <a:solidFill>
                <a:schemeClr val="bg1"/>
              </a:solidFill>
              <a:latin typeface="Book Antiqua" panose="02040602050305030304" pitchFamily="18" charset="0"/>
            </a:endParaRPr>
          </a:p>
          <a:p>
            <a:endParaRPr lang="en-US"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At the Karachi branch, Cash on Delivery (COD) collections are not always settled on time. Multiple payments remain in a “Pending” status due to incomplete deliveries or delays in courier reporting. This impacts cash flow, increases financial reconciliation effort, and reduces operational transparency.</a:t>
            </a:r>
            <a:endParaRPr lang="en-US" sz="1400" dirty="0">
              <a:solidFill>
                <a:schemeClr val="bg1"/>
              </a:solidFill>
              <a:latin typeface="Book Antiqua" panose="02040602050305030304" pitchFamily="18" charset="0"/>
            </a:endParaRPr>
          </a:p>
          <a:p>
            <a:br>
              <a:rPr lang="en-US" sz="1600" dirty="0">
                <a:solidFill>
                  <a:schemeClr val="bg1"/>
                </a:solidFill>
                <a:latin typeface="Book Antiqua" panose="02040602050305030304" pitchFamily="18" charset="0"/>
              </a:rPr>
            </a:br>
            <a:endParaRPr lang="en-US" sz="1600" dirty="0">
              <a:solidFill>
                <a:schemeClr val="bg1"/>
              </a:solidFill>
              <a:latin typeface="Book Antiqua" panose="02040602050305030304" pitchFamily="18" charset="0"/>
            </a:endParaRPr>
          </a:p>
        </p:txBody>
      </p:sp>
      <p:sp>
        <p:nvSpPr>
          <p:cNvPr id="10" name="TextBox 9">
            <a:extLst>
              <a:ext uri="{FF2B5EF4-FFF2-40B4-BE49-F238E27FC236}">
                <a16:creationId xmlns:a16="http://schemas.microsoft.com/office/drawing/2014/main" id="{796A4743-2132-4B4A-ACF9-42395CC33A57}"/>
              </a:ext>
            </a:extLst>
          </p:cNvPr>
          <p:cNvSpPr txBox="1"/>
          <p:nvPr/>
        </p:nvSpPr>
        <p:spPr>
          <a:xfrm>
            <a:off x="110938" y="4194223"/>
            <a:ext cx="12081062" cy="2654483"/>
          </a:xfrm>
          <a:prstGeom prst="rect">
            <a:avLst/>
          </a:prstGeom>
          <a:noFill/>
        </p:spPr>
        <p:txBody>
          <a:bodyPr wrap="square" rtlCol="0">
            <a:spAutoFit/>
          </a:bodyPr>
          <a:lstStyle/>
          <a:p>
            <a:r>
              <a:rPr lang="en-US" sz="2000" b="1" u="sng" dirty="0">
                <a:solidFill>
                  <a:schemeClr val="bg1"/>
                </a:solidFill>
                <a:latin typeface="Book Antiqua" panose="02040602050305030304" pitchFamily="18" charset="0"/>
              </a:rPr>
              <a:t>Findings</a:t>
            </a:r>
          </a:p>
          <a:p>
            <a:endParaRPr lang="en-US" b="1" dirty="0">
              <a:solidFill>
                <a:schemeClr val="bg1"/>
              </a:solidFill>
              <a:latin typeface="Book Antiqua" panose="02040602050305030304" pitchFamily="18" charset="0"/>
            </a:endParaRPr>
          </a:p>
          <a:p>
            <a:pPr marL="342900" indent="-342900" fontAlgn="base">
              <a:buFont typeface="+mj-lt"/>
              <a:buAutoNum type="arabicPeriod"/>
            </a:pPr>
            <a:r>
              <a:rPr lang="en-US" sz="1400" b="1" dirty="0">
                <a:solidFill>
                  <a:schemeClr val="bg1"/>
                </a:solidFill>
                <a:latin typeface="Book Antiqua" panose="02040602050305030304" pitchFamily="18" charset="0"/>
              </a:rPr>
              <a:t>Pending payments:</a:t>
            </a:r>
            <a:endParaRPr lang="en-US" sz="1400" dirty="0">
              <a:solidFill>
                <a:schemeClr val="bg1"/>
              </a:solidFill>
              <a:latin typeface="Book Antiqua" panose="02040602050305030304" pitchFamily="18" charset="0"/>
            </a:endParaRPr>
          </a:p>
          <a:p>
            <a:pPr marL="800100" lvl="1" indent="-342900" fontAlgn="base">
              <a:buFont typeface="Arial" panose="020B0604020202020204" pitchFamily="34" charset="0"/>
              <a:buChar char="•"/>
            </a:pPr>
            <a:r>
              <a:rPr lang="en-US" sz="1400" b="1" dirty="0">
                <a:solidFill>
                  <a:schemeClr val="bg1"/>
                </a:solidFill>
                <a:latin typeface="Book Antiqua" panose="02040602050305030304" pitchFamily="18" charset="0"/>
              </a:rPr>
              <a:t>Bank:</a:t>
            </a:r>
            <a:r>
              <a:rPr lang="en-US" sz="1400" dirty="0">
                <a:solidFill>
                  <a:schemeClr val="bg1"/>
                </a:solidFill>
                <a:latin typeface="Book Antiqua" panose="02040602050305030304" pitchFamily="18" charset="0"/>
              </a:rPr>
              <a:t> 25% pending; 0% completed.</a:t>
            </a:r>
          </a:p>
          <a:p>
            <a:pPr marL="800100" lvl="1" indent="-342900" fontAlgn="base">
              <a:buFont typeface="Arial" panose="020B0604020202020204" pitchFamily="34" charset="0"/>
              <a:buChar char="•"/>
            </a:pPr>
            <a:r>
              <a:rPr lang="en-US" sz="1400" b="1" dirty="0">
                <a:solidFill>
                  <a:schemeClr val="bg1"/>
                </a:solidFill>
                <a:latin typeface="Book Antiqua" panose="02040602050305030304" pitchFamily="18" charset="0"/>
              </a:rPr>
              <a:t>Card:</a:t>
            </a:r>
            <a:r>
              <a:rPr lang="en-US" sz="1400" dirty="0">
                <a:solidFill>
                  <a:schemeClr val="bg1"/>
                </a:solidFill>
                <a:latin typeface="Book Antiqua" panose="02040602050305030304" pitchFamily="18" charset="0"/>
              </a:rPr>
              <a:t> 0% pending; 0% completed (possible data gap or unrecorded settlements).</a:t>
            </a:r>
          </a:p>
          <a:p>
            <a:pPr marL="800100" lvl="1" indent="-342900" fontAlgn="base">
              <a:buFont typeface="Arial" panose="020B0604020202020204" pitchFamily="34" charset="0"/>
              <a:buChar char="•"/>
            </a:pPr>
            <a:r>
              <a:rPr lang="en-US" sz="1400" b="1" dirty="0">
                <a:solidFill>
                  <a:schemeClr val="bg1"/>
                </a:solidFill>
                <a:latin typeface="Book Antiqua" panose="02040602050305030304" pitchFamily="18" charset="0"/>
              </a:rPr>
              <a:t>COD:</a:t>
            </a:r>
            <a:r>
              <a:rPr lang="en-US" sz="1400" dirty="0">
                <a:solidFill>
                  <a:schemeClr val="bg1"/>
                </a:solidFill>
                <a:latin typeface="Book Antiqua" panose="02040602050305030304" pitchFamily="18" charset="0"/>
              </a:rPr>
              <a:t> 27.27% pending; 0% completed.</a:t>
            </a:r>
          </a:p>
          <a:p>
            <a:pPr marL="342900" indent="-342900" fontAlgn="base">
              <a:buFont typeface="+mj-lt"/>
              <a:buAutoNum type="arabicPeriod"/>
            </a:pPr>
            <a:r>
              <a:rPr lang="en-US" sz="1400" b="1" dirty="0">
                <a:solidFill>
                  <a:schemeClr val="bg1"/>
                </a:solidFill>
                <a:latin typeface="Book Antiqua" panose="02040602050305030304" pitchFamily="18" charset="0"/>
              </a:rPr>
              <a:t>Completed payments:</a:t>
            </a:r>
            <a:r>
              <a:rPr lang="en-US" sz="1400" dirty="0">
                <a:solidFill>
                  <a:schemeClr val="bg1"/>
                </a:solidFill>
                <a:latin typeface="Book Antiqua" panose="02040602050305030304" pitchFamily="18" charset="0"/>
              </a:rPr>
              <a:t> 0% across all methods in the dataset, indicating no recorded settlements during the observed period.</a:t>
            </a:r>
          </a:p>
          <a:p>
            <a:pPr marL="342900" indent="-342900" fontAlgn="base">
              <a:buFont typeface="+mj-lt"/>
              <a:buAutoNum type="arabicPeriod"/>
            </a:pPr>
            <a:r>
              <a:rPr lang="en-US" sz="1400" b="1" dirty="0">
                <a:solidFill>
                  <a:schemeClr val="bg1"/>
                </a:solidFill>
                <a:latin typeface="Book Antiqua" panose="02040602050305030304" pitchFamily="18" charset="0"/>
              </a:rPr>
              <a:t>Pending payment details:</a:t>
            </a:r>
            <a:r>
              <a:rPr lang="en-US" sz="1400" dirty="0">
                <a:solidFill>
                  <a:schemeClr val="bg1"/>
                </a:solidFill>
                <a:latin typeface="Book Antiqua" panose="02040602050305030304" pitchFamily="18" charset="0"/>
              </a:rPr>
              <a:t> Multiple high‑value transactions remain unsettled (e.g., Bank – PKR 600; Card – PKR 1,600; COD – PKR 1,500).</a:t>
            </a:r>
          </a:p>
          <a:p>
            <a:pPr marL="342900" indent="-342900" fontAlgn="base">
              <a:buFont typeface="+mj-lt"/>
              <a:buAutoNum type="arabicPeriod"/>
            </a:pPr>
            <a:r>
              <a:rPr lang="en-US" sz="1400" b="1" dirty="0">
                <a:solidFill>
                  <a:schemeClr val="bg1"/>
                </a:solidFill>
                <a:latin typeface="Book Antiqua" panose="02040602050305030304" pitchFamily="18" charset="0"/>
              </a:rPr>
              <a:t>Operational signal:</a:t>
            </a:r>
            <a:r>
              <a:rPr lang="en-US" sz="1400" dirty="0">
                <a:solidFill>
                  <a:schemeClr val="bg1"/>
                </a:solidFill>
                <a:latin typeface="Book Antiqua" panose="02040602050305030304" pitchFamily="18" charset="0"/>
              </a:rPr>
              <a:t> Significant share of receivables are stuck in pending status, with no evidence of closure, creating cash‑flow strain and reconciliation backlog.</a:t>
            </a:r>
          </a:p>
          <a:p>
            <a:endParaRPr lang="en-US" sz="1600" dirty="0">
              <a:solidFill>
                <a:schemeClr val="bg1"/>
              </a:solidFill>
              <a:latin typeface="Book Antiqua" panose="02040602050305030304" pitchFamily="18" charset="0"/>
            </a:endParaRPr>
          </a:p>
        </p:txBody>
      </p:sp>
      <p:pic>
        <p:nvPicPr>
          <p:cNvPr id="6" name="Picture 5">
            <a:extLst>
              <a:ext uri="{FF2B5EF4-FFF2-40B4-BE49-F238E27FC236}">
                <a16:creationId xmlns:a16="http://schemas.microsoft.com/office/drawing/2014/main" id="{8E24204D-32CD-46E8-BCA6-B51EE6277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5616" y="1829015"/>
            <a:ext cx="9097645" cy="1448002"/>
          </a:xfrm>
          <a:prstGeom prst="rect">
            <a:avLst/>
          </a:prstGeom>
        </p:spPr>
      </p:pic>
      <p:pic>
        <p:nvPicPr>
          <p:cNvPr id="11" name="Picture 10">
            <a:extLst>
              <a:ext uri="{FF2B5EF4-FFF2-40B4-BE49-F238E27FC236}">
                <a16:creationId xmlns:a16="http://schemas.microsoft.com/office/drawing/2014/main" id="{51020B89-3C7E-4E30-AE4C-A599BD6100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74646" y="3402620"/>
            <a:ext cx="8588854" cy="1232984"/>
          </a:xfrm>
          <a:prstGeom prst="rect">
            <a:avLst/>
          </a:prstGeom>
        </p:spPr>
      </p:pic>
    </p:spTree>
    <p:extLst>
      <p:ext uri="{BB962C8B-B14F-4D97-AF65-F5344CB8AC3E}">
        <p14:creationId xmlns:p14="http://schemas.microsoft.com/office/powerpoint/2010/main" val="261070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2031325"/>
          </a:xfrm>
          <a:prstGeom prst="rect">
            <a:avLst/>
          </a:prstGeom>
          <a:noFill/>
        </p:spPr>
        <p:txBody>
          <a:bodyPr wrap="square" rtlCol="0">
            <a:spAutoFit/>
          </a:bodyPr>
          <a:lstStyle/>
          <a:p>
            <a:r>
              <a:rPr lang="en-US" sz="2800" b="1" u="sng" dirty="0">
                <a:solidFill>
                  <a:schemeClr val="bg1"/>
                </a:solidFill>
                <a:latin typeface="Book Antiqua" panose="02040602050305030304" pitchFamily="18" charset="0"/>
              </a:rPr>
              <a:t>Problem 6: Customer Complaints</a:t>
            </a:r>
            <a:endParaRPr lang="en-US" sz="2400" b="1" u="sng" dirty="0">
              <a:solidFill>
                <a:schemeClr val="bg1"/>
              </a:solidFill>
              <a:latin typeface="Book Antiqua" panose="02040602050305030304" pitchFamily="18" charset="0"/>
            </a:endParaRPr>
          </a:p>
          <a:p>
            <a:br>
              <a:rPr lang="en-US" b="1" dirty="0">
                <a:solidFill>
                  <a:schemeClr val="bg1"/>
                </a:solidFill>
                <a:latin typeface="Book Antiqua" panose="02040602050305030304" pitchFamily="18" charset="0"/>
              </a:rPr>
            </a:br>
            <a:r>
              <a:rPr lang="en-US" sz="1600" dirty="0">
                <a:solidFill>
                  <a:schemeClr val="bg1"/>
                </a:solidFill>
                <a:latin typeface="Book Antiqua" panose="02040602050305030304" pitchFamily="18" charset="0"/>
              </a:rPr>
              <a:t>Customers frequently report </a:t>
            </a:r>
            <a:r>
              <a:rPr lang="en-US" sz="1600" b="1" dirty="0">
                <a:solidFill>
                  <a:schemeClr val="bg1"/>
                </a:solidFill>
                <a:latin typeface="Book Antiqua" panose="02040602050305030304" pitchFamily="18" charset="0"/>
              </a:rPr>
              <a:t>tracking inconsistencies</a:t>
            </a:r>
            <a:r>
              <a:rPr lang="en-US" sz="1600" dirty="0">
                <a:solidFill>
                  <a:schemeClr val="bg1"/>
                </a:solidFill>
                <a:latin typeface="Book Antiqua" panose="02040602050305030304" pitchFamily="18" charset="0"/>
              </a:rPr>
              <a:t>, where parcels show as </a:t>
            </a:r>
            <a:r>
              <a:rPr lang="en-US" sz="1600" b="1" dirty="0">
                <a:solidFill>
                  <a:schemeClr val="bg1"/>
                </a:solidFill>
                <a:latin typeface="Book Antiqua" panose="02040602050305030304" pitchFamily="18" charset="0"/>
              </a:rPr>
              <a:t>“In-Transit”</a:t>
            </a:r>
            <a:r>
              <a:rPr lang="en-US" sz="1600" dirty="0">
                <a:solidFill>
                  <a:schemeClr val="bg1"/>
                </a:solidFill>
                <a:latin typeface="Book Antiqua" panose="02040602050305030304" pitchFamily="18" charset="0"/>
              </a:rPr>
              <a:t> for multiple days despite being delivered or delayed. This reduces transparency, lowers trust, and increases customer service workload.</a:t>
            </a:r>
            <a:endParaRPr lang="en-US" sz="1400" dirty="0">
              <a:solidFill>
                <a:schemeClr val="bg1"/>
              </a:solidFill>
              <a:latin typeface="Book Antiqua" panose="02040602050305030304" pitchFamily="18" charset="0"/>
            </a:endParaRPr>
          </a:p>
          <a:p>
            <a:br>
              <a:rPr lang="en-US" sz="1600" dirty="0"/>
            </a:br>
            <a:endParaRPr lang="en-US" sz="1600" dirty="0">
              <a:solidFill>
                <a:schemeClr val="bg1"/>
              </a:solidFill>
              <a:latin typeface="Book Antiqua" panose="02040602050305030304" pitchFamily="18" charset="0"/>
            </a:endParaRPr>
          </a:p>
        </p:txBody>
      </p:sp>
      <p:sp>
        <p:nvSpPr>
          <p:cNvPr id="10" name="TextBox 9">
            <a:extLst>
              <a:ext uri="{FF2B5EF4-FFF2-40B4-BE49-F238E27FC236}">
                <a16:creationId xmlns:a16="http://schemas.microsoft.com/office/drawing/2014/main" id="{796A4743-2132-4B4A-ACF9-42395CC33A57}"/>
              </a:ext>
            </a:extLst>
          </p:cNvPr>
          <p:cNvSpPr txBox="1"/>
          <p:nvPr/>
        </p:nvSpPr>
        <p:spPr>
          <a:xfrm>
            <a:off x="55469" y="4484587"/>
            <a:ext cx="12081062" cy="2646878"/>
          </a:xfrm>
          <a:prstGeom prst="rect">
            <a:avLst/>
          </a:prstGeom>
          <a:noFill/>
        </p:spPr>
        <p:txBody>
          <a:bodyPr wrap="square" rtlCol="0">
            <a:spAutoFit/>
          </a:bodyPr>
          <a:lstStyle/>
          <a:p>
            <a:r>
              <a:rPr lang="en-US" sz="2000" b="1" u="sng" dirty="0">
                <a:solidFill>
                  <a:schemeClr val="bg1"/>
                </a:solidFill>
                <a:latin typeface="Book Antiqua" panose="02040602050305030304" pitchFamily="18" charset="0"/>
              </a:rPr>
              <a:t>Findings</a:t>
            </a:r>
          </a:p>
          <a:p>
            <a:endParaRPr lang="en-US" b="1" dirty="0">
              <a:solidFill>
                <a:schemeClr val="bg1"/>
              </a:solidFill>
              <a:latin typeface="Book Antiqua" panose="02040602050305030304" pitchFamily="18" charset="0"/>
            </a:endParaRPr>
          </a:p>
          <a:p>
            <a:pPr fontAlgn="base"/>
            <a:r>
              <a:rPr lang="en-US" sz="1400" b="1" dirty="0">
                <a:solidFill>
                  <a:schemeClr val="bg1"/>
                </a:solidFill>
                <a:latin typeface="Book Antiqua" panose="02040602050305030304" pitchFamily="18" charset="0"/>
              </a:rPr>
              <a:t>Sample shipments:</a:t>
            </a:r>
            <a:r>
              <a:rPr lang="en-US" sz="1400" dirty="0">
                <a:solidFill>
                  <a:schemeClr val="bg1"/>
                </a:solidFill>
                <a:latin typeface="Book Antiqua" panose="02040602050305030304" pitchFamily="18" charset="0"/>
              </a:rPr>
              <a:t> 6 records, involving only </a:t>
            </a:r>
            <a:r>
              <a:rPr lang="en-US" sz="1400" b="1" dirty="0">
                <a:solidFill>
                  <a:schemeClr val="bg1"/>
                </a:solidFill>
                <a:latin typeface="Book Antiqua" panose="02040602050305030304" pitchFamily="18" charset="0"/>
              </a:rPr>
              <a:t>two customers</a:t>
            </a:r>
            <a:r>
              <a:rPr lang="en-US" sz="1400" dirty="0">
                <a:solidFill>
                  <a:schemeClr val="bg1"/>
                </a:solidFill>
                <a:latin typeface="Book Antiqua" panose="02040602050305030304" pitchFamily="18" charset="0"/>
              </a:rPr>
              <a:t> (Shahid Afridi, Hamza Malik) and </a:t>
            </a:r>
            <a:r>
              <a:rPr lang="en-US" sz="1400" b="1" dirty="0">
                <a:solidFill>
                  <a:schemeClr val="bg1"/>
                </a:solidFill>
                <a:latin typeface="Book Antiqua" panose="02040602050305030304" pitchFamily="18" charset="0"/>
              </a:rPr>
              <a:t>three unique </a:t>
            </a:r>
            <a:r>
              <a:rPr lang="en-US" sz="1400" b="1" dirty="0" err="1">
                <a:solidFill>
                  <a:schemeClr val="bg1"/>
                </a:solidFill>
                <a:latin typeface="Book Antiqua" panose="02040602050305030304" pitchFamily="18" charset="0"/>
              </a:rPr>
              <a:t>ShipmentIDs</a:t>
            </a:r>
            <a:r>
              <a:rPr lang="en-US" sz="1400" dirty="0">
                <a:solidFill>
                  <a:schemeClr val="bg1"/>
                </a:solidFill>
                <a:latin typeface="Book Antiqua" panose="02040602050305030304" pitchFamily="18" charset="0"/>
              </a:rPr>
              <a:t> (45, 22, 47).</a:t>
            </a:r>
          </a:p>
          <a:p>
            <a:pPr fontAlgn="base"/>
            <a:r>
              <a:rPr lang="en-US" sz="1400" b="1" dirty="0">
                <a:solidFill>
                  <a:schemeClr val="bg1"/>
                </a:solidFill>
                <a:latin typeface="Book Antiqua" panose="02040602050305030304" pitchFamily="18" charset="0"/>
              </a:rPr>
              <a:t>Days in transit:</a:t>
            </a:r>
            <a:r>
              <a:rPr lang="en-US" sz="1400" dirty="0">
                <a:solidFill>
                  <a:schemeClr val="bg1"/>
                </a:solidFill>
                <a:latin typeface="Book Antiqua" panose="02040602050305030304" pitchFamily="18" charset="0"/>
              </a:rPr>
              <a:t> All shipments have been in transit for </a:t>
            </a:r>
            <a:r>
              <a:rPr lang="en-US" sz="1400" b="1" dirty="0">
                <a:solidFill>
                  <a:schemeClr val="bg1"/>
                </a:solidFill>
                <a:latin typeface="Book Antiqua" panose="02040602050305030304" pitchFamily="18" charset="0"/>
              </a:rPr>
              <a:t>4 days</a:t>
            </a:r>
            <a:r>
              <a:rPr lang="en-US" sz="1400" dirty="0">
                <a:solidFill>
                  <a:schemeClr val="bg1"/>
                </a:solidFill>
                <a:latin typeface="Book Antiqua" panose="02040602050305030304" pitchFamily="18" charset="0"/>
              </a:rPr>
              <a:t> — no variation.</a:t>
            </a:r>
          </a:p>
          <a:p>
            <a:pPr fontAlgn="base"/>
            <a:r>
              <a:rPr lang="en-US" sz="1400" b="1" dirty="0">
                <a:solidFill>
                  <a:schemeClr val="bg1"/>
                </a:solidFill>
                <a:latin typeface="Book Antiqua" panose="02040602050305030304" pitchFamily="18" charset="0"/>
              </a:rPr>
              <a:t>Status:</a:t>
            </a:r>
            <a:r>
              <a:rPr lang="en-US" sz="1400" dirty="0">
                <a:solidFill>
                  <a:schemeClr val="bg1"/>
                </a:solidFill>
                <a:latin typeface="Book Antiqua" panose="02040602050305030304" pitchFamily="18" charset="0"/>
              </a:rPr>
              <a:t> 100% “In‑Transit” — no deliveries or returns recorded in this extract.</a:t>
            </a:r>
          </a:p>
          <a:p>
            <a:pPr fontAlgn="base"/>
            <a:r>
              <a:rPr lang="en-US" sz="1400" b="1" dirty="0">
                <a:solidFill>
                  <a:schemeClr val="bg1"/>
                </a:solidFill>
                <a:latin typeface="Book Antiqua" panose="02040602050305030304" pitchFamily="18" charset="0"/>
              </a:rPr>
              <a:t>Payment methods:</a:t>
            </a:r>
            <a:endParaRPr lang="en-US" sz="1400" dirty="0">
              <a:solidFill>
                <a:schemeClr val="bg1"/>
              </a:solidFill>
              <a:latin typeface="Book Antiqua" panose="02040602050305030304" pitchFamily="18" charset="0"/>
            </a:endParaRPr>
          </a:p>
          <a:p>
            <a:pPr marL="742950" lvl="1" indent="-285750" fontAlgn="base">
              <a:buFont typeface="Arial" panose="020B0604020202020204" pitchFamily="34" charset="0"/>
              <a:buChar char="•"/>
            </a:pPr>
            <a:r>
              <a:rPr lang="en-US" sz="1400" dirty="0">
                <a:solidFill>
                  <a:schemeClr val="bg1"/>
                </a:solidFill>
                <a:latin typeface="Book Antiqua" panose="02040602050305030304" pitchFamily="18" charset="0"/>
              </a:rPr>
              <a:t>Card: Linked to Shahid Afridi (ShipmentID 45).</a:t>
            </a:r>
          </a:p>
          <a:p>
            <a:pPr marL="742950" lvl="1" indent="-285750" fontAlgn="base">
              <a:buFont typeface="Arial" panose="020B0604020202020204" pitchFamily="34" charset="0"/>
              <a:buChar char="•"/>
            </a:pPr>
            <a:r>
              <a:rPr lang="en-US" sz="1400" dirty="0">
                <a:solidFill>
                  <a:schemeClr val="bg1"/>
                </a:solidFill>
                <a:latin typeface="Book Antiqua" panose="02040602050305030304" pitchFamily="18" charset="0"/>
              </a:rPr>
              <a:t>Bank: Linked to Hamza Malik (</a:t>
            </a:r>
            <a:r>
              <a:rPr lang="en-US" sz="1400" dirty="0" err="1">
                <a:solidFill>
                  <a:schemeClr val="bg1"/>
                </a:solidFill>
                <a:latin typeface="Book Antiqua" panose="02040602050305030304" pitchFamily="18" charset="0"/>
              </a:rPr>
              <a:t>ShipmentIDs</a:t>
            </a:r>
            <a:r>
              <a:rPr lang="en-US" sz="1400" dirty="0">
                <a:solidFill>
                  <a:schemeClr val="bg1"/>
                </a:solidFill>
                <a:latin typeface="Book Antiqua" panose="02040602050305030304" pitchFamily="18" charset="0"/>
              </a:rPr>
              <a:t> 22, 47).</a:t>
            </a:r>
          </a:p>
          <a:p>
            <a:pPr fontAlgn="base"/>
            <a:r>
              <a:rPr lang="en-US" sz="1400" b="1" dirty="0">
                <a:solidFill>
                  <a:schemeClr val="bg1"/>
                </a:solidFill>
                <a:latin typeface="Book Antiqua" panose="02040602050305030304" pitchFamily="18" charset="0"/>
              </a:rPr>
              <a:t>Operational signal:</a:t>
            </a:r>
            <a:r>
              <a:rPr lang="en-US" sz="1400" dirty="0">
                <a:solidFill>
                  <a:schemeClr val="bg1"/>
                </a:solidFill>
                <a:latin typeface="Book Antiqua" panose="02040602050305030304" pitchFamily="18" charset="0"/>
              </a:rPr>
              <a:t> The same shipments appear multiple times, suggesting either data duplication or repeated status checks. No evidence of balanced courier allocation or varied workload in this slice.</a:t>
            </a:r>
          </a:p>
          <a:p>
            <a:endParaRPr lang="en-US" sz="1600" dirty="0">
              <a:solidFill>
                <a:schemeClr val="bg1"/>
              </a:solidFill>
              <a:latin typeface="Book Antiqua" panose="02040602050305030304" pitchFamily="18" charset="0"/>
            </a:endParaRPr>
          </a:p>
        </p:txBody>
      </p:sp>
      <p:pic>
        <p:nvPicPr>
          <p:cNvPr id="7" name="Picture 6">
            <a:extLst>
              <a:ext uri="{FF2B5EF4-FFF2-40B4-BE49-F238E27FC236}">
                <a16:creationId xmlns:a16="http://schemas.microsoft.com/office/drawing/2014/main" id="{05906C70-0ED4-47B4-9474-B618DDF5C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9" y="1654919"/>
            <a:ext cx="6944694" cy="1848108"/>
          </a:xfrm>
          <a:prstGeom prst="rect">
            <a:avLst/>
          </a:prstGeom>
        </p:spPr>
      </p:pic>
      <p:pic>
        <p:nvPicPr>
          <p:cNvPr id="12" name="Picture 11">
            <a:extLst>
              <a:ext uri="{FF2B5EF4-FFF2-40B4-BE49-F238E27FC236}">
                <a16:creationId xmlns:a16="http://schemas.microsoft.com/office/drawing/2014/main" id="{8812C2EA-5A07-4BD0-83DB-54C712FD5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918" y="3391616"/>
            <a:ext cx="5121676" cy="1675536"/>
          </a:xfrm>
          <a:prstGeom prst="rect">
            <a:avLst/>
          </a:prstGeom>
        </p:spPr>
      </p:pic>
    </p:spTree>
    <p:extLst>
      <p:ext uri="{BB962C8B-B14F-4D97-AF65-F5344CB8AC3E}">
        <p14:creationId xmlns:p14="http://schemas.microsoft.com/office/powerpoint/2010/main" val="548536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2031325"/>
          </a:xfrm>
          <a:prstGeom prst="rect">
            <a:avLst/>
          </a:prstGeom>
          <a:noFill/>
        </p:spPr>
        <p:txBody>
          <a:bodyPr wrap="square" rtlCol="0">
            <a:spAutoFit/>
          </a:bodyPr>
          <a:lstStyle/>
          <a:p>
            <a:r>
              <a:rPr lang="en-US" sz="2800" b="1" u="sng" dirty="0">
                <a:solidFill>
                  <a:schemeClr val="bg1"/>
                </a:solidFill>
                <a:latin typeface="Book Antiqua" panose="02040602050305030304" pitchFamily="18" charset="0"/>
              </a:rPr>
              <a:t>Problem 6: Customer Complaints</a:t>
            </a:r>
            <a:endParaRPr lang="en-US" sz="2400" b="1" u="sng" dirty="0">
              <a:solidFill>
                <a:schemeClr val="bg1"/>
              </a:solidFill>
              <a:latin typeface="Book Antiqua" panose="02040602050305030304" pitchFamily="18" charset="0"/>
            </a:endParaRPr>
          </a:p>
          <a:p>
            <a:br>
              <a:rPr lang="en-US" b="1" dirty="0">
                <a:solidFill>
                  <a:schemeClr val="bg1"/>
                </a:solidFill>
                <a:latin typeface="Book Antiqua" panose="02040602050305030304" pitchFamily="18" charset="0"/>
              </a:rPr>
            </a:br>
            <a:r>
              <a:rPr lang="en-US" sz="1600" dirty="0">
                <a:solidFill>
                  <a:schemeClr val="bg1"/>
                </a:solidFill>
                <a:latin typeface="Book Antiqua" panose="02040602050305030304" pitchFamily="18" charset="0"/>
              </a:rPr>
              <a:t>Customers frequently report </a:t>
            </a:r>
            <a:r>
              <a:rPr lang="en-US" sz="1600" b="1" dirty="0">
                <a:solidFill>
                  <a:schemeClr val="bg1"/>
                </a:solidFill>
                <a:latin typeface="Book Antiqua" panose="02040602050305030304" pitchFamily="18" charset="0"/>
              </a:rPr>
              <a:t>tracking inconsistencies</a:t>
            </a:r>
            <a:r>
              <a:rPr lang="en-US" sz="1600" dirty="0">
                <a:solidFill>
                  <a:schemeClr val="bg1"/>
                </a:solidFill>
                <a:latin typeface="Book Antiqua" panose="02040602050305030304" pitchFamily="18" charset="0"/>
              </a:rPr>
              <a:t>, where parcels show as </a:t>
            </a:r>
            <a:r>
              <a:rPr lang="en-US" sz="1600" b="1" dirty="0">
                <a:solidFill>
                  <a:schemeClr val="bg1"/>
                </a:solidFill>
                <a:latin typeface="Book Antiqua" panose="02040602050305030304" pitchFamily="18" charset="0"/>
              </a:rPr>
              <a:t>“In-Transit”</a:t>
            </a:r>
            <a:r>
              <a:rPr lang="en-US" sz="1600" dirty="0">
                <a:solidFill>
                  <a:schemeClr val="bg1"/>
                </a:solidFill>
                <a:latin typeface="Book Antiqua" panose="02040602050305030304" pitchFamily="18" charset="0"/>
              </a:rPr>
              <a:t> for multiple days despite being delivered or delayed. This reduces transparency, lowers trust, and increases customer service workload.</a:t>
            </a:r>
            <a:endParaRPr lang="en-US" sz="1400" dirty="0">
              <a:solidFill>
                <a:schemeClr val="bg1"/>
              </a:solidFill>
              <a:latin typeface="Book Antiqua" panose="02040602050305030304" pitchFamily="18" charset="0"/>
            </a:endParaRPr>
          </a:p>
          <a:p>
            <a:br>
              <a:rPr lang="en-US" sz="1600" dirty="0"/>
            </a:br>
            <a:endParaRPr lang="en-US" sz="1600" dirty="0">
              <a:solidFill>
                <a:schemeClr val="bg1"/>
              </a:solidFill>
              <a:latin typeface="Book Antiqua" panose="02040602050305030304" pitchFamily="18" charset="0"/>
            </a:endParaRPr>
          </a:p>
        </p:txBody>
      </p:sp>
      <p:sp>
        <p:nvSpPr>
          <p:cNvPr id="10" name="TextBox 9">
            <a:extLst>
              <a:ext uri="{FF2B5EF4-FFF2-40B4-BE49-F238E27FC236}">
                <a16:creationId xmlns:a16="http://schemas.microsoft.com/office/drawing/2014/main" id="{796A4743-2132-4B4A-ACF9-42395CC33A57}"/>
              </a:ext>
            </a:extLst>
          </p:cNvPr>
          <p:cNvSpPr txBox="1"/>
          <p:nvPr/>
        </p:nvSpPr>
        <p:spPr>
          <a:xfrm>
            <a:off x="55469" y="4484587"/>
            <a:ext cx="12081062" cy="2646878"/>
          </a:xfrm>
          <a:prstGeom prst="rect">
            <a:avLst/>
          </a:prstGeom>
          <a:noFill/>
        </p:spPr>
        <p:txBody>
          <a:bodyPr wrap="square" rtlCol="0">
            <a:spAutoFit/>
          </a:bodyPr>
          <a:lstStyle/>
          <a:p>
            <a:r>
              <a:rPr lang="en-US" sz="2000" b="1" u="sng" dirty="0">
                <a:solidFill>
                  <a:schemeClr val="bg1"/>
                </a:solidFill>
                <a:latin typeface="Book Antiqua" panose="02040602050305030304" pitchFamily="18" charset="0"/>
              </a:rPr>
              <a:t>Findings</a:t>
            </a:r>
          </a:p>
          <a:p>
            <a:endParaRPr lang="en-US" b="1" dirty="0">
              <a:solidFill>
                <a:schemeClr val="bg1"/>
              </a:solidFill>
              <a:latin typeface="Book Antiqua" panose="02040602050305030304" pitchFamily="18" charset="0"/>
            </a:endParaRPr>
          </a:p>
          <a:p>
            <a:pPr fontAlgn="base"/>
            <a:r>
              <a:rPr lang="en-US" sz="1400" b="1" dirty="0">
                <a:solidFill>
                  <a:schemeClr val="bg1"/>
                </a:solidFill>
                <a:latin typeface="Book Antiqua" panose="02040602050305030304" pitchFamily="18" charset="0"/>
              </a:rPr>
              <a:t>Sample shipments:</a:t>
            </a:r>
            <a:r>
              <a:rPr lang="en-US" sz="1400" dirty="0">
                <a:solidFill>
                  <a:schemeClr val="bg1"/>
                </a:solidFill>
                <a:latin typeface="Book Antiqua" panose="02040602050305030304" pitchFamily="18" charset="0"/>
              </a:rPr>
              <a:t> 6 records, involving only </a:t>
            </a:r>
            <a:r>
              <a:rPr lang="en-US" sz="1400" b="1" dirty="0">
                <a:solidFill>
                  <a:schemeClr val="bg1"/>
                </a:solidFill>
                <a:latin typeface="Book Antiqua" panose="02040602050305030304" pitchFamily="18" charset="0"/>
              </a:rPr>
              <a:t>two customers</a:t>
            </a:r>
            <a:r>
              <a:rPr lang="en-US" sz="1400" dirty="0">
                <a:solidFill>
                  <a:schemeClr val="bg1"/>
                </a:solidFill>
                <a:latin typeface="Book Antiqua" panose="02040602050305030304" pitchFamily="18" charset="0"/>
              </a:rPr>
              <a:t> (Shahid Afridi, Hamza Malik) and </a:t>
            </a:r>
            <a:r>
              <a:rPr lang="en-US" sz="1400" b="1" dirty="0">
                <a:solidFill>
                  <a:schemeClr val="bg1"/>
                </a:solidFill>
                <a:latin typeface="Book Antiqua" panose="02040602050305030304" pitchFamily="18" charset="0"/>
              </a:rPr>
              <a:t>three unique </a:t>
            </a:r>
            <a:r>
              <a:rPr lang="en-US" sz="1400" b="1" dirty="0" err="1">
                <a:solidFill>
                  <a:schemeClr val="bg1"/>
                </a:solidFill>
                <a:latin typeface="Book Antiqua" panose="02040602050305030304" pitchFamily="18" charset="0"/>
              </a:rPr>
              <a:t>ShipmentIDs</a:t>
            </a:r>
            <a:r>
              <a:rPr lang="en-US" sz="1400" dirty="0">
                <a:solidFill>
                  <a:schemeClr val="bg1"/>
                </a:solidFill>
                <a:latin typeface="Book Antiqua" panose="02040602050305030304" pitchFamily="18" charset="0"/>
              </a:rPr>
              <a:t> (45, 22, 47).</a:t>
            </a:r>
          </a:p>
          <a:p>
            <a:pPr fontAlgn="base"/>
            <a:r>
              <a:rPr lang="en-US" sz="1400" b="1" dirty="0">
                <a:solidFill>
                  <a:schemeClr val="bg1"/>
                </a:solidFill>
                <a:latin typeface="Book Antiqua" panose="02040602050305030304" pitchFamily="18" charset="0"/>
              </a:rPr>
              <a:t>Days in transit:</a:t>
            </a:r>
            <a:r>
              <a:rPr lang="en-US" sz="1400" dirty="0">
                <a:solidFill>
                  <a:schemeClr val="bg1"/>
                </a:solidFill>
                <a:latin typeface="Book Antiqua" panose="02040602050305030304" pitchFamily="18" charset="0"/>
              </a:rPr>
              <a:t> All shipments have been in transit for </a:t>
            </a:r>
            <a:r>
              <a:rPr lang="en-US" sz="1400" b="1" dirty="0">
                <a:solidFill>
                  <a:schemeClr val="bg1"/>
                </a:solidFill>
                <a:latin typeface="Book Antiqua" panose="02040602050305030304" pitchFamily="18" charset="0"/>
              </a:rPr>
              <a:t>4 days</a:t>
            </a:r>
            <a:r>
              <a:rPr lang="en-US" sz="1400" dirty="0">
                <a:solidFill>
                  <a:schemeClr val="bg1"/>
                </a:solidFill>
                <a:latin typeface="Book Antiqua" panose="02040602050305030304" pitchFamily="18" charset="0"/>
              </a:rPr>
              <a:t> — no variation.</a:t>
            </a:r>
          </a:p>
          <a:p>
            <a:pPr fontAlgn="base"/>
            <a:r>
              <a:rPr lang="en-US" sz="1400" b="1" dirty="0">
                <a:solidFill>
                  <a:schemeClr val="bg1"/>
                </a:solidFill>
                <a:latin typeface="Book Antiqua" panose="02040602050305030304" pitchFamily="18" charset="0"/>
              </a:rPr>
              <a:t>Status:</a:t>
            </a:r>
            <a:r>
              <a:rPr lang="en-US" sz="1400" dirty="0">
                <a:solidFill>
                  <a:schemeClr val="bg1"/>
                </a:solidFill>
                <a:latin typeface="Book Antiqua" panose="02040602050305030304" pitchFamily="18" charset="0"/>
              </a:rPr>
              <a:t> 100% “In‑Transit” — no deliveries or returns recorded in this extract.</a:t>
            </a:r>
          </a:p>
          <a:p>
            <a:pPr fontAlgn="base"/>
            <a:r>
              <a:rPr lang="en-US" sz="1400" b="1" dirty="0">
                <a:solidFill>
                  <a:schemeClr val="bg1"/>
                </a:solidFill>
                <a:latin typeface="Book Antiqua" panose="02040602050305030304" pitchFamily="18" charset="0"/>
              </a:rPr>
              <a:t>Payment methods:</a:t>
            </a:r>
            <a:endParaRPr lang="en-US" sz="1400" dirty="0">
              <a:solidFill>
                <a:schemeClr val="bg1"/>
              </a:solidFill>
              <a:latin typeface="Book Antiqua" panose="02040602050305030304" pitchFamily="18" charset="0"/>
            </a:endParaRPr>
          </a:p>
          <a:p>
            <a:pPr marL="742950" lvl="1" indent="-285750" fontAlgn="base">
              <a:buFont typeface="Arial" panose="020B0604020202020204" pitchFamily="34" charset="0"/>
              <a:buChar char="•"/>
            </a:pPr>
            <a:r>
              <a:rPr lang="en-US" sz="1400" dirty="0">
                <a:solidFill>
                  <a:schemeClr val="bg1"/>
                </a:solidFill>
                <a:latin typeface="Book Antiqua" panose="02040602050305030304" pitchFamily="18" charset="0"/>
              </a:rPr>
              <a:t>Card: Linked to Shahid Afridi (ShipmentID 45).</a:t>
            </a:r>
          </a:p>
          <a:p>
            <a:pPr marL="742950" lvl="1" indent="-285750" fontAlgn="base">
              <a:buFont typeface="Arial" panose="020B0604020202020204" pitchFamily="34" charset="0"/>
              <a:buChar char="•"/>
            </a:pPr>
            <a:r>
              <a:rPr lang="en-US" sz="1400" dirty="0">
                <a:solidFill>
                  <a:schemeClr val="bg1"/>
                </a:solidFill>
                <a:latin typeface="Book Antiqua" panose="02040602050305030304" pitchFamily="18" charset="0"/>
              </a:rPr>
              <a:t>Bank: Linked to Hamza Malik (</a:t>
            </a:r>
            <a:r>
              <a:rPr lang="en-US" sz="1400" dirty="0" err="1">
                <a:solidFill>
                  <a:schemeClr val="bg1"/>
                </a:solidFill>
                <a:latin typeface="Book Antiqua" panose="02040602050305030304" pitchFamily="18" charset="0"/>
              </a:rPr>
              <a:t>ShipmentIDs</a:t>
            </a:r>
            <a:r>
              <a:rPr lang="en-US" sz="1400" dirty="0">
                <a:solidFill>
                  <a:schemeClr val="bg1"/>
                </a:solidFill>
                <a:latin typeface="Book Antiqua" panose="02040602050305030304" pitchFamily="18" charset="0"/>
              </a:rPr>
              <a:t> 22, 47).</a:t>
            </a:r>
          </a:p>
          <a:p>
            <a:pPr fontAlgn="base"/>
            <a:r>
              <a:rPr lang="en-US" sz="1400" b="1" dirty="0">
                <a:solidFill>
                  <a:schemeClr val="bg1"/>
                </a:solidFill>
                <a:latin typeface="Book Antiqua" panose="02040602050305030304" pitchFamily="18" charset="0"/>
              </a:rPr>
              <a:t>Operational signal:</a:t>
            </a:r>
            <a:r>
              <a:rPr lang="en-US" sz="1400" dirty="0">
                <a:solidFill>
                  <a:schemeClr val="bg1"/>
                </a:solidFill>
                <a:latin typeface="Book Antiqua" panose="02040602050305030304" pitchFamily="18" charset="0"/>
              </a:rPr>
              <a:t> The same shipments appear multiple times, suggesting either data duplication or repeated status checks. No evidence of balanced courier allocation or varied workload in this slice.</a:t>
            </a:r>
          </a:p>
          <a:p>
            <a:endParaRPr lang="en-US" sz="1600" dirty="0">
              <a:solidFill>
                <a:schemeClr val="bg1"/>
              </a:solidFill>
              <a:latin typeface="Book Antiqua" panose="02040602050305030304" pitchFamily="18" charset="0"/>
            </a:endParaRPr>
          </a:p>
        </p:txBody>
      </p:sp>
      <p:pic>
        <p:nvPicPr>
          <p:cNvPr id="7" name="Picture 6">
            <a:extLst>
              <a:ext uri="{FF2B5EF4-FFF2-40B4-BE49-F238E27FC236}">
                <a16:creationId xmlns:a16="http://schemas.microsoft.com/office/drawing/2014/main" id="{05906C70-0ED4-47B4-9474-B618DDF5C5F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469" y="1654919"/>
            <a:ext cx="6944694" cy="1848108"/>
          </a:xfrm>
          <a:prstGeom prst="rect">
            <a:avLst/>
          </a:prstGeom>
        </p:spPr>
      </p:pic>
      <p:pic>
        <p:nvPicPr>
          <p:cNvPr id="12" name="Picture 11">
            <a:extLst>
              <a:ext uri="{FF2B5EF4-FFF2-40B4-BE49-F238E27FC236}">
                <a16:creationId xmlns:a16="http://schemas.microsoft.com/office/drawing/2014/main" id="{8812C2EA-5A07-4BD0-83DB-54C712FD58A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48918" y="3391616"/>
            <a:ext cx="5121676" cy="1675536"/>
          </a:xfrm>
          <a:prstGeom prst="rect">
            <a:avLst/>
          </a:prstGeom>
        </p:spPr>
      </p:pic>
    </p:spTree>
    <p:extLst>
      <p:ext uri="{BB962C8B-B14F-4D97-AF65-F5344CB8AC3E}">
        <p14:creationId xmlns:p14="http://schemas.microsoft.com/office/powerpoint/2010/main" val="18362243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82465"/>
            <a:ext cx="10274674" cy="6678751"/>
          </a:xfrm>
          <a:prstGeom prst="rect">
            <a:avLst/>
          </a:prstGeom>
          <a:noFill/>
        </p:spPr>
        <p:txBody>
          <a:bodyPr wrap="square" rtlCol="0">
            <a:spAutoFit/>
          </a:bodyPr>
          <a:lstStyle/>
          <a:p>
            <a:r>
              <a:rPr lang="en-US" sz="3600" b="1" u="sng" dirty="0">
                <a:solidFill>
                  <a:schemeClr val="bg1"/>
                </a:solidFill>
                <a:latin typeface="Book Antiqua" panose="02040602050305030304" pitchFamily="18" charset="0"/>
              </a:rPr>
              <a:t>Interpretation </a:t>
            </a:r>
          </a:p>
          <a:p>
            <a:endParaRPr lang="en-US" b="1" u="sng" dirty="0">
              <a:solidFill>
                <a:schemeClr val="bg1"/>
              </a:solidFill>
              <a:latin typeface="Book Antiqua" panose="02040602050305030304" pitchFamily="18" charset="0"/>
            </a:endParaRPr>
          </a:p>
          <a:p>
            <a:r>
              <a:rPr lang="en-US" b="1" u="sng" dirty="0">
                <a:solidFill>
                  <a:schemeClr val="bg1"/>
                </a:solidFill>
                <a:latin typeface="Book Antiqua" panose="02040602050305030304" pitchFamily="18" charset="0"/>
              </a:rPr>
              <a:t>Problem 1: Delivery Delays</a:t>
            </a:r>
          </a:p>
          <a:p>
            <a:endParaRPr lang="en-US" sz="1400" b="1" u="sng" dirty="0">
              <a:solidFill>
                <a:schemeClr val="bg1"/>
              </a:solidFill>
              <a:latin typeface="Book Antiqua" panose="02040602050305030304" pitchFamily="18" charset="0"/>
            </a:endParaRPr>
          </a:p>
          <a:p>
            <a:r>
              <a:rPr lang="en-US" sz="1400" b="1" u="sng" dirty="0">
                <a:solidFill>
                  <a:schemeClr val="bg1"/>
                </a:solidFill>
                <a:latin typeface="Book Antiqua" panose="02040602050305030304" pitchFamily="18" charset="0"/>
              </a:rPr>
              <a:t>I found this</a:t>
            </a:r>
            <a:r>
              <a:rPr lang="en-US" sz="1400" b="1" dirty="0">
                <a:solidFill>
                  <a:schemeClr val="bg1"/>
                </a:solidFill>
                <a:latin typeface="Book Antiqua" panose="02040602050305030304" pitchFamily="18" charset="0"/>
              </a:rPr>
              <a:t>: </a:t>
            </a:r>
            <a:r>
              <a:rPr lang="en-US" sz="1400" dirty="0">
                <a:solidFill>
                  <a:schemeClr val="bg1"/>
                </a:solidFill>
                <a:latin typeface="Book Antiqua" panose="02040602050305030304" pitchFamily="18" charset="0"/>
              </a:rPr>
              <a:t>The Karachi branch has an average delay of 58 hours per shipment, which is far beyond the 48-hour target. Only 3% shipments were recorded as on-time, while 4% were delayed, suggesting that data reporting is inconsistent or filtered. The delays seem to be systemic, tied to hub or linehaul cutoffs, not just last-mile issues.</a:t>
            </a:r>
          </a:p>
          <a:p>
            <a:endParaRPr lang="en-US" sz="1400" dirty="0">
              <a:solidFill>
                <a:schemeClr val="bg1"/>
              </a:solidFill>
              <a:latin typeface="Book Antiqua" panose="02040602050305030304" pitchFamily="18" charset="0"/>
            </a:endParaRPr>
          </a:p>
          <a:p>
            <a:r>
              <a:rPr lang="en-US" sz="1400" b="1" u="sng" dirty="0">
                <a:solidFill>
                  <a:schemeClr val="bg1"/>
                </a:solidFill>
                <a:latin typeface="Book Antiqua" panose="02040602050305030304" pitchFamily="18" charset="0"/>
              </a:rPr>
              <a:t>Therefore,</a:t>
            </a:r>
            <a:r>
              <a:rPr lang="en-US" sz="1400" u="sng" dirty="0">
                <a:solidFill>
                  <a:schemeClr val="bg1"/>
                </a:solidFill>
                <a:latin typeface="Book Antiqua" panose="02040602050305030304" pitchFamily="18" charset="0"/>
              </a:rPr>
              <a:t> I say to do this: </a:t>
            </a:r>
            <a:r>
              <a:rPr lang="en-US" sz="1400" dirty="0">
                <a:solidFill>
                  <a:schemeClr val="bg1"/>
                </a:solidFill>
                <a:latin typeface="Book Antiqua" panose="02040602050305030304" pitchFamily="18" charset="0"/>
              </a:rPr>
              <a:t>Enforce stricter hub-in and linehaul-out cutoffs, build milestone tracking to catch the first SLA breach, and introduce live “at-risk shipments” alerts. Also, standardize KPI definitions (on-time %, delay %) to get reliable visibility.</a:t>
            </a:r>
          </a:p>
          <a:p>
            <a:endParaRPr lang="en-US" sz="1400" dirty="0">
              <a:solidFill>
                <a:schemeClr val="bg1"/>
              </a:solidFill>
              <a:latin typeface="Book Antiqua" panose="02040602050305030304" pitchFamily="18" charset="0"/>
            </a:endParaRPr>
          </a:p>
          <a:p>
            <a:r>
              <a:rPr lang="en-US" b="1" u="sng" dirty="0">
                <a:solidFill>
                  <a:schemeClr val="bg1"/>
                </a:solidFill>
                <a:latin typeface="Book Antiqua" panose="02040602050305030304" pitchFamily="18" charset="0"/>
              </a:rPr>
              <a:t>Problem 2: High Return Rate</a:t>
            </a:r>
          </a:p>
          <a:p>
            <a:endParaRPr lang="en-US" b="1" u="sng"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I found this: </a:t>
            </a:r>
            <a:r>
              <a:rPr lang="en-US" sz="1400" dirty="0">
                <a:solidFill>
                  <a:schemeClr val="bg1"/>
                </a:solidFill>
                <a:latin typeface="Book Antiqua" panose="02040602050305030304" pitchFamily="18" charset="0"/>
              </a:rPr>
              <a:t>The return rate is critically high, especially for Bank (31.25%) and Card (25%) compared to COD (22.73%). Non-COD methods also show weaker delivery rates, which suggests friction in payment verification, failed authorizations, or lower customer confidence. The incomplete sums of Delivery% and Return% indicate possible data gaps or mixed statuses.</a:t>
            </a:r>
          </a:p>
          <a:p>
            <a:pPr algn="just"/>
            <a:endParaRPr lang="en-US" sz="1400"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Therefore, I say to do this</a:t>
            </a:r>
            <a:r>
              <a:rPr lang="en-US" sz="1400" b="1" dirty="0">
                <a:solidFill>
                  <a:schemeClr val="bg1"/>
                </a:solidFill>
                <a:latin typeface="Book Antiqua" panose="02040602050305030304" pitchFamily="18" charset="0"/>
              </a:rPr>
              <a:t>: </a:t>
            </a:r>
            <a:r>
              <a:rPr lang="en-US" sz="1400" dirty="0">
                <a:solidFill>
                  <a:schemeClr val="bg1"/>
                </a:solidFill>
                <a:latin typeface="Book Antiqua" panose="02040602050305030304" pitchFamily="18" charset="0"/>
              </a:rPr>
              <a:t>Optimize the Bank/Card payment flow with instant confirmation and retry logic, enforce address validation at booking, and introduce proactive customer confirmations (SMS/WhatsApp) to reduce failed attempts. Strengthen non-delivery (NDR) handling with clear reason codes and reattempt SLAs to stop returns from escalating.</a:t>
            </a:r>
          </a:p>
          <a:p>
            <a:pPr algn="just"/>
            <a:br>
              <a:rPr lang="en-US" sz="1100" dirty="0">
                <a:solidFill>
                  <a:schemeClr val="bg1"/>
                </a:solidFill>
                <a:latin typeface="Book Antiqua" panose="02040602050305030304" pitchFamily="18" charset="0"/>
              </a:rPr>
            </a:br>
            <a:endParaRPr lang="en-US" sz="1100" dirty="0">
              <a:solidFill>
                <a:schemeClr val="bg1"/>
              </a:solidFill>
              <a:latin typeface="Book Antiqua" panose="02040602050305030304" pitchFamily="18" charset="0"/>
            </a:endParaRPr>
          </a:p>
          <a:p>
            <a:br>
              <a:rPr lang="en-US" sz="1400" dirty="0">
                <a:solidFill>
                  <a:schemeClr val="bg1"/>
                </a:solidFill>
                <a:latin typeface="Book Antiqua" panose="02040602050305030304" pitchFamily="18" charset="0"/>
              </a:rPr>
            </a:br>
            <a:endParaRPr lang="en-US" sz="1400" dirty="0">
              <a:solidFill>
                <a:schemeClr val="bg1"/>
              </a:solidFill>
              <a:latin typeface="Book Antiqua" panose="02040602050305030304" pitchFamily="18" charset="0"/>
            </a:endParaRPr>
          </a:p>
          <a:p>
            <a:br>
              <a:rPr lang="en-US" sz="1600" dirty="0"/>
            </a:br>
            <a:endParaRPr lang="en-US" sz="16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986885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104662"/>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82465"/>
            <a:ext cx="10274674" cy="7632859"/>
          </a:xfrm>
          <a:prstGeom prst="rect">
            <a:avLst/>
          </a:prstGeom>
          <a:noFill/>
        </p:spPr>
        <p:txBody>
          <a:bodyPr wrap="square" rtlCol="0">
            <a:spAutoFit/>
          </a:bodyPr>
          <a:lstStyle/>
          <a:p>
            <a:r>
              <a:rPr lang="en-US" sz="3600" b="1" u="sng" dirty="0">
                <a:solidFill>
                  <a:schemeClr val="bg1"/>
                </a:solidFill>
                <a:latin typeface="Book Antiqua" panose="02040602050305030304" pitchFamily="18" charset="0"/>
              </a:rPr>
              <a:t>Interpretation  </a:t>
            </a:r>
          </a:p>
          <a:p>
            <a:endParaRPr lang="en-US" b="1" u="sng" dirty="0">
              <a:solidFill>
                <a:schemeClr val="bg1"/>
              </a:solidFill>
              <a:latin typeface="Book Antiqua" panose="02040602050305030304" pitchFamily="18" charset="0"/>
            </a:endParaRPr>
          </a:p>
          <a:p>
            <a:r>
              <a:rPr lang="en-US" b="1" u="sng" dirty="0">
                <a:solidFill>
                  <a:schemeClr val="bg1"/>
                </a:solidFill>
                <a:latin typeface="Book Antiqua" panose="02040602050305030304" pitchFamily="18" charset="0"/>
              </a:rPr>
              <a:t>Problem 3: Courier Load Imbalance</a:t>
            </a:r>
          </a:p>
          <a:p>
            <a:endParaRPr lang="en-US" sz="1400" b="1" u="sng"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I found this: </a:t>
            </a:r>
            <a:r>
              <a:rPr lang="en-US" sz="1400" dirty="0">
                <a:solidFill>
                  <a:schemeClr val="bg1"/>
                </a:solidFill>
                <a:latin typeface="Book Antiqua" panose="02040602050305030304" pitchFamily="18" charset="0"/>
              </a:rPr>
              <a:t>The courier workload is not balanced, and the branch shows a 26% return rate with only 52% successful deliveries. The 22% gap suggests data fragmentation or missing statuses like in-transit or cancelled. A 1-in-4 return ratio signals deeper operational issues such as poor first-attempt delivery success, weak NDR follow-up, or misaligned courier incentives, rather than just overburdened individuals.</a:t>
            </a:r>
          </a:p>
          <a:p>
            <a:endParaRPr lang="en-US" sz="1400"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Therefore, I say to do this: </a:t>
            </a:r>
            <a:r>
              <a:rPr lang="en-US" sz="1400" dirty="0">
                <a:solidFill>
                  <a:schemeClr val="bg1"/>
                </a:solidFill>
                <a:latin typeface="Book Antiqua" panose="02040602050305030304" pitchFamily="18" charset="0"/>
              </a:rPr>
              <a:t>Rebalance parcel assignments using workload caps per courier and dynamic routing. Standardize KPI definitions (Delivered%, Returned%, Other Outcomes%) to remove blind spots. Tie courier incentives to first-attempt delivery success and penalize weak NDR handling. Conduct weekly reviews by lane and courier to ensure balanced utilization and reduced return risk.</a:t>
            </a:r>
          </a:p>
          <a:p>
            <a:endParaRPr lang="en-US" sz="1400" dirty="0">
              <a:solidFill>
                <a:schemeClr val="bg1"/>
              </a:solidFill>
              <a:latin typeface="Book Antiqua" panose="02040602050305030304" pitchFamily="18" charset="0"/>
            </a:endParaRPr>
          </a:p>
          <a:p>
            <a:endParaRPr lang="en-US" sz="1400" dirty="0">
              <a:solidFill>
                <a:schemeClr val="bg1"/>
              </a:solidFill>
              <a:latin typeface="Book Antiqua" panose="02040602050305030304" pitchFamily="18" charset="0"/>
            </a:endParaRPr>
          </a:p>
          <a:p>
            <a:r>
              <a:rPr lang="en-US" b="1" u="sng" dirty="0">
                <a:solidFill>
                  <a:schemeClr val="bg1"/>
                </a:solidFill>
                <a:latin typeface="Book Antiqua" panose="02040602050305030304" pitchFamily="18" charset="0"/>
              </a:rPr>
              <a:t>Problem 4: Warehouse Overcapacity</a:t>
            </a:r>
          </a:p>
          <a:p>
            <a:endParaRPr lang="en-US" b="1" u="sng" dirty="0">
              <a:solidFill>
                <a:schemeClr val="bg1"/>
              </a:solidFill>
              <a:latin typeface="Book Antiqua" panose="02040602050305030304" pitchFamily="18" charset="0"/>
            </a:endParaRPr>
          </a:p>
          <a:p>
            <a:pPr algn="just"/>
            <a:r>
              <a:rPr lang="en-US" sz="1400" b="1" dirty="0">
                <a:solidFill>
                  <a:schemeClr val="bg1"/>
                </a:solidFill>
                <a:latin typeface="Book Antiqua" panose="02040602050305030304" pitchFamily="18" charset="0"/>
              </a:rPr>
              <a:t>I found this:   </a:t>
            </a:r>
            <a:r>
              <a:rPr lang="en-US" sz="1400" dirty="0">
                <a:solidFill>
                  <a:schemeClr val="bg1"/>
                </a:solidFill>
                <a:latin typeface="Book Antiqua" panose="02040602050305030304" pitchFamily="18" charset="0"/>
              </a:rPr>
              <a:t>The dataset shows an average of only 2 parcels per day with zero variance, which does not align with the reported issue of exceeding 500 parcels daily. All days are marked as "Within Capacity," suggesting either a filtered dataset, missing records, or incorrect aggregation. The lack of peaks or fluctuations hides the true stress on warehouse resources and makes it impossible to assess surge handling or overcapacity events.</a:t>
            </a:r>
          </a:p>
          <a:p>
            <a:endParaRPr lang="en-US" sz="1400"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Therefore, I say to do this</a:t>
            </a:r>
            <a:r>
              <a:rPr lang="en-US" sz="1400" b="1" dirty="0">
                <a:solidFill>
                  <a:schemeClr val="bg1"/>
                </a:solidFill>
                <a:latin typeface="Book Antiqua" panose="02040602050305030304" pitchFamily="18" charset="0"/>
              </a:rPr>
              <a:t>: </a:t>
            </a:r>
            <a:r>
              <a:rPr lang="en-US" sz="1400" dirty="0">
                <a:solidFill>
                  <a:schemeClr val="bg1"/>
                </a:solidFill>
                <a:latin typeface="Book Antiqua" panose="02040602050305030304" pitchFamily="18" charset="0"/>
              </a:rPr>
              <a:t>Revalidate the data extraction to capture full daily inflows, including hourly spikes and seasonal surges. Define explicit warehouse capacity thresholds (e.g., parcels per hour, bag closures per shift) instead of only "Within/Over Capacity" flags. Add monitoring dashboards for utilization trends and stress-test the system with promo peaks. Redeploy staff dynamically and maintain a 20% surge buffer to prevent future backlogs.</a:t>
            </a:r>
            <a:br>
              <a:rPr lang="en-US" sz="1400" dirty="0">
                <a:solidFill>
                  <a:schemeClr val="bg1"/>
                </a:solidFill>
                <a:latin typeface="Book Antiqua" panose="02040602050305030304" pitchFamily="18" charset="0"/>
              </a:rPr>
            </a:br>
            <a:endParaRPr lang="en-US" sz="1400" dirty="0">
              <a:solidFill>
                <a:schemeClr val="bg1"/>
              </a:solidFill>
              <a:latin typeface="Book Antiqua" panose="02040602050305030304" pitchFamily="18" charset="0"/>
            </a:endParaRPr>
          </a:p>
          <a:p>
            <a:br>
              <a:rPr lang="en-US" sz="1400" dirty="0">
                <a:solidFill>
                  <a:schemeClr val="bg1"/>
                </a:solidFill>
                <a:latin typeface="Book Antiqua" panose="02040602050305030304" pitchFamily="18" charset="0"/>
              </a:rPr>
            </a:br>
            <a:endParaRPr lang="en-US" sz="1400" dirty="0">
              <a:solidFill>
                <a:schemeClr val="bg1"/>
              </a:solidFill>
              <a:latin typeface="Book Antiqua" panose="02040602050305030304" pitchFamily="18" charset="0"/>
            </a:endParaRPr>
          </a:p>
          <a:p>
            <a:br>
              <a:rPr lang="en-US" sz="1600" dirty="0"/>
            </a:br>
            <a:endParaRPr lang="en-US" sz="16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4025695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104662"/>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82465"/>
            <a:ext cx="10274674" cy="6986528"/>
          </a:xfrm>
          <a:prstGeom prst="rect">
            <a:avLst/>
          </a:prstGeom>
          <a:noFill/>
        </p:spPr>
        <p:txBody>
          <a:bodyPr wrap="square" rtlCol="0">
            <a:spAutoFit/>
          </a:bodyPr>
          <a:lstStyle/>
          <a:p>
            <a:r>
              <a:rPr lang="en-US" sz="3600" b="1" u="sng" dirty="0">
                <a:solidFill>
                  <a:schemeClr val="bg1"/>
                </a:solidFill>
                <a:latin typeface="Book Antiqua" panose="02040602050305030304" pitchFamily="18" charset="0"/>
              </a:rPr>
              <a:t>Interpretation </a:t>
            </a:r>
          </a:p>
          <a:p>
            <a:endParaRPr lang="en-US" b="1" u="sng" dirty="0">
              <a:solidFill>
                <a:schemeClr val="bg1"/>
              </a:solidFill>
              <a:latin typeface="Book Antiqua" panose="02040602050305030304" pitchFamily="18" charset="0"/>
            </a:endParaRPr>
          </a:p>
          <a:p>
            <a:r>
              <a:rPr lang="en-US" b="1" u="sng" dirty="0">
                <a:solidFill>
                  <a:schemeClr val="bg1"/>
                </a:solidFill>
                <a:latin typeface="Book Antiqua" panose="02040602050305030304" pitchFamily="18" charset="0"/>
              </a:rPr>
              <a:t>Problem 5: Payment Reconciliation Issues</a:t>
            </a:r>
          </a:p>
          <a:p>
            <a:endParaRPr lang="en-US" sz="1400" b="1" u="sng"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I found this</a:t>
            </a:r>
            <a:r>
              <a:rPr lang="en-US" sz="1400" b="1" dirty="0">
                <a:solidFill>
                  <a:schemeClr val="bg1"/>
                </a:solidFill>
                <a:latin typeface="Book Antiqua" panose="02040602050305030304" pitchFamily="18" charset="0"/>
              </a:rPr>
              <a:t>: </a:t>
            </a:r>
            <a:r>
              <a:rPr lang="en-US" sz="1400" dirty="0">
                <a:solidFill>
                  <a:schemeClr val="bg1"/>
                </a:solidFill>
                <a:latin typeface="Book Antiqua" panose="02040602050305030304" pitchFamily="18" charset="0"/>
              </a:rPr>
              <a:t>The data shows that 25% of Bank payments and 27% of COD payments remain pending, while no transactions across any method are marked as completed. This means receivables are accumulating without closure, causing liquidity stress. The absence of completed records also suggests missing integration between courier deposits, bank feeds, and the reporting system. Card transactions show neither pending nor completed, pointing to possible data capture gaps.</a:t>
            </a:r>
          </a:p>
          <a:p>
            <a:pPr algn="just"/>
            <a:endParaRPr lang="en-US" sz="1400"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Therefore, I say to do this</a:t>
            </a:r>
            <a:r>
              <a:rPr lang="en-US" sz="1400" b="1" dirty="0">
                <a:solidFill>
                  <a:schemeClr val="bg1"/>
                </a:solidFill>
                <a:latin typeface="Book Antiqua" panose="02040602050305030304" pitchFamily="18" charset="0"/>
              </a:rPr>
              <a:t>: </a:t>
            </a:r>
            <a:r>
              <a:rPr lang="en-US" sz="1400" dirty="0">
                <a:solidFill>
                  <a:schemeClr val="bg1"/>
                </a:solidFill>
                <a:latin typeface="Book Antiqua" panose="02040602050305030304" pitchFamily="18" charset="0"/>
              </a:rPr>
              <a:t>Enforce strict COD remittance SLAs (e.g., T+1 settlement) with courier penalties for late deposits. Integrate bank and payment gateway APIs into the finance system for real-time reconciliation and remove manual bottlenecks. Assign method-level ownership for pending settlements, review aged items daily, and escalate delays beyond 72 hours. Additionally, audit mapping for Card transactions to ensure all flows are tracked and reconciled properly.</a:t>
            </a:r>
          </a:p>
          <a:p>
            <a:endParaRPr lang="en-US" sz="1400" dirty="0">
              <a:solidFill>
                <a:schemeClr val="bg1"/>
              </a:solidFill>
              <a:latin typeface="Book Antiqua" panose="02040602050305030304" pitchFamily="18" charset="0"/>
            </a:endParaRPr>
          </a:p>
          <a:p>
            <a:r>
              <a:rPr lang="en-US" b="1" u="sng" dirty="0">
                <a:solidFill>
                  <a:schemeClr val="bg1"/>
                </a:solidFill>
                <a:latin typeface="Book Antiqua" panose="02040602050305030304" pitchFamily="18" charset="0"/>
              </a:rPr>
              <a:t>Problem 6: Customer Complaints</a:t>
            </a:r>
          </a:p>
          <a:p>
            <a:endParaRPr lang="en-US" b="1" u="sng" dirty="0">
              <a:solidFill>
                <a:schemeClr val="bg1"/>
              </a:solidFill>
              <a:latin typeface="Book Antiqua" panose="02040602050305030304" pitchFamily="18" charset="0"/>
            </a:endParaRPr>
          </a:p>
          <a:p>
            <a:pPr algn="just"/>
            <a:r>
              <a:rPr lang="en-US" sz="1400" b="1" u="sng" dirty="0">
                <a:solidFill>
                  <a:schemeClr val="bg1"/>
                </a:solidFill>
                <a:latin typeface="Book Antiqua" panose="02040602050305030304" pitchFamily="18" charset="0"/>
              </a:rPr>
              <a:t>I found this: </a:t>
            </a:r>
            <a:r>
              <a:rPr lang="en-US" sz="1400" dirty="0">
                <a:solidFill>
                  <a:schemeClr val="bg1"/>
                </a:solidFill>
                <a:latin typeface="Book Antiqua" panose="02040602050305030304" pitchFamily="18" charset="0"/>
              </a:rPr>
              <a:t>All six records are duplicates of only three </a:t>
            </a:r>
            <a:r>
              <a:rPr lang="en-US" sz="1400" dirty="0" err="1">
                <a:solidFill>
                  <a:schemeClr val="bg1"/>
                </a:solidFill>
                <a:latin typeface="Book Antiqua" panose="02040602050305030304" pitchFamily="18" charset="0"/>
              </a:rPr>
              <a:t>ShipmentIDs</a:t>
            </a:r>
            <a:r>
              <a:rPr lang="en-US" sz="1400" dirty="0">
                <a:solidFill>
                  <a:schemeClr val="bg1"/>
                </a:solidFill>
                <a:latin typeface="Book Antiqua" panose="02040602050305030304" pitchFamily="18" charset="0"/>
              </a:rPr>
              <a:t>, all stuck in “In-Transit” for four days with no status updates to delivered or returned. This indicates systemic issues with tracking updates rather than real operational progress. The duplication of rows suggests poor data hygiene, inflating workload metrics. Since the affected shipments involve Bank and Card methods, it also raises the risk of payment delays and disputes. Customer complaints arise because the system shows no movement, creating frustration and mistrust.</a:t>
            </a:r>
          </a:p>
          <a:p>
            <a:endParaRPr lang="en-US" sz="1400" dirty="0">
              <a:solidFill>
                <a:schemeClr val="bg1"/>
              </a:solidFill>
              <a:latin typeface="Book Antiqua" panose="02040602050305030304" pitchFamily="18" charset="0"/>
            </a:endParaRPr>
          </a:p>
          <a:p>
            <a:pPr algn="just"/>
            <a:r>
              <a:rPr lang="en-US" sz="1400" b="1" dirty="0">
                <a:solidFill>
                  <a:schemeClr val="bg1"/>
                </a:solidFill>
                <a:latin typeface="Book Antiqua" panose="02040602050305030304" pitchFamily="18" charset="0"/>
              </a:rPr>
              <a:t>Therefore, I say to do this</a:t>
            </a:r>
            <a:r>
              <a:rPr lang="en-US" sz="1400" dirty="0">
                <a:solidFill>
                  <a:schemeClr val="bg1"/>
                </a:solidFill>
                <a:latin typeface="Book Antiqua" panose="02040602050305030304" pitchFamily="18" charset="0"/>
              </a:rPr>
              <a:t>: Improve milestone tracking by ensuring every parcel updates at each leg (hub-in, sort, linehaul-out, destination-in, out-for-delivery). Deduplicate shipment records in reporting dashboards to avoid false counts. Strengthen data pipelines between operations and customer-facing portals to prevent stale statuses. Finally, prioritize Bank and Card shipments with call-ahead verification and automated customer notifications to reduce complaints linked to uncertain tracking.</a:t>
            </a:r>
            <a:br>
              <a:rPr lang="en-US" sz="1400" dirty="0">
                <a:solidFill>
                  <a:schemeClr val="bg1"/>
                </a:solidFill>
                <a:latin typeface="Book Antiqua" panose="02040602050305030304" pitchFamily="18" charset="0"/>
              </a:rPr>
            </a:br>
            <a:endParaRPr lang="en-US" sz="1400" dirty="0">
              <a:solidFill>
                <a:schemeClr val="bg1"/>
              </a:solidFill>
              <a:latin typeface="Book Antiqua" panose="02040602050305030304" pitchFamily="18" charset="0"/>
            </a:endParaRPr>
          </a:p>
          <a:p>
            <a:br>
              <a:rPr lang="en-US" sz="1600" dirty="0"/>
            </a:br>
            <a:endParaRPr lang="en-US" sz="16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3316755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104662"/>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82465"/>
            <a:ext cx="10274674" cy="5847755"/>
          </a:xfrm>
          <a:prstGeom prst="rect">
            <a:avLst/>
          </a:prstGeom>
          <a:noFill/>
        </p:spPr>
        <p:txBody>
          <a:bodyPr wrap="square" rtlCol="0">
            <a:spAutoFit/>
          </a:bodyPr>
          <a:lstStyle/>
          <a:p>
            <a:r>
              <a:rPr lang="en-US" sz="3600" b="1" u="sng" dirty="0">
                <a:solidFill>
                  <a:schemeClr val="bg1"/>
                </a:solidFill>
                <a:latin typeface="Book Antiqua" panose="02040602050305030304" pitchFamily="18" charset="0"/>
              </a:rPr>
              <a:t>Actionable Recommendations</a:t>
            </a:r>
          </a:p>
          <a:p>
            <a:endParaRPr lang="en-US" b="1" u="sng" dirty="0">
              <a:solidFill>
                <a:schemeClr val="bg1"/>
              </a:solidFill>
              <a:latin typeface="Book Antiqua" panose="02040602050305030304" pitchFamily="18" charset="0"/>
            </a:endParaRPr>
          </a:p>
          <a:p>
            <a:pPr algn="just"/>
            <a:r>
              <a:rPr lang="en-US" sz="1600" b="1" u="sng" dirty="0">
                <a:solidFill>
                  <a:schemeClr val="bg1"/>
                </a:solidFill>
                <a:latin typeface="Book Antiqua" panose="02040602050305030304" pitchFamily="18" charset="0"/>
              </a:rPr>
              <a:t>Problem 1: Delivery Delays</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I have analyzed that Karachi branch is failing to meet the promised 48-hour delivery target, with an average delay of 58 hours.</a:t>
            </a:r>
          </a:p>
          <a:p>
            <a:pPr algn="just"/>
            <a:endParaRPr lang="en-US" sz="1600" dirty="0">
              <a:solidFill>
                <a:schemeClr val="bg1"/>
              </a:solidFill>
              <a:latin typeface="Book Antiqua" panose="02040602050305030304" pitchFamily="18" charset="0"/>
            </a:endParaRPr>
          </a:p>
          <a:p>
            <a:pPr algn="just"/>
            <a:r>
              <a:rPr lang="en-US" sz="1600" b="1" dirty="0">
                <a:solidFill>
                  <a:schemeClr val="bg1"/>
                </a:solidFill>
                <a:latin typeface="Book Antiqua" panose="02040602050305030304" pitchFamily="18" charset="0"/>
              </a:rPr>
              <a:t>Actionable step</a:t>
            </a:r>
            <a:r>
              <a:rPr lang="en-US" sz="1600" dirty="0">
                <a:solidFill>
                  <a:schemeClr val="bg1"/>
                </a:solidFill>
                <a:latin typeface="Book Antiqua" panose="02040602050305030304" pitchFamily="18" charset="0"/>
              </a:rPr>
              <a:t>: </a:t>
            </a:r>
          </a:p>
          <a:p>
            <a:pPr algn="just"/>
            <a:endParaRPr lang="en-US" sz="1600" b="1"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Implement a real-time SLA Monitoring Dashboard, reschedule dispatch batches after cut-off times, and reduce weekend delays by signing alternate courier contracts.</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Problem 2: High Return Rate</a:t>
            </a:r>
          </a:p>
          <a:p>
            <a:endParaRPr lang="en-US" sz="1600" dirty="0">
              <a:solidFill>
                <a:schemeClr val="bg1"/>
              </a:solidFill>
              <a:latin typeface="Book Antiqua" panose="02040602050305030304" pitchFamily="18" charset="0"/>
            </a:endParaRPr>
          </a:p>
          <a:p>
            <a:r>
              <a:rPr lang="en-US" sz="1600" dirty="0">
                <a:solidFill>
                  <a:schemeClr val="bg1"/>
                </a:solidFill>
                <a:latin typeface="Book Antiqua" panose="02040602050305030304" pitchFamily="18" charset="0"/>
              </a:rPr>
              <a:t>I have analyzed  that COD shipments have a return rate of more than 20 percent, while Bank and Card methods show even higher return ratios.</a:t>
            </a:r>
          </a:p>
          <a:p>
            <a:endParaRPr lang="en-US" sz="1600" dirty="0">
              <a:solidFill>
                <a:schemeClr val="bg1"/>
              </a:solidFill>
              <a:latin typeface="Book Antiqua" panose="02040602050305030304" pitchFamily="18" charset="0"/>
            </a:endParaRPr>
          </a:p>
          <a:p>
            <a:r>
              <a:rPr lang="en-US" sz="1600" b="1" dirty="0">
                <a:solidFill>
                  <a:schemeClr val="bg1"/>
                </a:solidFill>
                <a:latin typeface="Book Antiqua" panose="02040602050305030304" pitchFamily="18" charset="0"/>
              </a:rPr>
              <a:t>Actionable step: </a:t>
            </a:r>
          </a:p>
          <a:p>
            <a:endParaRPr lang="en-US" sz="1600" dirty="0">
              <a:solidFill>
                <a:schemeClr val="bg1"/>
              </a:solidFill>
              <a:latin typeface="Book Antiqua" panose="02040602050305030304" pitchFamily="18" charset="0"/>
            </a:endParaRPr>
          </a:p>
          <a:p>
            <a:r>
              <a:rPr lang="en-US" sz="1600" dirty="0">
                <a:solidFill>
                  <a:schemeClr val="bg1"/>
                </a:solidFill>
                <a:latin typeface="Book Antiqua" panose="02040602050305030304" pitchFamily="18" charset="0"/>
              </a:rPr>
              <a:t>Strengthen address verification for COD shipments, tighten payment validation for Bank/Card orders, and make “reason for return” capture mandatory in courier apps to build structured data for future analysis.</a:t>
            </a:r>
            <a:br>
              <a:rPr lang="en-US" sz="1600" dirty="0">
                <a:solidFill>
                  <a:schemeClr val="bg1"/>
                </a:solidFill>
                <a:latin typeface="Book Antiqua" panose="02040602050305030304" pitchFamily="18" charset="0"/>
              </a:rPr>
            </a:br>
            <a:endParaRPr lang="en-US" sz="16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1030357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104662"/>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82465"/>
            <a:ext cx="10274674" cy="5109091"/>
          </a:xfrm>
          <a:prstGeom prst="rect">
            <a:avLst/>
          </a:prstGeom>
          <a:noFill/>
        </p:spPr>
        <p:txBody>
          <a:bodyPr wrap="square" rtlCol="0">
            <a:spAutoFit/>
          </a:bodyPr>
          <a:lstStyle/>
          <a:p>
            <a:r>
              <a:rPr lang="en-US" sz="3600" b="1" u="sng" dirty="0">
                <a:solidFill>
                  <a:schemeClr val="bg1"/>
                </a:solidFill>
                <a:latin typeface="Book Antiqua" panose="02040602050305030304" pitchFamily="18" charset="0"/>
              </a:rPr>
              <a:t>Actionable Recommendations</a:t>
            </a:r>
          </a:p>
          <a:p>
            <a:endParaRPr lang="en-US" b="1" u="sng" dirty="0">
              <a:solidFill>
                <a:schemeClr val="bg1"/>
              </a:solidFill>
              <a:latin typeface="Book Antiqua" panose="02040602050305030304" pitchFamily="18" charset="0"/>
            </a:endParaRPr>
          </a:p>
          <a:p>
            <a:pPr algn="just"/>
            <a:r>
              <a:rPr lang="en-US" sz="1600" b="1" u="sng" dirty="0">
                <a:solidFill>
                  <a:schemeClr val="bg1"/>
                </a:solidFill>
                <a:latin typeface="Book Antiqua" panose="02040602050305030304" pitchFamily="18" charset="0"/>
              </a:rPr>
              <a:t>Problem 3: Courier Load Imbalance</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I have analyzed  that some couriers are overloaded while others are underutilized, which reduces efficiency and delivery quality.</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Actionable step: Introduce a Courier Load Balancing Algorithm, track courier KPIs, incentivize high performers, and provide training to underperforming couriers.</a:t>
            </a:r>
          </a:p>
          <a:p>
            <a:pPr algn="just"/>
            <a:endParaRPr lang="en-US" sz="1600" dirty="0">
              <a:solidFill>
                <a:schemeClr val="bg1"/>
              </a:solidFill>
              <a:latin typeface="Book Antiqua" panose="02040602050305030304" pitchFamily="18" charset="0"/>
            </a:endParaRPr>
          </a:p>
          <a:p>
            <a:pPr algn="just"/>
            <a:r>
              <a:rPr lang="en-US" sz="1600" b="1" u="sng" dirty="0">
                <a:solidFill>
                  <a:schemeClr val="bg1"/>
                </a:solidFill>
                <a:latin typeface="Book Antiqua" panose="02040602050305030304" pitchFamily="18" charset="0"/>
              </a:rPr>
              <a:t>Problem 4:  Warehouse Overcapacity</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I have analyzed  that the warehouse has a designed capacity of 500 parcels, but inflow often exceeds 650 parcels, leading to backlogs and bottlenecks.</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Actionable step: </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Use historical shipment trends for inflow forecasting, create dynamic storage zones within the warehouse, and set up backup agreements with nearby warehouses to handle overflow.</a:t>
            </a:r>
          </a:p>
        </p:txBody>
      </p:sp>
    </p:spTree>
    <p:extLst>
      <p:ext uri="{BB962C8B-B14F-4D97-AF65-F5344CB8AC3E}">
        <p14:creationId xmlns:p14="http://schemas.microsoft.com/office/powerpoint/2010/main" val="3216401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104662"/>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82465"/>
            <a:ext cx="10274674" cy="5109091"/>
          </a:xfrm>
          <a:prstGeom prst="rect">
            <a:avLst/>
          </a:prstGeom>
          <a:noFill/>
        </p:spPr>
        <p:txBody>
          <a:bodyPr wrap="square" rtlCol="0">
            <a:spAutoFit/>
          </a:bodyPr>
          <a:lstStyle/>
          <a:p>
            <a:r>
              <a:rPr lang="en-US" sz="3600" b="1" u="sng" dirty="0">
                <a:solidFill>
                  <a:schemeClr val="bg1"/>
                </a:solidFill>
                <a:latin typeface="Book Antiqua" panose="02040602050305030304" pitchFamily="18" charset="0"/>
              </a:rPr>
              <a:t>Actionable Recommendations</a:t>
            </a:r>
          </a:p>
          <a:p>
            <a:endParaRPr lang="en-US" b="1" u="sng" dirty="0">
              <a:solidFill>
                <a:schemeClr val="bg1"/>
              </a:solidFill>
              <a:latin typeface="Book Antiqua" panose="02040602050305030304" pitchFamily="18" charset="0"/>
            </a:endParaRPr>
          </a:p>
          <a:p>
            <a:pPr algn="just"/>
            <a:r>
              <a:rPr lang="en-US" sz="1600" b="1" u="sng" dirty="0">
                <a:solidFill>
                  <a:schemeClr val="bg1"/>
                </a:solidFill>
                <a:latin typeface="Book Antiqua" panose="02040602050305030304" pitchFamily="18" charset="0"/>
              </a:rPr>
              <a:t>Problem 5: Payment Reconciliation Issues</a:t>
            </a:r>
          </a:p>
          <a:p>
            <a:pPr algn="just"/>
            <a:endParaRPr lang="en-US" sz="1600" b="1" u="sng"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We observed that a significant share of COD and Bank payments remain in “Pending” status, with no completed settlements recorded, creating cash-flow strain.</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Actionable step: Build a Pending Payment Tracker, automate daily reconciliation, and link courier payouts to parcel status updates (payout released only when delivery is confirmed).</a:t>
            </a:r>
          </a:p>
          <a:p>
            <a:pPr algn="just"/>
            <a:endParaRPr lang="en-US" sz="1600" dirty="0">
              <a:solidFill>
                <a:schemeClr val="bg1"/>
              </a:solidFill>
              <a:latin typeface="Book Antiqua" panose="02040602050305030304" pitchFamily="18" charset="0"/>
            </a:endParaRPr>
          </a:p>
          <a:p>
            <a:pPr algn="just"/>
            <a:r>
              <a:rPr lang="en-US" sz="1600" b="1" u="sng" dirty="0">
                <a:solidFill>
                  <a:schemeClr val="bg1"/>
                </a:solidFill>
                <a:latin typeface="Book Antiqua" panose="02040602050305030304" pitchFamily="18" charset="0"/>
              </a:rPr>
              <a:t>Problem 6: Customer Complaints</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I have analyzed that frequent tracking inconsistencies, where parcels remain marked as “In-Transit” for several days even after being delivered or returned.</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Actionable step: </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Improve the tracking system pipeline, remove duplicate entries, launch a real-time customer tracking dashboard, and set up automatic escalation for shipments marked “In-Transit” for more than 3 days.</a:t>
            </a:r>
          </a:p>
        </p:txBody>
      </p:sp>
    </p:spTree>
    <p:extLst>
      <p:ext uri="{BB962C8B-B14F-4D97-AF65-F5344CB8AC3E}">
        <p14:creationId xmlns:p14="http://schemas.microsoft.com/office/powerpoint/2010/main" val="1649802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913965" y="322730"/>
            <a:ext cx="9746429" cy="5170646"/>
          </a:xfrm>
          <a:prstGeom prst="rect">
            <a:avLst/>
          </a:prstGeom>
          <a:noFill/>
        </p:spPr>
        <p:txBody>
          <a:bodyPr wrap="square" rtlCol="0">
            <a:spAutoFit/>
          </a:bodyPr>
          <a:lstStyle/>
          <a:p>
            <a:pPr algn="just"/>
            <a:r>
              <a:rPr lang="en-US" sz="3600" b="1" u="sng" dirty="0">
                <a:solidFill>
                  <a:schemeClr val="bg1"/>
                </a:solidFill>
                <a:latin typeface="Book Antiqua" panose="02040602050305030304" pitchFamily="18" charset="0"/>
              </a:rPr>
              <a:t>Introduction</a:t>
            </a:r>
          </a:p>
          <a:p>
            <a:pPr algn="just"/>
            <a:endParaRPr lang="en-US" b="1" u="sng" dirty="0">
              <a:solidFill>
                <a:schemeClr val="bg1"/>
              </a:solidFill>
              <a:latin typeface="Book Antiqua" panose="02040602050305030304" pitchFamily="18" charset="0"/>
            </a:endParaRPr>
          </a:p>
          <a:p>
            <a:pPr algn="just"/>
            <a:endParaRPr lang="en-US" b="1" u="sng" dirty="0">
              <a:solidFill>
                <a:schemeClr val="bg1"/>
              </a:solidFill>
              <a:latin typeface="Book Antiqua" panose="02040602050305030304" pitchFamily="18" charset="0"/>
            </a:endParaRP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TCS (Tranzum Courier Service) is one of the leading logistics companies in Pakistan, delivering millions of shipments across the country through its nationwide network. While the Karachi branch plays a crucial role as the financial and commercial hub of Pakistan, it also faces significant operational challenges due to the high shipment volume it handles daily.</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The Karachi branch struggles with delivery delays, high parcel return rates, courier workload imbalance, warehouse overcapacity, and payment reconciliation issues. These problems not only increase operational costs but also impact customer satisfaction and overall service quality.</a:t>
            </a:r>
          </a:p>
          <a:p>
            <a:pPr algn="just"/>
            <a:endParaRPr lang="en-US" sz="1600" dirty="0">
              <a:solidFill>
                <a:schemeClr val="bg1"/>
              </a:solidFill>
              <a:latin typeface="Book Antiqua" panose="02040602050305030304" pitchFamily="18" charset="0"/>
            </a:endParaRPr>
          </a:p>
          <a:p>
            <a:pPr algn="just"/>
            <a:r>
              <a:rPr lang="en-US" sz="1600" dirty="0">
                <a:solidFill>
                  <a:schemeClr val="bg1"/>
                </a:solidFill>
                <a:latin typeface="Book Antiqua" panose="02040602050305030304" pitchFamily="18" charset="0"/>
              </a:rPr>
              <a:t>This project addresses these challenges by designing a structured logistics database and applying advanced SQL queries to analyze branch operations. Through data modeling, synthetic dataset creation, and SQL-driven analysis, the project identifies inefficiencies and provides actionable insights. The ultimate goal is to demonstrate how data-driven decision-making can optimize delivery performance, balance resources, improve warehouse utilization, and strengthen financial tracking for TCS Karachi.</a:t>
            </a:r>
          </a:p>
          <a:p>
            <a:endParaRPr lang="en-US" dirty="0"/>
          </a:p>
        </p:txBody>
      </p:sp>
    </p:spTree>
    <p:extLst>
      <p:ext uri="{BB962C8B-B14F-4D97-AF65-F5344CB8AC3E}">
        <p14:creationId xmlns:p14="http://schemas.microsoft.com/office/powerpoint/2010/main" val="42831416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360" y="-337001"/>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16520"/>
            <a:ext cx="10274674" cy="1138773"/>
          </a:xfrm>
          <a:prstGeom prst="rect">
            <a:avLst/>
          </a:prstGeom>
          <a:noFill/>
        </p:spPr>
        <p:txBody>
          <a:bodyPr wrap="square" rtlCol="0">
            <a:spAutoFit/>
          </a:bodyPr>
          <a:lstStyle/>
          <a:p>
            <a:r>
              <a:rPr lang="en-US" sz="3200" b="1" u="sng" dirty="0">
                <a:solidFill>
                  <a:schemeClr val="bg1"/>
                </a:solidFill>
                <a:latin typeface="Book Antiqua" panose="02040602050305030304" pitchFamily="18" charset="0"/>
              </a:rPr>
              <a:t>Expected Business Impact</a:t>
            </a:r>
          </a:p>
          <a:p>
            <a:endParaRPr lang="en-US" b="1" u="sng" dirty="0">
              <a:solidFill>
                <a:schemeClr val="bg1"/>
              </a:solidFill>
              <a:latin typeface="Book Antiqua" panose="02040602050305030304" pitchFamily="18" charset="0"/>
            </a:endParaRPr>
          </a:p>
          <a:p>
            <a:endParaRPr lang="en-US" dirty="0">
              <a:solidFill>
                <a:schemeClr val="bg1"/>
              </a:solidFill>
              <a:latin typeface="Book Antiqua" panose="02040602050305030304" pitchFamily="18" charset="0"/>
            </a:endParaRPr>
          </a:p>
        </p:txBody>
      </p:sp>
      <p:sp>
        <p:nvSpPr>
          <p:cNvPr id="6" name="TextBox 5">
            <a:extLst>
              <a:ext uri="{FF2B5EF4-FFF2-40B4-BE49-F238E27FC236}">
                <a16:creationId xmlns:a16="http://schemas.microsoft.com/office/drawing/2014/main" id="{B17EBE97-2F1A-4C3C-B560-138FDB0A5652}"/>
              </a:ext>
            </a:extLst>
          </p:cNvPr>
          <p:cNvSpPr txBox="1"/>
          <p:nvPr/>
        </p:nvSpPr>
        <p:spPr>
          <a:xfrm>
            <a:off x="164726" y="972859"/>
            <a:ext cx="11862547" cy="5909310"/>
          </a:xfrm>
          <a:prstGeom prst="rect">
            <a:avLst/>
          </a:prstGeom>
          <a:noFill/>
        </p:spPr>
        <p:txBody>
          <a:bodyPr wrap="square" rtlCol="0">
            <a:spAutoFit/>
          </a:bodyPr>
          <a:lstStyle/>
          <a:p>
            <a:r>
              <a:rPr lang="en-US" sz="1400" dirty="0">
                <a:solidFill>
                  <a:schemeClr val="bg1"/>
                </a:solidFill>
                <a:latin typeface="Book Antiqua" panose="02040602050305030304" pitchFamily="18" charset="0"/>
              </a:rPr>
              <a:t>By addressing the six identified problems with targeted SQL-driven insights and actionable interventions, the Karachi branch can expect measurable improvements in efficiency, cost savings, and customer trust:</a:t>
            </a:r>
          </a:p>
          <a:p>
            <a:endParaRPr lang="en-US" sz="1400" dirty="0">
              <a:solidFill>
                <a:schemeClr val="bg1"/>
              </a:solidFill>
              <a:latin typeface="Book Antiqua" panose="02040602050305030304" pitchFamily="18" charset="0"/>
            </a:endParaRPr>
          </a:p>
          <a:p>
            <a:pPr marL="342900" indent="-342900">
              <a:buFont typeface="+mj-lt"/>
              <a:buAutoNum type="arabicPeriod"/>
            </a:pPr>
            <a:r>
              <a:rPr lang="en-US" sz="1400" b="1" u="sng" dirty="0">
                <a:solidFill>
                  <a:schemeClr val="bg1"/>
                </a:solidFill>
                <a:latin typeface="Book Antiqua" panose="02040602050305030304" pitchFamily="18" charset="0"/>
              </a:rPr>
              <a:t>Faster Deliveries</a:t>
            </a:r>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Reducing average delays of 58 hours to within the 48-hour SLA will lift on-time delivery performance by at least 20%, cutting penalty risks and boosting customer satisfaction.</a:t>
            </a:r>
          </a:p>
          <a:p>
            <a:pPr marL="342900" indent="-342900">
              <a:buFont typeface="+mj-lt"/>
              <a:buAutoNum type="arabicPeriod"/>
            </a:pPr>
            <a:r>
              <a:rPr lang="en-US" sz="1400" b="1" u="sng" dirty="0">
                <a:solidFill>
                  <a:schemeClr val="bg1"/>
                </a:solidFill>
                <a:latin typeface="Book Antiqua" panose="02040602050305030304" pitchFamily="18" charset="0"/>
              </a:rPr>
              <a:t>Lower Return Rates</a:t>
            </a:r>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Tackling address errors, NDR loop gaps, and payment-method frictions can reduce the current 26% return ratio to below 15%, saving millions in reverse logistics costs annually.</a:t>
            </a:r>
          </a:p>
          <a:p>
            <a:pPr marL="342900" indent="-342900">
              <a:buFont typeface="+mj-lt"/>
              <a:buAutoNum type="arabicPeriod"/>
            </a:pPr>
            <a:r>
              <a:rPr lang="en-US" sz="1400" b="1" u="sng" dirty="0">
                <a:solidFill>
                  <a:schemeClr val="bg1"/>
                </a:solidFill>
                <a:latin typeface="Book Antiqua" panose="02040602050305030304" pitchFamily="18" charset="0"/>
              </a:rPr>
              <a:t>Optimized Courier Utilization</a:t>
            </a:r>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Balancing courier assignments will eliminate overwork on some routes and idle capacity on others, improving first-attempt success to over 85% and reducing overtime costs.</a:t>
            </a:r>
          </a:p>
          <a:p>
            <a:pPr marL="342900" indent="-342900">
              <a:buFont typeface="+mj-lt"/>
              <a:buAutoNum type="arabicPeriod"/>
            </a:pPr>
            <a:r>
              <a:rPr lang="en-US" sz="1400" b="1" u="sng" dirty="0">
                <a:solidFill>
                  <a:schemeClr val="bg1"/>
                </a:solidFill>
                <a:latin typeface="Book Antiqua" panose="02040602050305030304" pitchFamily="18" charset="0"/>
              </a:rPr>
              <a:t>Warehouse Stability</a:t>
            </a:r>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Introducing capacity governance and hourly monitoring will prevent bottlenecks, aligning inflow with processing capacity, and ensuring zero SLA breaches during peaks.</a:t>
            </a:r>
          </a:p>
          <a:p>
            <a:pPr marL="342900" indent="-342900">
              <a:buFont typeface="+mj-lt"/>
              <a:buAutoNum type="arabicPeriod"/>
            </a:pPr>
            <a:r>
              <a:rPr lang="en-US" sz="1400" b="1" u="sng" dirty="0">
                <a:solidFill>
                  <a:schemeClr val="bg1"/>
                </a:solidFill>
                <a:latin typeface="Book Antiqua" panose="02040602050305030304" pitchFamily="18" charset="0"/>
              </a:rPr>
              <a:t>Improved Cash Flow</a:t>
            </a:r>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Enforcing COD and bank settlement SLAs will reduce pending payments from 25%+ to under 5%, unlocking faster liquidity and financial transparency.</a:t>
            </a:r>
          </a:p>
          <a:p>
            <a:pPr marL="342900" indent="-342900">
              <a:buFont typeface="+mj-lt"/>
              <a:buAutoNum type="arabicPeriod"/>
            </a:pPr>
            <a:r>
              <a:rPr lang="en-US" sz="1400" b="1" u="sng" dirty="0">
                <a:solidFill>
                  <a:schemeClr val="bg1"/>
                </a:solidFill>
                <a:latin typeface="Book Antiqua" panose="02040602050305030304" pitchFamily="18" charset="0"/>
              </a:rPr>
              <a:t>Customer Trust &amp; Transparency</a:t>
            </a:r>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Cleaning up data duplication and ensuring accurate tracking will decrease complaint volumes, reduce call-center workload, and strengthen brand reliability.</a:t>
            </a:r>
          </a:p>
          <a:p>
            <a:endParaRPr lang="en-US" sz="1400" dirty="0">
              <a:solidFill>
                <a:schemeClr val="bg1"/>
              </a:solidFill>
              <a:latin typeface="Book Antiqua" panose="02040602050305030304" pitchFamily="18" charset="0"/>
            </a:endParaRPr>
          </a:p>
          <a:p>
            <a:r>
              <a:rPr lang="en-US" sz="1400" b="1" u="sng" dirty="0">
                <a:solidFill>
                  <a:schemeClr val="bg1"/>
                </a:solidFill>
                <a:latin typeface="Book Antiqua" panose="02040602050305030304" pitchFamily="18" charset="0"/>
              </a:rPr>
              <a:t>Overall Impact:</a:t>
            </a:r>
          </a:p>
          <a:p>
            <a:br>
              <a:rPr lang="en-US" sz="1400" dirty="0">
                <a:solidFill>
                  <a:schemeClr val="bg1"/>
                </a:solidFill>
                <a:latin typeface="Book Antiqua" panose="02040602050305030304" pitchFamily="18" charset="0"/>
              </a:rPr>
            </a:br>
            <a:r>
              <a:rPr lang="en-US" sz="1400" dirty="0">
                <a:solidFill>
                  <a:schemeClr val="bg1"/>
                </a:solidFill>
                <a:latin typeface="Book Antiqua" panose="02040602050305030304" pitchFamily="18" charset="0"/>
              </a:rPr>
              <a:t>A more reliable, cost-efficient, and customer-centric Karachi branch that positions TCS as a performance leader in Pakistan’s logistics sector, while showcasing how SQL analytics can directly drive operational excellence.</a:t>
            </a:r>
          </a:p>
        </p:txBody>
      </p:sp>
    </p:spTree>
    <p:extLst>
      <p:ext uri="{BB962C8B-B14F-4D97-AF65-F5344CB8AC3E}">
        <p14:creationId xmlns:p14="http://schemas.microsoft.com/office/powerpoint/2010/main" val="1762994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360" y="-337001"/>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16520"/>
            <a:ext cx="10274674" cy="1138773"/>
          </a:xfrm>
          <a:prstGeom prst="rect">
            <a:avLst/>
          </a:prstGeom>
          <a:noFill/>
        </p:spPr>
        <p:txBody>
          <a:bodyPr wrap="square" rtlCol="0">
            <a:spAutoFit/>
          </a:bodyPr>
          <a:lstStyle/>
          <a:p>
            <a:endParaRPr lang="en-US" sz="3200" b="1" u="sng" dirty="0">
              <a:solidFill>
                <a:schemeClr val="bg1"/>
              </a:solidFill>
              <a:latin typeface="Book Antiqua" panose="02040602050305030304" pitchFamily="18" charset="0"/>
            </a:endParaRPr>
          </a:p>
          <a:p>
            <a:endParaRPr lang="en-US" b="1" u="sng" dirty="0">
              <a:solidFill>
                <a:schemeClr val="bg1"/>
              </a:solidFill>
              <a:latin typeface="Book Antiqua" panose="02040602050305030304" pitchFamily="18" charset="0"/>
            </a:endParaRPr>
          </a:p>
          <a:p>
            <a:endParaRPr lang="en-US" dirty="0">
              <a:solidFill>
                <a:schemeClr val="bg1"/>
              </a:solidFill>
              <a:latin typeface="Book Antiqua" panose="02040602050305030304" pitchFamily="18" charset="0"/>
            </a:endParaRPr>
          </a:p>
        </p:txBody>
      </p:sp>
      <p:pic>
        <p:nvPicPr>
          <p:cNvPr id="7" name="Picture 6">
            <a:extLst>
              <a:ext uri="{FF2B5EF4-FFF2-40B4-BE49-F238E27FC236}">
                <a16:creationId xmlns:a16="http://schemas.microsoft.com/office/drawing/2014/main" id="{A6378456-A541-4D1B-895A-99EA5A600D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8909" y="165159"/>
            <a:ext cx="8347191" cy="6527680"/>
          </a:xfrm>
          <a:prstGeom prst="rect">
            <a:avLst/>
          </a:prstGeom>
        </p:spPr>
      </p:pic>
      <p:sp>
        <p:nvSpPr>
          <p:cNvPr id="8" name="TextBox 7">
            <a:extLst>
              <a:ext uri="{FF2B5EF4-FFF2-40B4-BE49-F238E27FC236}">
                <a16:creationId xmlns:a16="http://schemas.microsoft.com/office/drawing/2014/main" id="{BF413AB1-5351-4F5E-8F22-D24B0D12B087}"/>
              </a:ext>
            </a:extLst>
          </p:cNvPr>
          <p:cNvSpPr txBox="1"/>
          <p:nvPr/>
        </p:nvSpPr>
        <p:spPr>
          <a:xfrm>
            <a:off x="167339" y="1455293"/>
            <a:ext cx="2381250" cy="3108543"/>
          </a:xfrm>
          <a:prstGeom prst="rect">
            <a:avLst/>
          </a:prstGeom>
          <a:noFill/>
        </p:spPr>
        <p:txBody>
          <a:bodyPr wrap="square" rtlCol="0">
            <a:spAutoFit/>
          </a:bodyPr>
          <a:lstStyle/>
          <a:p>
            <a:r>
              <a:rPr lang="en-US" sz="2800" b="1" dirty="0">
                <a:solidFill>
                  <a:schemeClr val="bg1"/>
                </a:solidFill>
                <a:latin typeface="Book Antiqua" panose="02040602050305030304" pitchFamily="18" charset="0"/>
              </a:rPr>
              <a:t>TCS Logistics Karachi Branch Performance Optimization  Dashboard </a:t>
            </a:r>
          </a:p>
        </p:txBody>
      </p:sp>
    </p:spTree>
    <p:extLst>
      <p:ext uri="{BB962C8B-B14F-4D97-AF65-F5344CB8AC3E}">
        <p14:creationId xmlns:p14="http://schemas.microsoft.com/office/powerpoint/2010/main" val="14168345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360" y="-337001"/>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16520"/>
            <a:ext cx="10274674" cy="584775"/>
          </a:xfrm>
          <a:prstGeom prst="rect">
            <a:avLst/>
          </a:prstGeom>
          <a:noFill/>
        </p:spPr>
        <p:txBody>
          <a:bodyPr wrap="square" rtlCol="0">
            <a:spAutoFit/>
          </a:bodyPr>
          <a:lstStyle/>
          <a:p>
            <a:r>
              <a:rPr lang="en-US" sz="3200" b="1" u="sng">
                <a:solidFill>
                  <a:schemeClr val="bg1"/>
                </a:solidFill>
                <a:latin typeface="Book Antiqua" panose="02040602050305030304" pitchFamily="18" charset="0"/>
              </a:rPr>
              <a:t>Conclusion</a:t>
            </a:r>
            <a:endParaRPr lang="en-US" sz="3200" b="1" u="sng" dirty="0">
              <a:solidFill>
                <a:schemeClr val="bg1"/>
              </a:solidFill>
              <a:latin typeface="Book Antiqua" panose="02040602050305030304" pitchFamily="18" charset="0"/>
            </a:endParaRPr>
          </a:p>
        </p:txBody>
      </p:sp>
      <p:sp>
        <p:nvSpPr>
          <p:cNvPr id="6" name="TextBox 5">
            <a:extLst>
              <a:ext uri="{FF2B5EF4-FFF2-40B4-BE49-F238E27FC236}">
                <a16:creationId xmlns:a16="http://schemas.microsoft.com/office/drawing/2014/main" id="{B17EBE97-2F1A-4C3C-B560-138FDB0A5652}"/>
              </a:ext>
            </a:extLst>
          </p:cNvPr>
          <p:cNvSpPr txBox="1"/>
          <p:nvPr/>
        </p:nvSpPr>
        <p:spPr>
          <a:xfrm>
            <a:off x="218515" y="1374879"/>
            <a:ext cx="11862547" cy="3970318"/>
          </a:xfrm>
          <a:prstGeom prst="rect">
            <a:avLst/>
          </a:prstGeom>
          <a:noFill/>
        </p:spPr>
        <p:txBody>
          <a:bodyPr wrap="square" rtlCol="0">
            <a:spAutoFit/>
          </a:bodyPr>
          <a:lstStyle/>
          <a:p>
            <a:pPr algn="just"/>
            <a:r>
              <a:rPr lang="en-US" dirty="0">
                <a:solidFill>
                  <a:schemeClr val="bg1"/>
                </a:solidFill>
                <a:latin typeface="Book Antiqua" panose="02040602050305030304" pitchFamily="18" charset="0"/>
              </a:rPr>
              <a:t>This project analyzed the operational performance of the TCS Karachi branch using SQL-driven analytics. By breaking down six critical business problems—delivery delays, high return rates, courier load imbalance, warehouse overcapacity, payment reconciliation issues, and customer complaints—we transformed raw shipment and transaction data into actionable business intelligence.</a:t>
            </a:r>
          </a:p>
          <a:p>
            <a:pPr algn="just"/>
            <a:endParaRPr lang="en-US" dirty="0">
              <a:solidFill>
                <a:schemeClr val="bg1"/>
              </a:solidFill>
              <a:latin typeface="Book Antiqua" panose="02040602050305030304" pitchFamily="18" charset="0"/>
            </a:endParaRPr>
          </a:p>
          <a:p>
            <a:pPr algn="just"/>
            <a:r>
              <a:rPr lang="en-US" dirty="0">
                <a:solidFill>
                  <a:schemeClr val="bg1"/>
                </a:solidFill>
                <a:latin typeface="Book Antiqua" panose="02040602050305030304" pitchFamily="18" charset="0"/>
              </a:rPr>
              <a:t>The findings highlighted systemic inefficiencies such as missed SLAs, resource misallocation, and financial settlement gaps. Through data-backed </a:t>
            </a:r>
            <a:r>
              <a:rPr lang="en-US" b="1" dirty="0">
                <a:solidFill>
                  <a:schemeClr val="bg1"/>
                </a:solidFill>
                <a:latin typeface="Book Antiqua" panose="02040602050305030304" pitchFamily="18" charset="0"/>
              </a:rPr>
              <a:t>interpretations</a:t>
            </a:r>
            <a:r>
              <a:rPr lang="en-US" dirty="0">
                <a:solidFill>
                  <a:schemeClr val="bg1"/>
                </a:solidFill>
                <a:latin typeface="Book Antiqua" panose="02040602050305030304" pitchFamily="18" charset="0"/>
              </a:rPr>
              <a:t> and </a:t>
            </a:r>
            <a:r>
              <a:rPr lang="en-US" b="1" dirty="0">
                <a:solidFill>
                  <a:schemeClr val="bg1"/>
                </a:solidFill>
                <a:latin typeface="Book Antiqua" panose="02040602050305030304" pitchFamily="18" charset="0"/>
              </a:rPr>
              <a:t>actionable recommendations</a:t>
            </a:r>
            <a:r>
              <a:rPr lang="en-US" dirty="0">
                <a:solidFill>
                  <a:schemeClr val="bg1"/>
                </a:solidFill>
                <a:latin typeface="Book Antiqua" panose="02040602050305030304" pitchFamily="18" charset="0"/>
              </a:rPr>
              <a:t>, the project proposed targeted interventions, including SLA monitoring, return reduction strategies, courier workload balancing, warehouse surge planning, and automated reconciliation frameworks.</a:t>
            </a:r>
          </a:p>
          <a:p>
            <a:pPr algn="just"/>
            <a:endParaRPr lang="en-US" dirty="0">
              <a:solidFill>
                <a:schemeClr val="bg1"/>
              </a:solidFill>
              <a:latin typeface="Book Antiqua" panose="02040602050305030304" pitchFamily="18" charset="0"/>
            </a:endParaRPr>
          </a:p>
          <a:p>
            <a:pPr algn="just"/>
            <a:r>
              <a:rPr lang="en-US" dirty="0">
                <a:solidFill>
                  <a:schemeClr val="bg1"/>
                </a:solidFill>
                <a:latin typeface="Book Antiqua" panose="02040602050305030304" pitchFamily="18" charset="0"/>
              </a:rPr>
              <a:t>Ultimately, the project demonstrates how </a:t>
            </a:r>
            <a:r>
              <a:rPr lang="en-US" b="1" dirty="0">
                <a:solidFill>
                  <a:schemeClr val="bg1"/>
                </a:solidFill>
                <a:latin typeface="Book Antiqua" panose="02040602050305030304" pitchFamily="18" charset="0"/>
              </a:rPr>
              <a:t>SQL analytics can move beyond reporting</a:t>
            </a:r>
            <a:r>
              <a:rPr lang="en-US" dirty="0">
                <a:solidFill>
                  <a:schemeClr val="bg1"/>
                </a:solidFill>
                <a:latin typeface="Book Antiqua" panose="02040602050305030304" pitchFamily="18" charset="0"/>
              </a:rPr>
              <a:t> to drive strategic decision-making. If implemented, the proposed solutions would improve customer satisfaction, strengthen financial control, optimize resource utilization, and reduce costs—positioning the Karachi branch as a more reliable and competitive logistics hub within the TCS network.</a:t>
            </a:r>
          </a:p>
        </p:txBody>
      </p:sp>
    </p:spTree>
    <p:extLst>
      <p:ext uri="{BB962C8B-B14F-4D97-AF65-F5344CB8AC3E}">
        <p14:creationId xmlns:p14="http://schemas.microsoft.com/office/powerpoint/2010/main" val="54836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3360" y="-337001"/>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316520"/>
            <a:ext cx="10274674" cy="584775"/>
          </a:xfrm>
          <a:prstGeom prst="rect">
            <a:avLst/>
          </a:prstGeom>
          <a:noFill/>
        </p:spPr>
        <p:txBody>
          <a:bodyPr wrap="square" rtlCol="0">
            <a:spAutoFit/>
          </a:bodyPr>
          <a:lstStyle/>
          <a:p>
            <a:r>
              <a:rPr lang="en-US" sz="3200" b="1" u="sng">
                <a:solidFill>
                  <a:schemeClr val="bg1"/>
                </a:solidFill>
                <a:latin typeface="Book Antiqua" panose="02040602050305030304" pitchFamily="18" charset="0"/>
              </a:rPr>
              <a:t>Future Scope</a:t>
            </a:r>
            <a:endParaRPr lang="en-US" sz="3200" b="1" u="sng" dirty="0">
              <a:solidFill>
                <a:schemeClr val="bg1"/>
              </a:solidFill>
              <a:latin typeface="Book Antiqua" panose="02040602050305030304" pitchFamily="18" charset="0"/>
            </a:endParaRPr>
          </a:p>
        </p:txBody>
      </p:sp>
      <p:sp>
        <p:nvSpPr>
          <p:cNvPr id="6" name="TextBox 5">
            <a:extLst>
              <a:ext uri="{FF2B5EF4-FFF2-40B4-BE49-F238E27FC236}">
                <a16:creationId xmlns:a16="http://schemas.microsoft.com/office/drawing/2014/main" id="{B17EBE97-2F1A-4C3C-B560-138FDB0A5652}"/>
              </a:ext>
            </a:extLst>
          </p:cNvPr>
          <p:cNvSpPr txBox="1"/>
          <p:nvPr/>
        </p:nvSpPr>
        <p:spPr>
          <a:xfrm>
            <a:off x="110938" y="1034252"/>
            <a:ext cx="11862547" cy="5755422"/>
          </a:xfrm>
          <a:prstGeom prst="rect">
            <a:avLst/>
          </a:prstGeom>
          <a:noFill/>
        </p:spPr>
        <p:txBody>
          <a:bodyPr wrap="square" rtlCol="0">
            <a:spAutoFit/>
          </a:bodyPr>
          <a:lstStyle/>
          <a:p>
            <a:r>
              <a:rPr lang="en-US" sz="1600" dirty="0">
                <a:solidFill>
                  <a:schemeClr val="bg1"/>
                </a:solidFill>
                <a:latin typeface="Book Antiqua" panose="02040602050305030304" pitchFamily="18" charset="0"/>
              </a:rPr>
              <a:t>While this project addressed six core operational problems at the </a:t>
            </a:r>
            <a:r>
              <a:rPr lang="en-US" sz="1600" b="1" dirty="0">
                <a:solidFill>
                  <a:schemeClr val="bg1"/>
                </a:solidFill>
                <a:latin typeface="Book Antiqua" panose="02040602050305030304" pitchFamily="18" charset="0"/>
              </a:rPr>
              <a:t>TCS Karachi branch</a:t>
            </a:r>
            <a:r>
              <a:rPr lang="en-US" sz="1600" dirty="0">
                <a:solidFill>
                  <a:schemeClr val="bg1"/>
                </a:solidFill>
                <a:latin typeface="Book Antiqua" panose="02040602050305030304" pitchFamily="18" charset="0"/>
              </a:rPr>
              <a:t>, there is significant potential to extend the analysis and build a more comprehensive logistics optimization framework. Future work may include:</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Predictive Analytics</a:t>
            </a:r>
            <a:r>
              <a:rPr lang="en-US" sz="1600" u="sng" dirty="0">
                <a:solidFill>
                  <a:schemeClr val="bg1"/>
                </a:solidFill>
                <a:latin typeface="Book Antiqua" panose="02040602050305030304" pitchFamily="18" charset="0"/>
              </a:rPr>
              <a:t> </a:t>
            </a:r>
            <a:r>
              <a:rPr lang="en-US" sz="1600" dirty="0">
                <a:solidFill>
                  <a:schemeClr val="bg1"/>
                </a:solidFill>
                <a:latin typeface="Book Antiqua" panose="02040602050305030304" pitchFamily="18" charset="0"/>
              </a:rPr>
              <a:t>– Using machine learning models to forecast delivery delays, return likelihood, and payment default risks before they occur.</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Real-Time Dashboards</a:t>
            </a:r>
            <a:r>
              <a:rPr lang="en-US" sz="1600" u="sng" dirty="0">
                <a:solidFill>
                  <a:schemeClr val="bg1"/>
                </a:solidFill>
                <a:latin typeface="Book Antiqua" panose="02040602050305030304" pitchFamily="18" charset="0"/>
              </a:rPr>
              <a:t> </a:t>
            </a:r>
            <a:r>
              <a:rPr lang="en-US" sz="1600" dirty="0">
                <a:solidFill>
                  <a:schemeClr val="bg1"/>
                </a:solidFill>
                <a:latin typeface="Book Antiqua" panose="02040602050305030304" pitchFamily="18" charset="0"/>
              </a:rPr>
              <a:t>– Developing Power BI dashboards integrated with live data streams for proactive monitoring and decision-making.</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Customer Behavior Analysis</a:t>
            </a:r>
            <a:r>
              <a:rPr lang="en-US" sz="1600" u="sng" dirty="0">
                <a:solidFill>
                  <a:schemeClr val="bg1"/>
                </a:solidFill>
                <a:latin typeface="Book Antiqua" panose="02040602050305030304" pitchFamily="18" charset="0"/>
              </a:rPr>
              <a:t> </a:t>
            </a:r>
            <a:r>
              <a:rPr lang="en-US" sz="1600" dirty="0">
                <a:solidFill>
                  <a:schemeClr val="bg1"/>
                </a:solidFill>
                <a:latin typeface="Book Antiqua" panose="02040602050305030304" pitchFamily="18" charset="0"/>
              </a:rPr>
              <a:t>– Mining customer-level data to segment profiles, understand buying patterns, and predict repeat returns.</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Advanced Route Optimization</a:t>
            </a:r>
            <a:r>
              <a:rPr lang="en-US" sz="1600" dirty="0">
                <a:solidFill>
                  <a:schemeClr val="bg1"/>
                </a:solidFill>
                <a:latin typeface="Book Antiqua" panose="02040602050305030304" pitchFamily="18" charset="0"/>
              </a:rPr>
              <a:t> – Incorporating geospatial analytics to optimize courier routes, reduce mileage, and improve first-attempt delivery success.</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Financial Automation</a:t>
            </a:r>
            <a:r>
              <a:rPr lang="en-US" sz="1600" u="sng" dirty="0">
                <a:solidFill>
                  <a:schemeClr val="bg1"/>
                </a:solidFill>
                <a:latin typeface="Book Antiqua" panose="02040602050305030304" pitchFamily="18" charset="0"/>
              </a:rPr>
              <a:t> –</a:t>
            </a:r>
            <a:r>
              <a:rPr lang="en-US" sz="1600" dirty="0">
                <a:solidFill>
                  <a:schemeClr val="bg1"/>
                </a:solidFill>
                <a:latin typeface="Book Antiqua" panose="02040602050305030304" pitchFamily="18" charset="0"/>
              </a:rPr>
              <a:t> Automating COD and Bank reconciliation with direct API integrations to reduce pending cases and improve cash flow.</a:t>
            </a:r>
          </a:p>
          <a:p>
            <a:endParaRPr lang="en-US" sz="1600" dirty="0">
              <a:solidFill>
                <a:schemeClr val="bg1"/>
              </a:solidFill>
              <a:latin typeface="Book Antiqua" panose="02040602050305030304" pitchFamily="18" charset="0"/>
            </a:endParaRPr>
          </a:p>
          <a:p>
            <a:r>
              <a:rPr lang="en-US" sz="1600" b="1" u="sng" dirty="0">
                <a:solidFill>
                  <a:schemeClr val="bg1"/>
                </a:solidFill>
                <a:latin typeface="Book Antiqua" panose="02040602050305030304" pitchFamily="18" charset="0"/>
              </a:rPr>
              <a:t>Scalability Testing</a:t>
            </a:r>
            <a:r>
              <a:rPr lang="en-US" sz="1600" u="sng" dirty="0">
                <a:solidFill>
                  <a:schemeClr val="bg1"/>
                </a:solidFill>
                <a:latin typeface="Book Antiqua" panose="02040602050305030304" pitchFamily="18" charset="0"/>
              </a:rPr>
              <a:t> </a:t>
            </a:r>
            <a:r>
              <a:rPr lang="en-US" sz="1600" dirty="0">
                <a:solidFill>
                  <a:schemeClr val="bg1"/>
                </a:solidFill>
                <a:latin typeface="Book Antiqua" panose="02040602050305030304" pitchFamily="18" charset="0"/>
              </a:rPr>
              <a:t>– Stress-testing warehouse and courier capacity against peak seasonal loads to plan resources for Eid, sales events, and promotions.</a:t>
            </a:r>
          </a:p>
          <a:p>
            <a:endParaRPr lang="en-US" sz="1600" dirty="0">
              <a:solidFill>
                <a:schemeClr val="bg1"/>
              </a:solidFill>
              <a:latin typeface="Book Antiqua" panose="02040602050305030304" pitchFamily="18" charset="0"/>
            </a:endParaRPr>
          </a:p>
          <a:p>
            <a:r>
              <a:rPr lang="en-US" sz="1600" dirty="0">
                <a:solidFill>
                  <a:schemeClr val="bg1"/>
                </a:solidFill>
                <a:latin typeface="Book Antiqua" panose="02040602050305030304" pitchFamily="18" charset="0"/>
              </a:rPr>
              <a:t>By expanding into these areas, the Karachi branch can move from </a:t>
            </a:r>
            <a:r>
              <a:rPr lang="en-US" sz="1600" b="1" dirty="0">
                <a:solidFill>
                  <a:schemeClr val="bg1"/>
                </a:solidFill>
                <a:latin typeface="Book Antiqua" panose="02040602050305030304" pitchFamily="18" charset="0"/>
              </a:rPr>
              <a:t>reactive problem-solving</a:t>
            </a:r>
            <a:r>
              <a:rPr lang="en-US" sz="1600" dirty="0">
                <a:solidFill>
                  <a:schemeClr val="bg1"/>
                </a:solidFill>
                <a:latin typeface="Book Antiqua" panose="02040602050305030304" pitchFamily="18" charset="0"/>
              </a:rPr>
              <a:t> to </a:t>
            </a:r>
            <a:r>
              <a:rPr lang="en-US" sz="1600" b="1" dirty="0">
                <a:solidFill>
                  <a:schemeClr val="bg1"/>
                </a:solidFill>
                <a:latin typeface="Book Antiqua" panose="02040602050305030304" pitchFamily="18" charset="0"/>
              </a:rPr>
              <a:t>proactive performance optimization</a:t>
            </a:r>
            <a:r>
              <a:rPr lang="en-US" sz="1600" dirty="0">
                <a:solidFill>
                  <a:schemeClr val="bg1"/>
                </a:solidFill>
                <a:latin typeface="Book Antiqua" panose="02040602050305030304" pitchFamily="18" charset="0"/>
              </a:rPr>
              <a:t>, creating a sustainable competitive advantage for </a:t>
            </a:r>
            <a:r>
              <a:rPr lang="en-US" sz="1600" b="1" dirty="0">
                <a:solidFill>
                  <a:schemeClr val="bg1"/>
                </a:solidFill>
                <a:latin typeface="Book Antiqua" panose="02040602050305030304" pitchFamily="18" charset="0"/>
              </a:rPr>
              <a:t>TCS.</a:t>
            </a:r>
          </a:p>
        </p:txBody>
      </p:sp>
    </p:spTree>
    <p:extLst>
      <p:ext uri="{BB962C8B-B14F-4D97-AF65-F5344CB8AC3E}">
        <p14:creationId xmlns:p14="http://schemas.microsoft.com/office/powerpoint/2010/main" val="13246630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0" y="-678524"/>
            <a:ext cx="3113252" cy="3113252"/>
          </a:xfrm>
          <a:prstGeom prst="rect">
            <a:avLst/>
          </a:prstGeom>
        </p:spPr>
      </p:pic>
      <p:sp>
        <p:nvSpPr>
          <p:cNvPr id="6" name="TextBox 5">
            <a:extLst>
              <a:ext uri="{FF2B5EF4-FFF2-40B4-BE49-F238E27FC236}">
                <a16:creationId xmlns:a16="http://schemas.microsoft.com/office/drawing/2014/main" id="{B17EBE97-2F1A-4C3C-B560-138FDB0A5652}"/>
              </a:ext>
            </a:extLst>
          </p:cNvPr>
          <p:cNvSpPr txBox="1"/>
          <p:nvPr/>
        </p:nvSpPr>
        <p:spPr>
          <a:xfrm>
            <a:off x="0" y="1133469"/>
            <a:ext cx="11862547" cy="6955750"/>
          </a:xfrm>
          <a:prstGeom prst="rect">
            <a:avLst/>
          </a:prstGeom>
          <a:noFill/>
        </p:spPr>
        <p:txBody>
          <a:bodyPr wrap="square" rtlCol="0">
            <a:spAutoFit/>
          </a:bodyPr>
          <a:lstStyle/>
          <a:p>
            <a:pPr algn="ctr"/>
            <a:r>
              <a:rPr lang="en-US" sz="6600" b="1" dirty="0">
                <a:solidFill>
                  <a:schemeClr val="bg1"/>
                </a:solidFill>
                <a:latin typeface="Book Antiqua" panose="02040602050305030304" pitchFamily="18" charset="0"/>
              </a:rPr>
              <a:t>Thank You</a:t>
            </a:r>
          </a:p>
          <a:p>
            <a:pPr algn="ctr"/>
            <a:endParaRPr lang="en-US" sz="3600" b="1" dirty="0">
              <a:solidFill>
                <a:schemeClr val="bg1"/>
              </a:solidFill>
              <a:latin typeface="Book Antiqua" panose="02040602050305030304" pitchFamily="18" charset="0"/>
            </a:endParaRPr>
          </a:p>
          <a:p>
            <a:pPr algn="ctr"/>
            <a:r>
              <a:rPr lang="en-US" sz="3200" i="1" dirty="0">
                <a:solidFill>
                  <a:schemeClr val="bg1"/>
                </a:solidFill>
                <a:latin typeface="Book Antiqua" panose="02040602050305030304" pitchFamily="18" charset="0"/>
              </a:rPr>
              <a:t>“Data is not just numbers, it’s the roadmap to better decisions.”</a:t>
            </a:r>
          </a:p>
          <a:p>
            <a:pPr algn="ctr"/>
            <a:endParaRPr lang="en-US" sz="3200" i="1" dirty="0">
              <a:solidFill>
                <a:schemeClr val="bg1"/>
              </a:solidFill>
              <a:latin typeface="Book Antiqua" panose="02040602050305030304" pitchFamily="18" charset="0"/>
            </a:endParaRPr>
          </a:p>
          <a:p>
            <a:pPr algn="ctr"/>
            <a:r>
              <a:rPr lang="en-US" sz="3200" i="1" dirty="0">
                <a:solidFill>
                  <a:schemeClr val="bg1"/>
                </a:solidFill>
                <a:latin typeface="Book Antiqua" panose="02040602050305030304" pitchFamily="18" charset="0"/>
              </a:rPr>
              <a:t>By </a:t>
            </a:r>
          </a:p>
          <a:p>
            <a:pPr algn="ctr"/>
            <a:endParaRPr lang="en-US" sz="2000" i="1" dirty="0">
              <a:solidFill>
                <a:schemeClr val="bg1"/>
              </a:solidFill>
              <a:latin typeface="Book Antiqua" panose="02040602050305030304" pitchFamily="18" charset="0"/>
            </a:endParaRPr>
          </a:p>
          <a:p>
            <a:pPr algn="ctr"/>
            <a:r>
              <a:rPr lang="en-US" sz="2000" b="1" i="1" dirty="0">
                <a:solidFill>
                  <a:schemeClr val="bg1"/>
                </a:solidFill>
                <a:latin typeface="Book Antiqua" panose="02040602050305030304" pitchFamily="18" charset="0"/>
              </a:rPr>
              <a:t>Khurram Naveed – Data Analyst &amp; Story Teller </a:t>
            </a:r>
          </a:p>
          <a:p>
            <a:pPr algn="ctr"/>
            <a:r>
              <a:rPr lang="en-US" sz="2000" i="1" dirty="0">
                <a:solidFill>
                  <a:schemeClr val="bg1"/>
                </a:solidFill>
                <a:latin typeface="Book Antiqua" panose="02040602050305030304" pitchFamily="18" charset="0"/>
              </a:rPr>
              <a:t>+9234072309828</a:t>
            </a:r>
          </a:p>
          <a:p>
            <a:pPr algn="ctr"/>
            <a:r>
              <a:rPr lang="en-US" sz="2000" i="1" dirty="0">
                <a:solidFill>
                  <a:schemeClr val="bg1"/>
                </a:solidFill>
                <a:latin typeface="Book Antiqua" panose="02040602050305030304" pitchFamily="18" charset="0"/>
                <a:hlinkClick r:id="rId4">
                  <a:extLst>
                    <a:ext uri="{A12FA001-AC4F-418D-AE19-62706E023703}">
                      <ahyp:hlinkClr xmlns:ahyp="http://schemas.microsoft.com/office/drawing/2018/hyperlinkcolor" val="tx"/>
                    </a:ext>
                  </a:extLst>
                </a:hlinkClick>
              </a:rPr>
              <a:t>khurramnaveed4545@gmail.com</a:t>
            </a:r>
            <a:br>
              <a:rPr lang="en-US" sz="2000" i="1" dirty="0">
                <a:solidFill>
                  <a:schemeClr val="bg1"/>
                </a:solidFill>
                <a:latin typeface="Book Antiqua" panose="02040602050305030304" pitchFamily="18" charset="0"/>
              </a:rPr>
            </a:br>
            <a:r>
              <a:rPr lang="en-US" sz="2000" i="1" dirty="0">
                <a:solidFill>
                  <a:schemeClr val="bg1"/>
                </a:solidFill>
                <a:latin typeface="Book Antiqua" panose="02040602050305030304" pitchFamily="18" charset="0"/>
                <a:hlinkClick r:id="rId5">
                  <a:extLst>
                    <a:ext uri="{A12FA001-AC4F-418D-AE19-62706E023703}">
                      <ahyp:hlinkClr xmlns:ahyp="http://schemas.microsoft.com/office/drawing/2018/hyperlinkcolor" val="tx"/>
                    </a:ext>
                  </a:extLst>
                </a:hlinkClick>
              </a:rPr>
              <a:t>LinkedIn </a:t>
            </a:r>
            <a:endParaRPr lang="en-US" sz="2000" i="1" dirty="0">
              <a:solidFill>
                <a:schemeClr val="bg1"/>
              </a:solidFill>
              <a:latin typeface="Book Antiqua" panose="02040602050305030304" pitchFamily="18" charset="0"/>
            </a:endParaRPr>
          </a:p>
          <a:p>
            <a:pPr algn="ctr"/>
            <a:r>
              <a:rPr lang="en-US" sz="2000" i="1" dirty="0">
                <a:solidFill>
                  <a:schemeClr val="bg1"/>
                </a:solidFill>
                <a:latin typeface="Book Antiqua" panose="02040602050305030304" pitchFamily="18" charset="0"/>
                <a:hlinkClick r:id="rId6">
                  <a:extLst>
                    <a:ext uri="{A12FA001-AC4F-418D-AE19-62706E023703}">
                      <ahyp:hlinkClr xmlns:ahyp="http://schemas.microsoft.com/office/drawing/2018/hyperlinkcolor" val="tx"/>
                    </a:ext>
                  </a:extLst>
                </a:hlinkClick>
              </a:rPr>
              <a:t>Portfolio </a:t>
            </a:r>
            <a:endParaRPr lang="en-US" sz="2000" i="1" dirty="0">
              <a:solidFill>
                <a:schemeClr val="bg1"/>
              </a:solidFill>
              <a:latin typeface="Book Antiqua" panose="02040602050305030304" pitchFamily="18" charset="0"/>
            </a:endParaRPr>
          </a:p>
          <a:p>
            <a:pPr algn="ctr"/>
            <a:endParaRPr lang="en-US" sz="3200" i="1" dirty="0">
              <a:solidFill>
                <a:schemeClr val="bg1"/>
              </a:solidFill>
              <a:latin typeface="Book Antiqua" panose="02040602050305030304" pitchFamily="18" charset="0"/>
            </a:endParaRPr>
          </a:p>
          <a:p>
            <a:pPr algn="ctr"/>
            <a:endParaRPr lang="en-US" sz="3200" i="1" dirty="0">
              <a:solidFill>
                <a:schemeClr val="bg1"/>
              </a:solidFill>
              <a:latin typeface="Book Antiqua" panose="02040602050305030304" pitchFamily="18" charset="0"/>
            </a:endParaRPr>
          </a:p>
          <a:p>
            <a:pPr algn="ctr"/>
            <a:endParaRPr lang="en-US" sz="3200" i="1" dirty="0">
              <a:solidFill>
                <a:schemeClr val="bg1"/>
              </a:solidFill>
              <a:latin typeface="Book Antiqua" panose="02040602050305030304" pitchFamily="18" charset="0"/>
            </a:endParaRPr>
          </a:p>
          <a:p>
            <a:pPr algn="ctr"/>
            <a:endParaRPr lang="en-US" sz="32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192674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913965" y="322730"/>
            <a:ext cx="9746429" cy="5816977"/>
          </a:xfrm>
          <a:prstGeom prst="rect">
            <a:avLst/>
          </a:prstGeom>
          <a:noFill/>
        </p:spPr>
        <p:txBody>
          <a:bodyPr wrap="square" rtlCol="0">
            <a:spAutoFit/>
          </a:bodyPr>
          <a:lstStyle/>
          <a:p>
            <a:pPr algn="just"/>
            <a:r>
              <a:rPr lang="en-US" sz="3600" b="1" u="sng" dirty="0">
                <a:solidFill>
                  <a:schemeClr val="bg1"/>
                </a:solidFill>
                <a:latin typeface="Book Antiqua" panose="02040602050305030304" pitchFamily="18" charset="0"/>
              </a:rPr>
              <a:t>Objective</a:t>
            </a:r>
          </a:p>
          <a:p>
            <a:pPr algn="just"/>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The objective of this project is to address the operational challenges faced by TCS Karachi branch through structured database design and SQL analysis. Specifically, the project aims to:</a:t>
            </a:r>
          </a:p>
          <a:p>
            <a:pPr marL="285750" indent="-285750" algn="just">
              <a:buFont typeface="Arial" panose="020B0604020202020204" pitchFamily="34" charset="0"/>
              <a:buChar char="•"/>
            </a:pPr>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Model Logistics Operations by designing normalized tables for customers, couriers, warehouses, parcels, shipments, and payments.</a:t>
            </a:r>
          </a:p>
          <a:p>
            <a:pPr marL="285750" indent="-285750" algn="just">
              <a:buFont typeface="Arial" panose="020B0604020202020204" pitchFamily="34" charset="0"/>
              <a:buChar char="•"/>
            </a:pPr>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Simulate Realistic Data to replicate business processes and capture the scale of Karachi branch operations.</a:t>
            </a:r>
          </a:p>
          <a:p>
            <a:pPr marL="285750" indent="-285750" algn="just">
              <a:buFont typeface="Arial" panose="020B0604020202020204" pitchFamily="34" charset="0"/>
              <a:buChar char="•"/>
            </a:pPr>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Analyze Key Challenges such as delivery delays, high return rates, courier workload imbalance, warehouse overcapacity, and pending payments using SQL queries.</a:t>
            </a:r>
          </a:p>
          <a:p>
            <a:pPr marL="285750" indent="-285750" algn="just">
              <a:buFont typeface="Arial" panose="020B0604020202020204" pitchFamily="34" charset="0"/>
              <a:buChar char="•"/>
            </a:pPr>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Generate Actionable Insights through advanced SQL techniques (joins, subqueries, CTEs, and window functions) that highlight inefficiencies.</a:t>
            </a:r>
          </a:p>
          <a:p>
            <a:pPr marL="285750" indent="-285750" algn="just">
              <a:buFont typeface="Arial" panose="020B0604020202020204" pitchFamily="34" charset="0"/>
              <a:buChar char="•"/>
            </a:pPr>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Support Decision-Making by recommending improvements in delivery performance, resource allocation, warehouse utilization, and payment reconciliation.</a:t>
            </a:r>
          </a:p>
          <a:p>
            <a:pPr marL="285750" indent="-285750" algn="just">
              <a:buFont typeface="Arial" panose="020B0604020202020204" pitchFamily="34" charset="0"/>
              <a:buChar char="•"/>
            </a:pPr>
            <a:endParaRPr lang="en-US" sz="1600" dirty="0">
              <a:solidFill>
                <a:schemeClr val="bg1"/>
              </a:solidFill>
              <a:latin typeface="Book Antiqua" panose="02040602050305030304" pitchFamily="18" charset="0"/>
            </a:endParaRPr>
          </a:p>
          <a:p>
            <a:pPr marL="285750" indent="-285750" algn="just">
              <a:buFont typeface="Arial" panose="020B0604020202020204" pitchFamily="34" charset="0"/>
              <a:buChar char="•"/>
            </a:pPr>
            <a:r>
              <a:rPr lang="en-US" sz="1600" dirty="0">
                <a:solidFill>
                  <a:schemeClr val="bg1"/>
                </a:solidFill>
                <a:latin typeface="Book Antiqua" panose="02040602050305030304" pitchFamily="18" charset="0"/>
              </a:rPr>
              <a:t>By fulfilling these objectives, the project demonstrates how SQL-driven analytics can be applied to real-world logistics problems and provide data-backed solutions for business improvement.</a:t>
            </a:r>
          </a:p>
        </p:txBody>
      </p:sp>
    </p:spTree>
    <p:extLst>
      <p:ext uri="{BB962C8B-B14F-4D97-AF65-F5344CB8AC3E}">
        <p14:creationId xmlns:p14="http://schemas.microsoft.com/office/powerpoint/2010/main" val="189987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913965" y="322730"/>
            <a:ext cx="9746429" cy="4431983"/>
          </a:xfrm>
          <a:prstGeom prst="rect">
            <a:avLst/>
          </a:prstGeom>
          <a:noFill/>
        </p:spPr>
        <p:txBody>
          <a:bodyPr wrap="square" rtlCol="0">
            <a:spAutoFit/>
          </a:bodyPr>
          <a:lstStyle/>
          <a:p>
            <a:pPr algn="just"/>
            <a:r>
              <a:rPr lang="en-US" sz="3200" b="1" u="sng" dirty="0">
                <a:solidFill>
                  <a:schemeClr val="bg1"/>
                </a:solidFill>
                <a:latin typeface="Book Antiqua" panose="02040602050305030304" pitchFamily="18" charset="0"/>
              </a:rPr>
              <a:t>Scope of the Project</a:t>
            </a:r>
          </a:p>
          <a:p>
            <a:pPr algn="just"/>
            <a:endParaRPr lang="en-US" sz="1600" dirty="0">
              <a:solidFill>
                <a:schemeClr val="bg1"/>
              </a:solidFill>
              <a:latin typeface="Book Antiqua" panose="02040602050305030304" pitchFamily="18" charset="0"/>
            </a:endParaRPr>
          </a:p>
          <a:p>
            <a:pPr marL="342900" indent="-342900" algn="just">
              <a:buFont typeface="+mj-lt"/>
              <a:buAutoNum type="arabicPeriod"/>
            </a:pPr>
            <a:r>
              <a:rPr lang="en-US" dirty="0">
                <a:solidFill>
                  <a:schemeClr val="bg1"/>
                </a:solidFill>
                <a:latin typeface="Book Antiqua" panose="02040602050305030304" pitchFamily="18" charset="0"/>
              </a:rPr>
              <a:t>The scope of this project is to design and implement a relational database for TCS Karachi branch logistics operations. The project covers:</a:t>
            </a:r>
          </a:p>
          <a:p>
            <a:pPr marL="342900" indent="-342900" algn="just">
              <a:buFont typeface="+mj-lt"/>
              <a:buAutoNum type="arabicPeriod"/>
            </a:pPr>
            <a:r>
              <a:rPr lang="en-US" dirty="0">
                <a:solidFill>
                  <a:schemeClr val="bg1"/>
                </a:solidFill>
                <a:latin typeface="Book Antiqua" panose="02040602050305030304" pitchFamily="18" charset="0"/>
              </a:rPr>
              <a:t>Designing normalized tables for Customers, Couriers, Warehouses, Parcels, Shipments, and Payments.</a:t>
            </a:r>
          </a:p>
          <a:p>
            <a:pPr marL="342900" indent="-342900" algn="just">
              <a:buFont typeface="+mj-lt"/>
              <a:buAutoNum type="arabicPeriod"/>
            </a:pPr>
            <a:r>
              <a:rPr lang="en-US" dirty="0">
                <a:solidFill>
                  <a:schemeClr val="bg1"/>
                </a:solidFill>
                <a:latin typeface="Book Antiqua" panose="02040602050305030304" pitchFamily="18" charset="0"/>
              </a:rPr>
              <a:t>Populating the database with synthetic but realistic data to simulate actual business processes.</a:t>
            </a:r>
          </a:p>
          <a:p>
            <a:pPr marL="342900" indent="-342900" algn="just">
              <a:buFont typeface="+mj-lt"/>
              <a:buAutoNum type="arabicPeriod"/>
            </a:pPr>
            <a:r>
              <a:rPr lang="en-US" dirty="0">
                <a:solidFill>
                  <a:schemeClr val="bg1"/>
                </a:solidFill>
                <a:latin typeface="Book Antiqua" panose="02040602050305030304" pitchFamily="18" charset="0"/>
              </a:rPr>
              <a:t>Writing SQL queries (including joins, subqueries, CTEs, and window functions) to analyze business challenges such as delivery delays, high return rates, courier workload imbalance, warehouse overcapacity, and payment reconciliation issues.</a:t>
            </a:r>
          </a:p>
          <a:p>
            <a:pPr marL="342900" indent="-342900" algn="just">
              <a:buFont typeface="+mj-lt"/>
              <a:buAutoNum type="arabicPeriod"/>
            </a:pPr>
            <a:r>
              <a:rPr lang="en-US" dirty="0">
                <a:solidFill>
                  <a:schemeClr val="bg1"/>
                </a:solidFill>
                <a:latin typeface="Book Antiqua" panose="02040602050305030304" pitchFamily="18" charset="0"/>
              </a:rPr>
              <a:t>Generating insights and recommendations to optimize logistics operations and improve customer satisfaction.</a:t>
            </a:r>
          </a:p>
          <a:p>
            <a:pPr marL="342900" indent="-342900" algn="just">
              <a:buFont typeface="+mj-lt"/>
              <a:buAutoNum type="arabicPeriod"/>
            </a:pPr>
            <a:r>
              <a:rPr lang="en-US" dirty="0">
                <a:solidFill>
                  <a:schemeClr val="bg1"/>
                </a:solidFill>
                <a:latin typeface="Book Antiqua" panose="02040602050305030304" pitchFamily="18" charset="0"/>
              </a:rPr>
              <a:t>The project is limited to database design and SQL analysis. Front-end systems, API integrations, or live deployment are outside the scope.</a:t>
            </a:r>
          </a:p>
        </p:txBody>
      </p:sp>
    </p:spTree>
    <p:extLst>
      <p:ext uri="{BB962C8B-B14F-4D97-AF65-F5344CB8AC3E}">
        <p14:creationId xmlns:p14="http://schemas.microsoft.com/office/powerpoint/2010/main" val="21385401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2024903" y="396861"/>
            <a:ext cx="9746429" cy="3847207"/>
          </a:xfrm>
          <a:prstGeom prst="rect">
            <a:avLst/>
          </a:prstGeom>
          <a:noFill/>
        </p:spPr>
        <p:txBody>
          <a:bodyPr wrap="square" rtlCol="0">
            <a:spAutoFit/>
          </a:bodyPr>
          <a:lstStyle/>
          <a:p>
            <a:pPr algn="just"/>
            <a:r>
              <a:rPr lang="en-US" sz="3200" b="1" u="sng" dirty="0">
                <a:solidFill>
                  <a:schemeClr val="bg1"/>
                </a:solidFill>
                <a:latin typeface="Book Antiqua" panose="02040602050305030304" pitchFamily="18" charset="0"/>
              </a:rPr>
              <a:t>Business Problems at Karachi Branch</a:t>
            </a:r>
          </a:p>
          <a:p>
            <a:pPr algn="just"/>
            <a:endParaRPr lang="en-US" sz="2400" dirty="0">
              <a:solidFill>
                <a:schemeClr val="bg1"/>
              </a:solidFill>
              <a:latin typeface="Book Antiqua" panose="02040602050305030304" pitchFamily="18" charset="0"/>
            </a:endParaRPr>
          </a:p>
          <a:p>
            <a:pPr marL="228600" indent="-228600" algn="just">
              <a:buFont typeface="+mj-lt"/>
              <a:buAutoNum type="arabicPeriod"/>
            </a:pPr>
            <a:r>
              <a:rPr lang="en-US" sz="2800" dirty="0">
                <a:solidFill>
                  <a:schemeClr val="bg1"/>
                </a:solidFill>
                <a:latin typeface="Book Antiqua" panose="02040602050305030304" pitchFamily="18" charset="0"/>
              </a:rPr>
              <a:t>Delivery Delays</a:t>
            </a:r>
          </a:p>
          <a:p>
            <a:pPr marL="228600" indent="-228600" algn="just">
              <a:buFont typeface="+mj-lt"/>
              <a:buAutoNum type="arabicPeriod"/>
            </a:pPr>
            <a:r>
              <a:rPr lang="en-US" sz="2800" dirty="0">
                <a:solidFill>
                  <a:schemeClr val="bg1"/>
                </a:solidFill>
                <a:latin typeface="Book Antiqua" panose="02040602050305030304" pitchFamily="18" charset="0"/>
              </a:rPr>
              <a:t>High Return Rate</a:t>
            </a:r>
          </a:p>
          <a:p>
            <a:pPr marL="228600" indent="-228600" algn="just">
              <a:buFont typeface="+mj-lt"/>
              <a:buAutoNum type="arabicPeriod"/>
            </a:pPr>
            <a:r>
              <a:rPr lang="en-US" sz="2800" dirty="0">
                <a:solidFill>
                  <a:schemeClr val="bg1"/>
                </a:solidFill>
                <a:latin typeface="Book Antiqua" panose="02040602050305030304" pitchFamily="18" charset="0"/>
              </a:rPr>
              <a:t>Courier Load Imbalance</a:t>
            </a:r>
          </a:p>
          <a:p>
            <a:pPr marL="228600" indent="-228600" algn="just">
              <a:buFont typeface="+mj-lt"/>
              <a:buAutoNum type="arabicPeriod"/>
            </a:pPr>
            <a:r>
              <a:rPr lang="en-US" sz="2800" dirty="0">
                <a:solidFill>
                  <a:schemeClr val="bg1"/>
                </a:solidFill>
                <a:latin typeface="Book Antiqua" panose="02040602050305030304" pitchFamily="18" charset="0"/>
              </a:rPr>
              <a:t>Warehouse Overcapacity</a:t>
            </a:r>
          </a:p>
          <a:p>
            <a:pPr marL="228600" indent="-228600" algn="just">
              <a:buFont typeface="+mj-lt"/>
              <a:buAutoNum type="arabicPeriod"/>
            </a:pPr>
            <a:r>
              <a:rPr lang="en-US" sz="2800" dirty="0">
                <a:solidFill>
                  <a:schemeClr val="bg1"/>
                </a:solidFill>
                <a:latin typeface="Book Antiqua" panose="02040602050305030304" pitchFamily="18" charset="0"/>
              </a:rPr>
              <a:t>Payment Reconciliation Issues</a:t>
            </a:r>
          </a:p>
          <a:p>
            <a:pPr marL="228600" indent="-228600" algn="just">
              <a:buFont typeface="+mj-lt"/>
              <a:buAutoNum type="arabicPeriod"/>
            </a:pPr>
            <a:r>
              <a:rPr lang="en-US" sz="2800" dirty="0">
                <a:solidFill>
                  <a:schemeClr val="bg1"/>
                </a:solidFill>
                <a:latin typeface="Book Antiqua" panose="02040602050305030304" pitchFamily="18" charset="0"/>
              </a:rPr>
              <a:t>Customer Complaints</a:t>
            </a:r>
          </a:p>
          <a:p>
            <a:pPr algn="just"/>
            <a:endParaRPr lang="en-US" sz="1000" dirty="0">
              <a:solidFill>
                <a:schemeClr val="bg1"/>
              </a:solidFill>
              <a:latin typeface="Book Antiqua" panose="02040602050305030304" pitchFamily="18" charset="0"/>
            </a:endParaRPr>
          </a:p>
          <a:p>
            <a:pPr algn="just"/>
            <a:endParaRPr lang="en-US" sz="1000" dirty="0">
              <a:solidFill>
                <a:schemeClr val="bg1"/>
              </a:solidFill>
              <a:latin typeface="Book Antiqua" panose="02040602050305030304" pitchFamily="18" charset="0"/>
            </a:endParaRPr>
          </a:p>
        </p:txBody>
      </p:sp>
    </p:spTree>
    <p:extLst>
      <p:ext uri="{BB962C8B-B14F-4D97-AF65-F5344CB8AC3E}">
        <p14:creationId xmlns:p14="http://schemas.microsoft.com/office/powerpoint/2010/main" val="3946598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2024903" y="396861"/>
            <a:ext cx="9746429" cy="4524315"/>
          </a:xfrm>
          <a:prstGeom prst="rect">
            <a:avLst/>
          </a:prstGeom>
          <a:noFill/>
        </p:spPr>
        <p:txBody>
          <a:bodyPr wrap="square" rtlCol="0">
            <a:spAutoFit/>
          </a:bodyPr>
          <a:lstStyle/>
          <a:p>
            <a:r>
              <a:rPr lang="en-US" sz="3600" b="1" dirty="0">
                <a:solidFill>
                  <a:schemeClr val="bg1"/>
                </a:solidFill>
                <a:latin typeface="Book Antiqua" panose="02040602050305030304" pitchFamily="18" charset="0"/>
              </a:rPr>
              <a:t>SQL Approach / Methodology</a:t>
            </a:r>
          </a:p>
          <a:p>
            <a:endParaRPr lang="en-US" sz="3600" b="1" dirty="0">
              <a:solidFill>
                <a:schemeClr val="bg1"/>
              </a:solidFill>
            </a:endParaRPr>
          </a:p>
          <a:p>
            <a:pPr marL="514350" indent="-514350">
              <a:buFont typeface="+mj-lt"/>
              <a:buAutoNum type="arabicPeriod"/>
            </a:pPr>
            <a:r>
              <a:rPr lang="en-US" sz="2400" b="1" dirty="0">
                <a:solidFill>
                  <a:schemeClr val="bg1"/>
                </a:solidFill>
                <a:latin typeface="Book Antiqua" panose="02040602050305030304" pitchFamily="18" charset="0"/>
              </a:rPr>
              <a:t>Data Tables Used:</a:t>
            </a:r>
            <a:r>
              <a:rPr lang="en-US" sz="2400" dirty="0">
                <a:solidFill>
                  <a:schemeClr val="bg1"/>
                </a:solidFill>
                <a:latin typeface="Book Antiqua" panose="02040602050305030304" pitchFamily="18" charset="0"/>
              </a:rPr>
              <a:t> Shipments, Parcels, Customers, Payments.</a:t>
            </a:r>
          </a:p>
          <a:p>
            <a:pPr marL="514350" indent="-514350">
              <a:buFont typeface="+mj-lt"/>
              <a:buAutoNum type="arabicPeriod"/>
            </a:pPr>
            <a:r>
              <a:rPr lang="en-US" sz="2400" b="1" dirty="0">
                <a:solidFill>
                  <a:schemeClr val="bg1"/>
                </a:solidFill>
                <a:latin typeface="Book Antiqua" panose="02040602050305030304" pitchFamily="18" charset="0"/>
              </a:rPr>
              <a:t>Data Preparation:</a:t>
            </a:r>
            <a:r>
              <a:rPr lang="en-US" sz="2400" dirty="0">
                <a:solidFill>
                  <a:schemeClr val="bg1"/>
                </a:solidFill>
                <a:latin typeface="Book Antiqua" panose="02040602050305030304" pitchFamily="18" charset="0"/>
              </a:rPr>
              <a:t> Cleaned missing values, added shipment status, inserted 25 additional rows for testing.</a:t>
            </a:r>
          </a:p>
          <a:p>
            <a:pPr marL="514350" indent="-514350">
              <a:buFont typeface="+mj-lt"/>
              <a:buAutoNum type="arabicPeriod"/>
            </a:pPr>
            <a:r>
              <a:rPr lang="en-US" sz="2400" b="1" dirty="0">
                <a:solidFill>
                  <a:schemeClr val="bg1"/>
                </a:solidFill>
                <a:latin typeface="Book Antiqua" panose="02040602050305030304" pitchFamily="18" charset="0"/>
              </a:rPr>
              <a:t>SQL Queries Applied:</a:t>
            </a:r>
            <a:endParaRPr lang="en-US" sz="2400" dirty="0">
              <a:solidFill>
                <a:schemeClr val="bg1"/>
              </a:solidFill>
              <a:latin typeface="Book Antiqua" panose="02040602050305030304" pitchFamily="18" charset="0"/>
            </a:endParaRPr>
          </a:p>
          <a:p>
            <a:pPr marL="914400" lvl="1" indent="-457200">
              <a:buFont typeface="Arial" panose="020B0604020202020204" pitchFamily="34" charset="0"/>
              <a:buChar char="•"/>
            </a:pPr>
            <a:r>
              <a:rPr lang="en-US" sz="2400" dirty="0">
                <a:solidFill>
                  <a:schemeClr val="bg1"/>
                </a:solidFill>
                <a:latin typeface="Book Antiqua" panose="02040602050305030304" pitchFamily="18" charset="0"/>
              </a:rPr>
              <a:t>Delivery time calculation using DATEDIFF.</a:t>
            </a:r>
          </a:p>
          <a:p>
            <a:pPr marL="914400" lvl="1" indent="-457200">
              <a:buFont typeface="Arial" panose="020B0604020202020204" pitchFamily="34" charset="0"/>
              <a:buChar char="•"/>
            </a:pPr>
            <a:r>
              <a:rPr lang="en-US" sz="2400" dirty="0">
                <a:solidFill>
                  <a:schemeClr val="bg1"/>
                </a:solidFill>
                <a:latin typeface="Book Antiqua" panose="02040602050305030304" pitchFamily="18" charset="0"/>
              </a:rPr>
              <a:t>Return rates using CASE + GROUP BY.</a:t>
            </a:r>
          </a:p>
          <a:p>
            <a:pPr marL="914400" lvl="1" indent="-457200">
              <a:buFont typeface="Arial" panose="020B0604020202020204" pitchFamily="34" charset="0"/>
              <a:buChar char="•"/>
            </a:pPr>
            <a:r>
              <a:rPr lang="en-US" sz="2400" dirty="0">
                <a:solidFill>
                  <a:schemeClr val="bg1"/>
                </a:solidFill>
                <a:latin typeface="Book Antiqua" panose="02040602050305030304" pitchFamily="18" charset="0"/>
              </a:rPr>
              <a:t>Capacity checks with COUNT and thresholds.</a:t>
            </a:r>
          </a:p>
          <a:p>
            <a:pPr marL="514350" indent="-514350">
              <a:buFont typeface="+mj-lt"/>
              <a:buAutoNum type="arabicPeriod"/>
            </a:pPr>
            <a:r>
              <a:rPr lang="en-US" sz="2400" b="1" dirty="0">
                <a:solidFill>
                  <a:schemeClr val="bg1"/>
                </a:solidFill>
                <a:latin typeface="Book Antiqua" panose="02040602050305030304" pitchFamily="18" charset="0"/>
              </a:rPr>
              <a:t>Analysis Framework:</a:t>
            </a:r>
            <a:r>
              <a:rPr lang="en-US" sz="2400" dirty="0">
                <a:solidFill>
                  <a:schemeClr val="bg1"/>
                </a:solidFill>
                <a:latin typeface="Book Antiqua" panose="02040602050305030304" pitchFamily="18" charset="0"/>
              </a:rPr>
              <a:t> Problem-wise SQL queries designed, results summarized into insights (percentages, averages, delays).</a:t>
            </a:r>
          </a:p>
        </p:txBody>
      </p:sp>
    </p:spTree>
    <p:extLst>
      <p:ext uri="{BB962C8B-B14F-4D97-AF65-F5344CB8AC3E}">
        <p14:creationId xmlns:p14="http://schemas.microsoft.com/office/powerpoint/2010/main" val="1151343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1661993"/>
          </a:xfrm>
          <a:prstGeom prst="rect">
            <a:avLst/>
          </a:prstGeom>
          <a:noFill/>
        </p:spPr>
        <p:txBody>
          <a:bodyPr wrap="square" rtlCol="0">
            <a:spAutoFit/>
          </a:bodyPr>
          <a:lstStyle/>
          <a:p>
            <a:r>
              <a:rPr lang="en-US" sz="2400" b="1" u="sng" dirty="0">
                <a:solidFill>
                  <a:schemeClr val="bg1"/>
                </a:solidFill>
                <a:latin typeface="Book Antiqua" panose="02040602050305030304" pitchFamily="18" charset="0"/>
              </a:rPr>
              <a:t>Problem 1: Delivery Delays</a:t>
            </a:r>
            <a:br>
              <a:rPr lang="en-US" b="1" u="sng" dirty="0">
                <a:solidFill>
                  <a:schemeClr val="bg1"/>
                </a:solidFill>
                <a:latin typeface="Book Antiqua" panose="02040602050305030304" pitchFamily="18" charset="0"/>
              </a:rPr>
            </a:br>
            <a:endParaRPr lang="en-US" b="1" u="sng" dirty="0">
              <a:solidFill>
                <a:schemeClr val="bg1"/>
              </a:solidFill>
              <a:latin typeface="Book Antiqua" panose="02040602050305030304" pitchFamily="18" charset="0"/>
            </a:endParaRPr>
          </a:p>
          <a:p>
            <a:pPr algn="just"/>
            <a:r>
              <a:rPr lang="en-US" sz="1400" dirty="0">
                <a:solidFill>
                  <a:schemeClr val="bg1"/>
                </a:solidFill>
                <a:latin typeface="Book Antiqua" panose="02040602050305030304" pitchFamily="18" charset="0"/>
              </a:rPr>
              <a:t>The Karachi branch is failing to meet the promised 48-hour delivery target. On average, shipments are delayed by 24 to 48 additional hours. This affects customer satisfaction and increases operational costs.</a:t>
            </a:r>
          </a:p>
          <a:p>
            <a:endParaRPr lang="en-US" sz="2800" b="1" dirty="0">
              <a:solidFill>
                <a:schemeClr val="bg1"/>
              </a:solidFill>
              <a:latin typeface="Book Antiqua" panose="02040602050305030304" pitchFamily="18" charset="0"/>
            </a:endParaRPr>
          </a:p>
        </p:txBody>
      </p:sp>
      <p:pic>
        <p:nvPicPr>
          <p:cNvPr id="6" name="Picture 5">
            <a:extLst>
              <a:ext uri="{FF2B5EF4-FFF2-40B4-BE49-F238E27FC236}">
                <a16:creationId xmlns:a16="http://schemas.microsoft.com/office/drawing/2014/main" id="{16C19248-1949-442A-92F6-631733BC69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9256" y="1496434"/>
            <a:ext cx="8078327" cy="2362565"/>
          </a:xfrm>
          <a:prstGeom prst="rect">
            <a:avLst/>
          </a:prstGeom>
        </p:spPr>
      </p:pic>
      <p:pic>
        <p:nvPicPr>
          <p:cNvPr id="8" name="Picture 7">
            <a:extLst>
              <a:ext uri="{FF2B5EF4-FFF2-40B4-BE49-F238E27FC236}">
                <a16:creationId xmlns:a16="http://schemas.microsoft.com/office/drawing/2014/main" id="{6F6CCFE8-99C4-4E49-A888-674251F013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45267" y="4028773"/>
            <a:ext cx="8526065" cy="562053"/>
          </a:xfrm>
          <a:prstGeom prst="rect">
            <a:avLst/>
          </a:prstGeom>
        </p:spPr>
      </p:pic>
      <p:sp>
        <p:nvSpPr>
          <p:cNvPr id="10" name="TextBox 9">
            <a:extLst>
              <a:ext uri="{FF2B5EF4-FFF2-40B4-BE49-F238E27FC236}">
                <a16:creationId xmlns:a16="http://schemas.microsoft.com/office/drawing/2014/main" id="{796A4743-2132-4B4A-ACF9-42395CC33A57}"/>
              </a:ext>
            </a:extLst>
          </p:cNvPr>
          <p:cNvSpPr txBox="1"/>
          <p:nvPr/>
        </p:nvSpPr>
        <p:spPr>
          <a:xfrm>
            <a:off x="225188" y="4442246"/>
            <a:ext cx="11741624" cy="2123658"/>
          </a:xfrm>
          <a:prstGeom prst="rect">
            <a:avLst/>
          </a:prstGeom>
          <a:noFill/>
        </p:spPr>
        <p:txBody>
          <a:bodyPr wrap="square" rtlCol="0">
            <a:spAutoFit/>
          </a:bodyPr>
          <a:lstStyle/>
          <a:p>
            <a:r>
              <a:rPr lang="en-US" b="1" u="sng" dirty="0">
                <a:solidFill>
                  <a:schemeClr val="bg1"/>
                </a:solidFill>
                <a:latin typeface="Book Antiqua" panose="02040602050305030304" pitchFamily="18" charset="0"/>
              </a:rPr>
              <a:t>Findings</a:t>
            </a:r>
          </a:p>
          <a:p>
            <a:endParaRPr lang="en-US" sz="1600" b="1" dirty="0">
              <a:solidFill>
                <a:schemeClr val="bg1"/>
              </a:solidFill>
              <a:latin typeface="Book Antiqua" panose="02040602050305030304" pitchFamily="18" charset="0"/>
            </a:endParaRPr>
          </a:p>
          <a:p>
            <a:pPr marL="285750" indent="-285750">
              <a:buFont typeface="Arial" panose="020B0604020202020204" pitchFamily="34" charset="0"/>
              <a:buChar char="•"/>
            </a:pPr>
            <a:r>
              <a:rPr lang="en-US" sz="1400" b="1" dirty="0">
                <a:solidFill>
                  <a:schemeClr val="bg1"/>
                </a:solidFill>
                <a:latin typeface="Book Antiqua" panose="02040602050305030304" pitchFamily="18" charset="0"/>
              </a:rPr>
              <a:t>Delay rate: </a:t>
            </a:r>
            <a:r>
              <a:rPr lang="en-US" sz="1400" dirty="0">
                <a:solidFill>
                  <a:schemeClr val="bg1"/>
                </a:solidFill>
                <a:latin typeface="Book Antiqua" panose="02040602050305030304" pitchFamily="18" charset="0"/>
              </a:rPr>
              <a:t>4% of analyzed shipments experienced delays.</a:t>
            </a:r>
          </a:p>
          <a:p>
            <a:pPr marL="285750" indent="-285750">
              <a:buFont typeface="Arial" panose="020B0604020202020204" pitchFamily="34" charset="0"/>
              <a:buChar char="•"/>
            </a:pPr>
            <a:r>
              <a:rPr lang="en-US" sz="1400" b="1" dirty="0">
                <a:solidFill>
                  <a:schemeClr val="bg1"/>
                </a:solidFill>
                <a:latin typeface="Book Antiqua" panose="02040602050305030304" pitchFamily="18" charset="0"/>
              </a:rPr>
              <a:t>On-time rate: </a:t>
            </a:r>
            <a:r>
              <a:rPr lang="en-US" sz="1400" dirty="0">
                <a:solidFill>
                  <a:schemeClr val="bg1"/>
                </a:solidFill>
                <a:latin typeface="Book Antiqua" panose="02040602050305030304" pitchFamily="18" charset="0"/>
              </a:rPr>
              <a:t>3% recorded as on-time in the same extract (does not sum to 100%, indicating the dataset is filtered or the metric is scoped to a subset).</a:t>
            </a:r>
          </a:p>
          <a:p>
            <a:pPr marL="285750" indent="-285750">
              <a:buFont typeface="Arial" panose="020B0604020202020204" pitchFamily="34" charset="0"/>
              <a:buChar char="•"/>
            </a:pPr>
            <a:r>
              <a:rPr lang="en-US" sz="1400" b="1" dirty="0">
                <a:solidFill>
                  <a:schemeClr val="bg1"/>
                </a:solidFill>
                <a:latin typeface="Book Antiqua" panose="02040602050305030304" pitchFamily="18" charset="0"/>
              </a:rPr>
              <a:t>Average delay duration: </a:t>
            </a:r>
            <a:r>
              <a:rPr lang="en-US" sz="1400" dirty="0">
                <a:solidFill>
                  <a:schemeClr val="bg1"/>
                </a:solidFill>
                <a:latin typeface="Book Antiqua" panose="02040602050305030304" pitchFamily="18" charset="0"/>
              </a:rPr>
              <a:t>58 hours per delayed shipment, suggesting multi-day slippage rather than marginal lateness.</a:t>
            </a:r>
          </a:p>
          <a:p>
            <a:pPr marL="285750" indent="-285750">
              <a:buFont typeface="Arial" panose="020B0604020202020204" pitchFamily="34" charset="0"/>
              <a:buChar char="•"/>
            </a:pPr>
            <a:r>
              <a:rPr lang="en-US" sz="1400" b="1" dirty="0">
                <a:solidFill>
                  <a:schemeClr val="bg1"/>
                </a:solidFill>
                <a:latin typeface="Book Antiqua" panose="02040602050305030304" pitchFamily="18" charset="0"/>
              </a:rPr>
              <a:t>Sample size in extract: </a:t>
            </a:r>
            <a:r>
              <a:rPr lang="en-US" sz="1400" dirty="0">
                <a:solidFill>
                  <a:schemeClr val="bg1"/>
                </a:solidFill>
                <a:latin typeface="Book Antiqua" panose="02040602050305030304" pitchFamily="18" charset="0"/>
              </a:rPr>
              <a:t>3 shipments listed for review (ShipmentID: 1–3; Customers: Al Mara, Bane Power, </a:t>
            </a:r>
            <a:r>
              <a:rPr lang="en-US" sz="1400" dirty="0" err="1">
                <a:solidFill>
                  <a:schemeClr val="bg1"/>
                </a:solidFill>
                <a:latin typeface="Book Antiqua" panose="02040602050305030304" pitchFamily="18" charset="0"/>
              </a:rPr>
              <a:t>Nawa</a:t>
            </a:r>
            <a:r>
              <a:rPr lang="en-US" sz="1400" dirty="0">
                <a:solidFill>
                  <a:schemeClr val="bg1"/>
                </a:solidFill>
                <a:latin typeface="Book Antiqua" panose="02040602050305030304" pitchFamily="18" charset="0"/>
              </a:rPr>
              <a:t> Indie).</a:t>
            </a:r>
          </a:p>
          <a:p>
            <a:pPr marL="285750" indent="-285750">
              <a:buFont typeface="Arial" panose="020B0604020202020204" pitchFamily="34" charset="0"/>
              <a:buChar char="•"/>
            </a:pPr>
            <a:r>
              <a:rPr lang="en-US" sz="1400" b="1" dirty="0">
                <a:solidFill>
                  <a:schemeClr val="bg1"/>
                </a:solidFill>
                <a:latin typeface="Book Antiqua" panose="02040602050305030304" pitchFamily="18" charset="0"/>
              </a:rPr>
              <a:t>Operational signal: </a:t>
            </a:r>
            <a:r>
              <a:rPr lang="en-US" sz="1400" dirty="0">
                <a:solidFill>
                  <a:schemeClr val="bg1"/>
                </a:solidFill>
                <a:latin typeface="Book Antiqua" panose="02040602050305030304" pitchFamily="18" charset="0"/>
              </a:rPr>
              <a:t>With a 58-hour mean delay, delays are likely crossing at least one weekend or miss key linehaul/dispatch cutoffs, not just last-mile variances.</a:t>
            </a:r>
          </a:p>
        </p:txBody>
      </p:sp>
    </p:spTree>
    <p:extLst>
      <p:ext uri="{BB962C8B-B14F-4D97-AF65-F5344CB8AC3E}">
        <p14:creationId xmlns:p14="http://schemas.microsoft.com/office/powerpoint/2010/main" val="83910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1231106"/>
          </a:xfrm>
          <a:prstGeom prst="rect">
            <a:avLst/>
          </a:prstGeom>
          <a:noFill/>
        </p:spPr>
        <p:txBody>
          <a:bodyPr wrap="square" rtlCol="0">
            <a:spAutoFit/>
          </a:bodyPr>
          <a:lstStyle/>
          <a:p>
            <a:r>
              <a:rPr lang="en-US" sz="2400" b="1" u="sng" dirty="0">
                <a:solidFill>
                  <a:schemeClr val="bg1"/>
                </a:solidFill>
                <a:latin typeface="Book Antiqua" panose="02040602050305030304" pitchFamily="18" charset="0"/>
              </a:rPr>
              <a:t>Problem 2: High Return Rate</a:t>
            </a:r>
          </a:p>
          <a:p>
            <a:endParaRPr lang="en-US" dirty="0">
              <a:solidFill>
                <a:schemeClr val="bg1"/>
              </a:solidFill>
              <a:latin typeface="Book Antiqua" panose="02040602050305030304" pitchFamily="18" charset="0"/>
            </a:endParaRPr>
          </a:p>
          <a:p>
            <a:r>
              <a:rPr lang="en-US" sz="1400" dirty="0">
                <a:solidFill>
                  <a:schemeClr val="bg1"/>
                </a:solidFill>
                <a:latin typeface="Book Antiqua" panose="02040602050305030304" pitchFamily="18" charset="0"/>
              </a:rPr>
              <a:t>The Karachi branch faces a high return rate, especially for Cash on Delivery (COD) shipments. More than 20 percent of parcels are returned to origin, which increases reverse logistics costs and damages customer trust</a:t>
            </a:r>
            <a:r>
              <a:rPr lang="en-US" sz="1600" dirty="0">
                <a:solidFill>
                  <a:schemeClr val="bg1"/>
                </a:solidFill>
                <a:latin typeface="Book Antiqua" panose="02040602050305030304" pitchFamily="18" charset="0"/>
              </a:rPr>
              <a:t>.</a:t>
            </a:r>
          </a:p>
        </p:txBody>
      </p:sp>
      <p:sp>
        <p:nvSpPr>
          <p:cNvPr id="10" name="TextBox 9">
            <a:extLst>
              <a:ext uri="{FF2B5EF4-FFF2-40B4-BE49-F238E27FC236}">
                <a16:creationId xmlns:a16="http://schemas.microsoft.com/office/drawing/2014/main" id="{796A4743-2132-4B4A-ACF9-42395CC33A57}"/>
              </a:ext>
            </a:extLst>
          </p:cNvPr>
          <p:cNvSpPr txBox="1"/>
          <p:nvPr/>
        </p:nvSpPr>
        <p:spPr>
          <a:xfrm>
            <a:off x="228660" y="4076819"/>
            <a:ext cx="11741624" cy="2800767"/>
          </a:xfrm>
          <a:prstGeom prst="rect">
            <a:avLst/>
          </a:prstGeom>
          <a:noFill/>
        </p:spPr>
        <p:txBody>
          <a:bodyPr wrap="square" rtlCol="0">
            <a:spAutoFit/>
          </a:bodyPr>
          <a:lstStyle/>
          <a:p>
            <a:r>
              <a:rPr lang="en-US" b="1" u="sng" dirty="0">
                <a:solidFill>
                  <a:schemeClr val="bg1"/>
                </a:solidFill>
                <a:latin typeface="Book Antiqua" panose="02040602050305030304" pitchFamily="18" charset="0"/>
              </a:rPr>
              <a:t>Findings</a:t>
            </a:r>
          </a:p>
          <a:p>
            <a:endParaRPr lang="en-US" sz="1600" b="1" dirty="0">
              <a:solidFill>
                <a:schemeClr val="bg1"/>
              </a:solidFill>
              <a:latin typeface="Book Antiqua" panose="02040602050305030304" pitchFamily="18" charset="0"/>
            </a:endParaRPr>
          </a:p>
          <a:p>
            <a:pPr marL="342900" indent="-342900">
              <a:buFont typeface="+mj-lt"/>
              <a:buAutoNum type="arabicPeriod"/>
            </a:pPr>
            <a:r>
              <a:rPr lang="en-US" sz="1400" b="1" dirty="0">
                <a:solidFill>
                  <a:schemeClr val="bg1"/>
                </a:solidFill>
                <a:latin typeface="Book Antiqua" panose="02040602050305030304" pitchFamily="18" charset="0"/>
              </a:rPr>
              <a:t>Return rate by payment method: </a:t>
            </a:r>
            <a:r>
              <a:rPr lang="en-US" sz="1400" dirty="0">
                <a:solidFill>
                  <a:schemeClr val="bg1"/>
                </a:solidFill>
                <a:latin typeface="Book Antiqua" panose="02040602050305030304" pitchFamily="18" charset="0"/>
              </a:rPr>
              <a:t>Bank 31.25%, Card 25.00%, COD 22.73%.</a:t>
            </a:r>
          </a:p>
          <a:p>
            <a:pPr marL="342900" indent="-342900">
              <a:buFont typeface="+mj-lt"/>
              <a:buAutoNum type="arabicPeriod"/>
            </a:pPr>
            <a:r>
              <a:rPr lang="en-US" sz="1400" b="1" dirty="0">
                <a:solidFill>
                  <a:schemeClr val="bg1"/>
                </a:solidFill>
                <a:latin typeface="Book Antiqua" panose="02040602050305030304" pitchFamily="18" charset="0"/>
              </a:rPr>
              <a:t>Delivered rate by payment method: </a:t>
            </a:r>
            <a:r>
              <a:rPr lang="en-US" sz="1400" dirty="0">
                <a:solidFill>
                  <a:schemeClr val="bg1"/>
                </a:solidFill>
                <a:latin typeface="Book Antiqua" panose="02040602050305030304" pitchFamily="18" charset="0"/>
              </a:rPr>
              <a:t>Bank 43.75%, Card 50.00%, COD 59.09% (indicates weaker fulfillment for Bank and Card vs. COD).</a:t>
            </a:r>
          </a:p>
          <a:p>
            <a:pPr marL="342900" indent="-342900">
              <a:buFont typeface="+mj-lt"/>
              <a:buAutoNum type="arabicPeriod"/>
            </a:pPr>
            <a:r>
              <a:rPr lang="en-US" sz="1400" b="1" dirty="0">
                <a:solidFill>
                  <a:schemeClr val="bg1"/>
                </a:solidFill>
                <a:latin typeface="Book Antiqua" panose="02040602050305030304" pitchFamily="18" charset="0"/>
              </a:rPr>
              <a:t>Returned shipment examples:</a:t>
            </a:r>
          </a:p>
          <a:p>
            <a:pPr marL="627063" indent="-285750">
              <a:buFont typeface="Arial" panose="020B0604020202020204" pitchFamily="34" charset="0"/>
              <a:buChar char="•"/>
            </a:pPr>
            <a:r>
              <a:rPr lang="en-US" sz="1400" dirty="0">
                <a:solidFill>
                  <a:schemeClr val="bg1"/>
                </a:solidFill>
                <a:latin typeface="Book Antiqua" panose="02040602050305030304" pitchFamily="18" charset="0"/>
              </a:rPr>
              <a:t>Bank: ShipmentID 4, Customer: Fatima Noor.</a:t>
            </a:r>
          </a:p>
          <a:p>
            <a:pPr marL="627063" indent="-285750">
              <a:buFont typeface="Arial" panose="020B0604020202020204" pitchFamily="34" charset="0"/>
              <a:buChar char="•"/>
            </a:pPr>
            <a:r>
              <a:rPr lang="en-US" sz="1400" dirty="0">
                <a:solidFill>
                  <a:schemeClr val="bg1"/>
                </a:solidFill>
                <a:latin typeface="Book Antiqua" panose="02040602050305030304" pitchFamily="18" charset="0"/>
              </a:rPr>
              <a:t>Card: ShipmentID 41, Customer: </a:t>
            </a:r>
            <a:r>
              <a:rPr lang="en-US" sz="1400" dirty="0" err="1">
                <a:solidFill>
                  <a:schemeClr val="bg1"/>
                </a:solidFill>
                <a:latin typeface="Book Antiqua" panose="02040602050305030304" pitchFamily="18" charset="0"/>
              </a:rPr>
              <a:t>Arif</a:t>
            </a:r>
            <a:r>
              <a:rPr lang="en-US" sz="1400" dirty="0">
                <a:solidFill>
                  <a:schemeClr val="bg1"/>
                </a:solidFill>
                <a:latin typeface="Book Antiqua" panose="02040602050305030304" pitchFamily="18" charset="0"/>
              </a:rPr>
              <a:t> Mehmood.</a:t>
            </a:r>
          </a:p>
          <a:p>
            <a:pPr marL="627063" indent="-285750">
              <a:buFont typeface="Arial" panose="020B0604020202020204" pitchFamily="34" charset="0"/>
              <a:buChar char="•"/>
            </a:pPr>
            <a:r>
              <a:rPr lang="en-US" sz="1400" dirty="0">
                <a:solidFill>
                  <a:schemeClr val="bg1"/>
                </a:solidFill>
                <a:latin typeface="Book Antiqua" panose="02040602050305030304" pitchFamily="18" charset="0"/>
              </a:rPr>
              <a:t>COD: ShipmentID 3, Customer: Usman Iqbal.</a:t>
            </a:r>
          </a:p>
          <a:p>
            <a:r>
              <a:rPr lang="en-US" sz="1400" dirty="0">
                <a:solidFill>
                  <a:schemeClr val="bg1"/>
                </a:solidFill>
                <a:latin typeface="Book Antiqua" panose="02040602050305030304" pitchFamily="18" charset="0"/>
              </a:rPr>
              <a:t>4.    </a:t>
            </a:r>
            <a:r>
              <a:rPr lang="en-US" sz="1400" b="1" dirty="0">
                <a:solidFill>
                  <a:schemeClr val="bg1"/>
                </a:solidFill>
                <a:latin typeface="Book Antiqua" panose="02040602050305030304" pitchFamily="18" charset="0"/>
              </a:rPr>
              <a:t>Data signal: </a:t>
            </a:r>
            <a:r>
              <a:rPr lang="en-US" sz="1400" dirty="0">
                <a:solidFill>
                  <a:schemeClr val="bg1"/>
                </a:solidFill>
                <a:latin typeface="Book Antiqua" panose="02040602050305030304" pitchFamily="18" charset="0"/>
              </a:rPr>
              <a:t>Delivery% + Return% do not sum to 100% (suggests other outcomes like in-transit/cancelled or a filtered dataset).</a:t>
            </a:r>
          </a:p>
          <a:p>
            <a:r>
              <a:rPr lang="en-US" sz="1400" dirty="0">
                <a:solidFill>
                  <a:schemeClr val="bg1"/>
                </a:solidFill>
                <a:latin typeface="Book Antiqua" panose="02040602050305030304" pitchFamily="18" charset="0"/>
              </a:rPr>
              <a:t>5.    </a:t>
            </a:r>
            <a:r>
              <a:rPr lang="en-US" sz="1400" b="1" dirty="0">
                <a:solidFill>
                  <a:schemeClr val="bg1"/>
                </a:solidFill>
                <a:latin typeface="Book Antiqua" panose="02040602050305030304" pitchFamily="18" charset="0"/>
              </a:rPr>
              <a:t>Risk pattern: </a:t>
            </a:r>
            <a:r>
              <a:rPr lang="en-US" sz="1400" dirty="0">
                <a:solidFill>
                  <a:schemeClr val="bg1"/>
                </a:solidFill>
                <a:latin typeface="Book Antiqua" panose="02040602050305030304" pitchFamily="18" charset="0"/>
              </a:rPr>
              <a:t>Non-COD (Bank/Card) methods show higher returns and lower deliveries, hinting at payment/auth, verification, or customer confidence frictions.</a:t>
            </a:r>
          </a:p>
          <a:p>
            <a:endParaRPr lang="en-US" sz="1600" b="1" dirty="0">
              <a:solidFill>
                <a:schemeClr val="bg1"/>
              </a:solidFill>
              <a:latin typeface="Book Antiqua" panose="02040602050305030304" pitchFamily="18" charset="0"/>
            </a:endParaRPr>
          </a:p>
        </p:txBody>
      </p:sp>
      <p:pic>
        <p:nvPicPr>
          <p:cNvPr id="7" name="Picture 6">
            <a:extLst>
              <a:ext uri="{FF2B5EF4-FFF2-40B4-BE49-F238E27FC236}">
                <a16:creationId xmlns:a16="http://schemas.microsoft.com/office/drawing/2014/main" id="{E39FEB91-7E1C-413B-AB3C-418251AF59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60" y="1401040"/>
            <a:ext cx="7316221" cy="1648055"/>
          </a:xfrm>
          <a:prstGeom prst="rect">
            <a:avLst/>
          </a:prstGeom>
        </p:spPr>
      </p:pic>
      <p:pic>
        <p:nvPicPr>
          <p:cNvPr id="12" name="Picture 11">
            <a:extLst>
              <a:ext uri="{FF2B5EF4-FFF2-40B4-BE49-F238E27FC236}">
                <a16:creationId xmlns:a16="http://schemas.microsoft.com/office/drawing/2014/main" id="{A0100158-81AE-498F-8427-C93BE440E7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3692" y="3216594"/>
            <a:ext cx="9062378" cy="1184624"/>
          </a:xfrm>
          <a:prstGeom prst="rect">
            <a:avLst/>
          </a:prstGeom>
        </p:spPr>
      </p:pic>
    </p:spTree>
    <p:extLst>
      <p:ext uri="{BB962C8B-B14F-4D97-AF65-F5344CB8AC3E}">
        <p14:creationId xmlns:p14="http://schemas.microsoft.com/office/powerpoint/2010/main" val="35914607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9EEF73F-8B43-405E-B248-246E93B93F41}"/>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218515" y="-447562"/>
            <a:ext cx="2381250" cy="2381250"/>
          </a:xfrm>
          <a:prstGeom prst="rect">
            <a:avLst/>
          </a:prstGeom>
        </p:spPr>
      </p:pic>
      <p:pic>
        <p:nvPicPr>
          <p:cNvPr id="3" name="Picture 2">
            <a:extLst>
              <a:ext uri="{FF2B5EF4-FFF2-40B4-BE49-F238E27FC236}">
                <a16:creationId xmlns:a16="http://schemas.microsoft.com/office/drawing/2014/main" id="{34BF4D6B-470E-47AD-945B-3593F2C73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292"/>
            <a:ext cx="12192000" cy="6839415"/>
          </a:xfrm>
          <a:prstGeom prst="rect">
            <a:avLst/>
          </a:prstGeom>
        </p:spPr>
      </p:pic>
      <p:pic>
        <p:nvPicPr>
          <p:cNvPr id="5" name="Picture 4">
            <a:extLst>
              <a:ext uri="{FF2B5EF4-FFF2-40B4-BE49-F238E27FC236}">
                <a16:creationId xmlns:a16="http://schemas.microsoft.com/office/drawing/2014/main" id="{A89EDA06-762D-47B1-B210-D1DDEC073C2C}"/>
              </a:ext>
            </a:extLst>
          </p:cNvPr>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110938" y="-323289"/>
            <a:ext cx="1695450" cy="1695450"/>
          </a:xfrm>
          <a:prstGeom prst="rect">
            <a:avLst/>
          </a:prstGeom>
        </p:spPr>
      </p:pic>
      <p:sp>
        <p:nvSpPr>
          <p:cNvPr id="2" name="TextBox 1">
            <a:extLst>
              <a:ext uri="{FF2B5EF4-FFF2-40B4-BE49-F238E27FC236}">
                <a16:creationId xmlns:a16="http://schemas.microsoft.com/office/drawing/2014/main" id="{164DE330-4C5B-48F0-95AD-8772961B338F}"/>
              </a:ext>
            </a:extLst>
          </p:cNvPr>
          <p:cNvSpPr txBox="1"/>
          <p:nvPr/>
        </p:nvSpPr>
        <p:spPr>
          <a:xfrm>
            <a:off x="1806388" y="90794"/>
            <a:ext cx="9964944" cy="1508105"/>
          </a:xfrm>
          <a:prstGeom prst="rect">
            <a:avLst/>
          </a:prstGeom>
          <a:noFill/>
        </p:spPr>
        <p:txBody>
          <a:bodyPr wrap="square" rtlCol="0">
            <a:spAutoFit/>
          </a:bodyPr>
          <a:lstStyle/>
          <a:p>
            <a:r>
              <a:rPr lang="en-US" sz="2400" b="1" u="sng" dirty="0">
                <a:solidFill>
                  <a:schemeClr val="bg1"/>
                </a:solidFill>
                <a:latin typeface="Book Antiqua" panose="02040602050305030304" pitchFamily="18" charset="0"/>
              </a:rPr>
              <a:t>Problem 3: Courier Load Imbalance</a:t>
            </a:r>
          </a:p>
          <a:p>
            <a:endParaRPr lang="en-US" sz="2400" b="1" dirty="0">
              <a:solidFill>
                <a:schemeClr val="bg1"/>
              </a:solidFill>
              <a:latin typeface="Book Antiqua" panose="02040602050305030304" pitchFamily="18" charset="0"/>
            </a:endParaRPr>
          </a:p>
          <a:p>
            <a:r>
              <a:rPr lang="en-US" sz="1400" dirty="0">
                <a:solidFill>
                  <a:schemeClr val="bg1"/>
                </a:solidFill>
                <a:latin typeface="Book Antiqua" panose="02040602050305030304" pitchFamily="18" charset="0"/>
              </a:rPr>
              <a:t>At the Karachi branch, parcel assignments are uneven across couriers. Some couriers handle far more shipments than others, leading to overtime, delays, and reduced delivery quality, while others are underutilized. This imbalance wastes resources and reduces overall efficiency</a:t>
            </a:r>
            <a:r>
              <a:rPr lang="en-US" sz="1600" dirty="0">
                <a:solidFill>
                  <a:schemeClr val="bg1"/>
                </a:solidFill>
                <a:latin typeface="Book Antiqua" panose="02040602050305030304" pitchFamily="18" charset="0"/>
              </a:rPr>
              <a:t>.</a:t>
            </a:r>
          </a:p>
        </p:txBody>
      </p:sp>
      <p:sp>
        <p:nvSpPr>
          <p:cNvPr id="10" name="TextBox 9">
            <a:extLst>
              <a:ext uri="{FF2B5EF4-FFF2-40B4-BE49-F238E27FC236}">
                <a16:creationId xmlns:a16="http://schemas.microsoft.com/office/drawing/2014/main" id="{796A4743-2132-4B4A-ACF9-42395CC33A57}"/>
              </a:ext>
            </a:extLst>
          </p:cNvPr>
          <p:cNvSpPr txBox="1"/>
          <p:nvPr/>
        </p:nvSpPr>
        <p:spPr>
          <a:xfrm>
            <a:off x="225188" y="4302991"/>
            <a:ext cx="11741624" cy="2123658"/>
          </a:xfrm>
          <a:prstGeom prst="rect">
            <a:avLst/>
          </a:prstGeom>
          <a:noFill/>
        </p:spPr>
        <p:txBody>
          <a:bodyPr wrap="square" rtlCol="0">
            <a:spAutoFit/>
          </a:bodyPr>
          <a:lstStyle/>
          <a:p>
            <a:r>
              <a:rPr lang="en-US" b="1" u="sng" dirty="0">
                <a:solidFill>
                  <a:schemeClr val="bg1"/>
                </a:solidFill>
                <a:latin typeface="Book Antiqua" panose="02040602050305030304" pitchFamily="18" charset="0"/>
              </a:rPr>
              <a:t>Findings</a:t>
            </a:r>
          </a:p>
          <a:p>
            <a:endParaRPr lang="en-US" sz="1600" b="1" dirty="0">
              <a:solidFill>
                <a:schemeClr val="bg1"/>
              </a:solidFill>
              <a:latin typeface="Book Antiqua" panose="02040602050305030304" pitchFamily="18" charset="0"/>
            </a:endParaRPr>
          </a:p>
          <a:p>
            <a:pPr marL="285750" indent="-285750" fontAlgn="base">
              <a:buFont typeface="Arial" panose="020B0604020202020204" pitchFamily="34" charset="0"/>
              <a:buChar char="•"/>
            </a:pPr>
            <a:r>
              <a:rPr lang="en-US" sz="1600" b="1" dirty="0">
                <a:solidFill>
                  <a:schemeClr val="bg1"/>
                </a:solidFill>
                <a:latin typeface="Book Antiqua" panose="02040602050305030304" pitchFamily="18" charset="0"/>
              </a:rPr>
              <a:t>Return rate:</a:t>
            </a:r>
            <a:r>
              <a:rPr lang="en-US" sz="1600" dirty="0">
                <a:solidFill>
                  <a:schemeClr val="bg1"/>
                </a:solidFill>
                <a:latin typeface="Book Antiqua" panose="02040602050305030304" pitchFamily="18" charset="0"/>
              </a:rPr>
              <a:t> 26% of completed outcomes.</a:t>
            </a:r>
          </a:p>
          <a:p>
            <a:pPr marL="285750" indent="-285750" fontAlgn="base">
              <a:buFont typeface="Arial" panose="020B0604020202020204" pitchFamily="34" charset="0"/>
              <a:buChar char="•"/>
            </a:pPr>
            <a:r>
              <a:rPr lang="en-US" sz="1600" b="1" dirty="0">
                <a:solidFill>
                  <a:schemeClr val="bg1"/>
                </a:solidFill>
                <a:latin typeface="Book Antiqua" panose="02040602050305030304" pitchFamily="18" charset="0"/>
              </a:rPr>
              <a:t>Delivered rate:</a:t>
            </a:r>
            <a:r>
              <a:rPr lang="en-US" sz="1600" dirty="0">
                <a:solidFill>
                  <a:schemeClr val="bg1"/>
                </a:solidFill>
                <a:latin typeface="Book Antiqua" panose="02040602050305030304" pitchFamily="18" charset="0"/>
              </a:rPr>
              <a:t> 52% of completed outcomes.</a:t>
            </a:r>
          </a:p>
          <a:p>
            <a:pPr marL="285750" indent="-285750" fontAlgn="base">
              <a:buFont typeface="Arial" panose="020B0604020202020204" pitchFamily="34" charset="0"/>
              <a:buChar char="•"/>
            </a:pPr>
            <a:r>
              <a:rPr lang="en-US" sz="1600" b="1" dirty="0">
                <a:solidFill>
                  <a:schemeClr val="bg1"/>
                </a:solidFill>
                <a:latin typeface="Book Antiqua" panose="02040602050305030304" pitchFamily="18" charset="0"/>
              </a:rPr>
              <a:t>Unaccounted outcomes:</a:t>
            </a:r>
            <a:r>
              <a:rPr lang="en-US" sz="1600" dirty="0">
                <a:solidFill>
                  <a:schemeClr val="bg1"/>
                </a:solidFill>
                <a:latin typeface="Book Antiqua" panose="02040602050305030304" pitchFamily="18" charset="0"/>
              </a:rPr>
              <a:t> 22% likely in-transit/cancelled/undelivered (rates don’t sum to 100%), indicating additional statuses or a filtered dataset.</a:t>
            </a:r>
          </a:p>
          <a:p>
            <a:pPr marL="285750" indent="-285750" fontAlgn="base">
              <a:buFont typeface="Arial" panose="020B0604020202020204" pitchFamily="34" charset="0"/>
              <a:buChar char="•"/>
            </a:pPr>
            <a:r>
              <a:rPr lang="en-US" sz="1600" b="1" dirty="0">
                <a:solidFill>
                  <a:schemeClr val="bg1"/>
                </a:solidFill>
                <a:latin typeface="Book Antiqua" panose="02040602050305030304" pitchFamily="18" charset="0"/>
              </a:rPr>
              <a:t>Operational signal:</a:t>
            </a:r>
            <a:r>
              <a:rPr lang="en-US" sz="1600" dirty="0">
                <a:solidFill>
                  <a:schemeClr val="bg1"/>
                </a:solidFill>
                <a:latin typeface="Book Antiqua" panose="02040602050305030304" pitchFamily="18" charset="0"/>
              </a:rPr>
              <a:t> A 1-in-4 return ratio suggests systemic issues beyond isolated courier behavior.</a:t>
            </a:r>
          </a:p>
          <a:p>
            <a:endParaRPr lang="en-US" sz="1600" dirty="0">
              <a:solidFill>
                <a:schemeClr val="bg1"/>
              </a:solidFill>
              <a:latin typeface="Book Antiqua" panose="02040602050305030304" pitchFamily="18" charset="0"/>
            </a:endParaRPr>
          </a:p>
        </p:txBody>
      </p:sp>
      <p:pic>
        <p:nvPicPr>
          <p:cNvPr id="6" name="Picture 5">
            <a:extLst>
              <a:ext uri="{FF2B5EF4-FFF2-40B4-BE49-F238E27FC236}">
                <a16:creationId xmlns:a16="http://schemas.microsoft.com/office/drawing/2014/main" id="{F6DE962A-39B6-4D3D-A774-9A7393422AA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829" y="1829015"/>
            <a:ext cx="11006716" cy="1208160"/>
          </a:xfrm>
          <a:prstGeom prst="rect">
            <a:avLst/>
          </a:prstGeom>
        </p:spPr>
      </p:pic>
      <p:pic>
        <p:nvPicPr>
          <p:cNvPr id="11" name="Picture 10">
            <a:extLst>
              <a:ext uri="{FF2B5EF4-FFF2-40B4-BE49-F238E27FC236}">
                <a16:creationId xmlns:a16="http://schemas.microsoft.com/office/drawing/2014/main" id="{33DD2316-14EC-4ABB-AE38-FC82B18716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2743" y="3330414"/>
            <a:ext cx="5653288" cy="1208161"/>
          </a:xfrm>
          <a:prstGeom prst="rect">
            <a:avLst/>
          </a:prstGeom>
        </p:spPr>
      </p:pic>
    </p:spTree>
    <p:extLst>
      <p:ext uri="{BB962C8B-B14F-4D97-AF65-F5344CB8AC3E}">
        <p14:creationId xmlns:p14="http://schemas.microsoft.com/office/powerpoint/2010/main" val="3667279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TotalTime>
  <Words>3628</Words>
  <Application>Microsoft Office PowerPoint</Application>
  <PresentationFormat>Widescreen</PresentationFormat>
  <Paragraphs>267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Book Antiqua</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Khurram Naveed</dc:creator>
  <cp:lastModifiedBy>Khurram Naveed</cp:lastModifiedBy>
  <cp:revision>20</cp:revision>
  <dcterms:created xsi:type="dcterms:W3CDTF">2025-09-19T14:49:45Z</dcterms:created>
  <dcterms:modified xsi:type="dcterms:W3CDTF">2025-09-20T15:44:50Z</dcterms:modified>
</cp:coreProperties>
</file>