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472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823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998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6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69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445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80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796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2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4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878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6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745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56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595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D3F870B-5348-458C-9D4E-C101DD42CD45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CBA7427-9D14-4F4C-B28F-7CD49078F1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3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068E-1C05-0F21-88FC-46BE0E125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802B6-8CBE-2066-D103-1B3F0EB241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2A8A3-F35A-0CBF-D429-CC1D470F7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" y="0"/>
            <a:ext cx="121333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044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2F868-7C0C-3BCE-508B-EC3AD76F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3A8C6C-326A-1517-A5BE-68FA4C302FFB}"/>
              </a:ext>
            </a:extLst>
          </p:cNvPr>
          <p:cNvSpPr txBox="1"/>
          <p:nvPr/>
        </p:nvSpPr>
        <p:spPr>
          <a:xfrm>
            <a:off x="547209" y="638537"/>
            <a:ext cx="5548791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Basic Queries</a:t>
            </a:r>
            <a:b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</a:br>
            <a:endParaRPr lang="en-US" sz="2000" dirty="0">
              <a:solidFill>
                <a:schemeClr val="bg1"/>
              </a:solidFill>
              <a:latin typeface="Baskerville Old Face" panose="02020602080505020303" pitchFamily="18" charset="0"/>
              <a:cs typeface="Dubai Medium" panose="020B0603030403030204" pitchFamily="34" charset="-78"/>
            </a:endParaRPr>
          </a:p>
          <a:p>
            <a:r>
              <a:rPr lang="en-US" sz="28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1) Retrieve all books in the "Fiction" genre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2) Find books published after the year 1950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3) List all customers from the Canada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4) Show orders placed in November 2023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5) Retrieve the total stock of books available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6) Find the details of the most expensive book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7) Show all customers who ordered more than 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   1 quantity of a book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8) Retrieve all orders where the total amount                      exceeds $20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9) List all genres available in the Books table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10) Find the book with the lowest stock</a:t>
            </a:r>
          </a:p>
          <a:p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  <a:cs typeface="Dubai Medium" panose="020B0603030403030204" pitchFamily="34" charset="-78"/>
              </a:rPr>
              <a:t> 11) Calculate the total revenue generated from all order</a:t>
            </a:r>
            <a:endParaRPr lang="en-US" sz="2400" dirty="0">
              <a:solidFill>
                <a:schemeClr val="bg1"/>
              </a:solidFill>
              <a:latin typeface="Baskerville Old Face" panose="02020602080505020303" pitchFamily="18" charset="0"/>
              <a:cs typeface="Dubai Medium" panose="020B0603030403030204" pitchFamily="34" charset="-7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939854-C431-EB11-2BC7-DE4A90612898}"/>
              </a:ext>
            </a:extLst>
          </p:cNvPr>
          <p:cNvSpPr txBox="1"/>
          <p:nvPr/>
        </p:nvSpPr>
        <p:spPr>
          <a:xfrm>
            <a:off x="5751095" y="638537"/>
            <a:ext cx="5893696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Advance Queries </a:t>
            </a:r>
          </a:p>
          <a:p>
            <a:endParaRPr lang="en-US" sz="2000" b="1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Retrieve the total number of books sold for each genre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Find the average price of books in the "Fantasy" genre 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List customers who have placed at least 2 o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Find the most frequently ordered book 5) 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Show the top 3 most expensive books of 'Fantasy' Genre 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Retrieve the total quantity of books sold by each author 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List the cities where customers who spent over $30 are located 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Find the customer who spent the most on orders </a:t>
            </a:r>
          </a:p>
          <a:p>
            <a:pPr marL="342900" indent="-342900">
              <a:buAutoNum type="arabicParenR"/>
            </a:pPr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Calculate the stock remaining after fulfilling all order</a:t>
            </a:r>
            <a:endParaRPr lang="en-US" sz="2000" dirty="0">
              <a:solidFill>
                <a:schemeClr val="bg1"/>
              </a:solidFill>
              <a:latin typeface="Baskerville Old Face" panose="02020602080505020303" pitchFamily="18" charset="0"/>
              <a:cs typeface="Dubai Medium" panose="020B06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1286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1EB4C-D0B2-A430-784D-5E0E5E126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0CE669-D341-A9C6-133B-B001726E0CB6}"/>
              </a:ext>
            </a:extLst>
          </p:cNvPr>
          <p:cNvSpPr txBox="1"/>
          <p:nvPr/>
        </p:nvSpPr>
        <p:spPr>
          <a:xfrm>
            <a:off x="787078" y="763929"/>
            <a:ext cx="3970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Schema Of This Database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54963E-9307-5453-BE2A-54DD27D225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78" y="1314527"/>
            <a:ext cx="10610647" cy="388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88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28C73-D332-ADBC-C00D-E3340CE8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557938-0BAF-2802-A1E2-AC34EC73257E}"/>
              </a:ext>
            </a:extLst>
          </p:cNvPr>
          <p:cNvSpPr txBox="1"/>
          <p:nvPr/>
        </p:nvSpPr>
        <p:spPr>
          <a:xfrm>
            <a:off x="520860" y="486137"/>
            <a:ext cx="39701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Key Insights Extracted</a:t>
            </a: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917299-7E39-D682-7520-2A5033D32D5A}"/>
              </a:ext>
            </a:extLst>
          </p:cNvPr>
          <p:cNvSpPr txBox="1"/>
          <p:nvPr/>
        </p:nvSpPr>
        <p:spPr>
          <a:xfrm>
            <a:off x="520860" y="1120676"/>
            <a:ext cx="1104224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ea typeface="Cambria" panose="02040503050406030204" pitchFamily="18" charset="0"/>
              </a:rPr>
              <a:t>Genre Popularity: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 Fiction emerges as the most popular genre, indicating a strong reader preference and potential for targeted promotions.</a:t>
            </a:r>
            <a:b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</a:br>
            <a:endParaRPr lang="en-US" sz="14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ea typeface="Cambria" panose="02040503050406030204" pitchFamily="18" charset="0"/>
              </a:rPr>
              <a:t>Sales Trends: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 A significant portion of book sales comprises publications released after 1950, reflecting a market inclination towards modern literature.</a:t>
            </a:r>
            <a:b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</a:br>
            <a:endParaRPr lang="en-US" sz="14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ea typeface="Cambria" panose="02040503050406030204" pitchFamily="18" charset="0"/>
              </a:rPr>
              <a:t>Customer Demographics: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 A considerable customer base exists in Canada, presenting an opportunity for region-specific marketing strategies.</a:t>
            </a:r>
            <a:b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</a:br>
            <a:endParaRPr lang="en-US" sz="14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ea typeface="Cambria" panose="02040503050406030204" pitchFamily="18" charset="0"/>
              </a:rPr>
              <a:t>Seasonal Demand: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 A spike in orders during November 2023 suggests a seasonal sales pattern, useful for future sales forecasting and stock planning.</a:t>
            </a:r>
            <a:b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</a:br>
            <a:endParaRPr lang="en-US" sz="14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ea typeface="Cambria" panose="02040503050406030204" pitchFamily="18" charset="0"/>
              </a:rPr>
              <a:t>Stock and Pricing Insights: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 The most expensive book and the lowest stock items highlight the importance of dynamic pricing and inventory management.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ea typeface="Cambria" panose="02040503050406030204" pitchFamily="18" charset="0"/>
              </a:rPr>
              <a:t>Repeat Customers and Engagement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: Customers who have placed multiple orders indicate a loyal customer base, which can be leveraged through engagement initiatives.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  <a:ea typeface="Cambria" panose="02040503050406030204" pitchFamily="18" charset="0"/>
              </a:rPr>
              <a:t>Author and Book Performance: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 Certain books and authors significantly outperform others, providing valuable data for procurement and marketing decisions.</a:t>
            </a:r>
          </a:p>
          <a:p>
            <a:endParaRPr lang="en-US" sz="14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ea typeface="Cambria" panose="02040503050406030204" pitchFamily="18" charset="0"/>
              </a:rPr>
              <a:t>8. Revenue and Profitability:</a:t>
            </a:r>
            <a:r>
              <a:rPr lang="en-US" sz="1400" dirty="0">
                <a:solidFill>
                  <a:schemeClr val="bg1"/>
                </a:solidFill>
                <a:ea typeface="Cambria" panose="02040503050406030204" pitchFamily="18" charset="0"/>
              </a:rPr>
              <a:t> The total revenue generated gives a clear picture of the bookstore’s financial health, aiding in strategic decision-making.</a:t>
            </a:r>
          </a:p>
          <a:p>
            <a:endParaRPr lang="en-US" sz="14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endParaRPr lang="en-US" sz="1400" dirty="0">
              <a:solidFill>
                <a:schemeClr val="bg1"/>
              </a:solidFill>
              <a:ea typeface="Cambria" panose="02040503050406030204" pitchFamily="18" charset="0"/>
            </a:endParaRPr>
          </a:p>
          <a:p>
            <a:r>
              <a:rPr lang="en-US" sz="1400" b="1" dirty="0">
                <a:solidFill>
                  <a:schemeClr val="bg1"/>
                </a:solidFill>
                <a:ea typeface="Cambria" panose="020405030504060302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901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6C67B-AA5E-CA75-E4B0-C67F41D39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20B9F4-3AF9-E29C-A611-B2ABB3B97400}"/>
              </a:ext>
            </a:extLst>
          </p:cNvPr>
          <p:cNvSpPr txBox="1"/>
          <p:nvPr/>
        </p:nvSpPr>
        <p:spPr>
          <a:xfrm>
            <a:off x="520860" y="728459"/>
            <a:ext cx="39701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Recommendations to Stakeholders </a:t>
            </a:r>
          </a:p>
          <a:p>
            <a:endParaRPr lang="en-US" dirty="0">
              <a:solidFill>
                <a:schemeClr val="bg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8C538A-40B6-EA16-87BA-2688C6A3E7A6}"/>
              </a:ext>
            </a:extLst>
          </p:cNvPr>
          <p:cNvSpPr txBox="1"/>
          <p:nvPr/>
        </p:nvSpPr>
        <p:spPr>
          <a:xfrm>
            <a:off x="520860" y="1190124"/>
            <a:ext cx="11042249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Sales Trends:</a:t>
            </a:r>
            <a:r>
              <a:rPr lang="en-US" sz="1400" dirty="0">
                <a:solidFill>
                  <a:schemeClr val="bg1"/>
                </a:solidFill>
              </a:rPr>
              <a:t> A significant portion of book sales comprises publications released after 1950, reflecting a market inclination towards modern literature.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Customer Demographics:</a:t>
            </a:r>
            <a:r>
              <a:rPr lang="en-US" sz="1400" dirty="0">
                <a:solidFill>
                  <a:schemeClr val="bg1"/>
                </a:solidFill>
              </a:rPr>
              <a:t> A considerable customer base exists in Canada, presenting an opportunity for region-specific marketing strategies.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Seasonal Demand:</a:t>
            </a:r>
            <a:r>
              <a:rPr lang="en-US" sz="1400" dirty="0">
                <a:solidFill>
                  <a:schemeClr val="bg1"/>
                </a:solidFill>
              </a:rPr>
              <a:t> A spike in orders during November 2023 suggests a seasonal sales pattern, useful for future sales forecasting and stock planning.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Stock and Pricing Insights:</a:t>
            </a:r>
            <a:r>
              <a:rPr lang="en-US" sz="1400" dirty="0">
                <a:solidFill>
                  <a:schemeClr val="bg1"/>
                </a:solidFill>
              </a:rPr>
              <a:t> The most expensive book and the lowest stock items highlight the importance of dynamic pricing and inventory management.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Bulk and High-Value Purchases:</a:t>
            </a:r>
            <a:r>
              <a:rPr lang="en-US" sz="1400" dirty="0">
                <a:solidFill>
                  <a:schemeClr val="bg1"/>
                </a:solidFill>
              </a:rPr>
              <a:t> A notable number of customers place bulk orders and make purchases exceeding $20, emphasizing the potential for loyalty programs and premium offerings.</a:t>
            </a: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r>
              <a:rPr lang="en-US" sz="1400" b="1" dirty="0">
                <a:solidFill>
                  <a:schemeClr val="bg1"/>
                </a:solidFill>
              </a:rPr>
              <a:t>Repeat Customers and Engagement:</a:t>
            </a:r>
            <a:r>
              <a:rPr lang="en-US" sz="1400" dirty="0">
                <a:solidFill>
                  <a:schemeClr val="bg1"/>
                </a:solidFill>
              </a:rPr>
              <a:t> Customers who have placed multiple orders indicate a loyal customer base, which can be leveraged through engagement initiatives.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7. Author and Book Performance:</a:t>
            </a:r>
            <a:r>
              <a:rPr lang="en-US" sz="1400" dirty="0">
                <a:solidFill>
                  <a:schemeClr val="bg1"/>
                </a:solidFill>
              </a:rPr>
              <a:t> Certain books and authors significantly outperform others, providing valuable data for procurement and marketing decisions.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b="1" dirty="0">
                <a:solidFill>
                  <a:schemeClr val="bg1"/>
                </a:solidFill>
              </a:rPr>
              <a:t>8. Revenue and Profitability:</a:t>
            </a:r>
            <a:r>
              <a:rPr lang="en-US" sz="1400" dirty="0">
                <a:solidFill>
                  <a:schemeClr val="bg1"/>
                </a:solidFill>
              </a:rPr>
              <a:t> The total revenue generated gives a clear picture of the bookstore’s financial health, aiding in strategic decision-making</a:t>
            </a:r>
            <a:r>
              <a:rPr lang="en-US" sz="1400" dirty="0"/>
              <a:t>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  <a:p>
            <a:pPr>
              <a:buFont typeface="+mj-lt"/>
              <a:buAutoNum type="arabicPeriod"/>
            </a:pP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7195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37</TotalTime>
  <Words>614</Words>
  <Application>Microsoft Office PowerPoint</Application>
  <PresentationFormat>Widescreen</PresentationFormat>
  <Paragraphs>61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Cambria</vt:lpstr>
      <vt:lpstr>Century Gothic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Khurram Naveed</dc:creator>
  <cp:lastModifiedBy>Khurram Naveed</cp:lastModifiedBy>
  <cp:revision>2</cp:revision>
  <dcterms:created xsi:type="dcterms:W3CDTF">2025-01-31T13:49:29Z</dcterms:created>
  <dcterms:modified xsi:type="dcterms:W3CDTF">2025-01-31T17:58:49Z</dcterms:modified>
</cp:coreProperties>
</file>