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18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3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7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72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57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44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481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7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34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4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1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79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9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43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9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6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BA5F7C-BD9F-40A6-A030-B5D41EB6F40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DBB2-3C65-4D17-BE2B-36AD729D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03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83848D4B-3E45-E616-F4BD-E613D7888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686411"/>
            <a:ext cx="7772400" cy="2775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AD6F4A-977B-9480-9F2C-CF64A79AEC02}"/>
              </a:ext>
            </a:extLst>
          </p:cNvPr>
          <p:cNvSpPr txBox="1"/>
          <p:nvPr/>
        </p:nvSpPr>
        <p:spPr>
          <a:xfrm>
            <a:off x="777240" y="4417430"/>
            <a:ext cx="10993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SIX WEEKS SUMMER TRAINING ON OBJECT ORIENTED PROGRAMMING USING PYTHON</a:t>
            </a:r>
          </a:p>
        </p:txBody>
      </p:sp>
    </p:spTree>
    <p:extLst>
      <p:ext uri="{BB962C8B-B14F-4D97-AF65-F5344CB8AC3E}">
        <p14:creationId xmlns:p14="http://schemas.microsoft.com/office/powerpoint/2010/main" val="398970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CBE2-A5C4-638A-9AC6-6C56AE35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Classes and Objects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236266-B87A-9D89-BD82-D819942D80C8}"/>
              </a:ext>
            </a:extLst>
          </p:cNvPr>
          <p:cNvSpPr/>
          <p:nvPr/>
        </p:nvSpPr>
        <p:spPr>
          <a:xfrm>
            <a:off x="833119" y="1741785"/>
            <a:ext cx="2915920" cy="8331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Classes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5C517-1EE9-D4C5-890A-6B49057423EA}"/>
              </a:ext>
            </a:extLst>
          </p:cNvPr>
          <p:cNvSpPr txBox="1"/>
          <p:nvPr/>
        </p:nvSpPr>
        <p:spPr>
          <a:xfrm>
            <a:off x="646111" y="2817107"/>
            <a:ext cx="48504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class is a user-defined blueprint or prototype from which objects are created.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Classes provide a means of bundling data and functionality together.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Creating a new class creates a new type of object, allowing new instances of that type to be made.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0CF68C-F085-8EC7-4A5B-5F2FC05512A4}"/>
              </a:ext>
            </a:extLst>
          </p:cNvPr>
          <p:cNvSpPr/>
          <p:nvPr/>
        </p:nvSpPr>
        <p:spPr>
          <a:xfrm>
            <a:off x="6985003" y="1695410"/>
            <a:ext cx="2915920" cy="8331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Objects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8DFB5-60B9-0831-D007-A21CBA491255}"/>
              </a:ext>
            </a:extLst>
          </p:cNvPr>
          <p:cNvSpPr txBox="1"/>
          <p:nvPr/>
        </p:nvSpPr>
        <p:spPr>
          <a:xfrm>
            <a:off x="6695442" y="2817107"/>
            <a:ext cx="4850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Object is an instance of a Class.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class is like a blueprint while an instance is a copy of the class with </a:t>
            </a:r>
            <a:r>
              <a:rPr lang="en-US" i="1" dirty="0"/>
              <a:t>actual values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It’s not an idea anymore, it’s an actual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8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4F36-5C8B-503D-661F-9320BAAD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Classes and Objects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A88DAA-1298-5DC9-38D6-B7F2B07AA58F}"/>
              </a:ext>
            </a:extLst>
          </p:cNvPr>
          <p:cNvSpPr/>
          <p:nvPr/>
        </p:nvSpPr>
        <p:spPr>
          <a:xfrm>
            <a:off x="1148081" y="2235200"/>
            <a:ext cx="4003039" cy="3667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This is a class</a:t>
            </a:r>
          </a:p>
          <a:p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class Person:</a:t>
            </a:r>
          </a:p>
          <a:p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attributes means variables</a:t>
            </a:r>
          </a:p>
          <a:p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name = 'Raju'</a:t>
            </a: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age = 20</a:t>
            </a:r>
          </a:p>
          <a:p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actions means functions</a:t>
            </a: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 talk (</a:t>
            </a:r>
            <a:r>
              <a:rPr lang="en-US" sz="16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cls</a:t>
            </a: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):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5F26BB-0D46-D119-59B5-42941F6889B0}"/>
              </a:ext>
            </a:extLst>
          </p:cNvPr>
          <p:cNvSpPr/>
          <p:nvPr/>
        </p:nvSpPr>
        <p:spPr>
          <a:xfrm>
            <a:off x="6604000" y="3718560"/>
            <a:ext cx="4003039" cy="16865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instance to person class</a:t>
            </a:r>
          </a:p>
          <a:p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P1 = person()</a:t>
            </a:r>
          </a:p>
          <a:p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AB73-25F4-3EAC-7A9E-37359B6D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283847"/>
            <a:ext cx="9404723" cy="2290305"/>
          </a:xfrm>
        </p:spPr>
        <p:txBody>
          <a:bodyPr/>
          <a:lstStyle/>
          <a:p>
            <a:pPr algn="ctr"/>
            <a:r>
              <a:rPr lang="en-IN" sz="13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691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B946499-30BD-77F3-90F4-4627E39BC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54"/>
          <a:stretch/>
        </p:blipFill>
        <p:spPr>
          <a:xfrm>
            <a:off x="0" y="0"/>
            <a:ext cx="12263120" cy="68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8FD4-E376-B111-669F-F042C5EE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Course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9C89A-8F5B-CF6A-E801-574C55D0AC24}"/>
              </a:ext>
            </a:extLst>
          </p:cNvPr>
          <p:cNvSpPr txBox="1"/>
          <p:nvPr/>
        </p:nvSpPr>
        <p:spPr>
          <a:xfrm>
            <a:off x="646111" y="1609408"/>
            <a:ext cx="10899778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Python Basic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Types in Python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Conditional and </a:t>
            </a:r>
            <a:r>
              <a:rPr lang="en-IN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If..else</a:t>
            </a: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statement in python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 in python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 and Object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 &amp; Polymorphism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9878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592F-FB92-E678-FA91-D797F1F7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3851"/>
            <a:ext cx="9404723" cy="1400530"/>
          </a:xfrm>
        </p:spPr>
        <p:txBody>
          <a:bodyPr/>
          <a:lstStyle/>
          <a:p>
            <a:r>
              <a:rPr lang="en-IN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Python Introduction</a:t>
            </a:r>
            <a:endParaRPr lang="en-IN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A1EFD29-A527-88FC-2063-7F4286269F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05" y="70415"/>
            <a:ext cx="6641412" cy="6615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6F8D2-15B7-C944-2B98-26CA08415A54}"/>
              </a:ext>
            </a:extLst>
          </p:cNvPr>
          <p:cNvSpPr txBox="1"/>
          <p:nvPr/>
        </p:nvSpPr>
        <p:spPr>
          <a:xfrm>
            <a:off x="1066450" y="3494376"/>
            <a:ext cx="1096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Easy to code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sz="36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nterpreted Language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Dynamically Typed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Object Oriented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B122F-A585-0683-A83F-CB640CBF0729}"/>
              </a:ext>
            </a:extLst>
          </p:cNvPr>
          <p:cNvSpPr txBox="1"/>
          <p:nvPr/>
        </p:nvSpPr>
        <p:spPr>
          <a:xfrm>
            <a:off x="3393932" y="1587183"/>
            <a:ext cx="9112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It was created by Guido van Rossum, </a:t>
            </a:r>
          </a:p>
          <a:p>
            <a:r>
              <a:rPr lang="en-US" sz="2800" dirty="0"/>
              <a:t>and released in 1991.</a:t>
            </a:r>
            <a:endParaRPr lang="en-IN" sz="2800" dirty="0"/>
          </a:p>
        </p:txBody>
      </p:sp>
      <p:pic>
        <p:nvPicPr>
          <p:cNvPr id="11" name="Picture 10" descr="A picture containing person, person, indoor, glasses&#10;&#10;Description automatically generated">
            <a:extLst>
              <a:ext uri="{FF2B5EF4-FFF2-40B4-BE49-F238E27FC236}">
                <a16:creationId xmlns:a16="http://schemas.microsoft.com/office/drawing/2014/main" id="{249B0EEE-3529-B00C-4156-E48169E3F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0" y="1055300"/>
            <a:ext cx="2747821" cy="219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6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592F-FB92-E678-FA91-D797F1F7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71" y="383211"/>
            <a:ext cx="9404723" cy="1400530"/>
          </a:xfrm>
        </p:spPr>
        <p:txBody>
          <a:bodyPr/>
          <a:lstStyle/>
          <a:p>
            <a:r>
              <a:rPr lang="en-IN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Types in Python 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2300B2-E806-3708-A5C3-11B1909BAAF4}"/>
              </a:ext>
            </a:extLst>
          </p:cNvPr>
          <p:cNvSpPr/>
          <p:nvPr/>
        </p:nvSpPr>
        <p:spPr>
          <a:xfrm>
            <a:off x="955040" y="1503680"/>
            <a:ext cx="2915920" cy="8331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</a:t>
            </a:r>
            <a:endParaRPr lang="en-IN" sz="36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E1B49EA-6AB1-9906-7A29-6899E658003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870960" y="1920240"/>
            <a:ext cx="2133600" cy="833120"/>
          </a:xfrm>
          <a:prstGeom prst="bentConnector3">
            <a:avLst>
              <a:gd name="adj1" fmla="val 100476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3ED71C-F294-12F3-DD7A-1906505B290A}"/>
              </a:ext>
            </a:extLst>
          </p:cNvPr>
          <p:cNvCxnSpPr>
            <a:cxnSpLocks/>
          </p:cNvCxnSpPr>
          <p:nvPr/>
        </p:nvCxnSpPr>
        <p:spPr>
          <a:xfrm flipV="1">
            <a:off x="1554480" y="2773680"/>
            <a:ext cx="9164320" cy="2032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BB4647B-0ACF-E49E-F3C3-7A79BC9F516E}"/>
              </a:ext>
            </a:extLst>
          </p:cNvPr>
          <p:cNvSpPr/>
          <p:nvPr/>
        </p:nvSpPr>
        <p:spPr>
          <a:xfrm>
            <a:off x="467360" y="3195320"/>
            <a:ext cx="2265680" cy="24333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complex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52191D-F750-5BC9-F02B-7D13F301EF6F}"/>
              </a:ext>
            </a:extLst>
          </p:cNvPr>
          <p:cNvSpPr/>
          <p:nvPr/>
        </p:nvSpPr>
        <p:spPr>
          <a:xfrm>
            <a:off x="9585960" y="3195319"/>
            <a:ext cx="2265680" cy="24333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range</a:t>
            </a: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C60680-FFB7-08B5-85E1-493BAB045355}"/>
              </a:ext>
            </a:extLst>
          </p:cNvPr>
          <p:cNvSpPr/>
          <p:nvPr/>
        </p:nvSpPr>
        <p:spPr>
          <a:xfrm>
            <a:off x="650875" y="3270859"/>
            <a:ext cx="1807210" cy="7017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Numeric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704AFDE-7B60-392F-7841-CDF9B1FD181E}"/>
              </a:ext>
            </a:extLst>
          </p:cNvPr>
          <p:cNvSpPr/>
          <p:nvPr/>
        </p:nvSpPr>
        <p:spPr>
          <a:xfrm>
            <a:off x="9777095" y="3230880"/>
            <a:ext cx="1883410" cy="7017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Sequence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1000D2-3D90-BE02-C593-CCB31EB23F19}"/>
              </a:ext>
            </a:extLst>
          </p:cNvPr>
          <p:cNvSpPr/>
          <p:nvPr/>
        </p:nvSpPr>
        <p:spPr>
          <a:xfrm>
            <a:off x="6238874" y="4926936"/>
            <a:ext cx="1970405" cy="7017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NoneType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B88AE91-0051-49C2-90C4-48CB851B2AFA}"/>
              </a:ext>
            </a:extLst>
          </p:cNvPr>
          <p:cNvSpPr/>
          <p:nvPr/>
        </p:nvSpPr>
        <p:spPr>
          <a:xfrm>
            <a:off x="2960370" y="3564178"/>
            <a:ext cx="1807210" cy="7017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set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96F1042-1C25-46AF-0DEA-B0DC7273913B}"/>
              </a:ext>
            </a:extLst>
          </p:cNvPr>
          <p:cNvSpPr/>
          <p:nvPr/>
        </p:nvSpPr>
        <p:spPr>
          <a:xfrm>
            <a:off x="4034155" y="4926936"/>
            <a:ext cx="1807210" cy="7017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bool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5C1017-AD29-4B74-79D6-C1B4C26C1E48}"/>
              </a:ext>
            </a:extLst>
          </p:cNvPr>
          <p:cNvSpPr/>
          <p:nvPr/>
        </p:nvSpPr>
        <p:spPr>
          <a:xfrm>
            <a:off x="7424420" y="3564178"/>
            <a:ext cx="1807210" cy="7017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dict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415AA4-18CC-FA0D-4581-963695DAB920}"/>
              </a:ext>
            </a:extLst>
          </p:cNvPr>
          <p:cNvCxnSpPr>
            <a:cxnSpLocks/>
          </p:cNvCxnSpPr>
          <p:nvPr/>
        </p:nvCxnSpPr>
        <p:spPr>
          <a:xfrm>
            <a:off x="1539240" y="2814320"/>
            <a:ext cx="0" cy="381000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E57372-007A-895F-2239-BD4C00222537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863975" y="2849880"/>
            <a:ext cx="83185" cy="714298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34A44C-F5B7-7B2D-FBF1-D36B55CB2C55}"/>
              </a:ext>
            </a:extLst>
          </p:cNvPr>
          <p:cNvCxnSpPr>
            <a:cxnSpLocks/>
          </p:cNvCxnSpPr>
          <p:nvPr/>
        </p:nvCxnSpPr>
        <p:spPr>
          <a:xfrm>
            <a:off x="10718800" y="2804160"/>
            <a:ext cx="0" cy="381000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162285-D1AA-2B22-7418-02173675627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244842" y="2830716"/>
            <a:ext cx="83183" cy="733462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7DE8F2-2C62-1C91-8478-417F78C3268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4937760" y="2794656"/>
            <a:ext cx="706437" cy="2132280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C0E237-C942-6896-37C2-A08954A7B5B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6379527" y="2781300"/>
            <a:ext cx="844550" cy="2145636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25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E45B-1039-5244-EBC4-63CBEDDE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Conditional and </a:t>
            </a:r>
            <a:r>
              <a:rPr lang="en-US" sz="4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If..else</a:t>
            </a: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statement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DF35F7-8757-A143-A574-C1D3B7C44D3C}"/>
              </a:ext>
            </a:extLst>
          </p:cNvPr>
          <p:cNvSpPr/>
          <p:nvPr/>
        </p:nvSpPr>
        <p:spPr>
          <a:xfrm>
            <a:off x="955040" y="1503680"/>
            <a:ext cx="2915920" cy="8331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Conditions</a:t>
            </a:r>
            <a:endParaRPr lang="en-IN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99881-7244-E0E7-4848-7500AAF45137}"/>
              </a:ext>
            </a:extLst>
          </p:cNvPr>
          <p:cNvCxnSpPr>
            <a:cxnSpLocks/>
          </p:cNvCxnSpPr>
          <p:nvPr/>
        </p:nvCxnSpPr>
        <p:spPr>
          <a:xfrm>
            <a:off x="1341120" y="2336800"/>
            <a:ext cx="0" cy="356616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232D67-7E45-F785-35A1-9F69C9B0AE85}"/>
              </a:ext>
            </a:extLst>
          </p:cNvPr>
          <p:cNvCxnSpPr>
            <a:cxnSpLocks/>
          </p:cNvCxnSpPr>
          <p:nvPr/>
        </p:nvCxnSpPr>
        <p:spPr>
          <a:xfrm>
            <a:off x="1341120" y="3108960"/>
            <a:ext cx="690880" cy="0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ECBC3C-A7DA-2EF5-4842-91531852B095}"/>
              </a:ext>
            </a:extLst>
          </p:cNvPr>
          <p:cNvCxnSpPr>
            <a:cxnSpLocks/>
          </p:cNvCxnSpPr>
          <p:nvPr/>
        </p:nvCxnSpPr>
        <p:spPr>
          <a:xfrm>
            <a:off x="1341120" y="3667760"/>
            <a:ext cx="690880" cy="0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7715CF-A00C-C065-B370-B3D7977FC187}"/>
              </a:ext>
            </a:extLst>
          </p:cNvPr>
          <p:cNvCxnSpPr>
            <a:cxnSpLocks/>
          </p:cNvCxnSpPr>
          <p:nvPr/>
        </p:nvCxnSpPr>
        <p:spPr>
          <a:xfrm>
            <a:off x="1341120" y="4226560"/>
            <a:ext cx="690880" cy="0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B5C147-3DF2-FB63-AC9D-043B7B50EA05}"/>
              </a:ext>
            </a:extLst>
          </p:cNvPr>
          <p:cNvCxnSpPr>
            <a:cxnSpLocks/>
          </p:cNvCxnSpPr>
          <p:nvPr/>
        </p:nvCxnSpPr>
        <p:spPr>
          <a:xfrm>
            <a:off x="1341120" y="4785360"/>
            <a:ext cx="690880" cy="0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F8A9CD-7061-97D2-5349-913EC67801F9}"/>
              </a:ext>
            </a:extLst>
          </p:cNvPr>
          <p:cNvCxnSpPr>
            <a:cxnSpLocks/>
          </p:cNvCxnSpPr>
          <p:nvPr/>
        </p:nvCxnSpPr>
        <p:spPr>
          <a:xfrm>
            <a:off x="1341120" y="5344160"/>
            <a:ext cx="690880" cy="0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737263-9F44-9645-DE43-A4EAFC482D9D}"/>
              </a:ext>
            </a:extLst>
          </p:cNvPr>
          <p:cNvCxnSpPr>
            <a:cxnSpLocks/>
          </p:cNvCxnSpPr>
          <p:nvPr/>
        </p:nvCxnSpPr>
        <p:spPr>
          <a:xfrm>
            <a:off x="1341120" y="5902960"/>
            <a:ext cx="690880" cy="0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7C2AE8-5B9F-158D-474A-98E907DC9A2F}"/>
              </a:ext>
            </a:extLst>
          </p:cNvPr>
          <p:cNvSpPr txBox="1"/>
          <p:nvPr/>
        </p:nvSpPr>
        <p:spPr>
          <a:xfrm>
            <a:off x="2113280" y="2875338"/>
            <a:ext cx="216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Equals: </a:t>
            </a:r>
            <a:r>
              <a:rPr lang="en-IN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a==b</a:t>
            </a:r>
            <a:endParaRPr lang="en-IN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F15A6-AC5D-15DF-E3AA-80AB1BFCEC71}"/>
              </a:ext>
            </a:extLst>
          </p:cNvPr>
          <p:cNvSpPr txBox="1"/>
          <p:nvPr/>
        </p:nvSpPr>
        <p:spPr>
          <a:xfrm>
            <a:off x="2113279" y="3413876"/>
            <a:ext cx="275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Not Equals: </a:t>
            </a:r>
            <a:r>
              <a:rPr lang="en-IN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a!=b</a:t>
            </a:r>
            <a:endParaRPr lang="en-IN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DB3359-9D76-6D73-A19A-31087B76FD43}"/>
              </a:ext>
            </a:extLst>
          </p:cNvPr>
          <p:cNvSpPr txBox="1"/>
          <p:nvPr/>
        </p:nvSpPr>
        <p:spPr>
          <a:xfrm>
            <a:off x="2113280" y="400036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Less than: </a:t>
            </a:r>
            <a:r>
              <a:rPr lang="en-IN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a&lt;b</a:t>
            </a:r>
            <a:endParaRPr lang="en-IN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29E0A-3619-CA22-2202-5A42555B7815}"/>
              </a:ext>
            </a:extLst>
          </p:cNvPr>
          <p:cNvSpPr txBox="1"/>
          <p:nvPr/>
        </p:nvSpPr>
        <p:spPr>
          <a:xfrm>
            <a:off x="2113280" y="4560041"/>
            <a:ext cx="29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Greater than: </a:t>
            </a:r>
            <a:r>
              <a:rPr lang="en-IN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a&gt;b</a:t>
            </a:r>
            <a:endParaRPr lang="en-IN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C1912-F016-C631-F4CF-FF041DA44B6B}"/>
              </a:ext>
            </a:extLst>
          </p:cNvPr>
          <p:cNvSpPr txBox="1"/>
          <p:nvPr/>
        </p:nvSpPr>
        <p:spPr>
          <a:xfrm>
            <a:off x="2113280" y="5113327"/>
            <a:ext cx="43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Less than or equal to: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a&lt;=b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CEE125-689F-0D94-7D74-4FE12F8E8D95}"/>
              </a:ext>
            </a:extLst>
          </p:cNvPr>
          <p:cNvSpPr txBox="1"/>
          <p:nvPr/>
        </p:nvSpPr>
        <p:spPr>
          <a:xfrm>
            <a:off x="2113279" y="5673000"/>
            <a:ext cx="494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Greater</a:t>
            </a:r>
            <a:r>
              <a:rPr lang="en-US" sz="24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 than or equal to: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a&gt;=b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9E9EB42-2E85-FCFD-ABE5-DC6B3C15764D}"/>
              </a:ext>
            </a:extLst>
          </p:cNvPr>
          <p:cNvSpPr/>
          <p:nvPr/>
        </p:nvSpPr>
        <p:spPr>
          <a:xfrm>
            <a:off x="7244080" y="1503680"/>
            <a:ext cx="2915920" cy="8331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If ...</a:t>
            </a:r>
            <a:r>
              <a:rPr lang="en-US" sz="3600" dirty="0" err="1"/>
              <a:t>Elif</a:t>
            </a:r>
            <a:r>
              <a:rPr lang="en-US" sz="3600" dirty="0"/>
              <a:t>... Else</a:t>
            </a:r>
            <a:endParaRPr lang="en-IN" sz="36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4C18ADC-2D10-0439-366C-14F4E6705B71}"/>
              </a:ext>
            </a:extLst>
          </p:cNvPr>
          <p:cNvSpPr/>
          <p:nvPr/>
        </p:nvSpPr>
        <p:spPr>
          <a:xfrm>
            <a:off x="7061200" y="2783708"/>
            <a:ext cx="4663435" cy="36215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greater than b"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/>
            </a:b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/>
      <p:bldP spid="26" grpId="0"/>
      <p:bldP spid="27" grpId="0"/>
      <p:bldP spid="28" grpId="0"/>
      <p:bldP spid="29" grpId="0"/>
      <p:bldP spid="31" grpId="0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6AA-FC07-3A95-46CB-B3A439B0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Loops in Python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3B82A-D9C4-7AEC-5193-BFCBE96A2873}"/>
              </a:ext>
            </a:extLst>
          </p:cNvPr>
          <p:cNvSpPr/>
          <p:nvPr/>
        </p:nvSpPr>
        <p:spPr>
          <a:xfrm>
            <a:off x="783400" y="1544320"/>
            <a:ext cx="1357766" cy="7315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Initialization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BD1C9D-0E9D-4DDA-5B45-ED1E14B449C7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1432560" y="2275840"/>
            <a:ext cx="29723" cy="1153160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7E6F8F45-74A6-0303-A621-1FBC6019D0B3}"/>
              </a:ext>
            </a:extLst>
          </p:cNvPr>
          <p:cNvSpPr/>
          <p:nvPr/>
        </p:nvSpPr>
        <p:spPr>
          <a:xfrm>
            <a:off x="686773" y="3421772"/>
            <a:ext cx="1491574" cy="140053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03960-9FBF-9DE9-8358-010E296C579C}"/>
              </a:ext>
            </a:extLst>
          </p:cNvPr>
          <p:cNvSpPr txBox="1"/>
          <p:nvPr/>
        </p:nvSpPr>
        <p:spPr>
          <a:xfrm>
            <a:off x="1420670" y="4951192"/>
            <a:ext cx="200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if the condition is 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6A39A7-1A56-AE8D-52B6-D49B23824174}"/>
              </a:ext>
            </a:extLst>
          </p:cNvPr>
          <p:cNvCxnSpPr>
            <a:cxnSpLocks/>
          </p:cNvCxnSpPr>
          <p:nvPr/>
        </p:nvCxnSpPr>
        <p:spPr>
          <a:xfrm>
            <a:off x="1420670" y="4829530"/>
            <a:ext cx="0" cy="981990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F37329-63B5-A896-0619-790754D997EE}"/>
              </a:ext>
            </a:extLst>
          </p:cNvPr>
          <p:cNvSpPr txBox="1"/>
          <p:nvPr/>
        </p:nvSpPr>
        <p:spPr>
          <a:xfrm>
            <a:off x="783400" y="3940985"/>
            <a:ext cx="131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Condition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ECFD0C4-B153-C1E3-82A8-9F0670D31957}"/>
              </a:ext>
            </a:extLst>
          </p:cNvPr>
          <p:cNvCxnSpPr>
            <a:cxnSpLocks/>
          </p:cNvCxnSpPr>
          <p:nvPr/>
        </p:nvCxnSpPr>
        <p:spPr>
          <a:xfrm flipV="1">
            <a:off x="2090581" y="3414544"/>
            <a:ext cx="2257899" cy="711107"/>
          </a:xfrm>
          <a:prstGeom prst="bentConnector3">
            <a:avLst>
              <a:gd name="adj1" fmla="val 99947"/>
            </a:avLst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2429CA-9708-5538-DBFB-F16EA931E12A}"/>
              </a:ext>
            </a:extLst>
          </p:cNvPr>
          <p:cNvSpPr txBox="1"/>
          <p:nvPr/>
        </p:nvSpPr>
        <p:spPr>
          <a:xfrm>
            <a:off x="2126357" y="3475706"/>
            <a:ext cx="200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if the condition is true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B6AA93-8E58-6A88-70D3-5AA65569382F}"/>
              </a:ext>
            </a:extLst>
          </p:cNvPr>
          <p:cNvSpPr/>
          <p:nvPr/>
        </p:nvSpPr>
        <p:spPr>
          <a:xfrm>
            <a:off x="3485528" y="2541247"/>
            <a:ext cx="1742548" cy="9014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Loop Body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5361975-932C-6007-E7D7-DF1D363422B5}"/>
              </a:ext>
            </a:extLst>
          </p:cNvPr>
          <p:cNvCxnSpPr>
            <a:cxnSpLocks/>
            <a:stCxn id="22" idx="0"/>
            <a:endCxn id="3" idx="6"/>
          </p:cNvCxnSpPr>
          <p:nvPr/>
        </p:nvCxnSpPr>
        <p:spPr>
          <a:xfrm rot="16200000" flipV="1">
            <a:off x="2933401" y="1117846"/>
            <a:ext cx="631167" cy="2215636"/>
          </a:xfrm>
          <a:prstGeom prst="bentConnector2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6EC82F5-7B0F-6C82-FC66-D5A451498C4B}"/>
              </a:ext>
            </a:extLst>
          </p:cNvPr>
          <p:cNvSpPr txBox="1"/>
          <p:nvPr/>
        </p:nvSpPr>
        <p:spPr>
          <a:xfrm>
            <a:off x="5811520" y="2541247"/>
            <a:ext cx="5963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 loop is used for iterating over a sequence (that is either a list, a tuple, a dictionary, a set, or a string).</a:t>
            </a:r>
          </a:p>
          <a:p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D4FC426-0111-BFFA-3176-5EB7420402DF}"/>
              </a:ext>
            </a:extLst>
          </p:cNvPr>
          <p:cNvSpPr/>
          <p:nvPr/>
        </p:nvSpPr>
        <p:spPr>
          <a:xfrm>
            <a:off x="5848702" y="3850560"/>
            <a:ext cx="5875934" cy="25547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each fruit in a fruit list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542F8C5-3B01-5D9A-28A1-0E838EA7086B}"/>
              </a:ext>
            </a:extLst>
          </p:cNvPr>
          <p:cNvSpPr/>
          <p:nvPr/>
        </p:nvSpPr>
        <p:spPr>
          <a:xfrm>
            <a:off x="5877558" y="1617504"/>
            <a:ext cx="2915920" cy="8331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For loop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397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4F971-8A34-FA0F-001A-DAAF4D11FB57}"/>
              </a:ext>
            </a:extLst>
          </p:cNvPr>
          <p:cNvSpPr txBox="1"/>
          <p:nvPr/>
        </p:nvSpPr>
        <p:spPr>
          <a:xfrm>
            <a:off x="646111" y="2817107"/>
            <a:ext cx="485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 while loop we can execute a set of statements as long as a condition is true.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141555-8C97-3199-0346-BA66A07E4E3D}"/>
              </a:ext>
            </a:extLst>
          </p:cNvPr>
          <p:cNvSpPr/>
          <p:nvPr/>
        </p:nvSpPr>
        <p:spPr>
          <a:xfrm>
            <a:off x="487680" y="3982640"/>
            <a:ext cx="5008880" cy="21844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Print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as long as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is less than 6: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br>
              <a:rPr lang="nn-NO" dirty="0"/>
            </a:br>
            <a:r>
              <a:rPr lang="nn-NO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 &lt;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n-NO" dirty="0"/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n-NO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(i)</a:t>
            </a:r>
            <a:br>
              <a:rPr lang="nn-NO" dirty="0"/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i +=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15C1B7-0B9B-1250-4EA9-8751005155C0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Loops in Python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4D289-7DC3-44F0-583F-F4EFC9DEA955}"/>
              </a:ext>
            </a:extLst>
          </p:cNvPr>
          <p:cNvSpPr txBox="1"/>
          <p:nvPr/>
        </p:nvSpPr>
        <p:spPr>
          <a:xfrm>
            <a:off x="6350001" y="2660163"/>
            <a:ext cx="500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 break statement we can stop the loop even if the while condition is true.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1B7321-78E7-BC2B-C750-381F572F7C46}"/>
              </a:ext>
            </a:extLst>
          </p:cNvPr>
          <p:cNvSpPr/>
          <p:nvPr/>
        </p:nvSpPr>
        <p:spPr>
          <a:xfrm>
            <a:off x="6350001" y="3982640"/>
            <a:ext cx="5008880" cy="21844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#Exit loop when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is 3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br>
              <a:rPr lang="en-IN" sz="1600" dirty="0"/>
            </a:br>
            <a:r>
              <a:rPr lang="en-IN" sz="1600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IN" sz="1600" dirty="0"/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6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1600" dirty="0"/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6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== 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IN" sz="1600" dirty="0"/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sz="1600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br>
              <a:rPr lang="en-IN" sz="1600" dirty="0"/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+= 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39FA77-FEDD-84C3-734E-29053BA4C3F6}"/>
              </a:ext>
            </a:extLst>
          </p:cNvPr>
          <p:cNvSpPr/>
          <p:nvPr/>
        </p:nvSpPr>
        <p:spPr>
          <a:xfrm>
            <a:off x="833119" y="1741785"/>
            <a:ext cx="2915920" cy="8331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While loop</a:t>
            </a:r>
            <a:endParaRPr lang="en-IN" sz="3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CA8E85-D191-93CF-47B4-E252DDCF34DD}"/>
              </a:ext>
            </a:extLst>
          </p:cNvPr>
          <p:cNvSpPr/>
          <p:nvPr/>
        </p:nvSpPr>
        <p:spPr>
          <a:xfrm>
            <a:off x="6431284" y="1741785"/>
            <a:ext cx="5008879" cy="83312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Break statement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092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913A-CCAF-22D6-6C22-970AFA4C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Function in Python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689B9-E3A4-4128-A555-601D88C0E0EF}"/>
              </a:ext>
            </a:extLst>
          </p:cNvPr>
          <p:cNvSpPr txBox="1"/>
          <p:nvPr/>
        </p:nvSpPr>
        <p:spPr>
          <a:xfrm>
            <a:off x="1137920" y="1584960"/>
            <a:ext cx="9404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effectLst/>
                <a:latin typeface="Verdana" panose="020B0604030504040204" pitchFamily="34" charset="0"/>
              </a:rPr>
              <a:t>A function is a block of code which only runs when it is called. </a:t>
            </a:r>
          </a:p>
          <a:p>
            <a:pPr algn="l"/>
            <a:r>
              <a:rPr lang="en-US" sz="2400" b="0" i="0" dirty="0">
                <a:effectLst/>
                <a:latin typeface="Verdana" panose="020B0604030504040204" pitchFamily="34" charset="0"/>
              </a:rPr>
              <a:t>We pass data, known as parameters, into a function.</a:t>
            </a:r>
          </a:p>
          <a:p>
            <a:endParaRPr lang="en-IN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D63EAE-5949-9CFE-B248-461058A39DCE}"/>
              </a:ext>
            </a:extLst>
          </p:cNvPr>
          <p:cNvSpPr/>
          <p:nvPr/>
        </p:nvSpPr>
        <p:spPr>
          <a:xfrm>
            <a:off x="3412041" y="3429000"/>
            <a:ext cx="4856480" cy="21844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#Creating a function</a:t>
            </a:r>
          </a:p>
          <a:p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"Hello from a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600" dirty="0"/>
            </a:b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#Call a function</a:t>
            </a:r>
            <a:br>
              <a:rPr lang="en-US" sz="1600" dirty="0"/>
            </a:b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404</TotalTime>
  <Words>569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Century Gothic</vt:lpstr>
      <vt:lpstr>Consolas</vt:lpstr>
      <vt:lpstr>Verdana</vt:lpstr>
      <vt:lpstr>Wingdings</vt:lpstr>
      <vt:lpstr>Wingdings 3</vt:lpstr>
      <vt:lpstr>Ion</vt:lpstr>
      <vt:lpstr>PowerPoint Presentation</vt:lpstr>
      <vt:lpstr>PowerPoint Presentation</vt:lpstr>
      <vt:lpstr>Course Overview</vt:lpstr>
      <vt:lpstr>Python Introduction</vt:lpstr>
      <vt:lpstr>Data Types in Python </vt:lpstr>
      <vt:lpstr>Conditional and If..else statement</vt:lpstr>
      <vt:lpstr>Loops in Python</vt:lpstr>
      <vt:lpstr>PowerPoint Presentation</vt:lpstr>
      <vt:lpstr>Function in Python </vt:lpstr>
      <vt:lpstr>Classes and Objects</vt:lpstr>
      <vt:lpstr>Classes and Objects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Khurshid Alam</dc:creator>
  <cp:lastModifiedBy>Khurshid Alam</cp:lastModifiedBy>
  <cp:revision>12</cp:revision>
  <dcterms:created xsi:type="dcterms:W3CDTF">2022-07-18T18:07:46Z</dcterms:created>
  <dcterms:modified xsi:type="dcterms:W3CDTF">2022-07-19T08:37:15Z</dcterms:modified>
</cp:coreProperties>
</file>