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7" r:id="rId3"/>
    <p:sldId id="258" r:id="rId4"/>
    <p:sldId id="259" r:id="rId5"/>
    <p:sldId id="262" r:id="rId6"/>
    <p:sldId id="260" r:id="rId7"/>
    <p:sldId id="261" r:id="rId8"/>
    <p:sldId id="264" r:id="rId9"/>
    <p:sldId id="271" r:id="rId10"/>
    <p:sldId id="272" r:id="rId11"/>
    <p:sldId id="273" r:id="rId12"/>
    <p:sldId id="263" r:id="rId13"/>
    <p:sldId id="276" r:id="rId14"/>
    <p:sldId id="265" r:id="rId15"/>
    <p:sldId id="269" r:id="rId16"/>
    <p:sldId id="274" r:id="rId17"/>
    <p:sldId id="270" r:id="rId18"/>
  </p:sldIdLst>
  <p:sldSz cx="9144000" cy="5143500" type="screen16x9"/>
  <p:notesSz cx="6858000" cy="9144000"/>
  <p:embeddedFontLst>
    <p:embeddedFont>
      <p:font typeface="Anaheim" panose="020B0604020202020204" charset="0"/>
      <p:regular r:id="rId20"/>
    </p:embeddedFont>
    <p:embeddedFont>
      <p:font typeface="Barlow" panose="00000500000000000000" pitchFamily="2" charset="0"/>
      <p:regular r:id="rId21"/>
      <p:bold r:id="rId22"/>
      <p:italic r:id="rId23"/>
      <p:boldItalic r:id="rId24"/>
    </p:embeddedFont>
    <p:embeddedFont>
      <p:font typeface="Barlow Condensed ExtraBold" panose="00000906000000000000" pitchFamily="2" charset="0"/>
      <p:bold r:id="rId25"/>
      <p:boldItalic r:id="rId26"/>
    </p:embeddedFont>
    <p:embeddedFont>
      <p:font typeface="Nunito" pitchFamily="2" charset="0"/>
      <p:regular r:id="rId27"/>
      <p:bold r:id="rId28"/>
      <p:italic r:id="rId29"/>
      <p:boldItalic r:id="rId30"/>
    </p:embeddedFont>
    <p:embeddedFont>
      <p:font typeface="Nunito Light" pitchFamily="2" charset="0"/>
      <p:regular r:id="rId31"/>
      <p:italic r:id="rId32"/>
    </p:embeddedFont>
    <p:embeddedFont>
      <p:font typeface="Overpass Mono" panose="020B0604020202020204" charset="0"/>
      <p:regular r:id="rId33"/>
      <p:bold r:id="rId34"/>
    </p:embeddedFont>
    <p:embeddedFont>
      <p:font typeface="Raleway SemiBold" pitchFamily="2" charset="0"/>
      <p:bold r:id="rId35"/>
      <p:boldItalic r:id="rId36"/>
    </p:embeddedFont>
    <p:embeddedFont>
      <p:font typeface="Roboto" panose="02000000000000000000" pitchFamily="2" charset="0"/>
      <p:regular r:id="rId37"/>
      <p:bold r:id="rId38"/>
      <p:italic r:id="rId39"/>
      <p:boldItalic r:id="rId40"/>
    </p:embeddedFont>
    <p:embeddedFont>
      <p:font typeface="Roboto Condensed Light" panose="02000000000000000000"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88" autoAdjust="0"/>
  </p:normalViewPr>
  <p:slideViewPr>
    <p:cSldViewPr>
      <p:cViewPr varScale="1">
        <p:scale>
          <a:sx n="101" d="100"/>
          <a:sy n="101" d="100"/>
        </p:scale>
        <p:origin x="922" y="6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017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6921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14f96a075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4f96a075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2371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14f96a075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4f96a075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5168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8d4cbd36da_4_31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4f96a075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4f96a075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551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txBox="1">
            <a:spLocks noGrp="1"/>
          </p:cNvSpPr>
          <p:nvPr>
            <p:ph type="ctrTitle"/>
          </p:nvPr>
        </p:nvSpPr>
        <p:spPr>
          <a:xfrm>
            <a:off x="718575" y="1723649"/>
            <a:ext cx="8520600" cy="15558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3"/>
        <p:cNvGrpSpPr/>
        <p:nvPr/>
      </p:nvGrpSpPr>
      <p:grpSpPr>
        <a:xfrm>
          <a:off x="0" y="0"/>
          <a:ext cx="0" cy="0"/>
          <a:chOff x="0" y="0"/>
          <a:chExt cx="0" cy="0"/>
        </a:xfrm>
      </p:grpSpPr>
      <p:sp>
        <p:nvSpPr>
          <p:cNvPr id="134" name="Google Shape;134;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37" name="Google Shape;137;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sp>
        <p:nvSpPr>
          <p:cNvPr id="142" name="Google Shape;142;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4" name="Google Shape;144;p12"/>
          <p:cNvSpPr/>
          <p:nvPr/>
        </p:nvSpPr>
        <p:spPr>
          <a:xfrm rot="10800000">
            <a:off x="321848" y="236626"/>
            <a:ext cx="8613902" cy="4638274"/>
          </a:xfrm>
          <a:custGeom>
            <a:avLst/>
            <a:gdLst/>
            <a:ahLst/>
            <a:cxnLst/>
            <a:rect l="l" t="t" r="r" b="b"/>
            <a:pathLst>
              <a:path w="2882" h="2775" extrusionOk="0">
                <a:moveTo>
                  <a:pt x="1" y="0"/>
                </a:moveTo>
                <a:lnTo>
                  <a:pt x="1" y="2774"/>
                </a:lnTo>
                <a:lnTo>
                  <a:pt x="2882" y="2774"/>
                </a:lnTo>
                <a:lnTo>
                  <a:pt x="28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2"/>
          <p:cNvSpPr/>
          <p:nvPr/>
        </p:nvSpPr>
        <p:spPr>
          <a:xfrm rot="10800000">
            <a:off x="-675779" y="1463996"/>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12"/>
          <p:cNvSpPr/>
          <p:nvPr/>
        </p:nvSpPr>
        <p:spPr>
          <a:xfrm rot="10800000">
            <a:off x="85835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12"/>
          <p:cNvSpPr/>
          <p:nvPr/>
        </p:nvSpPr>
        <p:spPr>
          <a:xfrm rot="10800000">
            <a:off x="4523560" y="14869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2"/>
          <p:cNvSpPr/>
          <p:nvPr/>
        </p:nvSpPr>
        <p:spPr>
          <a:xfrm rot="10800000">
            <a:off x="8223507" y="4423141"/>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2"/>
          <p:cNvSpPr/>
          <p:nvPr/>
        </p:nvSpPr>
        <p:spPr>
          <a:xfrm rot="10800000">
            <a:off x="-1253079" y="1995349"/>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53"/>
        <p:cNvGrpSpPr/>
        <p:nvPr/>
      </p:nvGrpSpPr>
      <p:grpSpPr>
        <a:xfrm>
          <a:off x="0" y="0"/>
          <a:ext cx="0" cy="0"/>
          <a:chOff x="0" y="0"/>
          <a:chExt cx="0" cy="0"/>
        </a:xfrm>
      </p:grpSpPr>
      <p:grpSp>
        <p:nvGrpSpPr>
          <p:cNvPr id="154" name="Google Shape;154;p14"/>
          <p:cNvGrpSpPr/>
          <p:nvPr/>
        </p:nvGrpSpPr>
        <p:grpSpPr>
          <a:xfrm>
            <a:off x="-25" y="2816286"/>
            <a:ext cx="9144046" cy="948350"/>
            <a:chOff x="-25" y="2816286"/>
            <a:chExt cx="9144046" cy="948350"/>
          </a:xfrm>
        </p:grpSpPr>
        <p:sp>
          <p:nvSpPr>
            <p:cNvPr id="155" name="Google Shape;155;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3" name="Google Shape;173;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74" name="Google Shape;174;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75" name="Google Shape;175;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76" name="Google Shape;176;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77" name="Google Shape;177;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78" name="Google Shape;178;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79" name="Google Shape;179;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0" name="Google Shape;180;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1" name="Google Shape;181;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2"/>
        <p:cNvGrpSpPr/>
        <p:nvPr/>
      </p:nvGrpSpPr>
      <p:grpSpPr>
        <a:xfrm>
          <a:off x="0" y="0"/>
          <a:ext cx="0" cy="0"/>
          <a:chOff x="0" y="0"/>
          <a:chExt cx="0" cy="0"/>
        </a:xfrm>
      </p:grpSpPr>
      <p:sp>
        <p:nvSpPr>
          <p:cNvPr id="183" name="Google Shape;183;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89" name="Google Shape;189;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0" name="Google Shape;190;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191" name="Google Shape;191;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2" name="Google Shape;192;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3" name="Google Shape;193;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194" name="Google Shape;194;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5" name="Google Shape;195;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6" name="Google Shape;196;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197" name="Google Shape;197;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198"/>
        <p:cNvGrpSpPr/>
        <p:nvPr/>
      </p:nvGrpSpPr>
      <p:grpSpPr>
        <a:xfrm>
          <a:off x="0" y="0"/>
          <a:ext cx="0" cy="0"/>
          <a:chOff x="0" y="0"/>
          <a:chExt cx="0" cy="0"/>
        </a:xfrm>
      </p:grpSpPr>
      <p:sp>
        <p:nvSpPr>
          <p:cNvPr id="199" name="Google Shape;199;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0" name="Google Shape;200;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1" name="Google Shape;201;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02" name="Google Shape;202;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3" name="Google Shape;203;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04" name="Google Shape;204;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5" name="Google Shape;205;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06" name="Google Shape;206;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7" name="Google Shape;207;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08"/>
        <p:cNvGrpSpPr/>
        <p:nvPr/>
      </p:nvGrpSpPr>
      <p:grpSpPr>
        <a:xfrm>
          <a:off x="0" y="0"/>
          <a:ext cx="0" cy="0"/>
          <a:chOff x="0" y="0"/>
          <a:chExt cx="0" cy="0"/>
        </a:xfrm>
      </p:grpSpPr>
      <p:sp>
        <p:nvSpPr>
          <p:cNvPr id="209" name="Google Shape;209;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11" name="Google Shape;211;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12" name="Google Shape;212;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16"/>
        <p:cNvGrpSpPr/>
        <p:nvPr/>
      </p:nvGrpSpPr>
      <p:grpSpPr>
        <a:xfrm>
          <a:off x="0" y="0"/>
          <a:ext cx="0" cy="0"/>
          <a:chOff x="0" y="0"/>
          <a:chExt cx="0" cy="0"/>
        </a:xfrm>
      </p:grpSpPr>
      <p:sp>
        <p:nvSpPr>
          <p:cNvPr id="217" name="Google Shape;217;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29"/>
        <p:cNvGrpSpPr/>
        <p:nvPr/>
      </p:nvGrpSpPr>
      <p:grpSpPr>
        <a:xfrm>
          <a:off x="0" y="0"/>
          <a:ext cx="0" cy="0"/>
          <a:chOff x="0" y="0"/>
          <a:chExt cx="0" cy="0"/>
        </a:xfrm>
      </p:grpSpPr>
      <p:sp>
        <p:nvSpPr>
          <p:cNvPr id="230" name="Google Shape;230;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32" name="Google Shape;232;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33" name="Google Shape;233;p19"/>
          <p:cNvSpPr/>
          <p:nvPr/>
        </p:nvSpPr>
        <p:spPr>
          <a:xfrm>
            <a:off x="5920475" y="4362162"/>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9"/>
          <p:cNvSpPr/>
          <p:nvPr/>
        </p:nvSpPr>
        <p:spPr>
          <a:xfrm>
            <a:off x="8028445" y="4362162"/>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9"/>
          <p:cNvSpPr/>
          <p:nvPr/>
        </p:nvSpPr>
        <p:spPr>
          <a:xfrm>
            <a:off x="6351367" y="4575381"/>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9"/>
          <p:cNvSpPr/>
          <p:nvPr/>
        </p:nvSpPr>
        <p:spPr>
          <a:xfrm>
            <a:off x="7518301" y="4575381"/>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9"/>
          <p:cNvSpPr/>
          <p:nvPr/>
        </p:nvSpPr>
        <p:spPr>
          <a:xfrm>
            <a:off x="8586229" y="4575381"/>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19"/>
          <p:cNvSpPr/>
          <p:nvPr/>
        </p:nvSpPr>
        <p:spPr>
          <a:xfrm>
            <a:off x="8122593" y="4575381"/>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19"/>
          <p:cNvSpPr/>
          <p:nvPr/>
        </p:nvSpPr>
        <p:spPr>
          <a:xfrm>
            <a:off x="8327247" y="4575381"/>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9"/>
          <p:cNvSpPr/>
          <p:nvPr/>
        </p:nvSpPr>
        <p:spPr>
          <a:xfrm>
            <a:off x="7981564" y="5001817"/>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9"/>
          <p:cNvSpPr/>
          <p:nvPr/>
        </p:nvSpPr>
        <p:spPr>
          <a:xfrm>
            <a:off x="7776911" y="5001817"/>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9"/>
          <p:cNvSpPr/>
          <p:nvPr/>
        </p:nvSpPr>
        <p:spPr>
          <a:xfrm>
            <a:off x="6561980" y="5001817"/>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9"/>
          <p:cNvSpPr/>
          <p:nvPr/>
        </p:nvSpPr>
        <p:spPr>
          <a:xfrm>
            <a:off x="9015275" y="4788599"/>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9"/>
          <p:cNvSpPr/>
          <p:nvPr/>
        </p:nvSpPr>
        <p:spPr>
          <a:xfrm>
            <a:off x="6454454" y="5641083"/>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9"/>
          <p:cNvSpPr/>
          <p:nvPr/>
        </p:nvSpPr>
        <p:spPr>
          <a:xfrm>
            <a:off x="6259097" y="5641083"/>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9"/>
          <p:cNvSpPr/>
          <p:nvPr/>
        </p:nvSpPr>
        <p:spPr>
          <a:xfrm>
            <a:off x="7596807" y="4788599"/>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9"/>
          <p:cNvSpPr/>
          <p:nvPr/>
        </p:nvSpPr>
        <p:spPr>
          <a:xfrm>
            <a:off x="8187707" y="5001817"/>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9"/>
          <p:cNvSpPr/>
          <p:nvPr/>
        </p:nvSpPr>
        <p:spPr>
          <a:xfrm>
            <a:off x="6561980" y="5001817"/>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9"/>
          <p:cNvSpPr/>
          <p:nvPr/>
        </p:nvSpPr>
        <p:spPr>
          <a:xfrm>
            <a:off x="5920475" y="5001817"/>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9"/>
          <p:cNvSpPr/>
          <p:nvPr/>
        </p:nvSpPr>
        <p:spPr>
          <a:xfrm>
            <a:off x="8442981" y="5641083"/>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9"/>
          <p:cNvSpPr/>
          <p:nvPr/>
        </p:nvSpPr>
        <p:spPr>
          <a:xfrm>
            <a:off x="5920475" y="4788599"/>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9"/>
          <p:cNvSpPr/>
          <p:nvPr/>
        </p:nvSpPr>
        <p:spPr>
          <a:xfrm>
            <a:off x="6732788" y="5641083"/>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54"/>
        <p:cNvGrpSpPr/>
        <p:nvPr/>
      </p:nvGrpSpPr>
      <p:grpSpPr>
        <a:xfrm>
          <a:off x="0" y="0"/>
          <a:ext cx="0" cy="0"/>
          <a:chOff x="0" y="0"/>
          <a:chExt cx="0" cy="0"/>
        </a:xfrm>
      </p:grpSpPr>
      <p:sp>
        <p:nvSpPr>
          <p:cNvPr id="255" name="Google Shape;25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61" name="Google Shape;26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62" name="Google Shape;26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63" name="Google Shape;26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64"/>
        <p:cNvGrpSpPr/>
        <p:nvPr/>
      </p:nvGrpSpPr>
      <p:grpSpPr>
        <a:xfrm>
          <a:off x="0" y="0"/>
          <a:ext cx="0" cy="0"/>
          <a:chOff x="0" y="0"/>
          <a:chExt cx="0" cy="0"/>
        </a:xfrm>
      </p:grpSpPr>
      <p:sp>
        <p:nvSpPr>
          <p:cNvPr id="265" name="Google Shape;26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66" name="Google Shape;26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67"/>
        <p:cNvGrpSpPr/>
        <p:nvPr/>
      </p:nvGrpSpPr>
      <p:grpSpPr>
        <a:xfrm>
          <a:off x="0" y="0"/>
          <a:ext cx="0" cy="0"/>
          <a:chOff x="0" y="0"/>
          <a:chExt cx="0" cy="0"/>
        </a:xfrm>
      </p:grpSpPr>
      <p:sp>
        <p:nvSpPr>
          <p:cNvPr id="268" name="Google Shape;26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70" name="Google Shape;27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72" name="Google Shape;27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74" name="Google Shape;27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76" name="Google Shape;27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78" name="Google Shape;27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9" name="Google Shape;27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80" name="Google Shape;28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281" name="Google Shape;28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283"/>
        <p:cNvGrpSpPr/>
        <p:nvPr/>
      </p:nvGrpSpPr>
      <p:grpSpPr>
        <a:xfrm>
          <a:off x="0" y="0"/>
          <a:ext cx="0" cy="0"/>
          <a:chOff x="0" y="0"/>
          <a:chExt cx="0" cy="0"/>
        </a:xfrm>
      </p:grpSpPr>
      <p:sp>
        <p:nvSpPr>
          <p:cNvPr id="284" name="Google Shape;28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285" name="Google Shape;28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286" name="Google Shape;28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287" name="Google Shape;28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290"/>
        <p:cNvGrpSpPr/>
        <p:nvPr/>
      </p:nvGrpSpPr>
      <p:grpSpPr>
        <a:xfrm>
          <a:off x="0" y="0"/>
          <a:ext cx="0" cy="0"/>
          <a:chOff x="0" y="0"/>
          <a:chExt cx="0" cy="0"/>
        </a:xfrm>
      </p:grpSpPr>
      <p:sp>
        <p:nvSpPr>
          <p:cNvPr id="291" name="Google Shape;29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293" name="Google Shape;29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295" name="Google Shape;29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297" name="Google Shape;29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4"/>
          <p:cNvSpPr/>
          <p:nvPr/>
        </p:nvSpPr>
        <p:spPr>
          <a:xfrm>
            <a:off x="8559929" y="1500575"/>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4"/>
          <p:cNvSpPr/>
          <p:nvPr/>
        </p:nvSpPr>
        <p:spPr>
          <a:xfrm>
            <a:off x="-624732"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4"/>
          <p:cNvSpPr/>
          <p:nvPr/>
        </p:nvSpPr>
        <p:spPr>
          <a:xfrm>
            <a:off x="8773249" y="324575"/>
            <a:ext cx="370616" cy="355322"/>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4"/>
          <p:cNvSpPr/>
          <p:nvPr/>
        </p:nvSpPr>
        <p:spPr>
          <a:xfrm>
            <a:off x="7986250" y="2089875"/>
            <a:ext cx="1183741"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4"/>
          <p:cNvSpPr/>
          <p:nvPr/>
        </p:nvSpPr>
        <p:spPr>
          <a:xfrm>
            <a:off x="8879998" y="1500450"/>
            <a:ext cx="263876"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4"/>
          <p:cNvSpPr/>
          <p:nvPr/>
        </p:nvSpPr>
        <p:spPr>
          <a:xfrm>
            <a:off x="8773248"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4"/>
          <p:cNvSpPr/>
          <p:nvPr/>
        </p:nvSpPr>
        <p:spPr>
          <a:xfrm>
            <a:off x="-7530" y="4843775"/>
            <a:ext cx="1104140" cy="29972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4"/>
          <p:cNvSpPr/>
          <p:nvPr/>
        </p:nvSpPr>
        <p:spPr>
          <a:xfrm>
            <a:off x="-4246" y="4378850"/>
            <a:ext cx="900497" cy="355322"/>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4"/>
          <p:cNvSpPr/>
          <p:nvPr/>
        </p:nvSpPr>
        <p:spPr>
          <a:xfrm>
            <a:off x="3897084" y="4423149"/>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
          <p:cNvSpPr/>
          <p:nvPr/>
        </p:nvSpPr>
        <p:spPr>
          <a:xfrm>
            <a:off x="0" y="2089950"/>
            <a:ext cx="811689"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4"/>
          <p:cNvSpPr/>
          <p:nvPr/>
        </p:nvSpPr>
        <p:spPr>
          <a:xfrm>
            <a:off x="-11401" y="3899550"/>
            <a:ext cx="293827"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4"/>
          <p:cNvSpPr/>
          <p:nvPr/>
        </p:nvSpPr>
        <p:spPr>
          <a:xfrm>
            <a:off x="-11405" y="1500450"/>
            <a:ext cx="564379" cy="356872"/>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4"/>
          <p:cNvSpPr/>
          <p:nvPr/>
        </p:nvSpPr>
        <p:spPr>
          <a:xfrm>
            <a:off x="-4246" y="912525"/>
            <a:ext cx="37062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4"/>
          <p:cNvSpPr/>
          <p:nvPr/>
        </p:nvSpPr>
        <p:spPr>
          <a:xfrm>
            <a:off x="6252775" y="-1"/>
            <a:ext cx="2171240" cy="138799"/>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85" name="Google Shape;85;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88" name="Google Shape;88;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89" name="Google Shape;89;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0" name="Google Shape;90;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1" name="Google Shape;91;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2" name="Google Shape;92;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7" name="Google Shape;97;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8" name="Google Shape;98;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0"/>
        <p:cNvGrpSpPr/>
        <p:nvPr/>
      </p:nvGrpSpPr>
      <p:grpSpPr>
        <a:xfrm>
          <a:off x="0" y="0"/>
          <a:ext cx="0" cy="0"/>
          <a:chOff x="0" y="0"/>
          <a:chExt cx="0" cy="0"/>
        </a:xfrm>
      </p:grpSpPr>
      <p:sp>
        <p:nvSpPr>
          <p:cNvPr id="101" name="Google Shape;101;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7" name="Google Shape;127;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8"/>
        <p:cNvGrpSpPr/>
        <p:nvPr/>
      </p:nvGrpSpPr>
      <p:grpSpPr>
        <a:xfrm>
          <a:off x="0" y="0"/>
          <a:ext cx="0" cy="0"/>
          <a:chOff x="0" y="0"/>
          <a:chExt cx="0" cy="0"/>
        </a:xfrm>
      </p:grpSpPr>
      <p:sp>
        <p:nvSpPr>
          <p:cNvPr id="129" name="Google Shape;129;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0" name="Google Shape;130;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1" name="Google Shape;131;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ctrTitle"/>
          </p:nvPr>
        </p:nvSpPr>
        <p:spPr>
          <a:xfrm>
            <a:off x="720000" y="902050"/>
            <a:ext cx="7814400" cy="1838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4000" dirty="0"/>
              <a:t>Hostel Management System(Room Allocation)</a:t>
            </a:r>
            <a:endParaRPr lang="en-IN" sz="4000" dirty="0"/>
          </a:p>
        </p:txBody>
      </p:sp>
      <p:sp>
        <p:nvSpPr>
          <p:cNvPr id="311" name="Google Shape;311;p25"/>
          <p:cNvSpPr txBox="1">
            <a:spLocks noGrp="1"/>
          </p:cNvSpPr>
          <p:nvPr>
            <p:ph type="subTitle" idx="1"/>
          </p:nvPr>
        </p:nvSpPr>
        <p:spPr>
          <a:xfrm>
            <a:off x="567600" y="3007763"/>
            <a:ext cx="4004400" cy="396300"/>
          </a:xfrm>
          <a:prstGeom prst="rect">
            <a:avLst/>
          </a:prstGeom>
        </p:spPr>
        <p:txBody>
          <a:bodyPr spcFirstLastPara="1" wrap="square" lIns="91425" tIns="0" rIns="91425" bIns="91425" anchor="t" anchorCtr="0">
            <a:noAutofit/>
          </a:bodyPr>
          <a:lstStyle/>
          <a:p>
            <a:pPr marL="0" lvl="0" indent="0" algn="ctr" rtl="0">
              <a:lnSpc>
                <a:spcPct val="115000"/>
              </a:lnSpc>
              <a:spcBef>
                <a:spcPts val="0"/>
              </a:spcBef>
              <a:spcAft>
                <a:spcPts val="0"/>
              </a:spcAft>
              <a:buNone/>
            </a:pPr>
            <a:r>
              <a:rPr lang="en" sz="2000" dirty="0">
                <a:solidFill>
                  <a:schemeClr val="bg2"/>
                </a:solidFill>
                <a:latin typeface="Arial"/>
                <a:ea typeface="Arial"/>
                <a:cs typeface="Arial"/>
                <a:sym typeface="Arial"/>
              </a:rPr>
              <a:t>DSN3099 (</a:t>
            </a:r>
            <a:r>
              <a:rPr lang="en-IN" i="0" dirty="0">
                <a:solidFill>
                  <a:schemeClr val="bg2"/>
                </a:solidFill>
                <a:effectLst/>
                <a:latin typeface="Arial" panose="020B0604020202020204" pitchFamily="34" charset="0"/>
              </a:rPr>
              <a:t>Phase 1 - Review </a:t>
            </a:r>
            <a:r>
              <a:rPr lang="en-IN" b="1" i="0" dirty="0">
                <a:solidFill>
                  <a:schemeClr val="bg2"/>
                </a:solidFill>
                <a:effectLst/>
                <a:latin typeface="Arial" panose="020B0604020202020204" pitchFamily="34" charset="0"/>
              </a:rPr>
              <a:t>I)</a:t>
            </a:r>
            <a:endParaRPr dirty="0">
              <a:solidFill>
                <a:schemeClr val="bg2"/>
              </a:solidFill>
            </a:endParaRPr>
          </a:p>
        </p:txBody>
      </p:sp>
      <p:pic>
        <p:nvPicPr>
          <p:cNvPr id="312" name="Google Shape;312;p25"/>
          <p:cNvPicPr preferRelativeResize="0"/>
          <p:nvPr/>
        </p:nvPicPr>
        <p:blipFill>
          <a:blip r:embed="rId3">
            <a:alphaModFix/>
          </a:blip>
          <a:stretch>
            <a:fillRect/>
          </a:stretch>
        </p:blipFill>
        <p:spPr>
          <a:xfrm>
            <a:off x="7834226" y="125825"/>
            <a:ext cx="1268775" cy="624000"/>
          </a:xfrm>
          <a:prstGeom prst="rect">
            <a:avLst/>
          </a:prstGeom>
          <a:noFill/>
          <a:ln>
            <a:noFill/>
          </a:ln>
        </p:spPr>
      </p:pic>
      <p:sp>
        <p:nvSpPr>
          <p:cNvPr id="313" name="Google Shape;313;p25"/>
          <p:cNvSpPr txBox="1"/>
          <p:nvPr/>
        </p:nvSpPr>
        <p:spPr>
          <a:xfrm>
            <a:off x="720000" y="3454968"/>
            <a:ext cx="195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rgbClr val="D9D9D9"/>
                </a:solidFill>
                <a:latin typeface="Anaheim"/>
                <a:ea typeface="Anaheim"/>
                <a:cs typeface="Anaheim"/>
                <a:sym typeface="Anaheim"/>
              </a:rPr>
              <a:t>Group 169</a:t>
            </a:r>
            <a:endParaRPr sz="2800" b="1" dirty="0">
              <a:solidFill>
                <a:srgbClr val="D9D9D9"/>
              </a:solidFill>
              <a:latin typeface="Anaheim"/>
              <a:ea typeface="Anaheim"/>
              <a:cs typeface="Anaheim"/>
              <a:sym typeface="Anahei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idx="7"/>
          </p:nvPr>
        </p:nvSpPr>
        <p:spPr>
          <a:xfrm>
            <a:off x="1278000" y="154525"/>
            <a:ext cx="6951600" cy="6283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u="sng" dirty="0">
                <a:solidFill>
                  <a:schemeClr val="bg1"/>
                </a:solidFill>
              </a:rPr>
              <a:t>SYSTEM DESIGN / ARCHITECTURE</a:t>
            </a:r>
            <a:endParaRPr u="sng" dirty="0">
              <a:solidFill>
                <a:schemeClr val="bg1"/>
              </a:solidFill>
            </a:endParaRPr>
          </a:p>
        </p:txBody>
      </p:sp>
      <p:sp>
        <p:nvSpPr>
          <p:cNvPr id="421" name="Google Shape;421;p35"/>
          <p:cNvSpPr/>
          <p:nvPr/>
        </p:nvSpPr>
        <p:spPr>
          <a:xfrm flipH="1">
            <a:off x="953226" y="2818145"/>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5"/>
          <p:cNvSpPr/>
          <p:nvPr/>
        </p:nvSpPr>
        <p:spPr>
          <a:xfrm flipH="1">
            <a:off x="847662" y="1484574"/>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5"/>
          <p:cNvSpPr/>
          <p:nvPr/>
        </p:nvSpPr>
        <p:spPr>
          <a:xfrm flipH="1">
            <a:off x="402609" y="1782299"/>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5"/>
          <p:cNvSpPr/>
          <p:nvPr/>
        </p:nvSpPr>
        <p:spPr>
          <a:xfrm rot="-5400000" flipH="1">
            <a:off x="1099048" y="1187749"/>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5"/>
          <p:cNvSpPr txBox="1">
            <a:spLocks noGrp="1"/>
          </p:cNvSpPr>
          <p:nvPr>
            <p:ph type="ctrTitle"/>
          </p:nvPr>
        </p:nvSpPr>
        <p:spPr>
          <a:xfrm flipH="1">
            <a:off x="2149234" y="1169461"/>
            <a:ext cx="55305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IN" dirty="0">
                <a:solidFill>
                  <a:schemeClr val="bg2"/>
                </a:solidFill>
              </a:rPr>
              <a:t>Room Fees Module</a:t>
            </a:r>
          </a:p>
        </p:txBody>
      </p:sp>
      <p:sp>
        <p:nvSpPr>
          <p:cNvPr id="426" name="Google Shape;426;p35"/>
          <p:cNvSpPr txBox="1">
            <a:spLocks noGrp="1"/>
          </p:cNvSpPr>
          <p:nvPr>
            <p:ph type="ctrTitle" idx="3"/>
          </p:nvPr>
        </p:nvSpPr>
        <p:spPr>
          <a:xfrm flipH="1">
            <a:off x="2121373" y="2495550"/>
            <a:ext cx="5658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IN" dirty="0">
                <a:solidFill>
                  <a:srgbClr val="00B0F0"/>
                </a:solidFill>
              </a:rPr>
              <a:t>Report Generation Module</a:t>
            </a:r>
            <a:endParaRPr dirty="0">
              <a:solidFill>
                <a:srgbClr val="00B0F0"/>
              </a:solidFill>
            </a:endParaRPr>
          </a:p>
        </p:txBody>
      </p:sp>
      <p:sp>
        <p:nvSpPr>
          <p:cNvPr id="427" name="Google Shape;427;p35"/>
          <p:cNvSpPr txBox="1">
            <a:spLocks noGrp="1"/>
          </p:cNvSpPr>
          <p:nvPr>
            <p:ph type="subTitle" idx="4"/>
          </p:nvPr>
        </p:nvSpPr>
        <p:spPr>
          <a:xfrm flipH="1">
            <a:off x="2195350" y="2925800"/>
            <a:ext cx="6668742" cy="773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This is provided to view summary detail regarding hostel fees and bills. Students can check hostel fees and bill details by entering the unique hostel ID.</a:t>
            </a:r>
            <a:endParaRPr dirty="0"/>
          </a:p>
        </p:txBody>
      </p:sp>
      <p:sp>
        <p:nvSpPr>
          <p:cNvPr id="428" name="Google Shape;428;p35"/>
          <p:cNvSpPr/>
          <p:nvPr/>
        </p:nvSpPr>
        <p:spPr>
          <a:xfrm rot="10800000" flipH="1">
            <a:off x="1099100" y="2521320"/>
            <a:ext cx="773400" cy="773400"/>
          </a:xfrm>
          <a:prstGeom prst="rect">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B0F0"/>
              </a:solidFill>
            </a:endParaRPr>
          </a:p>
        </p:txBody>
      </p:sp>
      <p:sp>
        <p:nvSpPr>
          <p:cNvPr id="429" name="Google Shape;429;p35"/>
          <p:cNvSpPr/>
          <p:nvPr/>
        </p:nvSpPr>
        <p:spPr>
          <a:xfrm flipH="1">
            <a:off x="494136" y="2521320"/>
            <a:ext cx="488864" cy="179698"/>
          </a:xfrm>
          <a:custGeom>
            <a:avLst/>
            <a:gdLst/>
            <a:ahLst/>
            <a:cxnLst/>
            <a:rect l="l" t="t" r="r" b="b"/>
            <a:pathLst>
              <a:path w="21766" h="2346" extrusionOk="0">
                <a:moveTo>
                  <a:pt x="1" y="0"/>
                </a:moveTo>
                <a:lnTo>
                  <a:pt x="1" y="2346"/>
                </a:lnTo>
                <a:lnTo>
                  <a:pt x="21765" y="2346"/>
                </a:lnTo>
                <a:lnTo>
                  <a:pt x="21765" y="0"/>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5"/>
          <p:cNvSpPr/>
          <p:nvPr/>
        </p:nvSpPr>
        <p:spPr>
          <a:xfrm flipH="1">
            <a:off x="279908" y="2818145"/>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5"/>
          <p:cNvSpPr/>
          <p:nvPr/>
        </p:nvSpPr>
        <p:spPr>
          <a:xfrm flipH="1">
            <a:off x="642956" y="3115870"/>
            <a:ext cx="323894" cy="178849"/>
          </a:xfrm>
          <a:custGeom>
            <a:avLst/>
            <a:gdLst/>
            <a:ahLst/>
            <a:cxnLst/>
            <a:rect l="l" t="t" r="r" b="b"/>
            <a:pathLst>
              <a:path w="12098" h="2335" extrusionOk="0">
                <a:moveTo>
                  <a:pt x="1" y="1"/>
                </a:moveTo>
                <a:lnTo>
                  <a:pt x="1" y="2335"/>
                </a:lnTo>
                <a:lnTo>
                  <a:pt x="12098" y="2335"/>
                </a:lnTo>
                <a:lnTo>
                  <a:pt x="12098"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5"/>
          <p:cNvSpPr/>
          <p:nvPr/>
        </p:nvSpPr>
        <p:spPr>
          <a:xfrm flipH="1">
            <a:off x="279908" y="1187749"/>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5"/>
          <p:cNvSpPr/>
          <p:nvPr/>
        </p:nvSpPr>
        <p:spPr>
          <a:xfrm flipH="1">
            <a:off x="548752" y="1484999"/>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5"/>
          <p:cNvSpPr/>
          <p:nvPr/>
        </p:nvSpPr>
        <p:spPr>
          <a:xfrm>
            <a:off x="1255197" y="2677599"/>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5"/>
          <p:cNvSpPr/>
          <p:nvPr/>
        </p:nvSpPr>
        <p:spPr>
          <a:xfrm>
            <a:off x="1283840" y="1344210"/>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5"/>
          <p:cNvSpPr txBox="1">
            <a:spLocks noGrp="1"/>
          </p:cNvSpPr>
          <p:nvPr>
            <p:ph type="subTitle" idx="4"/>
          </p:nvPr>
        </p:nvSpPr>
        <p:spPr>
          <a:xfrm flipH="1">
            <a:off x="2234272" y="1630136"/>
            <a:ext cx="6360976" cy="356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This displays fee records, student dues status and balance amount status. It is also used to renew students' rent every semester.</a:t>
            </a:r>
            <a:endParaRPr dirty="0"/>
          </a:p>
        </p:txBody>
      </p:sp>
      <p:sp>
        <p:nvSpPr>
          <p:cNvPr id="2" name="Google Shape;421;p35">
            <a:extLst>
              <a:ext uri="{FF2B5EF4-FFF2-40B4-BE49-F238E27FC236}">
                <a16:creationId xmlns:a16="http://schemas.microsoft.com/office/drawing/2014/main" id="{965A6CCF-CEC4-0787-7762-1425074A3F5B}"/>
              </a:ext>
            </a:extLst>
          </p:cNvPr>
          <p:cNvSpPr/>
          <p:nvPr/>
        </p:nvSpPr>
        <p:spPr>
          <a:xfrm flipH="1">
            <a:off x="927826" y="4250039"/>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426;p35">
            <a:extLst>
              <a:ext uri="{FF2B5EF4-FFF2-40B4-BE49-F238E27FC236}">
                <a16:creationId xmlns:a16="http://schemas.microsoft.com/office/drawing/2014/main" id="{C55948E3-AB20-A421-7F12-9D2C929BD883}"/>
              </a:ext>
            </a:extLst>
          </p:cNvPr>
          <p:cNvSpPr txBox="1">
            <a:spLocks/>
          </p:cNvSpPr>
          <p:nvPr/>
        </p:nvSpPr>
        <p:spPr>
          <a:xfrm flipH="1">
            <a:off x="2095973" y="3754189"/>
            <a:ext cx="5658900" cy="356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US" dirty="0">
                <a:solidFill>
                  <a:schemeClr val="tx2"/>
                </a:solidFill>
              </a:rPr>
              <a:t>Settings Module</a:t>
            </a:r>
          </a:p>
        </p:txBody>
      </p:sp>
      <p:sp>
        <p:nvSpPr>
          <p:cNvPr id="4" name="Google Shape;427;p35">
            <a:extLst>
              <a:ext uri="{FF2B5EF4-FFF2-40B4-BE49-F238E27FC236}">
                <a16:creationId xmlns:a16="http://schemas.microsoft.com/office/drawing/2014/main" id="{E92B07BD-F1A5-9224-FF84-13CE7E3E6BA4}"/>
              </a:ext>
            </a:extLst>
          </p:cNvPr>
          <p:cNvSpPr txBox="1">
            <a:spLocks/>
          </p:cNvSpPr>
          <p:nvPr/>
        </p:nvSpPr>
        <p:spPr>
          <a:xfrm flipH="1">
            <a:off x="2169950" y="4184439"/>
            <a:ext cx="6897850" cy="1072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2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9pPr>
          </a:lstStyle>
          <a:p>
            <a:pPr marL="0" indent="0"/>
            <a:r>
              <a:rPr lang="en-US" dirty="0"/>
              <a:t>In this module, only the administrator can access. Administrator has a unique account with much special access and permissions over normal users. Module allows add, edit, delete and employee records, building block information, room details, course details etc.</a:t>
            </a:r>
          </a:p>
        </p:txBody>
      </p:sp>
      <p:sp>
        <p:nvSpPr>
          <p:cNvPr id="5" name="Google Shape;428;p35">
            <a:extLst>
              <a:ext uri="{FF2B5EF4-FFF2-40B4-BE49-F238E27FC236}">
                <a16:creationId xmlns:a16="http://schemas.microsoft.com/office/drawing/2014/main" id="{DB507566-8541-C79B-A347-558636D932D3}"/>
              </a:ext>
            </a:extLst>
          </p:cNvPr>
          <p:cNvSpPr/>
          <p:nvPr/>
        </p:nvSpPr>
        <p:spPr>
          <a:xfrm rot="10800000" flipH="1">
            <a:off x="1073700" y="3953214"/>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9;p35">
            <a:extLst>
              <a:ext uri="{FF2B5EF4-FFF2-40B4-BE49-F238E27FC236}">
                <a16:creationId xmlns:a16="http://schemas.microsoft.com/office/drawing/2014/main" id="{FA4AA37D-0C6D-09F1-84E2-02A35C5D2615}"/>
              </a:ext>
            </a:extLst>
          </p:cNvPr>
          <p:cNvSpPr/>
          <p:nvPr/>
        </p:nvSpPr>
        <p:spPr>
          <a:xfrm flipH="1">
            <a:off x="468736" y="3953214"/>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30;p35">
            <a:extLst>
              <a:ext uri="{FF2B5EF4-FFF2-40B4-BE49-F238E27FC236}">
                <a16:creationId xmlns:a16="http://schemas.microsoft.com/office/drawing/2014/main" id="{9801D42C-EDAC-AEA8-A73C-24BE553090CE}"/>
              </a:ext>
            </a:extLst>
          </p:cNvPr>
          <p:cNvSpPr/>
          <p:nvPr/>
        </p:nvSpPr>
        <p:spPr>
          <a:xfrm flipH="1">
            <a:off x="254508" y="4250039"/>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31;p35">
            <a:extLst>
              <a:ext uri="{FF2B5EF4-FFF2-40B4-BE49-F238E27FC236}">
                <a16:creationId xmlns:a16="http://schemas.microsoft.com/office/drawing/2014/main" id="{24FAA03B-A3BD-645B-6690-021F06BE77A6}"/>
              </a:ext>
            </a:extLst>
          </p:cNvPr>
          <p:cNvSpPr/>
          <p:nvPr/>
        </p:nvSpPr>
        <p:spPr>
          <a:xfrm flipH="1">
            <a:off x="617556" y="4547764"/>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50" name="Picture 2" descr="Computer Icons Module Icon design Modular programming, web module, angle,  logo, symmetry png | PNGWing">
            <a:extLst>
              <a:ext uri="{FF2B5EF4-FFF2-40B4-BE49-F238E27FC236}">
                <a16:creationId xmlns:a16="http://schemas.microsoft.com/office/drawing/2014/main" id="{27992A8C-4F98-2D23-DC95-BE8D282DECC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7717" y1="17773" x2="47717" y2="17773"/>
                        <a14:foregroundMark x1="43696" y1="32813" x2="43696" y2="32813"/>
                        <a14:foregroundMark x1="53913" y1="29883" x2="53913" y2="29883"/>
                        <a14:foregroundMark x1="62065" y1="30664" x2="62065" y2="30664"/>
                        <a14:foregroundMark x1="63261" y1="51953" x2="63261" y2="51953"/>
                        <a14:foregroundMark x1="57283" y1="68359" x2="57283" y2="68359"/>
                        <a14:foregroundMark x1="67935" y1="69336" x2="67935" y2="69336"/>
                        <a14:foregroundMark x1="40435" y1="66602" x2="40435" y2="66602"/>
                        <a14:foregroundMark x1="33152" y1="54883" x2="33152" y2="54883"/>
                        <a14:foregroundMark x1="30326" y1="73047" x2="30326" y2="73047"/>
                        <a14:foregroundMark x1="31196" y1="31445" x2="31196" y2="31445"/>
                      </a14:backgroundRemoval>
                    </a14:imgEffect>
                  </a14:imgLayer>
                </a14:imgProps>
              </a:ext>
              <a:ext uri="{28A0092B-C50C-407E-A947-70E740481C1C}">
                <a14:useLocalDpi xmlns:a14="http://schemas.microsoft.com/office/drawing/2010/main" val="0"/>
              </a:ext>
            </a:extLst>
          </a:blip>
          <a:srcRect l="24909" t="7652" r="26865" b="7223"/>
          <a:stretch/>
        </p:blipFill>
        <p:spPr bwMode="auto">
          <a:xfrm>
            <a:off x="1182658" y="4077133"/>
            <a:ext cx="545003" cy="53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3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2"/>
          <p:cNvSpPr txBox="1">
            <a:spLocks noGrp="1"/>
          </p:cNvSpPr>
          <p:nvPr>
            <p:ph type="title" idx="4294967295"/>
          </p:nvPr>
        </p:nvSpPr>
        <p:spPr>
          <a:xfrm>
            <a:off x="2514600" y="209550"/>
            <a:ext cx="45300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SYSTEM ARCHITECTURE</a:t>
            </a:r>
            <a:endParaRPr u="sng" dirty="0"/>
          </a:p>
        </p:txBody>
      </p:sp>
      <p:pic>
        <p:nvPicPr>
          <p:cNvPr id="4098" name="Picture 2">
            <a:extLst>
              <a:ext uri="{FF2B5EF4-FFF2-40B4-BE49-F238E27FC236}">
                <a16:creationId xmlns:a16="http://schemas.microsoft.com/office/drawing/2014/main" id="{05BE1143-C311-AFD4-1E88-35A7449CEF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33" t="21619" r="27500" b="61475"/>
          <a:stretch/>
        </p:blipFill>
        <p:spPr bwMode="auto">
          <a:xfrm>
            <a:off x="1828798" y="869226"/>
            <a:ext cx="5682881"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BDA3BC2A-D234-0C9F-E730-162D2DFDE5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33" t="38525" r="27500" b="30647"/>
          <a:stretch/>
        </p:blipFill>
        <p:spPr bwMode="auto">
          <a:xfrm>
            <a:off x="1828798" y="2495550"/>
            <a:ext cx="5682881" cy="236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6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2"/>
          <p:cNvSpPr txBox="1">
            <a:spLocks noGrp="1"/>
          </p:cNvSpPr>
          <p:nvPr>
            <p:ph type="title" idx="4294967295"/>
          </p:nvPr>
        </p:nvSpPr>
        <p:spPr>
          <a:xfrm>
            <a:off x="2514600" y="266635"/>
            <a:ext cx="45300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SYSTEM ARCHITECTURE</a:t>
            </a:r>
            <a:endParaRPr u="sng" dirty="0"/>
          </a:p>
        </p:txBody>
      </p:sp>
      <p:pic>
        <p:nvPicPr>
          <p:cNvPr id="4100" name="Picture 4">
            <a:extLst>
              <a:ext uri="{FF2B5EF4-FFF2-40B4-BE49-F238E27FC236}">
                <a16:creationId xmlns:a16="http://schemas.microsoft.com/office/drawing/2014/main" id="{B9F624BB-D3C0-8AA9-67FB-57D1EB696B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609" t="41111" r="24922" b="21852"/>
          <a:stretch/>
        </p:blipFill>
        <p:spPr bwMode="auto">
          <a:xfrm>
            <a:off x="1981200" y="2343150"/>
            <a:ext cx="5181600" cy="24911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74252FC7-C9DD-1980-A122-A42B05F5C7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833" t="67810" r="27500" b="15885"/>
          <a:stretch/>
        </p:blipFill>
        <p:spPr bwMode="auto">
          <a:xfrm>
            <a:off x="1981200" y="956234"/>
            <a:ext cx="5209309" cy="114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p:nvPr/>
        </p:nvSpPr>
        <p:spPr>
          <a:xfrm>
            <a:off x="0" y="3010625"/>
            <a:ext cx="1263300" cy="87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4"/>
          <p:cNvSpPr txBox="1">
            <a:spLocks noGrp="1"/>
          </p:cNvSpPr>
          <p:nvPr>
            <p:ph type="body" idx="4294967295"/>
          </p:nvPr>
        </p:nvSpPr>
        <p:spPr>
          <a:xfrm>
            <a:off x="144942" y="835965"/>
            <a:ext cx="7856058" cy="4146952"/>
          </a:xfrm>
          <a:prstGeom prst="rect">
            <a:avLst/>
          </a:prstGeom>
        </p:spPr>
        <p:txBody>
          <a:bodyPr spcFirstLastPara="1" wrap="square" lIns="91425" tIns="91425" rIns="91425" bIns="91425" anchor="t" anchorCtr="0">
            <a:noAutofit/>
          </a:bodyPr>
          <a:lstStyle/>
          <a:p>
            <a:pPr marL="285750" indent="-285750">
              <a:lnSpc>
                <a:spcPct val="100000"/>
              </a:lnSpc>
            </a:pPr>
            <a:r>
              <a:rPr lang="en-US" sz="1600" dirty="0">
                <a:latin typeface="Nunito"/>
                <a:ea typeface="Nunito"/>
                <a:cs typeface="Nunito"/>
                <a:sym typeface="Nunito"/>
              </a:rPr>
              <a:t>Hostel Management System (HMS) is a web-based system for managing various activities in the hostel online. </a:t>
            </a:r>
          </a:p>
          <a:p>
            <a:pPr marL="285750" indent="-285750">
              <a:lnSpc>
                <a:spcPct val="100000"/>
              </a:lnSpc>
            </a:pPr>
            <a:r>
              <a:rPr lang="en-US" sz="1600" dirty="0">
                <a:latin typeface="Nunito"/>
                <a:ea typeface="Nunito"/>
                <a:cs typeface="Nunito"/>
                <a:sym typeface="Nunito"/>
              </a:rPr>
              <a:t>It helps in avoiding the problems which occur when carried out manually. It improves the efficiency of the system. </a:t>
            </a:r>
          </a:p>
          <a:p>
            <a:pPr marL="285750" indent="-285750">
              <a:lnSpc>
                <a:spcPct val="100000"/>
              </a:lnSpc>
            </a:pPr>
            <a:r>
              <a:rPr lang="en-US" sz="1600" dirty="0">
                <a:latin typeface="Nunito"/>
                <a:ea typeface="Nunito"/>
                <a:cs typeface="Nunito"/>
                <a:sym typeface="Nunito"/>
              </a:rPr>
              <a:t>Ability to manage application, admission, Allotting room and mess bill &amp; hostel bill, student vacation and report generation.</a:t>
            </a:r>
          </a:p>
          <a:p>
            <a:pPr marL="285750" indent="-285750">
              <a:lnSpc>
                <a:spcPct val="100000"/>
              </a:lnSpc>
            </a:pPr>
            <a:r>
              <a:rPr lang="en-US" sz="1600" dirty="0">
                <a:latin typeface="Nunito"/>
                <a:ea typeface="Nunito"/>
                <a:cs typeface="Nunito"/>
                <a:sym typeface="Nunito"/>
              </a:rPr>
              <a:t>Advantages of the proposed system over the existing system:</a:t>
            </a:r>
          </a:p>
          <a:p>
            <a:pPr marL="285750" indent="-285750">
              <a:lnSpc>
                <a:spcPct val="100000"/>
              </a:lnSpc>
            </a:pPr>
            <a:endParaRPr lang="en-US" sz="1600" dirty="0">
              <a:latin typeface="Nunito"/>
              <a:ea typeface="Nunito"/>
              <a:cs typeface="Nunito"/>
              <a:sym typeface="Nunito"/>
            </a:endParaRPr>
          </a:p>
          <a:p>
            <a:pPr marL="285750" indent="-285750">
              <a:lnSpc>
                <a:spcPct val="100000"/>
              </a:lnSpc>
            </a:pPr>
            <a:endParaRPr sz="1600" dirty="0">
              <a:latin typeface="Nunito"/>
              <a:ea typeface="Nunito"/>
              <a:cs typeface="Nunito"/>
              <a:sym typeface="Nunito"/>
            </a:endParaRPr>
          </a:p>
          <a:p>
            <a:pPr marL="285750" indent="-285750">
              <a:lnSpc>
                <a:spcPct val="100000"/>
              </a:lnSpc>
            </a:pPr>
            <a:endParaRPr sz="1600" dirty="0">
              <a:latin typeface="Nunito"/>
              <a:ea typeface="Nunito"/>
              <a:cs typeface="Nunito"/>
              <a:sym typeface="Nunito"/>
            </a:endParaRPr>
          </a:p>
          <a:p>
            <a:pPr marL="285750" indent="-285750">
              <a:lnSpc>
                <a:spcPct val="100000"/>
              </a:lnSpc>
            </a:pPr>
            <a:endParaRPr sz="1600" dirty="0">
              <a:latin typeface="Nunito"/>
              <a:ea typeface="Nunito"/>
              <a:cs typeface="Nunito"/>
              <a:sym typeface="Nunito"/>
            </a:endParaRPr>
          </a:p>
        </p:txBody>
      </p:sp>
      <p:sp>
        <p:nvSpPr>
          <p:cNvPr id="412" name="Google Shape;412;p34"/>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4"/>
          <p:cNvSpPr txBox="1">
            <a:spLocks noGrp="1"/>
          </p:cNvSpPr>
          <p:nvPr>
            <p:ph type="title" idx="3"/>
          </p:nvPr>
        </p:nvSpPr>
        <p:spPr>
          <a:xfrm>
            <a:off x="0" y="160583"/>
            <a:ext cx="9144000" cy="54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b="0" dirty="0">
              <a:solidFill>
                <a:schemeClr val="lt2"/>
              </a:solidFill>
            </a:endParaRPr>
          </a:p>
        </p:txBody>
      </p:sp>
      <p:sp>
        <p:nvSpPr>
          <p:cNvPr id="414" name="Google Shape;414;p34"/>
          <p:cNvSpPr txBox="1">
            <a:spLocks noGrp="1"/>
          </p:cNvSpPr>
          <p:nvPr>
            <p:ph type="title" idx="4294967295"/>
          </p:nvPr>
        </p:nvSpPr>
        <p:spPr>
          <a:xfrm>
            <a:off x="312000" y="166965"/>
            <a:ext cx="8520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2"/>
                </a:solidFill>
              </a:rPr>
              <a:t>WORKING PRINCIPLE</a:t>
            </a:r>
          </a:p>
        </p:txBody>
      </p:sp>
      <p:sp>
        <p:nvSpPr>
          <p:cNvPr id="2" name="Google Shape;411;p34">
            <a:extLst>
              <a:ext uri="{FF2B5EF4-FFF2-40B4-BE49-F238E27FC236}">
                <a16:creationId xmlns:a16="http://schemas.microsoft.com/office/drawing/2014/main" id="{7DF1F96F-C539-7170-6204-4BAF292BCC92}"/>
              </a:ext>
            </a:extLst>
          </p:cNvPr>
          <p:cNvSpPr txBox="1">
            <a:spLocks/>
          </p:cNvSpPr>
          <p:nvPr/>
        </p:nvSpPr>
        <p:spPr>
          <a:xfrm>
            <a:off x="716461" y="2647950"/>
            <a:ext cx="7856058" cy="414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Less human error </a:t>
            </a:r>
          </a:p>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Strength and strain of manual labour can be reduced </a:t>
            </a:r>
          </a:p>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High security </a:t>
            </a:r>
          </a:p>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Data redundancy can be avoided to some extent </a:t>
            </a:r>
          </a:p>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Data consistency </a:t>
            </a:r>
          </a:p>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Easy to handle </a:t>
            </a:r>
          </a:p>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Easy data updating </a:t>
            </a:r>
          </a:p>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Easy record keeping </a:t>
            </a:r>
          </a:p>
          <a:p>
            <a:pPr marL="285750" indent="-285750">
              <a:lnSpc>
                <a:spcPct val="100000"/>
              </a:lnSpc>
              <a:buFont typeface="Wingdings" panose="05000000000000000000" pitchFamily="2" charset="2"/>
              <a:buChar char="Ø"/>
            </a:pPr>
            <a:r>
              <a:rPr lang="en-US" sz="1600" dirty="0">
                <a:solidFill>
                  <a:schemeClr val="bg2"/>
                </a:solidFill>
                <a:latin typeface="Nunito"/>
                <a:ea typeface="Nunito"/>
                <a:cs typeface="Nunito"/>
                <a:sym typeface="Nunito"/>
              </a:rPr>
              <a:t>Backup data can be easily generated</a:t>
            </a:r>
          </a:p>
          <a:p>
            <a:pPr marL="285750" indent="-285750">
              <a:lnSpc>
                <a:spcPct val="100000"/>
              </a:lnSpc>
            </a:pPr>
            <a:endParaRPr lang="en-US" sz="1600" dirty="0">
              <a:latin typeface="Nunito"/>
              <a:ea typeface="Nunito"/>
              <a:cs typeface="Nunito"/>
              <a:sym typeface="Nunito"/>
            </a:endParaRPr>
          </a:p>
          <a:p>
            <a:pPr marL="285750" indent="-285750">
              <a:lnSpc>
                <a:spcPct val="100000"/>
              </a:lnSpc>
            </a:pPr>
            <a:endParaRPr lang="en-US" sz="1600" dirty="0">
              <a:latin typeface="Nunito"/>
              <a:ea typeface="Nunito"/>
              <a:cs typeface="Nunito"/>
              <a:sym typeface="Nunito"/>
            </a:endParaRPr>
          </a:p>
          <a:p>
            <a:pPr marL="285750" indent="-285750">
              <a:lnSpc>
                <a:spcPct val="100000"/>
              </a:lnSpc>
            </a:pPr>
            <a:endParaRPr lang="en-US" sz="1600" dirty="0">
              <a:latin typeface="Nunito"/>
              <a:ea typeface="Nunito"/>
              <a:cs typeface="Nunito"/>
              <a:sym typeface="Nunito"/>
            </a:endParaRPr>
          </a:p>
          <a:p>
            <a:pPr marL="285750" indent="-285750">
              <a:lnSpc>
                <a:spcPct val="100000"/>
              </a:lnSpc>
            </a:pPr>
            <a:endParaRPr lang="en-US" sz="1600" dirty="0">
              <a:latin typeface="Nunito"/>
              <a:ea typeface="Nunito"/>
              <a:cs typeface="Nunito"/>
              <a:sym typeface="Nunito"/>
            </a:endParaRPr>
          </a:p>
          <a:p>
            <a:pPr marL="285750" indent="-285750">
              <a:lnSpc>
                <a:spcPct val="100000"/>
              </a:lnSpc>
            </a:pPr>
            <a:endParaRPr lang="en-US" sz="1600" dirty="0">
              <a:latin typeface="Nunito"/>
              <a:ea typeface="Nunito"/>
              <a:cs typeface="Nunito"/>
              <a:sym typeface="Nunito"/>
            </a:endParaRPr>
          </a:p>
        </p:txBody>
      </p:sp>
    </p:spTree>
    <p:extLst>
      <p:ext uri="{BB962C8B-B14F-4D97-AF65-F5344CB8AC3E}">
        <p14:creationId xmlns:p14="http://schemas.microsoft.com/office/powerpoint/2010/main" val="302072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p:nvPr/>
        </p:nvSpPr>
        <p:spPr>
          <a:xfrm>
            <a:off x="0" y="3010625"/>
            <a:ext cx="1263300" cy="87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4"/>
          <p:cNvSpPr txBox="1">
            <a:spLocks noGrp="1"/>
          </p:cNvSpPr>
          <p:nvPr>
            <p:ph type="body" idx="4294967295"/>
          </p:nvPr>
        </p:nvSpPr>
        <p:spPr>
          <a:xfrm>
            <a:off x="144942" y="835965"/>
            <a:ext cx="7856058" cy="4146952"/>
          </a:xfrm>
          <a:prstGeom prst="rect">
            <a:avLst/>
          </a:prstGeom>
        </p:spPr>
        <p:txBody>
          <a:bodyPr spcFirstLastPara="1" wrap="square" lIns="91425" tIns="91425" rIns="91425" bIns="91425" anchor="t" anchorCtr="0">
            <a:noAutofit/>
          </a:bodyPr>
          <a:lstStyle/>
          <a:p>
            <a:pPr marL="285750" indent="-285750">
              <a:lnSpc>
                <a:spcPct val="100000"/>
              </a:lnSpc>
            </a:pPr>
            <a:r>
              <a:rPr lang="en-US" sz="1600" dirty="0">
                <a:latin typeface="Nunito"/>
                <a:ea typeface="Nunito"/>
                <a:cs typeface="Nunito"/>
                <a:sym typeface="Nunito"/>
              </a:rPr>
              <a:t>Here we have mentioned a brief review of our expected result, So here we have attached the image of the two webpage windows of our hostel allocation website.</a:t>
            </a:r>
          </a:p>
          <a:p>
            <a:pPr marL="285750" indent="-285750">
              <a:lnSpc>
                <a:spcPct val="100000"/>
              </a:lnSpc>
            </a:pPr>
            <a:r>
              <a:rPr lang="en-US" sz="1600" dirty="0">
                <a:latin typeface="Nunito"/>
                <a:ea typeface="Nunito"/>
                <a:cs typeface="Nunito"/>
                <a:sym typeface="Nunito"/>
              </a:rPr>
              <a:t>The first one is the registration window where the user will mention his/her details as well as the room preferences and clicks on submit key.</a:t>
            </a:r>
          </a:p>
          <a:p>
            <a:pPr marL="285750" indent="-285750">
              <a:lnSpc>
                <a:spcPct val="100000"/>
              </a:lnSpc>
            </a:pPr>
            <a:r>
              <a:rPr lang="en-US" sz="1600" dirty="0">
                <a:latin typeface="Nunito"/>
                <a:ea typeface="Nunito"/>
                <a:cs typeface="Nunito"/>
                <a:sym typeface="Nunito"/>
              </a:rPr>
              <a:t>The second window is where the actual procedure of managing the data and providing the rooms on the basis of choice and availability is done by the hostel allocation management of the colleges.</a:t>
            </a:r>
          </a:p>
        </p:txBody>
      </p:sp>
      <p:sp>
        <p:nvSpPr>
          <p:cNvPr id="412" name="Google Shape;412;p34"/>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4"/>
          <p:cNvSpPr txBox="1">
            <a:spLocks noGrp="1"/>
          </p:cNvSpPr>
          <p:nvPr>
            <p:ph type="title" idx="3"/>
          </p:nvPr>
        </p:nvSpPr>
        <p:spPr>
          <a:xfrm>
            <a:off x="0" y="160583"/>
            <a:ext cx="9144000" cy="54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b="0" dirty="0">
              <a:solidFill>
                <a:schemeClr val="lt2"/>
              </a:solidFill>
            </a:endParaRPr>
          </a:p>
        </p:txBody>
      </p:sp>
      <p:sp>
        <p:nvSpPr>
          <p:cNvPr id="414" name="Google Shape;414;p34"/>
          <p:cNvSpPr txBox="1">
            <a:spLocks noGrp="1"/>
          </p:cNvSpPr>
          <p:nvPr>
            <p:ph type="title" idx="4294967295"/>
          </p:nvPr>
        </p:nvSpPr>
        <p:spPr>
          <a:xfrm>
            <a:off x="312000" y="166965"/>
            <a:ext cx="8520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2"/>
                </a:solidFill>
              </a:rPr>
              <a:t>EXPECTED RESULTS</a:t>
            </a:r>
          </a:p>
        </p:txBody>
      </p:sp>
      <p:pic>
        <p:nvPicPr>
          <p:cNvPr id="3" name="Picture 2">
            <a:extLst>
              <a:ext uri="{FF2B5EF4-FFF2-40B4-BE49-F238E27FC236}">
                <a16:creationId xmlns:a16="http://schemas.microsoft.com/office/drawing/2014/main" id="{85B243B9-36E8-7823-9324-E9A50E7484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325" t="24643" r="32192" b="23843"/>
          <a:stretch/>
        </p:blipFill>
        <p:spPr bwMode="auto">
          <a:xfrm>
            <a:off x="1193625" y="2948622"/>
            <a:ext cx="2512634" cy="2056915"/>
          </a:xfrm>
          <a:prstGeom prst="roundRect">
            <a:avLst>
              <a:gd name="adj" fmla="val 8936"/>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B32F0107-60CA-6E7C-4B1B-9A830CCE68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334" t="17493" r="31655" b="24066"/>
          <a:stretch/>
        </p:blipFill>
        <p:spPr bwMode="auto">
          <a:xfrm>
            <a:off x="5031167" y="2958606"/>
            <a:ext cx="2512633" cy="2038599"/>
          </a:xfrm>
          <a:prstGeom prst="roundRect">
            <a:avLst>
              <a:gd name="adj" fmla="val 7846"/>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62668F11-C471-2906-EBE8-A214C489FA8C}"/>
              </a:ext>
            </a:extLst>
          </p:cNvPr>
          <p:cNvCxnSpPr/>
          <p:nvPr/>
        </p:nvCxnSpPr>
        <p:spPr>
          <a:xfrm>
            <a:off x="3886200" y="3943350"/>
            <a:ext cx="91440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8"/>
          <p:cNvSpPr txBox="1">
            <a:spLocks noGrp="1"/>
          </p:cNvSpPr>
          <p:nvPr>
            <p:ph type="title"/>
          </p:nvPr>
        </p:nvSpPr>
        <p:spPr>
          <a:xfrm>
            <a:off x="1278000" y="209037"/>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CONCLUSION</a:t>
            </a:r>
            <a:endParaRPr u="sng" dirty="0"/>
          </a:p>
        </p:txBody>
      </p:sp>
      <p:sp>
        <p:nvSpPr>
          <p:cNvPr id="482" name="Google Shape;482;p38"/>
          <p:cNvSpPr txBox="1">
            <a:spLocks noGrp="1"/>
          </p:cNvSpPr>
          <p:nvPr>
            <p:ph type="subTitle" idx="1"/>
          </p:nvPr>
        </p:nvSpPr>
        <p:spPr>
          <a:xfrm flipH="1">
            <a:off x="111399" y="956679"/>
            <a:ext cx="8129656" cy="3314924"/>
          </a:xfrm>
          <a:prstGeom prst="rect">
            <a:avLst/>
          </a:prstGeom>
        </p:spPr>
        <p:txBody>
          <a:bodyPr spcFirstLastPara="1" wrap="square" lIns="91425" tIns="91425" rIns="91425" bIns="91425" anchor="ctr" anchorCtr="0">
            <a:noAutofit/>
          </a:bodyPr>
          <a:lstStyle/>
          <a:p>
            <a:pPr marL="457200" lvl="0" indent="-355600" algn="l" rtl="0">
              <a:spcBef>
                <a:spcPts val="600"/>
              </a:spcBef>
              <a:spcAft>
                <a:spcPts val="0"/>
              </a:spcAft>
              <a:buSzPts val="2000"/>
              <a:buChar char="●"/>
            </a:pPr>
            <a:r>
              <a:rPr lang="en-US" sz="1800" dirty="0">
                <a:solidFill>
                  <a:schemeClr val="hlink"/>
                </a:solidFill>
              </a:rPr>
              <a:t>To conclude the description about the project : The project, developed using PHP and MySQL, is based on the requirement specification of the user and the analysis of the existing system, with flexibility for future enhancement. </a:t>
            </a:r>
          </a:p>
          <a:p>
            <a:pPr marL="457200" lvl="0" indent="-355600" algn="l" rtl="0">
              <a:spcBef>
                <a:spcPts val="600"/>
              </a:spcBef>
              <a:spcAft>
                <a:spcPts val="0"/>
              </a:spcAft>
              <a:buSzPts val="2000"/>
              <a:buChar char="●"/>
            </a:pPr>
            <a:r>
              <a:rPr lang="en-US" sz="1800" dirty="0">
                <a:solidFill>
                  <a:schemeClr val="hlink"/>
                </a:solidFill>
              </a:rPr>
              <a:t>Last few years the educational institutions have increased rapidly. As a result of the accommodation of the students of these institutions, the number of hostels also increased. </a:t>
            </a:r>
          </a:p>
          <a:p>
            <a:pPr marL="457200" lvl="0" indent="-355600" algn="l" rtl="0">
              <a:spcBef>
                <a:spcPts val="600"/>
              </a:spcBef>
              <a:spcAft>
                <a:spcPts val="0"/>
              </a:spcAft>
              <a:buSzPts val="2000"/>
              <a:buChar char="●"/>
            </a:pPr>
            <a:r>
              <a:rPr lang="en-US" sz="1800" dirty="0">
                <a:solidFill>
                  <a:schemeClr val="hlink"/>
                </a:solidFill>
              </a:rPr>
              <a:t>So it is very hard to do all the hostel management activities manually. There is a lot of strain on the person who is running the hostel. </a:t>
            </a:r>
          </a:p>
          <a:p>
            <a:pPr marL="457200" lvl="0" indent="-355600" algn="l" rtl="0">
              <a:spcBef>
                <a:spcPts val="600"/>
              </a:spcBef>
              <a:spcAft>
                <a:spcPts val="0"/>
              </a:spcAft>
              <a:buSzPts val="2000"/>
              <a:buChar char="●"/>
            </a:pPr>
            <a:r>
              <a:rPr lang="en-US" sz="1800" dirty="0">
                <a:solidFill>
                  <a:schemeClr val="hlink"/>
                </a:solidFill>
              </a:rPr>
              <a:t>This hostel management software is designed for those people who want to manage hostel activities easily.</a:t>
            </a:r>
          </a:p>
          <a:p>
            <a:pPr marL="457200" lvl="0" indent="-355600" algn="l" rtl="0">
              <a:spcBef>
                <a:spcPts val="600"/>
              </a:spcBef>
              <a:spcAft>
                <a:spcPts val="0"/>
              </a:spcAft>
              <a:buSzPts val="2000"/>
              <a:buChar char="●"/>
            </a:pPr>
            <a:r>
              <a:rPr lang="en-US" sz="1800" dirty="0">
                <a:solidFill>
                  <a:schemeClr val="hlink"/>
                </a:solidFill>
              </a:rPr>
              <a:t>This particular project deals with the problems of managing a hostel and avoids the problems which occur when carried manually.</a:t>
            </a:r>
          </a:p>
        </p:txBody>
      </p:sp>
      <p:sp>
        <p:nvSpPr>
          <p:cNvPr id="483" name="Google Shape;483;p38"/>
          <p:cNvSpPr txBox="1">
            <a:spLocks noGrp="1"/>
          </p:cNvSpPr>
          <p:nvPr>
            <p:ph type="subTitle" idx="1"/>
          </p:nvPr>
        </p:nvSpPr>
        <p:spPr>
          <a:xfrm flipH="1">
            <a:off x="533400" y="4095750"/>
            <a:ext cx="19608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dk2"/>
                </a:solidFill>
              </a:rPr>
              <a:t>___</a:t>
            </a:r>
            <a:endParaRPr sz="4800" dirty="0">
              <a:solidFill>
                <a:schemeClr val="dk2"/>
              </a:solidFill>
            </a:endParaRPr>
          </a:p>
        </p:txBody>
      </p:sp>
      <p:grpSp>
        <p:nvGrpSpPr>
          <p:cNvPr id="484" name="Google Shape;484;p38"/>
          <p:cNvGrpSpPr/>
          <p:nvPr/>
        </p:nvGrpSpPr>
        <p:grpSpPr>
          <a:xfrm>
            <a:off x="8129098" y="1240508"/>
            <a:ext cx="1015038" cy="1948298"/>
            <a:chOff x="7397009" y="1731193"/>
            <a:chExt cx="1781706" cy="3419867"/>
          </a:xfrm>
        </p:grpSpPr>
        <p:sp>
          <p:nvSpPr>
            <p:cNvPr id="485" name="Google Shape;485;p38"/>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8"/>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8"/>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8"/>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8"/>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8"/>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8"/>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8"/>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8"/>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38"/>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8"/>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8"/>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8"/>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8"/>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8"/>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8"/>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8"/>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8"/>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8"/>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8"/>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8"/>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8"/>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8"/>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8"/>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8"/>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8"/>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8"/>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8"/>
          <p:cNvSpPr txBox="1">
            <a:spLocks noGrp="1"/>
          </p:cNvSpPr>
          <p:nvPr>
            <p:ph type="title"/>
          </p:nvPr>
        </p:nvSpPr>
        <p:spPr>
          <a:xfrm>
            <a:off x="1278000" y="209037"/>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REFERENCES</a:t>
            </a:r>
            <a:endParaRPr u="sng" dirty="0"/>
          </a:p>
        </p:txBody>
      </p:sp>
      <p:sp>
        <p:nvSpPr>
          <p:cNvPr id="482" name="Google Shape;482;p38"/>
          <p:cNvSpPr txBox="1">
            <a:spLocks noGrp="1"/>
          </p:cNvSpPr>
          <p:nvPr>
            <p:ph type="subTitle" idx="1"/>
          </p:nvPr>
        </p:nvSpPr>
        <p:spPr>
          <a:xfrm flipH="1">
            <a:off x="111399" y="956679"/>
            <a:ext cx="8129656" cy="3314924"/>
          </a:xfrm>
          <a:prstGeom prst="rect">
            <a:avLst/>
          </a:prstGeom>
        </p:spPr>
        <p:txBody>
          <a:bodyPr spcFirstLastPara="1" wrap="square" lIns="91425" tIns="91425" rIns="91425" bIns="91425" anchor="ctr" anchorCtr="0">
            <a:noAutofit/>
          </a:bodyPr>
          <a:lstStyle/>
          <a:p>
            <a:pPr marL="457200" lvl="0" indent="-355600" algn="l" rtl="0">
              <a:spcBef>
                <a:spcPts val="600"/>
              </a:spcBef>
              <a:spcAft>
                <a:spcPts val="0"/>
              </a:spcAft>
              <a:buSzPts val="2000"/>
              <a:buChar char="●"/>
            </a:pPr>
            <a:r>
              <a:rPr lang="en-IN" sz="1800" dirty="0">
                <a:solidFill>
                  <a:schemeClr val="hlink"/>
                </a:solidFill>
              </a:rPr>
              <a:t>EMMANUEL ADU BAFFOE JUNE. Hostel Management System. PhD thesis, 2016.</a:t>
            </a:r>
          </a:p>
          <a:p>
            <a:pPr marL="457200" lvl="0" indent="-355600" algn="l" rtl="0">
              <a:spcBef>
                <a:spcPts val="600"/>
              </a:spcBef>
              <a:spcAft>
                <a:spcPts val="0"/>
              </a:spcAft>
              <a:buSzPts val="2000"/>
              <a:buChar char="●"/>
            </a:pPr>
            <a:r>
              <a:rPr lang="en-IN" sz="1800" dirty="0">
                <a:solidFill>
                  <a:schemeClr val="hlink"/>
                </a:solidFill>
              </a:rPr>
              <a:t>Kola Ayanlowo, O Shoewu, Segun O Olatinwo, Olusegun O Omitola, and Damilola Babalola. Development of an automated hostel facility management system. Journal of Science and Engineering, 5(1):01–10, 2014.</a:t>
            </a:r>
          </a:p>
          <a:p>
            <a:pPr marL="457200" lvl="0" indent="-355600" algn="l" rtl="0">
              <a:spcBef>
                <a:spcPts val="600"/>
              </a:spcBef>
              <a:spcAft>
                <a:spcPts val="0"/>
              </a:spcAft>
              <a:buSzPts val="2000"/>
              <a:buChar char="●"/>
            </a:pPr>
            <a:r>
              <a:rPr lang="en-IN" sz="1800" dirty="0">
                <a:solidFill>
                  <a:schemeClr val="hlink"/>
                </a:solidFill>
              </a:rPr>
              <a:t>Kiplimo Changwony. Online hostel management system. 2015.</a:t>
            </a:r>
          </a:p>
          <a:p>
            <a:pPr marL="457200" lvl="0" indent="-355600" algn="l" rtl="0">
              <a:spcBef>
                <a:spcPts val="600"/>
              </a:spcBef>
              <a:spcAft>
                <a:spcPts val="0"/>
              </a:spcAft>
              <a:buSzPts val="2000"/>
              <a:buChar char="●"/>
            </a:pPr>
            <a:r>
              <a:rPr lang="en-IN" sz="1800" dirty="0">
                <a:solidFill>
                  <a:schemeClr val="hlink"/>
                </a:solidFill>
              </a:rPr>
              <a:t>AR Sujana. Hostel management system for Trincomalee Campus. PhD thesis, Faculty of Management and Commerce SEUSL, 2013.</a:t>
            </a:r>
          </a:p>
          <a:p>
            <a:pPr marL="457200" lvl="0" indent="-355600" algn="l" rtl="0">
              <a:spcBef>
                <a:spcPts val="600"/>
              </a:spcBef>
              <a:spcAft>
                <a:spcPts val="0"/>
              </a:spcAft>
              <a:buSzPts val="2000"/>
              <a:buChar char="●"/>
            </a:pPr>
            <a:r>
              <a:rPr lang="en-IN" sz="1800" dirty="0">
                <a:solidFill>
                  <a:schemeClr val="hlink"/>
                </a:solidFill>
              </a:rPr>
              <a:t>MUHAMMED SHAHEER KA. Hostel management system. 2010.</a:t>
            </a:r>
          </a:p>
          <a:p>
            <a:pPr marL="457200" lvl="0" indent="-355600" algn="l" rtl="0">
              <a:spcBef>
                <a:spcPts val="600"/>
              </a:spcBef>
              <a:spcAft>
                <a:spcPts val="0"/>
              </a:spcAft>
              <a:buSzPts val="2000"/>
              <a:buChar char="●"/>
            </a:pPr>
            <a:r>
              <a:rPr lang="en-IN" sz="1800" dirty="0">
                <a:solidFill>
                  <a:schemeClr val="hlink"/>
                </a:solidFill>
              </a:rPr>
              <a:t>Asadullah Khan and Sajid Rashid Ahmad. Desktop is an application for hostel management of Punjab university Lahore. Journal of Himalayan Earth Science, 45(2),2012.</a:t>
            </a:r>
          </a:p>
        </p:txBody>
      </p:sp>
      <p:sp>
        <p:nvSpPr>
          <p:cNvPr id="483" name="Google Shape;483;p38"/>
          <p:cNvSpPr txBox="1">
            <a:spLocks noGrp="1"/>
          </p:cNvSpPr>
          <p:nvPr>
            <p:ph type="subTitle" idx="1"/>
          </p:nvPr>
        </p:nvSpPr>
        <p:spPr>
          <a:xfrm flipH="1">
            <a:off x="533400" y="4095750"/>
            <a:ext cx="19608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dk2"/>
                </a:solidFill>
              </a:rPr>
              <a:t>___</a:t>
            </a:r>
            <a:endParaRPr sz="4800" dirty="0">
              <a:solidFill>
                <a:schemeClr val="dk2"/>
              </a:solidFill>
            </a:endParaRPr>
          </a:p>
        </p:txBody>
      </p:sp>
      <p:grpSp>
        <p:nvGrpSpPr>
          <p:cNvPr id="484" name="Google Shape;484;p38"/>
          <p:cNvGrpSpPr/>
          <p:nvPr/>
        </p:nvGrpSpPr>
        <p:grpSpPr>
          <a:xfrm>
            <a:off x="8129098" y="1240508"/>
            <a:ext cx="1015038" cy="1948298"/>
            <a:chOff x="7397009" y="1731193"/>
            <a:chExt cx="1781706" cy="3419867"/>
          </a:xfrm>
        </p:grpSpPr>
        <p:sp>
          <p:nvSpPr>
            <p:cNvPr id="485" name="Google Shape;485;p38"/>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8"/>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8"/>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8"/>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8"/>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8"/>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8"/>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8"/>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8"/>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38"/>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8"/>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8"/>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8"/>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8"/>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8"/>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8"/>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8"/>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8"/>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8"/>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8"/>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8"/>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8"/>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8"/>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8"/>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8"/>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8"/>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8"/>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034157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9"/>
          <p:cNvSpPr txBox="1">
            <a:spLocks noGrp="1"/>
          </p:cNvSpPr>
          <p:nvPr>
            <p:ph type="title"/>
          </p:nvPr>
        </p:nvSpPr>
        <p:spPr>
          <a:xfrm>
            <a:off x="2067250" y="1361750"/>
            <a:ext cx="6210000" cy="11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400"/>
              <a:t>THANK YOU!</a:t>
            </a:r>
            <a:endParaRPr sz="7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6"/>
          <p:cNvSpPr/>
          <p:nvPr/>
        </p:nvSpPr>
        <p:spPr>
          <a:xfrm>
            <a:off x="4118075" y="1361750"/>
            <a:ext cx="992700" cy="57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6"/>
          <p:cNvSpPr txBox="1">
            <a:spLocks noGrp="1"/>
          </p:cNvSpPr>
          <p:nvPr>
            <p:ph type="title"/>
          </p:nvPr>
        </p:nvSpPr>
        <p:spPr>
          <a:xfrm>
            <a:off x="3325725" y="1214100"/>
            <a:ext cx="4100400" cy="402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800" b="1">
                <a:solidFill>
                  <a:schemeClr val="lt2"/>
                </a:solidFill>
              </a:rPr>
              <a:t>TEAM MEMBERS</a:t>
            </a:r>
            <a:endParaRPr sz="2800" b="1" dirty="0">
              <a:solidFill>
                <a:schemeClr val="lt2"/>
              </a:solidFill>
            </a:endParaRPr>
          </a:p>
        </p:txBody>
      </p:sp>
      <p:sp>
        <p:nvSpPr>
          <p:cNvPr id="320" name="Google Shape;320;p26"/>
          <p:cNvSpPr txBox="1">
            <a:spLocks noGrp="1"/>
          </p:cNvSpPr>
          <p:nvPr>
            <p:ph type="subTitle" idx="1"/>
          </p:nvPr>
        </p:nvSpPr>
        <p:spPr>
          <a:xfrm flipH="1">
            <a:off x="2436300" y="2190750"/>
            <a:ext cx="4497900" cy="1565250"/>
          </a:xfrm>
          <a:prstGeom prst="rect">
            <a:avLst/>
          </a:prstGeom>
        </p:spPr>
        <p:txBody>
          <a:bodyPr spcFirstLastPara="1" wrap="square" lIns="91425" tIns="0" rIns="91425" bIns="0" anchor="ctr" anchorCtr="0">
            <a:noAutofit/>
          </a:bodyPr>
          <a:lstStyle/>
          <a:p>
            <a:pPr marL="914400" algn="l" rtl="0">
              <a:spcBef>
                <a:spcPts val="0"/>
              </a:spcBef>
              <a:spcAft>
                <a:spcPts val="0"/>
              </a:spcAft>
            </a:pPr>
            <a:r>
              <a:rPr lang="en-IN" b="1" i="0" u="none" strike="noStrike" dirty="0">
                <a:solidFill>
                  <a:srgbClr val="000000"/>
                </a:solidFill>
                <a:effectLst/>
                <a:latin typeface="Times New Roman" panose="02020603050405020304" pitchFamily="18" charset="0"/>
              </a:rPr>
              <a:t>1. 20BCE10040 - Aryan Mehta</a:t>
            </a:r>
            <a:endParaRPr lang="en-IN" b="0" dirty="0">
              <a:effectLst/>
            </a:endParaRPr>
          </a:p>
          <a:p>
            <a:pPr marL="914400" algn="l" rtl="0">
              <a:spcBef>
                <a:spcPts val="0"/>
              </a:spcBef>
              <a:spcAft>
                <a:spcPts val="0"/>
              </a:spcAft>
            </a:pPr>
            <a:r>
              <a:rPr lang="en-IN" b="1" i="0" u="none" strike="noStrike" dirty="0">
                <a:solidFill>
                  <a:srgbClr val="000000"/>
                </a:solidFill>
                <a:effectLst/>
                <a:latin typeface="Times New Roman" panose="02020603050405020304" pitchFamily="18" charset="0"/>
              </a:rPr>
              <a:t>2. 20BCE10058 - Abhinav Kumar</a:t>
            </a:r>
            <a:endParaRPr lang="en-IN" b="0" dirty="0">
              <a:effectLst/>
            </a:endParaRPr>
          </a:p>
          <a:p>
            <a:pPr marL="914400" algn="l" rtl="0">
              <a:spcBef>
                <a:spcPts val="0"/>
              </a:spcBef>
              <a:spcAft>
                <a:spcPts val="0"/>
              </a:spcAft>
            </a:pPr>
            <a:r>
              <a:rPr lang="en-IN" b="1" i="0" u="none" strike="noStrike" dirty="0">
                <a:solidFill>
                  <a:srgbClr val="000000"/>
                </a:solidFill>
                <a:effectLst/>
                <a:latin typeface="Times New Roman" panose="02020603050405020304" pitchFamily="18" charset="0"/>
              </a:rPr>
              <a:t>3. 20BCE10083 - Arpit Subhash</a:t>
            </a:r>
            <a:endParaRPr lang="en-IN" b="0" dirty="0">
              <a:effectLst/>
            </a:endParaRPr>
          </a:p>
          <a:p>
            <a:pPr marL="914400" algn="l" rtl="0">
              <a:spcBef>
                <a:spcPts val="0"/>
              </a:spcBef>
              <a:spcAft>
                <a:spcPts val="0"/>
              </a:spcAft>
            </a:pPr>
            <a:r>
              <a:rPr lang="en-IN" b="1" i="0" u="none" strike="noStrike" dirty="0">
                <a:solidFill>
                  <a:srgbClr val="000000"/>
                </a:solidFill>
                <a:effectLst/>
                <a:latin typeface="Times New Roman" panose="02020603050405020304" pitchFamily="18" charset="0"/>
              </a:rPr>
              <a:t>4. 20BCE10798 - Khush Bubna</a:t>
            </a:r>
            <a:endParaRPr lang="en-IN" b="0" dirty="0">
              <a:effectLst/>
            </a:endParaRPr>
          </a:p>
          <a:p>
            <a:pPr marL="914400" algn="l" rtl="0">
              <a:spcBef>
                <a:spcPts val="0"/>
              </a:spcBef>
              <a:spcAft>
                <a:spcPts val="0"/>
              </a:spcAft>
            </a:pPr>
            <a:r>
              <a:rPr lang="en-IN" b="1" i="0" u="none" strike="noStrike" dirty="0">
                <a:solidFill>
                  <a:srgbClr val="000000"/>
                </a:solidFill>
                <a:effectLst/>
                <a:latin typeface="Times New Roman" panose="02020603050405020304" pitchFamily="18" charset="0"/>
              </a:rPr>
              <a:t>5. 20BCE10878 - Prasoon Kumar</a:t>
            </a:r>
            <a:endParaRPr lang="en-IN" b="0" dirty="0">
              <a:effectLst/>
            </a:endParaRPr>
          </a:p>
          <a:p>
            <a:pPr marL="914400" algn="l" rtl="0">
              <a:spcBef>
                <a:spcPts val="0"/>
              </a:spcBef>
              <a:spcAft>
                <a:spcPts val="0"/>
              </a:spcAft>
            </a:pPr>
            <a:r>
              <a:rPr lang="en-IN" b="1" i="0" u="none" strike="noStrike" dirty="0">
                <a:solidFill>
                  <a:srgbClr val="000000"/>
                </a:solidFill>
                <a:effectLst/>
                <a:latin typeface="Times New Roman" panose="02020603050405020304" pitchFamily="18" charset="0"/>
              </a:rPr>
              <a:t>6. 20BCE10935 - Akhil Pratap Singh</a:t>
            </a:r>
            <a:endParaRPr lang="en-IN" b="0" dirty="0">
              <a:effectLst/>
            </a:endParaRPr>
          </a:p>
          <a:p>
            <a:pPr marL="914400" algn="l" rtl="0">
              <a:spcBef>
                <a:spcPts val="0"/>
              </a:spcBef>
              <a:spcAft>
                <a:spcPts val="0"/>
              </a:spcAft>
            </a:pPr>
            <a:r>
              <a:rPr lang="en-IN" b="1" i="0" u="none" strike="noStrike" dirty="0">
                <a:solidFill>
                  <a:srgbClr val="000000"/>
                </a:solidFill>
                <a:effectLst/>
                <a:latin typeface="Times New Roman" panose="02020603050405020304" pitchFamily="18" charset="0"/>
              </a:rPr>
              <a:t>7. 20BCE10956 - Aniwesh Kumar</a:t>
            </a:r>
            <a:endParaRPr lang="en-IN" b="0" dirty="0">
              <a:effectLst/>
            </a:endParaRPr>
          </a:p>
          <a:p>
            <a:pPr marL="914400" algn="l" rtl="0">
              <a:spcBef>
                <a:spcPts val="0"/>
              </a:spcBef>
              <a:spcAft>
                <a:spcPts val="0"/>
              </a:spcAft>
            </a:pPr>
            <a:r>
              <a:rPr lang="en-IN" b="1" i="0" u="none" strike="noStrike" dirty="0">
                <a:solidFill>
                  <a:srgbClr val="000000"/>
                </a:solidFill>
                <a:effectLst/>
                <a:latin typeface="Times New Roman" panose="02020603050405020304" pitchFamily="18" charset="0"/>
              </a:rPr>
              <a:t>8. 20BOE10014 - Soumitra Lokur</a:t>
            </a:r>
            <a:endParaRPr lang="en-IN" b="0" dirty="0">
              <a:effectLst/>
            </a:endParaRPr>
          </a:p>
          <a:p>
            <a:pPr algn="l"/>
            <a:br>
              <a:rPr lang="en-IN"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p:nvPr/>
        </p:nvSpPr>
        <p:spPr>
          <a:xfrm>
            <a:off x="0" y="3010625"/>
            <a:ext cx="1263300" cy="87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7"/>
          <p:cNvSpPr txBox="1">
            <a:spLocks noGrp="1"/>
          </p:cNvSpPr>
          <p:nvPr>
            <p:ph type="body" idx="4294967295"/>
          </p:nvPr>
        </p:nvSpPr>
        <p:spPr>
          <a:xfrm>
            <a:off x="-81650" y="878800"/>
            <a:ext cx="7015850" cy="3777600"/>
          </a:xfrm>
          <a:prstGeom prst="rect">
            <a:avLst/>
          </a:prstGeom>
        </p:spPr>
        <p:txBody>
          <a:bodyPr spcFirstLastPara="1" wrap="square" lIns="91425" tIns="91425" rIns="91425" bIns="91425" anchor="t" anchorCtr="0">
            <a:noAutofit/>
          </a:bodyPr>
          <a:lstStyle/>
          <a:p>
            <a:pPr marR="449580" fontAlgn="base">
              <a:spcBef>
                <a:spcPts val="1200"/>
              </a:spcBef>
            </a:pPr>
            <a:r>
              <a:rPr lang="en-US" sz="1800" b="0" i="0" u="none" strike="noStrike" dirty="0">
                <a:solidFill>
                  <a:schemeClr val="bg1"/>
                </a:solidFill>
                <a:effectLst/>
                <a:latin typeface="Times New Roman" panose="02020603050405020304" pitchFamily="18" charset="0"/>
              </a:rPr>
              <a:t>A hostel is an establishment that provides inexpensive food and lodging for a specific group of people, such as students, workers, or travelers.</a:t>
            </a:r>
          </a:p>
          <a:p>
            <a:pPr marR="449580" fontAlgn="base">
              <a:spcBef>
                <a:spcPts val="1200"/>
              </a:spcBef>
            </a:pPr>
            <a:r>
              <a:rPr lang="en-US" sz="1800" b="0" i="0" u="none" strike="noStrike" dirty="0">
                <a:solidFill>
                  <a:schemeClr val="bg1"/>
                </a:solidFill>
                <a:effectLst/>
                <a:latin typeface="Times New Roman" panose="02020603050405020304" pitchFamily="18" charset="0"/>
              </a:rPr>
              <a:t>As hostels grew in quantity and quality, the development of systems needed to manage and maintain the administration and records of travelers became a necessity.</a:t>
            </a:r>
          </a:p>
          <a:p>
            <a:pPr marR="449580" fontAlgn="base">
              <a:spcBef>
                <a:spcPts val="1200"/>
              </a:spcBef>
            </a:pPr>
            <a:r>
              <a:rPr lang="en-US" sz="1800" b="0" i="0" u="none" strike="noStrike" dirty="0">
                <a:solidFill>
                  <a:schemeClr val="bg1"/>
                </a:solidFill>
                <a:effectLst/>
                <a:latin typeface="Times New Roman" panose="02020603050405020304" pitchFamily="18" charset="0"/>
              </a:rPr>
              <a:t>The hostel management system is responsible for maintaining the records of students, hostel administration, annual budget, fees, room allotment, mess arrangement, and transaction reports.</a:t>
            </a:r>
            <a:endParaRPr sz="1500" dirty="0">
              <a:solidFill>
                <a:schemeClr val="bg1"/>
              </a:solidFill>
              <a:latin typeface="Roboto"/>
              <a:ea typeface="Roboto"/>
              <a:cs typeface="Roboto"/>
              <a:sym typeface="Roboto"/>
            </a:endParaRPr>
          </a:p>
        </p:txBody>
      </p:sp>
      <p:sp>
        <p:nvSpPr>
          <p:cNvPr id="327" name="Google Shape;327;p27"/>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27"/>
          <p:cNvSpPr txBox="1">
            <a:spLocks noGrp="1"/>
          </p:cNvSpPr>
          <p:nvPr>
            <p:ph type="title" idx="3"/>
          </p:nvPr>
        </p:nvSpPr>
        <p:spPr>
          <a:xfrm>
            <a:off x="0" y="189600"/>
            <a:ext cx="4574400" cy="54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b="0" dirty="0">
              <a:solidFill>
                <a:schemeClr val="lt2"/>
              </a:solidFill>
            </a:endParaRPr>
          </a:p>
        </p:txBody>
      </p:sp>
      <p:sp>
        <p:nvSpPr>
          <p:cNvPr id="329" name="Google Shape;329;p27"/>
          <p:cNvSpPr txBox="1">
            <a:spLocks noGrp="1"/>
          </p:cNvSpPr>
          <p:nvPr>
            <p:ph type="title" idx="4294967295"/>
          </p:nvPr>
        </p:nvSpPr>
        <p:spPr>
          <a:xfrm>
            <a:off x="539362" y="163759"/>
            <a:ext cx="3495675" cy="608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rPr>
              <a:t>INTRODUCTION</a:t>
            </a:r>
            <a:endParaRPr sz="3200" dirty="0">
              <a:solidFill>
                <a:schemeClr val="dk2"/>
              </a:solidFill>
            </a:endParaRPr>
          </a:p>
        </p:txBody>
      </p:sp>
      <p:pic>
        <p:nvPicPr>
          <p:cNvPr id="2" name="Picture 1">
            <a:extLst>
              <a:ext uri="{FF2B5EF4-FFF2-40B4-BE49-F238E27FC236}">
                <a16:creationId xmlns:a16="http://schemas.microsoft.com/office/drawing/2014/main" id="{13A6E223-595A-01BA-C67E-5DB9C9944DDC}"/>
              </a:ext>
            </a:extLst>
          </p:cNvPr>
          <p:cNvPicPr>
            <a:picLocks noChangeAspect="1"/>
          </p:cNvPicPr>
          <p:nvPr/>
        </p:nvPicPr>
        <p:blipFill>
          <a:blip r:embed="rId3"/>
          <a:stretch>
            <a:fillRect/>
          </a:stretch>
        </p:blipFill>
        <p:spPr>
          <a:xfrm>
            <a:off x="6248400" y="1306453"/>
            <a:ext cx="3178731" cy="26177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8"/>
          <p:cNvSpPr/>
          <p:nvPr/>
        </p:nvSpPr>
        <p:spPr>
          <a:xfrm>
            <a:off x="0" y="3010625"/>
            <a:ext cx="1263300" cy="87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8"/>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DCF950A2-2F18-5F02-36A8-9252C665E335}"/>
              </a:ext>
            </a:extLst>
          </p:cNvPr>
          <p:cNvSpPr txBox="1"/>
          <p:nvPr/>
        </p:nvSpPr>
        <p:spPr>
          <a:xfrm>
            <a:off x="14905" y="1394"/>
            <a:ext cx="6353081" cy="55154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449580" indent="-342900" fontAlgn="base">
              <a:lnSpc>
                <a:spcPct val="115000"/>
              </a:lnSpc>
              <a:spcBef>
                <a:spcPts val="1200"/>
              </a:spcBef>
              <a:buClr>
                <a:schemeClr val="lt1"/>
              </a:buClr>
              <a:buSzPts val="1800"/>
              <a:buFont typeface="Anaheim"/>
              <a:buChar char="●"/>
              <a:defRPr sz="1800">
                <a:solidFill>
                  <a:schemeClr val="bg1"/>
                </a:solidFill>
                <a:effectLst/>
                <a:latin typeface="Times New Roman" panose="02020603050405020304" pitchFamily="18" charset="0"/>
                <a:ea typeface="Anaheim"/>
                <a:cs typeface="Anaheim"/>
                <a:sym typeface="Anaheim"/>
              </a:defRPr>
            </a:lvl1pPr>
            <a:lvl2pPr marL="9144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2pPr>
            <a:lvl3pPr marL="13716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3pPr>
            <a:lvl4pPr marL="18288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4pPr>
            <a:lvl5pPr marL="22860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5pPr>
            <a:lvl6pPr marL="27432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6pPr>
            <a:lvl7pPr marL="32004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7pPr>
            <a:lvl8pPr marL="36576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8pPr>
            <a:lvl9pPr marL="4114800"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lang="en-US" sz="1600" dirty="0"/>
          </a:p>
          <a:p>
            <a:r>
              <a:rPr lang="en-US" sz="1600" dirty="0"/>
              <a:t>The hostel room allocation system is an important component of the hostel management system, which allocates rooms to students based on their choice of the price of the room, the number of beds in a room, availability of A/C, and size of the room. </a:t>
            </a:r>
          </a:p>
          <a:p>
            <a:r>
              <a:rPr lang="en-US" sz="1600" dirty="0"/>
              <a:t>Hostel room allocation systems need to function with efficiency so that students and faculty alike are registered smoothly in the system’s records and face fewer hassles and issues.</a:t>
            </a:r>
          </a:p>
          <a:p>
            <a:r>
              <a:rPr lang="en-US" sz="1600" dirty="0"/>
              <a:t>In our search for developing a hostel room allotment system, we consulted many hostellers of VIT Bhopal to give us their insights into how the system could be made more efficient and simple for them.</a:t>
            </a:r>
          </a:p>
          <a:p>
            <a:endParaRPr lang="en-US" sz="1600" dirty="0">
              <a:sym typeface="Roboto"/>
            </a:endParaRPr>
          </a:p>
        </p:txBody>
      </p:sp>
      <p:sp>
        <p:nvSpPr>
          <p:cNvPr id="8" name="Rectangle 7">
            <a:extLst>
              <a:ext uri="{FF2B5EF4-FFF2-40B4-BE49-F238E27FC236}">
                <a16:creationId xmlns:a16="http://schemas.microsoft.com/office/drawing/2014/main" id="{4128E235-BFE5-7638-F9CD-7E768AC3055C}"/>
              </a:ext>
            </a:extLst>
          </p:cNvPr>
          <p:cNvSpPr/>
          <p:nvPr/>
        </p:nvSpPr>
        <p:spPr>
          <a:xfrm>
            <a:off x="6722327" y="57150"/>
            <a:ext cx="2438400" cy="5086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FD5679EF-77B2-66FC-6629-8F1187548049}"/>
              </a:ext>
            </a:extLst>
          </p:cNvPr>
          <p:cNvPicPr>
            <a:picLocks noChangeAspect="1"/>
          </p:cNvPicPr>
          <p:nvPr/>
        </p:nvPicPr>
        <p:blipFill>
          <a:blip r:embed="rId3"/>
          <a:stretch>
            <a:fillRect/>
          </a:stretch>
        </p:blipFill>
        <p:spPr>
          <a:xfrm>
            <a:off x="5867400" y="1340320"/>
            <a:ext cx="3575780" cy="2547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1"/>
          <p:cNvSpPr txBox="1">
            <a:spLocks noGrp="1"/>
          </p:cNvSpPr>
          <p:nvPr>
            <p:ph type="title"/>
          </p:nvPr>
        </p:nvSpPr>
        <p:spPr>
          <a:xfrm>
            <a:off x="1278000" y="98850"/>
            <a:ext cx="6588000" cy="6690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IN" sz="3700" u="sng" dirty="0">
                <a:solidFill>
                  <a:schemeClr val="dk2"/>
                </a:solidFill>
              </a:rPr>
              <a:t>MOTIVATION</a:t>
            </a:r>
          </a:p>
        </p:txBody>
      </p:sp>
      <p:sp>
        <p:nvSpPr>
          <p:cNvPr id="367" name="Google Shape;367;p31"/>
          <p:cNvSpPr txBox="1"/>
          <p:nvPr/>
        </p:nvSpPr>
        <p:spPr>
          <a:xfrm>
            <a:off x="152400" y="736609"/>
            <a:ext cx="9115500" cy="43080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449580" indent="-342900" fontAlgn="base">
              <a:lnSpc>
                <a:spcPct val="115000"/>
              </a:lnSpc>
              <a:spcBef>
                <a:spcPts val="1200"/>
              </a:spcBef>
              <a:buClr>
                <a:schemeClr val="lt1"/>
              </a:buClr>
              <a:buSzPts val="1800"/>
              <a:buFont typeface="Anaheim"/>
              <a:buChar char="●"/>
              <a:defRPr sz="1800">
                <a:solidFill>
                  <a:schemeClr val="bg1"/>
                </a:solidFill>
                <a:effectLst/>
                <a:latin typeface="Times New Roman" panose="02020603050405020304" pitchFamily="18" charset="0"/>
                <a:ea typeface="Anaheim"/>
                <a:cs typeface="Anaheim"/>
                <a:sym typeface="Anaheim"/>
              </a:defRPr>
            </a:lvl1pPr>
            <a:lvl2pPr marL="9144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2pPr>
            <a:lvl3pPr marL="13716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3pPr>
            <a:lvl4pPr marL="18288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4pPr>
            <a:lvl5pPr marL="22860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5pPr>
            <a:lvl6pPr marL="27432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6pPr>
            <a:lvl7pPr marL="32004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7pPr>
            <a:lvl8pPr marL="3657600" indent="-317500">
              <a:lnSpc>
                <a:spcPct val="115000"/>
              </a:lnSpc>
              <a:spcBef>
                <a:spcPts val="1600"/>
              </a:spcBef>
              <a:buClr>
                <a:schemeClr val="lt1"/>
              </a:buClr>
              <a:buSzPts val="1400"/>
              <a:buFont typeface="Anaheim"/>
              <a:buChar char="○"/>
              <a:defRPr>
                <a:solidFill>
                  <a:schemeClr val="lt1"/>
                </a:solidFill>
                <a:latin typeface="Anaheim"/>
                <a:ea typeface="Anaheim"/>
                <a:cs typeface="Anaheim"/>
                <a:sym typeface="Anaheim"/>
              </a:defRPr>
            </a:lvl8pPr>
            <a:lvl9pPr marL="4114800"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pPr>
              <a:lnSpc>
                <a:spcPct val="100000"/>
              </a:lnSpc>
            </a:pPr>
            <a:r>
              <a:rPr lang="en-US" sz="1600" dirty="0"/>
              <a:t>Students face problems and hassles when they are registering for the room allotment process. If the process involved is not catered to handle and manage a large number of people, confusion is created.</a:t>
            </a:r>
          </a:p>
          <a:p>
            <a:pPr>
              <a:lnSpc>
                <a:spcPct val="100000"/>
              </a:lnSpc>
            </a:pPr>
            <a:r>
              <a:rPr lang="en-US" sz="1600" dirty="0"/>
              <a:t>By consulting the students at the hostel, we gained new insights and identified major problems. Some of the problems were,</a:t>
            </a:r>
          </a:p>
          <a:p>
            <a:pPr lvl="1">
              <a:lnSpc>
                <a:spcPct val="100000"/>
              </a:lnSpc>
            </a:pPr>
            <a:r>
              <a:rPr lang="en-US" sz="1600" dirty="0">
                <a:solidFill>
                  <a:schemeClr val="bg2"/>
                </a:solidFill>
              </a:rPr>
              <a:t>Excess time spent by each student for each registration.</a:t>
            </a:r>
          </a:p>
          <a:p>
            <a:pPr lvl="1">
              <a:lnSpc>
                <a:spcPct val="100000"/>
              </a:lnSpc>
            </a:pPr>
            <a:r>
              <a:rPr lang="en-US" sz="1600" dirty="0">
                <a:solidFill>
                  <a:schemeClr val="bg2"/>
                </a:solidFill>
              </a:rPr>
              <a:t>Lack of a streamlined process.</a:t>
            </a:r>
          </a:p>
          <a:p>
            <a:pPr lvl="1">
              <a:lnSpc>
                <a:spcPct val="100000"/>
              </a:lnSpc>
            </a:pPr>
            <a:r>
              <a:rPr lang="en-US" sz="1600" dirty="0">
                <a:solidFill>
                  <a:schemeClr val="bg2"/>
                </a:solidFill>
              </a:rPr>
              <a:t>Problems faced when one is not allotted any room due to time constraints.</a:t>
            </a:r>
          </a:p>
          <a:p>
            <a:pPr lvl="1">
              <a:lnSpc>
                <a:spcPct val="100000"/>
              </a:lnSpc>
            </a:pPr>
            <a:r>
              <a:rPr lang="en-US" sz="1600" dirty="0">
                <a:solidFill>
                  <a:schemeClr val="bg2"/>
                </a:solidFill>
              </a:rPr>
              <a:t>Limitations of manual registration.</a:t>
            </a:r>
          </a:p>
          <a:p>
            <a:pPr>
              <a:lnSpc>
                <a:spcPct val="100000"/>
              </a:lnSpc>
            </a:pPr>
            <a:r>
              <a:rPr lang="en-US" sz="1600" dirty="0"/>
              <a:t>By incorporating the information into our project, we proceeded to search for existing and new solutions to these problems.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581100" y="187940"/>
            <a:ext cx="79818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chemeClr val="lt2"/>
                </a:solidFill>
              </a:rPr>
              <a:t>OBJECTIVE</a:t>
            </a:r>
            <a:endParaRPr u="sng" dirty="0">
              <a:solidFill>
                <a:schemeClr val="lt2"/>
              </a:solidFill>
            </a:endParaRPr>
          </a:p>
        </p:txBody>
      </p:sp>
      <p:grpSp>
        <p:nvGrpSpPr>
          <p:cNvPr id="344" name="Google Shape;344;p29"/>
          <p:cNvGrpSpPr/>
          <p:nvPr/>
        </p:nvGrpSpPr>
        <p:grpSpPr>
          <a:xfrm>
            <a:off x="6739789" y="2872050"/>
            <a:ext cx="2404115" cy="2123775"/>
            <a:chOff x="6739789" y="1500450"/>
            <a:chExt cx="2404115" cy="2123775"/>
          </a:xfrm>
        </p:grpSpPr>
        <p:sp>
          <p:nvSpPr>
            <p:cNvPr id="345" name="Google Shape;345;p29"/>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9"/>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9"/>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9"/>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9"/>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0" name="Google Shape;350;p29"/>
          <p:cNvGrpSpPr/>
          <p:nvPr/>
        </p:nvGrpSpPr>
        <p:grpSpPr>
          <a:xfrm>
            <a:off x="10" y="128850"/>
            <a:ext cx="2428766" cy="946351"/>
            <a:chOff x="10" y="1500450"/>
            <a:chExt cx="2428766" cy="946351"/>
          </a:xfrm>
        </p:grpSpPr>
        <p:sp>
          <p:nvSpPr>
            <p:cNvPr id="351" name="Google Shape;351;p29"/>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9"/>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9"/>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4" name="Google Shape;354;p29"/>
          <p:cNvSpPr txBox="1">
            <a:spLocks noGrp="1"/>
          </p:cNvSpPr>
          <p:nvPr>
            <p:ph type="body" idx="4294967295"/>
          </p:nvPr>
        </p:nvSpPr>
        <p:spPr>
          <a:xfrm>
            <a:off x="14579" y="753038"/>
            <a:ext cx="6881449" cy="6130725"/>
          </a:xfrm>
          <a:prstGeom prst="rect">
            <a:avLst/>
          </a:prstGeom>
        </p:spPr>
        <p:txBody>
          <a:bodyPr spcFirstLastPara="1" wrap="square" lIns="91425" tIns="91425" rIns="91425" bIns="91425" anchor="t" anchorCtr="0">
            <a:noAutofit/>
          </a:bodyPr>
          <a:lstStyle/>
          <a:p>
            <a:pPr marR="539750" rtl="0" fontAlgn="base">
              <a:spcBef>
                <a:spcPts val="1200"/>
              </a:spcBef>
              <a:spcAft>
                <a:spcPts val="0"/>
              </a:spcAft>
              <a:buFont typeface="Arial" panose="020B0604020202020204" pitchFamily="34" charset="0"/>
              <a:buChar char="•"/>
            </a:pPr>
            <a:r>
              <a:rPr lang="en-US" b="0" i="0" u="none" strike="noStrike" dirty="0">
                <a:solidFill>
                  <a:schemeClr val="bg1"/>
                </a:solidFill>
                <a:effectLst/>
                <a:latin typeface="Times New Roman" panose="02020603050405020304" pitchFamily="18" charset="0"/>
              </a:rPr>
              <a:t>The main objective of our team is to create a smooth and efficient hostel management system for room allotment of hostellers.</a:t>
            </a:r>
          </a:p>
          <a:p>
            <a:pPr marR="539750" rtl="0" fontAlgn="base">
              <a:spcBef>
                <a:spcPts val="1200"/>
              </a:spcBef>
              <a:spcAft>
                <a:spcPts val="0"/>
              </a:spcAft>
              <a:buFont typeface="Arial" panose="020B0604020202020204" pitchFamily="34" charset="0"/>
              <a:buChar char="•"/>
            </a:pPr>
            <a:r>
              <a:rPr lang="en-US" b="0" i="0" u="none" strike="noStrike" dirty="0">
                <a:solidFill>
                  <a:schemeClr val="bg1"/>
                </a:solidFill>
                <a:effectLst/>
                <a:latin typeface="Times New Roman" panose="02020603050405020304" pitchFamily="18" charset="0"/>
              </a:rPr>
              <a:t>The main aim is the creation of a fair system that will ensure that hostellers face minimum conflicts and issues while registering for room allotment.</a:t>
            </a:r>
          </a:p>
          <a:p>
            <a:pPr marR="539750" rtl="0" fontAlgn="base">
              <a:spcBef>
                <a:spcPts val="1200"/>
              </a:spcBef>
              <a:spcAft>
                <a:spcPts val="0"/>
              </a:spcAft>
              <a:buFont typeface="Arial" panose="020B0604020202020204" pitchFamily="34" charset="0"/>
              <a:buChar char="•"/>
            </a:pPr>
            <a:r>
              <a:rPr lang="en-US" b="0" i="0" u="none" strike="noStrike" dirty="0">
                <a:solidFill>
                  <a:schemeClr val="bg1"/>
                </a:solidFill>
                <a:effectLst/>
                <a:latin typeface="Times New Roman" panose="02020603050405020304" pitchFamily="18" charset="0"/>
              </a:rPr>
              <a:t>This will also help in maintaining transparency between the management and students.</a:t>
            </a:r>
          </a:p>
          <a:p>
            <a:pPr marR="539750" rtl="0" fontAlgn="base">
              <a:spcBef>
                <a:spcPts val="1200"/>
              </a:spcBef>
              <a:spcAft>
                <a:spcPts val="0"/>
              </a:spcAft>
              <a:buFont typeface="Arial" panose="020B0604020202020204" pitchFamily="34" charset="0"/>
              <a:buChar char="•"/>
            </a:pPr>
            <a:r>
              <a:rPr lang="en-US" b="0" i="0" u="none" strike="noStrike" dirty="0">
                <a:solidFill>
                  <a:schemeClr val="bg1"/>
                </a:solidFill>
                <a:effectLst/>
                <a:latin typeface="Times New Roman" panose="02020603050405020304" pitchFamily="18" charset="0"/>
              </a:rPr>
              <a:t>The easy user Interface will help in ease of usability and also lead to make the choosing and allotment process less complicated.</a:t>
            </a:r>
          </a:p>
        </p:txBody>
      </p:sp>
      <p:pic>
        <p:nvPicPr>
          <p:cNvPr id="355" name="Google Shape;355;p29"/>
          <p:cNvPicPr preferRelativeResize="0"/>
          <p:nvPr/>
        </p:nvPicPr>
        <p:blipFill>
          <a:blip r:embed="rId3">
            <a:alphaModFix/>
          </a:blip>
          <a:stretch>
            <a:fillRect/>
          </a:stretch>
        </p:blipFill>
        <p:spPr>
          <a:xfrm>
            <a:off x="6257175" y="1361125"/>
            <a:ext cx="2632450" cy="406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txBox="1">
            <a:spLocks noGrp="1"/>
          </p:cNvSpPr>
          <p:nvPr>
            <p:ph type="title" idx="4294967295"/>
          </p:nvPr>
        </p:nvSpPr>
        <p:spPr>
          <a:xfrm>
            <a:off x="2098325" y="465225"/>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700" u="sng">
                <a:solidFill>
                  <a:schemeClr val="lt2"/>
                </a:solidFill>
              </a:rPr>
              <a:t>LITERATURE REVIEW</a:t>
            </a:r>
            <a:endParaRPr sz="3700" u="sng" dirty="0">
              <a:solidFill>
                <a:schemeClr val="lt2"/>
              </a:solidFill>
            </a:endParaRPr>
          </a:p>
        </p:txBody>
      </p:sp>
      <p:sp>
        <p:nvSpPr>
          <p:cNvPr id="361" name="Google Shape;361;p30"/>
          <p:cNvSpPr txBox="1">
            <a:spLocks noGrp="1"/>
          </p:cNvSpPr>
          <p:nvPr>
            <p:ph type="body" idx="1"/>
          </p:nvPr>
        </p:nvSpPr>
        <p:spPr>
          <a:xfrm>
            <a:off x="472915" y="895350"/>
            <a:ext cx="8671085" cy="3533400"/>
          </a:xfrm>
          <a:prstGeom prst="rect">
            <a:avLst/>
          </a:prstGeom>
          <a:noFill/>
          <a:ln>
            <a:noFill/>
          </a:ln>
        </p:spPr>
        <p:txBody>
          <a:bodyPr spcFirstLastPara="1" wrap="square" lIns="91425" tIns="91425" rIns="91425" bIns="91425" anchor="t" anchorCtr="0">
            <a:noAutofit/>
          </a:bodyPr>
          <a:lstStyle/>
          <a:p>
            <a:pPr marR="449580" indent="-342900" algn="l" fontAlgn="base">
              <a:spcBef>
                <a:spcPts val="1200"/>
              </a:spcBef>
              <a:buClrTx/>
              <a:buSzPts val="1800"/>
            </a:pPr>
            <a:r>
              <a:rPr lang="en-US" sz="1800" b="1" dirty="0">
                <a:solidFill>
                  <a:schemeClr val="tx1">
                    <a:lumMod val="50000"/>
                  </a:schemeClr>
                </a:solidFill>
                <a:latin typeface="Times New Roman" panose="02020603050405020304" pitchFamily="18" charset="0"/>
              </a:rPr>
              <a:t>For the past few years the number of educational institutions has been increasing rapidly. Thereby the number of hostels are also increasing for the accommodation of the students studying in this institution.</a:t>
            </a:r>
          </a:p>
          <a:p>
            <a:pPr marR="449580" indent="-342900" algn="l" fontAlgn="base">
              <a:spcBef>
                <a:spcPts val="1200"/>
              </a:spcBef>
              <a:buClrTx/>
              <a:buSzPts val="1800"/>
            </a:pPr>
            <a:r>
              <a:rPr lang="en-US" sz="1800" b="1" dirty="0">
                <a:solidFill>
                  <a:schemeClr val="tx1">
                    <a:lumMod val="50000"/>
                  </a:schemeClr>
                </a:solidFill>
                <a:latin typeface="Times New Roman" panose="02020603050405020304" pitchFamily="18" charset="0"/>
              </a:rPr>
              <a:t> And hence there is a lot of strain on the person who is running the hostel and software’s are not usually used in this context. </a:t>
            </a:r>
          </a:p>
          <a:p>
            <a:pPr marR="449580" indent="-342900" algn="l" fontAlgn="base">
              <a:spcBef>
                <a:spcPts val="1200"/>
              </a:spcBef>
              <a:buClrTx/>
              <a:buSzPts val="1800"/>
            </a:pPr>
            <a:r>
              <a:rPr lang="en-US" sz="1800" b="1" dirty="0">
                <a:solidFill>
                  <a:schemeClr val="tx1">
                    <a:lumMod val="50000"/>
                  </a:schemeClr>
                </a:solidFill>
                <a:latin typeface="Times New Roman" panose="02020603050405020304" pitchFamily="18" charset="0"/>
              </a:rPr>
              <a:t>This particular project deals with the problems on managing a hostel and avoids the problems which occur when carried manually Identification of the drawbacks of the existing system leads to the designing of a computerized system that will be compatible with the existing system with the system which is more user friendly.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2" name="Rectangle 1">
            <a:extLst>
              <a:ext uri="{FF2B5EF4-FFF2-40B4-BE49-F238E27FC236}">
                <a16:creationId xmlns:a16="http://schemas.microsoft.com/office/drawing/2014/main" id="{985695C2-643A-212D-EB46-0158029063C1}"/>
              </a:ext>
            </a:extLst>
          </p:cNvPr>
          <p:cNvSpPr/>
          <p:nvPr/>
        </p:nvSpPr>
        <p:spPr>
          <a:xfrm>
            <a:off x="-21336" y="4306026"/>
            <a:ext cx="1905000" cy="8374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4" name="Google Shape;404;p33"/>
          <p:cNvSpPr txBox="1">
            <a:spLocks noGrp="1"/>
          </p:cNvSpPr>
          <p:nvPr>
            <p:ph type="title"/>
          </p:nvPr>
        </p:nvSpPr>
        <p:spPr>
          <a:xfrm>
            <a:off x="0" y="465714"/>
            <a:ext cx="8229594"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DISADVANTAGES OF EXISTING SYSTEM:</a:t>
            </a:r>
          </a:p>
        </p:txBody>
      </p:sp>
      <p:sp>
        <p:nvSpPr>
          <p:cNvPr id="405" name="Google Shape;405;p33"/>
          <p:cNvSpPr txBox="1">
            <a:spLocks noGrp="1"/>
          </p:cNvSpPr>
          <p:nvPr>
            <p:ph type="body" idx="1"/>
          </p:nvPr>
        </p:nvSpPr>
        <p:spPr>
          <a:xfrm>
            <a:off x="304800" y="971550"/>
            <a:ext cx="8321700" cy="26463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More human power. </a:t>
            </a:r>
          </a:p>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More strength and strain of manual labour needed.</a:t>
            </a:r>
          </a:p>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Repetition of the same procedure.</a:t>
            </a:r>
          </a:p>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 Low security. </a:t>
            </a:r>
          </a:p>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Data redundancy. </a:t>
            </a:r>
          </a:p>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Difficulty to handle. </a:t>
            </a:r>
          </a:p>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Difficulty to update data.</a:t>
            </a:r>
          </a:p>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Record keeping is difficult. </a:t>
            </a:r>
          </a:p>
          <a:p>
            <a:pPr marL="457200" lvl="0" indent="-349250" algn="l" rtl="0">
              <a:lnSpc>
                <a:spcPct val="150000"/>
              </a:lnSpc>
              <a:spcBef>
                <a:spcPts val="0"/>
              </a:spcBef>
              <a:spcAft>
                <a:spcPts val="0"/>
              </a:spcAft>
              <a:buSzPts val="1900"/>
              <a:buFont typeface="Nunito"/>
              <a:buChar char="●"/>
            </a:pPr>
            <a:r>
              <a:rPr lang="en-US" sz="1900" dirty="0">
                <a:latin typeface="Nunito"/>
                <a:ea typeface="Nunito"/>
                <a:cs typeface="Nunito"/>
                <a:sym typeface="Nunito"/>
              </a:rPr>
              <a:t>Backup data can be easily generated.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idx="7"/>
          </p:nvPr>
        </p:nvSpPr>
        <p:spPr>
          <a:xfrm>
            <a:off x="1278000" y="154525"/>
            <a:ext cx="6951600" cy="6283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u="sng" dirty="0">
                <a:solidFill>
                  <a:schemeClr val="bg1"/>
                </a:solidFill>
              </a:rPr>
              <a:t>SYSTEM DESIGN / ARCHITECTURE</a:t>
            </a:r>
            <a:endParaRPr u="sng" dirty="0">
              <a:solidFill>
                <a:schemeClr val="bg1"/>
              </a:solidFill>
            </a:endParaRPr>
          </a:p>
        </p:txBody>
      </p:sp>
      <p:sp>
        <p:nvSpPr>
          <p:cNvPr id="421" name="Google Shape;421;p35"/>
          <p:cNvSpPr/>
          <p:nvPr/>
        </p:nvSpPr>
        <p:spPr>
          <a:xfrm flipH="1">
            <a:off x="953226" y="2818145"/>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5"/>
          <p:cNvSpPr/>
          <p:nvPr/>
        </p:nvSpPr>
        <p:spPr>
          <a:xfrm flipH="1">
            <a:off x="847662" y="1484574"/>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5"/>
          <p:cNvSpPr/>
          <p:nvPr/>
        </p:nvSpPr>
        <p:spPr>
          <a:xfrm flipH="1">
            <a:off x="402609" y="1782299"/>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5"/>
          <p:cNvSpPr/>
          <p:nvPr/>
        </p:nvSpPr>
        <p:spPr>
          <a:xfrm rot="-5400000" flipH="1">
            <a:off x="1099048" y="1187749"/>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5"/>
          <p:cNvSpPr txBox="1">
            <a:spLocks noGrp="1"/>
          </p:cNvSpPr>
          <p:nvPr>
            <p:ph type="ctrTitle"/>
          </p:nvPr>
        </p:nvSpPr>
        <p:spPr>
          <a:xfrm flipH="1">
            <a:off x="2149234" y="1169461"/>
            <a:ext cx="55305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IN" dirty="0">
                <a:solidFill>
                  <a:schemeClr val="bg2"/>
                </a:solidFill>
              </a:rPr>
              <a:t>User Module</a:t>
            </a:r>
          </a:p>
        </p:txBody>
      </p:sp>
      <p:sp>
        <p:nvSpPr>
          <p:cNvPr id="426" name="Google Shape;426;p35"/>
          <p:cNvSpPr txBox="1">
            <a:spLocks noGrp="1"/>
          </p:cNvSpPr>
          <p:nvPr>
            <p:ph type="ctrTitle" idx="3"/>
          </p:nvPr>
        </p:nvSpPr>
        <p:spPr>
          <a:xfrm flipH="1">
            <a:off x="2121373" y="2419350"/>
            <a:ext cx="5658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IN" dirty="0">
                <a:solidFill>
                  <a:srgbClr val="00B0F0"/>
                </a:solidFill>
              </a:rPr>
              <a:t>Student Module</a:t>
            </a:r>
            <a:endParaRPr dirty="0">
              <a:solidFill>
                <a:srgbClr val="00B0F0"/>
              </a:solidFill>
            </a:endParaRPr>
          </a:p>
        </p:txBody>
      </p:sp>
      <p:sp>
        <p:nvSpPr>
          <p:cNvPr id="427" name="Google Shape;427;p35"/>
          <p:cNvSpPr txBox="1">
            <a:spLocks noGrp="1"/>
          </p:cNvSpPr>
          <p:nvPr>
            <p:ph type="subTitle" idx="4"/>
          </p:nvPr>
        </p:nvSpPr>
        <p:spPr>
          <a:xfrm flipH="1">
            <a:off x="2195350" y="2849599"/>
            <a:ext cx="6668742" cy="97121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This module is used to store student details i.e. information like profile details, contact information, educational details etc. Users can search according to different criteria such as name, course, room number etc. </a:t>
            </a:r>
            <a:endParaRPr dirty="0"/>
          </a:p>
        </p:txBody>
      </p:sp>
      <p:sp>
        <p:nvSpPr>
          <p:cNvPr id="428" name="Google Shape;428;p35"/>
          <p:cNvSpPr/>
          <p:nvPr/>
        </p:nvSpPr>
        <p:spPr>
          <a:xfrm rot="10800000" flipH="1">
            <a:off x="1099100" y="2521320"/>
            <a:ext cx="773400" cy="773400"/>
          </a:xfrm>
          <a:prstGeom prst="rect">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B0F0"/>
              </a:solidFill>
            </a:endParaRPr>
          </a:p>
        </p:txBody>
      </p:sp>
      <p:sp>
        <p:nvSpPr>
          <p:cNvPr id="429" name="Google Shape;429;p35"/>
          <p:cNvSpPr/>
          <p:nvPr/>
        </p:nvSpPr>
        <p:spPr>
          <a:xfrm flipH="1">
            <a:off x="494136" y="2521320"/>
            <a:ext cx="488864" cy="179698"/>
          </a:xfrm>
          <a:custGeom>
            <a:avLst/>
            <a:gdLst/>
            <a:ahLst/>
            <a:cxnLst/>
            <a:rect l="l" t="t" r="r" b="b"/>
            <a:pathLst>
              <a:path w="21766" h="2346" extrusionOk="0">
                <a:moveTo>
                  <a:pt x="1" y="0"/>
                </a:moveTo>
                <a:lnTo>
                  <a:pt x="1" y="2346"/>
                </a:lnTo>
                <a:lnTo>
                  <a:pt x="21765" y="2346"/>
                </a:lnTo>
                <a:lnTo>
                  <a:pt x="21765" y="0"/>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5"/>
          <p:cNvSpPr/>
          <p:nvPr/>
        </p:nvSpPr>
        <p:spPr>
          <a:xfrm flipH="1">
            <a:off x="279908" y="2818145"/>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5"/>
          <p:cNvSpPr/>
          <p:nvPr/>
        </p:nvSpPr>
        <p:spPr>
          <a:xfrm flipH="1">
            <a:off x="642956" y="3115870"/>
            <a:ext cx="323894" cy="178849"/>
          </a:xfrm>
          <a:custGeom>
            <a:avLst/>
            <a:gdLst/>
            <a:ahLst/>
            <a:cxnLst/>
            <a:rect l="l" t="t" r="r" b="b"/>
            <a:pathLst>
              <a:path w="12098" h="2335" extrusionOk="0">
                <a:moveTo>
                  <a:pt x="1" y="1"/>
                </a:moveTo>
                <a:lnTo>
                  <a:pt x="1" y="2335"/>
                </a:lnTo>
                <a:lnTo>
                  <a:pt x="12098" y="2335"/>
                </a:lnTo>
                <a:lnTo>
                  <a:pt x="12098"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5"/>
          <p:cNvSpPr/>
          <p:nvPr/>
        </p:nvSpPr>
        <p:spPr>
          <a:xfrm flipH="1">
            <a:off x="279908" y="1187749"/>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5"/>
          <p:cNvSpPr/>
          <p:nvPr/>
        </p:nvSpPr>
        <p:spPr>
          <a:xfrm flipH="1">
            <a:off x="548752" y="1484999"/>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5"/>
          <p:cNvSpPr/>
          <p:nvPr/>
        </p:nvSpPr>
        <p:spPr>
          <a:xfrm>
            <a:off x="1255197" y="2677599"/>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5"/>
          <p:cNvSpPr/>
          <p:nvPr/>
        </p:nvSpPr>
        <p:spPr>
          <a:xfrm>
            <a:off x="1283840" y="1344210"/>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5"/>
          <p:cNvSpPr txBox="1">
            <a:spLocks noGrp="1"/>
          </p:cNvSpPr>
          <p:nvPr>
            <p:ph type="subTitle" idx="4"/>
          </p:nvPr>
        </p:nvSpPr>
        <p:spPr>
          <a:xfrm flipH="1">
            <a:off x="2234272" y="1630136"/>
            <a:ext cx="6360976" cy="356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This helps the administrator and user to login to the homepage only if password and username matches.</a:t>
            </a:r>
            <a:endParaRPr dirty="0"/>
          </a:p>
        </p:txBody>
      </p:sp>
      <p:sp>
        <p:nvSpPr>
          <p:cNvPr id="2" name="Google Shape;421;p35">
            <a:extLst>
              <a:ext uri="{FF2B5EF4-FFF2-40B4-BE49-F238E27FC236}">
                <a16:creationId xmlns:a16="http://schemas.microsoft.com/office/drawing/2014/main" id="{965A6CCF-CEC4-0787-7762-1425074A3F5B}"/>
              </a:ext>
            </a:extLst>
          </p:cNvPr>
          <p:cNvSpPr/>
          <p:nvPr/>
        </p:nvSpPr>
        <p:spPr>
          <a:xfrm flipH="1">
            <a:off x="927826" y="4250039"/>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426;p35">
            <a:extLst>
              <a:ext uri="{FF2B5EF4-FFF2-40B4-BE49-F238E27FC236}">
                <a16:creationId xmlns:a16="http://schemas.microsoft.com/office/drawing/2014/main" id="{C55948E3-AB20-A421-7F12-9D2C929BD883}"/>
              </a:ext>
            </a:extLst>
          </p:cNvPr>
          <p:cNvSpPr txBox="1">
            <a:spLocks/>
          </p:cNvSpPr>
          <p:nvPr/>
        </p:nvSpPr>
        <p:spPr>
          <a:xfrm flipH="1">
            <a:off x="2095973" y="3754189"/>
            <a:ext cx="5658900" cy="356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US" dirty="0">
                <a:solidFill>
                  <a:schemeClr val="tx2"/>
                </a:solidFill>
              </a:rPr>
              <a:t>Room Allotment Module</a:t>
            </a:r>
          </a:p>
        </p:txBody>
      </p:sp>
      <p:sp>
        <p:nvSpPr>
          <p:cNvPr id="4" name="Google Shape;427;p35">
            <a:extLst>
              <a:ext uri="{FF2B5EF4-FFF2-40B4-BE49-F238E27FC236}">
                <a16:creationId xmlns:a16="http://schemas.microsoft.com/office/drawing/2014/main" id="{E92B07BD-F1A5-9224-FF84-13CE7E3E6BA4}"/>
              </a:ext>
            </a:extLst>
          </p:cNvPr>
          <p:cNvSpPr txBox="1">
            <a:spLocks/>
          </p:cNvSpPr>
          <p:nvPr/>
        </p:nvSpPr>
        <p:spPr>
          <a:xfrm flipH="1">
            <a:off x="2169950" y="4184439"/>
            <a:ext cx="6719542" cy="1072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2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200"/>
              <a:buFont typeface="Anaheim"/>
              <a:buNone/>
              <a:defRPr sz="1200" b="0" i="0" u="none" strike="noStrike" cap="none">
                <a:solidFill>
                  <a:schemeClr val="lt1"/>
                </a:solidFill>
                <a:latin typeface="Anaheim"/>
                <a:ea typeface="Anaheim"/>
                <a:cs typeface="Anaheim"/>
                <a:sym typeface="Anaheim"/>
              </a:defRPr>
            </a:lvl9pPr>
          </a:lstStyle>
          <a:p>
            <a:pPr marL="0" indent="0"/>
            <a:r>
              <a:rPr lang="en-US" dirty="0"/>
              <a:t>This deals with allocation of room to students according to education details, section or course. Rooms will be allocated to students and an ID will be generated for it.</a:t>
            </a:r>
          </a:p>
        </p:txBody>
      </p:sp>
      <p:sp>
        <p:nvSpPr>
          <p:cNvPr id="5" name="Google Shape;428;p35">
            <a:extLst>
              <a:ext uri="{FF2B5EF4-FFF2-40B4-BE49-F238E27FC236}">
                <a16:creationId xmlns:a16="http://schemas.microsoft.com/office/drawing/2014/main" id="{DB507566-8541-C79B-A347-558636D932D3}"/>
              </a:ext>
            </a:extLst>
          </p:cNvPr>
          <p:cNvSpPr/>
          <p:nvPr/>
        </p:nvSpPr>
        <p:spPr>
          <a:xfrm rot="10800000" flipH="1">
            <a:off x="1073700" y="3953214"/>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9;p35">
            <a:extLst>
              <a:ext uri="{FF2B5EF4-FFF2-40B4-BE49-F238E27FC236}">
                <a16:creationId xmlns:a16="http://schemas.microsoft.com/office/drawing/2014/main" id="{FA4AA37D-0C6D-09F1-84E2-02A35C5D2615}"/>
              </a:ext>
            </a:extLst>
          </p:cNvPr>
          <p:cNvSpPr/>
          <p:nvPr/>
        </p:nvSpPr>
        <p:spPr>
          <a:xfrm flipH="1">
            <a:off x="468736" y="3953214"/>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30;p35">
            <a:extLst>
              <a:ext uri="{FF2B5EF4-FFF2-40B4-BE49-F238E27FC236}">
                <a16:creationId xmlns:a16="http://schemas.microsoft.com/office/drawing/2014/main" id="{9801D42C-EDAC-AEA8-A73C-24BE553090CE}"/>
              </a:ext>
            </a:extLst>
          </p:cNvPr>
          <p:cNvSpPr/>
          <p:nvPr/>
        </p:nvSpPr>
        <p:spPr>
          <a:xfrm flipH="1">
            <a:off x="254508" y="4250039"/>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31;p35">
            <a:extLst>
              <a:ext uri="{FF2B5EF4-FFF2-40B4-BE49-F238E27FC236}">
                <a16:creationId xmlns:a16="http://schemas.microsoft.com/office/drawing/2014/main" id="{24FAA03B-A3BD-645B-6690-021F06BE77A6}"/>
              </a:ext>
            </a:extLst>
          </p:cNvPr>
          <p:cNvSpPr/>
          <p:nvPr/>
        </p:nvSpPr>
        <p:spPr>
          <a:xfrm flipH="1">
            <a:off x="617556" y="4547764"/>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50" name="Picture 2" descr="Computer Icons Module Icon design Modular programming, web module, angle,  logo, symmetry png | PNGWing">
            <a:extLst>
              <a:ext uri="{FF2B5EF4-FFF2-40B4-BE49-F238E27FC236}">
                <a16:creationId xmlns:a16="http://schemas.microsoft.com/office/drawing/2014/main" id="{27992A8C-4F98-2D23-DC95-BE8D282DECC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7717" y1="17773" x2="47717" y2="17773"/>
                        <a14:foregroundMark x1="43696" y1="32813" x2="43696" y2="32813"/>
                        <a14:foregroundMark x1="53913" y1="29883" x2="53913" y2="29883"/>
                        <a14:foregroundMark x1="62065" y1="30664" x2="62065" y2="30664"/>
                        <a14:foregroundMark x1="63261" y1="51953" x2="63261" y2="51953"/>
                        <a14:foregroundMark x1="57283" y1="68359" x2="57283" y2="68359"/>
                        <a14:foregroundMark x1="67935" y1="69336" x2="67935" y2="69336"/>
                        <a14:foregroundMark x1="40435" y1="66602" x2="40435" y2="66602"/>
                        <a14:foregroundMark x1="33152" y1="54883" x2="33152" y2="54883"/>
                        <a14:foregroundMark x1="30326" y1="73047" x2="30326" y2="73047"/>
                        <a14:foregroundMark x1="31196" y1="31445" x2="31196" y2="31445"/>
                      </a14:backgroundRemoval>
                    </a14:imgEffect>
                  </a14:imgLayer>
                </a14:imgProps>
              </a:ext>
              <a:ext uri="{28A0092B-C50C-407E-A947-70E740481C1C}">
                <a14:useLocalDpi xmlns:a14="http://schemas.microsoft.com/office/drawing/2010/main" val="0"/>
              </a:ext>
            </a:extLst>
          </a:blip>
          <a:srcRect l="24909" t="7652" r="26865" b="7223"/>
          <a:stretch/>
        </p:blipFill>
        <p:spPr bwMode="auto">
          <a:xfrm>
            <a:off x="1182658" y="4077133"/>
            <a:ext cx="545003" cy="53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599666"/>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1334</Words>
  <Application>Microsoft Office PowerPoint</Application>
  <PresentationFormat>On-screen Show (16:9)</PresentationFormat>
  <Paragraphs>103</Paragraphs>
  <Slides>17</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Raleway SemiBold</vt:lpstr>
      <vt:lpstr>Roboto Condensed Light</vt:lpstr>
      <vt:lpstr>Barlow Condensed ExtraBold</vt:lpstr>
      <vt:lpstr>Nunito</vt:lpstr>
      <vt:lpstr>Roboto</vt:lpstr>
      <vt:lpstr>Arial</vt:lpstr>
      <vt:lpstr>Barlow</vt:lpstr>
      <vt:lpstr>Wingdings</vt:lpstr>
      <vt:lpstr>Times New Roman</vt:lpstr>
      <vt:lpstr>Overpass Mono</vt:lpstr>
      <vt:lpstr>Anaheim</vt:lpstr>
      <vt:lpstr>Nunito Light</vt:lpstr>
      <vt:lpstr>Programming Lesson by Slidesgo</vt:lpstr>
      <vt:lpstr>Hostel Management System(Room Allocation)</vt:lpstr>
      <vt:lpstr>TEAM MEMBERS</vt:lpstr>
      <vt:lpstr>PowerPoint Presentation</vt:lpstr>
      <vt:lpstr>PowerPoint Presentation</vt:lpstr>
      <vt:lpstr>MOTIVATION</vt:lpstr>
      <vt:lpstr>OBJECTIVE</vt:lpstr>
      <vt:lpstr>LITERATURE REVIEW</vt:lpstr>
      <vt:lpstr>DISADVANTAGES OF EXISTING SYSTEM:</vt:lpstr>
      <vt:lpstr>SYSTEM DESIGN / ARCHITECTURE</vt:lpstr>
      <vt:lpstr>SYSTEM DESIGN / ARCHITECTURE</vt:lpstr>
      <vt:lpstr>SYSTEM ARCHITECTURE</vt:lpstr>
      <vt:lpstr>SYSTEM ARCHITECTURE</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dc:title>
  <cp:lastModifiedBy>khush</cp:lastModifiedBy>
  <cp:revision>3</cp:revision>
  <dcterms:modified xsi:type="dcterms:W3CDTF">2022-12-29T04:59:10Z</dcterms:modified>
</cp:coreProperties>
</file>