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4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4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2" name="Google Shape;82;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269d35ccb04_0_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9d35ccb04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69d35ccb04_0_1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9d35ccb04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69d35ccb04_0_1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9d35ccb04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69d35ccb04_0_2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9d35ccb04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67" name="Google Shape;167;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2" name="Google Shape;92;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8" name="Google Shape;98;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 name="Google Shape;104;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5" name="Google Shape;115;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1" name="Google Shape;121;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7" name="Google Shape;127;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33" name="Google Shape;133;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69d35ccb04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9d35ccb0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2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4" name="Google Shape;24;p1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6" name="Google Shape;36;p16"/>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7" name="Google Shape;37;p1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3" name="Google Shape;43;p17"/>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5" name="Google Shape;45;p17"/>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6" name="Google Shape;46;p1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1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type="pic" idx="2"/>
          </p:nvPr>
        </p:nvSpPr>
        <p:spPr>
          <a:xfrm>
            <a:off x="1792288" y="612775"/>
            <a:ext cx="5486400" cy="4114800"/>
          </a:xfrm>
          <a:prstGeom prst="rect">
            <a:avLst/>
          </a:prstGeom>
          <a:noFill/>
          <a:ln>
            <a:noFill/>
          </a:ln>
        </p:spPr>
      </p:sp>
      <p:sp>
        <p:nvSpPr>
          <p:cNvPr id="64" name="Google Shape;64;p2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2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
          <p:cNvSpPr/>
          <p:nvPr/>
        </p:nvSpPr>
        <p:spPr>
          <a:xfrm>
            <a:off x="498600" y="2187720"/>
            <a:ext cx="8152920" cy="699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31859C"/>
                </a:solidFill>
                <a:latin typeface="Times New Roman" panose="02020603050405020304"/>
                <a:ea typeface="Times New Roman" panose="02020603050405020304"/>
                <a:cs typeface="Times New Roman" panose="02020603050405020304"/>
                <a:sym typeface="Times New Roman" panose="02020603050405020304"/>
              </a:rPr>
              <a:t>Facial Emotion Detection System</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1"/>
          <p:cNvSpPr/>
          <p:nvPr/>
        </p:nvSpPr>
        <p:spPr>
          <a:xfrm>
            <a:off x="762120" y="3657600"/>
            <a:ext cx="7772040" cy="1369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Presented By</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Patel Amisha Chiragbhai(200120116063)</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1"/>
          <p:cNvSpPr/>
          <p:nvPr/>
        </p:nvSpPr>
        <p:spPr>
          <a:xfrm>
            <a:off x="762120" y="5719320"/>
            <a:ext cx="7772040" cy="851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p:nvPr/>
        </p:nvSpPr>
        <p:spPr>
          <a:xfrm>
            <a:off x="533520" y="228600"/>
            <a:ext cx="8000640" cy="76176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GANDHINAGAR INSTITUTE OF TECHNOLOGY</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
          <p:cNvSpPr/>
          <p:nvPr/>
        </p:nvSpPr>
        <p:spPr>
          <a:xfrm>
            <a:off x="762120" y="838080"/>
            <a:ext cx="7772040" cy="395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Engineering </a:t>
            </a: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p:nvPr/>
        </p:nvSpPr>
        <p:spPr>
          <a:xfrm>
            <a:off x="762120" y="1219320"/>
            <a:ext cx="7772040" cy="395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Academic Year: 2023 - 2024</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g269d35ccb04_0_6"/>
          <p:cNvSpPr txBox="1"/>
          <p:nvPr/>
        </p:nvSpPr>
        <p:spPr>
          <a:xfrm>
            <a:off x="423375" y="382775"/>
            <a:ext cx="8351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rPr>
              <a:t>Branch</a:t>
            </a:r>
            <a:r>
              <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rPr>
              <a:t> Screenshot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8" name="Google Shape;148;g269d35ccb04_0_6"/>
          <p:cNvPicPr preferRelativeResize="0"/>
          <p:nvPr/>
        </p:nvPicPr>
        <p:blipFill>
          <a:blip r:embed="rId1"/>
          <a:stretch>
            <a:fillRect/>
          </a:stretch>
        </p:blipFill>
        <p:spPr>
          <a:xfrm>
            <a:off x="152400" y="1274075"/>
            <a:ext cx="8839201" cy="4567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pic>
        <p:nvPicPr>
          <p:cNvPr id="153" name="Google Shape;153;g269d35ccb04_0_11"/>
          <p:cNvPicPr preferRelativeResize="0"/>
          <p:nvPr/>
        </p:nvPicPr>
        <p:blipFill>
          <a:blip r:embed="rId1"/>
          <a:stretch>
            <a:fillRect/>
          </a:stretch>
        </p:blipFill>
        <p:spPr>
          <a:xfrm>
            <a:off x="152400" y="1165788"/>
            <a:ext cx="8839201" cy="4526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g269d35ccb04_0_15"/>
          <p:cNvSpPr txBox="1"/>
          <p:nvPr/>
        </p:nvSpPr>
        <p:spPr>
          <a:xfrm>
            <a:off x="263875" y="382775"/>
            <a:ext cx="8351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rPr>
              <a:t>Camera</a:t>
            </a:r>
            <a:r>
              <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rPr>
              <a:t> Screenshot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9" name="Google Shape;159;g269d35ccb04_0_15"/>
          <p:cNvPicPr preferRelativeResize="0"/>
          <p:nvPr/>
        </p:nvPicPr>
        <p:blipFill>
          <a:blip r:embed="rId1"/>
          <a:stretch>
            <a:fillRect/>
          </a:stretch>
        </p:blipFill>
        <p:spPr>
          <a:xfrm>
            <a:off x="152400" y="1274075"/>
            <a:ext cx="8839199" cy="45838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pic>
        <p:nvPicPr>
          <p:cNvPr id="164" name="Google Shape;164;g269d35ccb04_0_20"/>
          <p:cNvPicPr preferRelativeResize="0"/>
          <p:nvPr/>
        </p:nvPicPr>
        <p:blipFill>
          <a:blip r:embed="rId1"/>
          <a:stretch>
            <a:fillRect/>
          </a:stretch>
        </p:blipFill>
        <p:spPr>
          <a:xfrm>
            <a:off x="152400" y="1428300"/>
            <a:ext cx="8839199" cy="4522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0"/>
          <p:cNvSpPr txBox="1"/>
          <p:nvPr/>
        </p:nvSpPr>
        <p:spPr>
          <a:xfrm>
            <a:off x="457200" y="274680"/>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31859C"/>
                </a:solidFill>
                <a:latin typeface="Times New Roman" panose="02020603050405020304"/>
                <a:ea typeface="Times New Roman" panose="02020603050405020304"/>
                <a:cs typeface="Times New Roman" panose="02020603050405020304"/>
                <a:sym typeface="Times New Roman" panose="02020603050405020304"/>
              </a:rPr>
              <a:t>Outcomes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0" name="Google Shape;170;p10"/>
          <p:cNvSpPr txBox="1"/>
          <p:nvPr/>
        </p:nvSpPr>
        <p:spPr>
          <a:xfrm>
            <a:off x="457200" y="1295280"/>
            <a:ext cx="8229240" cy="51476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Instantaneous insights into customer emotions during their dining experience.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Ability to personalize services based on individual customer emotions.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Helps optimize the menu by identifying popular dishes and refining offerings based on emotional responses.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how the restaurant's ambiance affects customer emotions.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Enables adjustments to lighting, music, and decor for a more pleasant and emotionally resonant dining atmosphere.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Identification of staff behaviors impacting customer emotions.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Facilitates the development of emotionally resonant marketing strategies that resonate with customer preferences.</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2"/>
          <p:cNvSpPr txBox="1"/>
          <p:nvPr/>
        </p:nvSpPr>
        <p:spPr>
          <a:xfrm>
            <a:off x="457200" y="274680"/>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31859C"/>
                </a:solidFill>
                <a:latin typeface="Times New Roman" panose="02020603050405020304"/>
                <a:ea typeface="Times New Roman" panose="02020603050405020304"/>
                <a:cs typeface="Times New Roman" panose="02020603050405020304"/>
                <a:sym typeface="Times New Roman" panose="02020603050405020304"/>
              </a:rPr>
              <a:t>Outline</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2"/>
          <p:cNvSpPr txBox="1"/>
          <p:nvPr/>
        </p:nvSpPr>
        <p:spPr>
          <a:xfrm>
            <a:off x="476250" y="1295280"/>
            <a:ext cx="8229240" cy="5147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Company</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Company Profile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Technology</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Work (Job Description)</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Outcomes(Benefits)</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3"/>
          <p:cNvSpPr txBox="1"/>
          <p:nvPr/>
        </p:nvSpPr>
        <p:spPr>
          <a:xfrm>
            <a:off x="457200" y="-275"/>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31859C"/>
                </a:solidFill>
                <a:latin typeface="Times New Roman" panose="02020603050405020304"/>
                <a:ea typeface="Times New Roman" panose="02020603050405020304"/>
                <a:cs typeface="Times New Roman" panose="02020603050405020304"/>
                <a:sym typeface="Times New Roman" panose="02020603050405020304"/>
              </a:rPr>
              <a:t>Introduction</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3"/>
          <p:cNvSpPr txBox="1"/>
          <p:nvPr/>
        </p:nvSpPr>
        <p:spPr>
          <a:xfrm>
            <a:off x="457200" y="836810"/>
            <a:ext cx="8229240" cy="51476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facial emotion detection system is a technology that analyzes facial expressions from images or videos to reveal information on one’s emotional state.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By analyzing facial features and patterns, machines can make educated guesses about a person’s emotional state.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 the dynamic landscape of the hospitality industry, customer satisfaction is paramount to the success of any restaurant.</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and catering to the emotional experiences of patrons can significantly enhance the overall dining experience.</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By employing advanced facial recognition algorithms, the system can detect and interpret various emotions such as happiness, surprise, disappointment, and more, in real-time.</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4"/>
          <p:cNvSpPr txBox="1"/>
          <p:nvPr/>
        </p:nvSpPr>
        <p:spPr>
          <a:xfrm>
            <a:off x="274320" y="387985"/>
            <a:ext cx="8228965" cy="65430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Facial Emotional Detection System for Restaurants is an innovative solution that uses computer vision and artificial intelligence to analyze facial expressions, providing valuable insights into the emotional states of diners.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primary goal of implementing such a system in a restaurant setting is to personalize and optimize the overall dining experience.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Through the continuous monitoring of customer’s facial expressions, restaurant staff can gain immediate feedback on the effectiveness of their services, food quality, and ambiance.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real-time emotional analysis empowers restaurant management to make data-driven decisions, tailoring their offerings and service strategies to meet the specific needs and preferences of their clientele.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6"/>
          <p:cNvSpPr txBox="1"/>
          <p:nvPr/>
        </p:nvSpPr>
        <p:spPr>
          <a:xfrm>
            <a:off x="457200" y="274680"/>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31859C"/>
                </a:solidFill>
                <a:latin typeface="Times New Roman" panose="02020603050405020304"/>
                <a:ea typeface="Times New Roman" panose="02020603050405020304"/>
                <a:cs typeface="Times New Roman" panose="02020603050405020304"/>
                <a:sym typeface="Times New Roman" panose="02020603050405020304"/>
              </a:rPr>
              <a:t>Technology</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8" name="Google Shape;118;p6"/>
          <p:cNvSpPr txBox="1"/>
          <p:nvPr/>
        </p:nvSpPr>
        <p:spPr>
          <a:xfrm>
            <a:off x="457200" y="1295280"/>
            <a:ext cx="8229240" cy="51476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OpenCV (Open Source Computer Vision):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 powerful open-source computer vision library that includes tools for facial detection and recognition.</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Dlib:</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 C++ toolkit containing machine learning algorithms and tools for facial recognition.</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Convolutional Neural Networks (CNNs):</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Deep learning models often used for image classification tasks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Annotation Tools: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annotation tools like LabelImg for annotating images with facial expression, crucial for training the model.</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Hardware: </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Depending on the application, consider appropriate hardware like GPUs for faster model training and real-time inference.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7"/>
          <p:cNvSpPr txBox="1"/>
          <p:nvPr/>
        </p:nvSpPr>
        <p:spPr>
          <a:xfrm>
            <a:off x="457200" y="274680"/>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7"/>
          <p:cNvSpPr txBox="1"/>
          <p:nvPr/>
        </p:nvSpPr>
        <p:spPr>
          <a:xfrm>
            <a:off x="457200" y="990480"/>
            <a:ext cx="8229240" cy="51476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Installation and Setup: </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Learning how to install Ultralytics and its dependencies using Python package managers like pip.</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Dataset Preparation: </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Understanding the importance of curated datasets for training YOLO models. Preparing and organizing datasets with labeled images and annotations to facilitate model learning. </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Widely used for its rich ecosystem of libraries and frameworks in the machine learning and computer vision domains.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Utilized for performance-critical components of facial recognition systems.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SQL or NoSQL Databases:</a:t>
            </a:r>
            <a:r>
              <a:rPr lang="en-US" sz="2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 Depending on the scale and requirements of the system, databases may be used for storing and managing facial data.</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8"/>
          <p:cNvSpPr txBox="1"/>
          <p:nvPr/>
        </p:nvSpPr>
        <p:spPr>
          <a:xfrm>
            <a:off x="457200" y="274680"/>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31859C"/>
                </a:solidFill>
                <a:latin typeface="Times New Roman" panose="02020603050405020304"/>
                <a:ea typeface="Times New Roman" panose="02020603050405020304"/>
                <a:cs typeface="Times New Roman" panose="02020603050405020304"/>
                <a:sym typeface="Times New Roman" panose="02020603050405020304"/>
              </a:rPr>
              <a:t>Work</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0" name="Google Shape;130;p8"/>
          <p:cNvSpPr txBox="1"/>
          <p:nvPr/>
        </p:nvSpPr>
        <p:spPr>
          <a:xfrm>
            <a:off x="457200" y="1295280"/>
            <a:ext cx="8229240" cy="51476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Collect and label data</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gather a large and diverse dataset of facial images with different emotions, preferably in restaurant settings. Also label each image with the corresponding emotion category, such as anger, happiness, sadness, etc.</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 Technology Stack: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Choose appropriate technologies, frameworks, and libraries for facial detection, emotion recognition, and system development (e.g. OpenCV, TensorFlow, PyTorch).</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Annotation: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Annotate the collected dataset with labeled facial expressions for training the emotion recognition model.</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Model Development: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train a facial emotion recognition model using deep learning techniques.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9"/>
          <p:cNvSpPr txBox="1"/>
          <p:nvPr/>
        </p:nvSpPr>
        <p:spPr>
          <a:xfrm>
            <a:off x="457200" y="274680"/>
            <a:ext cx="8229240" cy="715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6" name="Google Shape;136;p9"/>
          <p:cNvSpPr txBox="1"/>
          <p:nvPr/>
        </p:nvSpPr>
        <p:spPr>
          <a:xfrm>
            <a:off x="457200" y="1295280"/>
            <a:ext cx="8229240" cy="514764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Integration with Facial Detection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Implement facial detection algorithms to locate and identify faces within images or video streams.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Testing and Validation: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Conduct thorough testing to ensure the accuracy and reliability of the emotion recognition model. Validate the system's performance under various lighting conditions and with diverse facial expressions.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rgbClr val="000000"/>
              </a:buClr>
              <a:buSzPts val="2400"/>
              <a:buFont typeface="Arial" panose="020B0604020202020204"/>
              <a:buNone/>
            </a:pP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0000"/>
              </a:buClr>
              <a:buSzPts val="2400"/>
              <a:buFont typeface="Arial" panose="020B0604020202020204"/>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User Interface Development (Optional):</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Develop a user interface for the restaurant staff to access and interpret the emotional data.</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30480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19050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269d35ccb04_0_0"/>
          <p:cNvSpPr txBox="1"/>
          <p:nvPr/>
        </p:nvSpPr>
        <p:spPr>
          <a:xfrm>
            <a:off x="396300" y="324775"/>
            <a:ext cx="8351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3600"/>
              <a:buFont typeface="Arial" panose="020B0604020202020204"/>
              <a:buNone/>
            </a:pPr>
            <a:r>
              <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rPr>
              <a:t>Dashboard </a:t>
            </a:r>
            <a:r>
              <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rPr>
              <a:t>Screenshot</a:t>
            </a:r>
            <a:endParaRPr lang="en-US" sz="3600" b="1">
              <a:solidFill>
                <a:srgbClr val="31859C"/>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2" name="Google Shape;142;g269d35ccb04_0_0"/>
          <p:cNvPicPr preferRelativeResize="0"/>
          <p:nvPr/>
        </p:nvPicPr>
        <p:blipFill>
          <a:blip r:embed="rId1"/>
          <a:stretch>
            <a:fillRect/>
          </a:stretch>
        </p:blipFill>
        <p:spPr>
          <a:xfrm>
            <a:off x="152400" y="1332050"/>
            <a:ext cx="8839202" cy="45183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4790</Words>
  <Application>WPS Presentation</Application>
  <PresentationFormat/>
  <Paragraphs>85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Calibri</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khush</cp:lastModifiedBy>
  <cp:revision>8</cp:revision>
  <dcterms:created xsi:type="dcterms:W3CDTF">2024-02-22T09:57:00Z</dcterms:created>
  <dcterms:modified xsi:type="dcterms:W3CDTF">2024-05-01T06:17:20Z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5BDD51DC822B4B5AAAFB85CA9C2233AC_13</vt:lpwstr>
  </property>
  <property fmtid="{D5CDD505-2E9C-101B-9397-08002B2CF9AE}" pid="3" name="KSOProductBuildVer">
    <vt:lpwstr>1033-12.2.0.13489</vt:lpwstr>
  </property>
</Properties>
</file>