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3" r:id="rId16"/>
    <p:sldId id="274" r:id="rId17"/>
    <p:sldId id="275" r:id="rId18"/>
    <p:sldId id="277" r:id="rId19"/>
    <p:sldId id="279" r:id="rId20"/>
    <p:sldId id="282" r:id="rId21"/>
    <p:sldId id="283" r:id="rId22"/>
    <p:sldId id="285" r:id="rId23"/>
    <p:sldId id="286" r:id="rId24"/>
    <p:sldId id="287" r:id="rId25"/>
    <p:sldId id="288" r:id="rId26"/>
    <p:sldId id="291" r:id="rId27"/>
    <p:sldId id="293" r:id="rId28"/>
    <p:sldId id="295" r:id="rId29"/>
    <p:sldId id="296" r:id="rId30"/>
    <p:sldId id="29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2718-54ED-4397-BC82-ED589054CFD4}" type="datetimeFigureOut">
              <a:rPr lang="en-IN" smtClean="0"/>
              <a:t>19-08-2022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B26E9F3-48FE-4104-8AA3-B12E94CD0AA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98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2718-54ED-4397-BC82-ED589054CFD4}"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6E9F3-48FE-4104-8AA3-B12E94CD0AA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58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2718-54ED-4397-BC82-ED589054CFD4}"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6E9F3-48FE-4104-8AA3-B12E94CD0AA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939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2718-54ED-4397-BC82-ED589054CFD4}"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6E9F3-48FE-4104-8AA3-B12E94CD0AA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64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2718-54ED-4397-BC82-ED589054CFD4}"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6E9F3-48FE-4104-8AA3-B12E94CD0AA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11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2718-54ED-4397-BC82-ED589054CFD4}"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26E9F3-48FE-4104-8AA3-B12E94CD0AA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03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2718-54ED-4397-BC82-ED589054CFD4}" type="datetimeFigureOut">
              <a:rPr lang="en-IN" smtClean="0"/>
              <a:t>19-08-2022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26E9F3-48FE-4104-8AA3-B12E94CD0AA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6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2718-54ED-4397-BC82-ED589054CFD4}" type="datetimeFigureOut">
              <a:rPr lang="en-IN" smtClean="0"/>
              <a:t>19-08-2022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26E9F3-48FE-4104-8AA3-B12E94CD0AA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32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2718-54ED-4397-BC82-ED589054CFD4}" type="datetimeFigureOut">
              <a:rPr lang="en-IN" smtClean="0"/>
              <a:t>19-08-2022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26E9F3-48FE-4104-8AA3-B12E94CD0AA2}" type="slidenum">
              <a:rPr lang="en-IN" smtClean="0"/>
              <a:t>‹#›</a:t>
            </a:fld>
            <a:endParaRPr lang="en-IN"/>
          </a:p>
        </p:txBody>
      </p:sp>
    </p:spTree>
    <p:extLst>
      <p:ext uri="{BB962C8B-B14F-4D97-AF65-F5344CB8AC3E}">
        <p14:creationId xmlns:p14="http://schemas.microsoft.com/office/powerpoint/2010/main" val="209037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2718-54ED-4397-BC82-ED589054CFD4}"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26E9F3-48FE-4104-8AA3-B12E94CD0AA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732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8F32718-54ED-4397-BC82-ED589054CFD4}" type="datetimeFigureOut">
              <a:rPr lang="en-IN" smtClean="0"/>
              <a:t>19-08-2022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B26E9F3-48FE-4104-8AA3-B12E94CD0AA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63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8F32718-54ED-4397-BC82-ED589054CFD4}" type="datetimeFigureOut">
              <a:rPr lang="en-IN" smtClean="0"/>
              <a:t>19-08-2022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B26E9F3-48FE-4104-8AA3-B12E94CD0AA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55074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318" y="196594"/>
            <a:ext cx="9144000" cy="2387600"/>
          </a:xfrm>
        </p:spPr>
        <p:txBody>
          <a:bodyPr>
            <a:normAutofit fontScale="90000"/>
          </a:bodyPr>
          <a:lstStyle/>
          <a:p>
            <a:r>
              <a:rPr lang="en-US" sz="4000" dirty="0">
                <a:cs typeface="Calibri Light"/>
              </a:rPr>
              <a:t>Project presentation on</a:t>
            </a:r>
            <a:br>
              <a:rPr lang="en-US" sz="4000" dirty="0">
                <a:cs typeface="Calibri Light"/>
              </a:rPr>
            </a:br>
            <a:r>
              <a:rPr lang="en-US" sz="4000">
                <a:cs typeface="Calibri Light"/>
              </a:rPr>
              <a:t/>
            </a:r>
            <a:br>
              <a:rPr lang="en-US" sz="4000">
                <a:cs typeface="Calibri Light"/>
              </a:rPr>
            </a:br>
            <a:r>
              <a:rPr lang="en-US" sz="5400" b="1">
                <a:cs typeface="Calibri Light"/>
              </a:rPr>
              <a:t>Micro Credit </a:t>
            </a:r>
            <a:r>
              <a:rPr lang="en-US" sz="5400" b="1" dirty="0">
                <a:cs typeface="Calibri Light"/>
              </a:rPr>
              <a:t>Defaulter</a:t>
            </a:r>
          </a:p>
        </p:txBody>
      </p:sp>
      <p:sp>
        <p:nvSpPr>
          <p:cNvPr id="3" name="Subtitle 2"/>
          <p:cNvSpPr>
            <a:spLocks noGrp="1"/>
          </p:cNvSpPr>
          <p:nvPr>
            <p:ph type="subTitle" idx="1"/>
          </p:nvPr>
        </p:nvSpPr>
        <p:spPr>
          <a:xfrm>
            <a:off x="1060174" y="3880679"/>
            <a:ext cx="10575235" cy="2003286"/>
          </a:xfrm>
        </p:spPr>
        <p:txBody>
          <a:bodyPr vert="horz" lIns="91440" tIns="45720" rIns="91440" bIns="45720" rtlCol="0" anchor="t">
            <a:normAutofit lnSpcReduction="10000"/>
          </a:bodyPr>
          <a:lstStyle/>
          <a:p>
            <a:r>
              <a:rPr lang="en-US" sz="3200" dirty="0">
                <a:cs typeface="Calibri"/>
              </a:rPr>
              <a:t>Submitted by :</a:t>
            </a:r>
          </a:p>
          <a:p>
            <a:r>
              <a:rPr lang="en-US" sz="3200" dirty="0" smtClean="0">
                <a:cs typeface="Calibri"/>
              </a:rPr>
              <a:t>Khushboo </a:t>
            </a:r>
            <a:r>
              <a:rPr lang="en-US" sz="3200" dirty="0" err="1" smtClean="0">
                <a:cs typeface="Calibri"/>
              </a:rPr>
              <a:t>PAndey</a:t>
            </a:r>
            <a:endParaRPr lang="en-US" sz="3200" dirty="0">
              <a:cs typeface="Calibri"/>
            </a:endParaRPr>
          </a:p>
          <a:p>
            <a:r>
              <a:rPr lang="en-US" sz="3200" dirty="0">
                <a:cs typeface="Calibri"/>
              </a:rPr>
              <a:t>Internship Batch no:- </a:t>
            </a:r>
            <a:r>
              <a:rPr lang="en-US" sz="3200" dirty="0" smtClean="0">
                <a:cs typeface="Calibri"/>
              </a:rPr>
              <a:t>26</a:t>
            </a:r>
            <a:endParaRPr lang="en-US" sz="3200"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838200" y="52510"/>
            <a:ext cx="10515600" cy="456102"/>
          </a:xfrm>
        </p:spPr>
        <p:txBody>
          <a:bodyPr>
            <a:noAutofit/>
          </a:bodyPr>
          <a:lstStyle/>
          <a:p>
            <a:pPr algn="ctr"/>
            <a:r>
              <a:rPr lang="en-IN" sz="2400" dirty="0">
                <a:ea typeface="+mj-lt"/>
                <a:cs typeface="+mj-lt"/>
              </a:rPr>
              <a:t>We look for the skewness present in data shown in fig 2,</a:t>
            </a:r>
            <a:endParaRPr lang="en-US" sz="2400" dirty="0"/>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4455667" y="614241"/>
            <a:ext cx="2996011" cy="5223057"/>
          </a:xfrm>
        </p:spPr>
      </p:pic>
      <p:sp>
        <p:nvSpPr>
          <p:cNvPr id="5" name="TextBox 4">
            <a:extLst>
              <a:ext uri="{FF2B5EF4-FFF2-40B4-BE49-F238E27FC236}">
                <a16:creationId xmlns:a16="http://schemas.microsoft.com/office/drawing/2014/main" id="{94C8244A-0F42-4B88-9148-F62AAFB5117E}"/>
              </a:ext>
            </a:extLst>
          </p:cNvPr>
          <p:cNvSpPr txBox="1"/>
          <p:nvPr/>
        </p:nvSpPr>
        <p:spPr>
          <a:xfrm>
            <a:off x="594882" y="3429000"/>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 2 skewness in data</a:t>
            </a:r>
            <a:r>
              <a:rPr lang="en-US" sz="1600" dirty="0">
                <a:cs typeface="Calibri"/>
              </a:rPr>
              <a:t> </a:t>
            </a:r>
          </a:p>
        </p:txBody>
      </p:sp>
    </p:spTree>
    <p:extLst>
      <p:ext uri="{BB962C8B-B14F-4D97-AF65-F5344CB8AC3E}">
        <p14:creationId xmlns:p14="http://schemas.microsoft.com/office/powerpoint/2010/main"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111056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t>We observe skewness in the data due  to outliers so we remove the 7-8% outliers through zscore method by keeping standard deviation 5 and treat the rest outliers through winsorization technique. Now the skewness observed is  shown in fig 3,</a:t>
            </a:r>
            <a:endParaRPr lang="en-US" sz="2400" dirty="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4769015" y="1469960"/>
            <a:ext cx="1918023" cy="4251569"/>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3679093" y="6385169"/>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a:t>winsorization      </a:t>
            </a:r>
            <a:endParaRPr lang="en-US" sz="1200">
              <a:cs typeface="Calibri"/>
            </a:endParaRPr>
          </a:p>
        </p:txBody>
      </p:sp>
    </p:spTree>
    <p:extLst>
      <p:ext uri="{BB962C8B-B14F-4D97-AF65-F5344CB8AC3E}">
        <p14:creationId xmlns:p14="http://schemas.microsoft.com/office/powerpoint/2010/main"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p:txBody>
          <a:bodyPr>
            <a:normAutofit fontScale="90000"/>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a:xfrm>
            <a:off x="0" y="1965278"/>
            <a:ext cx="12191999" cy="4088203"/>
          </a:xfrm>
        </p:spPr>
        <p:txBody>
          <a:bodyPr vert="horz" lIns="91440" tIns="45720" rIns="91440" bIns="45720" rtlCol="0" anchor="t">
            <a:normAutofit fontScale="85000" lnSpcReduction="20000"/>
          </a:bodyPr>
          <a:lstStyle/>
          <a:p>
            <a:pPr>
              <a:buNone/>
            </a:pPr>
            <a:r>
              <a:rPr lang="en-US" dirty="0">
                <a:ea typeface="+mn-lt"/>
                <a:cs typeface="+mn-lt"/>
              </a:rPr>
              <a:t>The  variable features of this problem statement are :-</a:t>
            </a:r>
          </a:p>
          <a:p>
            <a:r>
              <a:rPr lang="en-US" dirty="0">
                <a:ea typeface="+mn-lt"/>
                <a:cs typeface="+mn-lt"/>
              </a:rPr>
              <a:t> Variable : </a:t>
            </a:r>
            <a:r>
              <a:rPr lang="en-US" dirty="0" err="1">
                <a:ea typeface="+mn-lt"/>
                <a:cs typeface="+mn-lt"/>
              </a:rPr>
              <a:t>Defination</a:t>
            </a:r>
            <a:r>
              <a:rPr lang="en-US" dirty="0">
                <a:ea typeface="+mn-lt"/>
                <a:cs typeface="+mn-lt"/>
              </a:rPr>
              <a:t> -&gt; comment label : Flag indicating whether the user paid back the credit amount within 5 days of issuing the loan{1:success, 0:failure}</a:t>
            </a:r>
          </a:p>
          <a:p>
            <a:r>
              <a:rPr lang="en-US" dirty="0">
                <a:ea typeface="+mn-lt"/>
                <a:cs typeface="+mn-lt"/>
              </a:rPr>
              <a:t>msisdn : mobile number of user</a:t>
            </a:r>
          </a:p>
          <a:p>
            <a:r>
              <a:rPr lang="en-US" dirty="0" err="1">
                <a:ea typeface="+mn-lt"/>
                <a:cs typeface="+mn-lt"/>
              </a:rPr>
              <a:t>aon</a:t>
            </a:r>
            <a:r>
              <a:rPr lang="en-US" dirty="0">
                <a:ea typeface="+mn-lt"/>
                <a:cs typeface="+mn-lt"/>
              </a:rPr>
              <a:t> : age on cellular network in days</a:t>
            </a:r>
          </a:p>
          <a:p>
            <a:r>
              <a:rPr lang="en-US" dirty="0">
                <a:ea typeface="+mn-lt"/>
                <a:cs typeface="+mn-lt"/>
              </a:rPr>
              <a:t>daily_decr30 : Daily amount spent from main account, averaged  over last 30 days (in Indonesian Rupiah)</a:t>
            </a:r>
          </a:p>
          <a:p>
            <a:r>
              <a:rPr lang="en-US" dirty="0">
                <a:ea typeface="+mn-lt"/>
                <a:cs typeface="+mn-lt"/>
              </a:rPr>
              <a:t>daily_decr90 : Daily amount spent from main account, averaged  over last 90 days (in Indonesian Rupiah)</a:t>
            </a:r>
          </a:p>
          <a:p>
            <a:r>
              <a:rPr lang="en-US" sz="2000" dirty="0">
                <a:cs typeface="Segoe UI"/>
              </a:rPr>
              <a:t>rental30 : Average main account balance over last 30 days -&gt; </a:t>
            </a:r>
            <a:r>
              <a:rPr lang="en-US" sz="2000" dirty="0">
                <a:cs typeface="Calibri"/>
              </a:rPr>
              <a:t> </a:t>
            </a:r>
            <a:r>
              <a:rPr lang="en-US" sz="2000" dirty="0">
                <a:cs typeface="Segoe UI"/>
              </a:rPr>
              <a:t>Unsure of given definition</a:t>
            </a:r>
            <a:r>
              <a:rPr lang="en-US" sz="2000" dirty="0">
                <a:cs typeface="Calibri"/>
              </a:rPr>
              <a:t> </a:t>
            </a:r>
          </a:p>
          <a:p>
            <a:r>
              <a:rPr lang="en-US" sz="2000" dirty="0">
                <a:cs typeface="Segoe UI"/>
              </a:rPr>
              <a:t>rental90 : Average main account balance over last 90 days -&gt; </a:t>
            </a:r>
            <a:r>
              <a:rPr lang="en-US" sz="2000" dirty="0">
                <a:cs typeface="Calibri"/>
              </a:rPr>
              <a:t> </a:t>
            </a:r>
            <a:r>
              <a:rPr lang="en-US" sz="2000" dirty="0">
                <a:cs typeface="Segoe UI"/>
              </a:rPr>
              <a:t>Unsure of given definition</a:t>
            </a:r>
            <a:r>
              <a:rPr lang="en-US" sz="2000" dirty="0">
                <a:cs typeface="Calibri"/>
              </a:rPr>
              <a:t> </a:t>
            </a:r>
          </a:p>
          <a:p>
            <a:r>
              <a:rPr lang="en-US" sz="2000" dirty="0" err="1">
                <a:cs typeface="Segoe UI"/>
              </a:rPr>
              <a:t>last_rech_date_ma</a:t>
            </a:r>
            <a:r>
              <a:rPr lang="en-US" sz="2000" dirty="0">
                <a:cs typeface="Segoe UI"/>
              </a:rPr>
              <a:t> : Number of days till last recharge of main </a:t>
            </a:r>
            <a:r>
              <a:rPr lang="en-US" sz="2000" dirty="0">
                <a:cs typeface="Calibri"/>
              </a:rPr>
              <a:t> </a:t>
            </a:r>
            <a:r>
              <a:rPr lang="en-US" sz="2000" dirty="0">
                <a:cs typeface="Segoe UI"/>
              </a:rPr>
              <a:t>account</a:t>
            </a:r>
            <a:r>
              <a:rPr lang="en-US" sz="2000" dirty="0">
                <a:cs typeface="Calibri"/>
              </a:rPr>
              <a:t> </a:t>
            </a:r>
          </a:p>
          <a:p>
            <a:r>
              <a:rPr lang="en-US" sz="2000" dirty="0" err="1">
                <a:cs typeface="Segoe UI"/>
              </a:rPr>
              <a:t>last_rech_date_da</a:t>
            </a:r>
            <a:r>
              <a:rPr lang="en-US" sz="2000" dirty="0">
                <a:cs typeface="Segoe UI"/>
              </a:rPr>
              <a:t> : Number of days till last recharge of data </a:t>
            </a:r>
            <a:r>
              <a:rPr lang="en-US" sz="2000" dirty="0">
                <a:cs typeface="Calibri"/>
              </a:rPr>
              <a:t> </a:t>
            </a:r>
            <a:r>
              <a:rPr lang="en-US" sz="2000" dirty="0">
                <a:cs typeface="Segoe UI"/>
              </a:rPr>
              <a:t>account</a:t>
            </a:r>
            <a:r>
              <a:rPr lang="en-US" sz="2000" dirty="0">
                <a:cs typeface="Calibri"/>
              </a:rPr>
              <a:t> </a:t>
            </a:r>
          </a:p>
          <a:p>
            <a:endParaRPr lang="en-US" sz="2000" dirty="0">
              <a:cs typeface="Calibri"/>
            </a:endParaRPr>
          </a:p>
          <a:p>
            <a:endParaRPr lang="en-US" sz="2000" dirty="0">
              <a:cs typeface="Calibri"/>
            </a:endParaRPr>
          </a:p>
          <a:p>
            <a:endParaRPr lang="en-US" dirty="0">
              <a:ea typeface="+mn-lt"/>
              <a:cs typeface="+mn-lt"/>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5E367-3D2A-47A4-B6F1-CAF6EC3F9EF2}"/>
              </a:ext>
            </a:extLst>
          </p:cNvPr>
          <p:cNvSpPr txBox="1"/>
          <p:nvPr/>
        </p:nvSpPr>
        <p:spPr>
          <a:xfrm>
            <a:off x="0" y="0"/>
            <a:ext cx="11941791" cy="6186309"/>
          </a:xfrm>
          <a:prstGeom prst="rect">
            <a:avLst/>
          </a:prstGeom>
          <a:noFill/>
        </p:spPr>
        <p:txBody>
          <a:bodyPr wrap="square">
            <a:spAutoFit/>
          </a:bodyPr>
          <a:lstStyle/>
          <a:p>
            <a:pPr marL="457200" indent="-457200">
              <a:buFont typeface="Arial" panose="020B0604020202020204" pitchFamily="34" charset="0"/>
              <a:buChar char="•"/>
            </a:pPr>
            <a:r>
              <a:rPr lang="en-US" sz="1800" dirty="0" err="1">
                <a:cs typeface="Segoe UI"/>
              </a:rPr>
              <a:t>last_rech_amt_ma</a:t>
            </a:r>
            <a:r>
              <a:rPr lang="en-US" sz="1800" dirty="0">
                <a:cs typeface="Segoe UI"/>
              </a:rPr>
              <a:t> : Amount of last recharge of main account (in </a:t>
            </a:r>
            <a:r>
              <a:rPr lang="en-US" sz="1800" dirty="0">
                <a:cs typeface="Calibri"/>
              </a:rPr>
              <a:t> </a:t>
            </a:r>
            <a:r>
              <a:rPr lang="en-US" sz="1800" dirty="0">
                <a:cs typeface="Segoe UI"/>
              </a:rPr>
              <a:t>Indonesian Rupiah)</a:t>
            </a:r>
            <a:r>
              <a:rPr lang="en-US" sz="1800" dirty="0">
                <a:cs typeface="Calibri"/>
              </a:rPr>
              <a:t> </a:t>
            </a:r>
          </a:p>
          <a:p>
            <a:pPr marL="457200" indent="-457200">
              <a:buFont typeface="Arial" panose="020B0604020202020204" pitchFamily="34" charset="0"/>
              <a:buChar char="•"/>
            </a:pPr>
            <a:r>
              <a:rPr lang="en-US" sz="1800" dirty="0">
                <a:cs typeface="Segoe UI"/>
              </a:rPr>
              <a:t>cnt_ma_rech30 : Number of times main account got recharged in </a:t>
            </a:r>
            <a:r>
              <a:rPr lang="en-US" sz="1800" dirty="0">
                <a:cs typeface="Calibri"/>
              </a:rPr>
              <a:t> </a:t>
            </a:r>
            <a:r>
              <a:rPr lang="en-US" sz="1800" dirty="0">
                <a:cs typeface="Segoe UI"/>
              </a:rPr>
              <a:t>last 30 days</a:t>
            </a:r>
            <a:r>
              <a:rPr lang="en-US" sz="1800" dirty="0">
                <a:cs typeface="Calibri"/>
              </a:rPr>
              <a:t> </a:t>
            </a:r>
          </a:p>
          <a:p>
            <a:pPr marL="457200" indent="-457200">
              <a:buFont typeface="Arial" panose="020B0604020202020204" pitchFamily="34" charset="0"/>
              <a:buChar char="•"/>
            </a:pPr>
            <a:r>
              <a:rPr lang="en-US" sz="1800" dirty="0">
                <a:cs typeface="Segoe UI"/>
              </a:rPr>
              <a:t>fr_ma_rech30 : Frequency of main account recharged in last 30 </a:t>
            </a:r>
            <a:r>
              <a:rPr lang="en-US" sz="1800" dirty="0">
                <a:cs typeface="Calibri"/>
              </a:rPr>
              <a:t> </a:t>
            </a:r>
            <a:r>
              <a:rPr lang="en-US" sz="1800" dirty="0">
                <a:cs typeface="Segoe UI"/>
              </a:rPr>
              <a:t>days -&gt; Unsure of given definition</a:t>
            </a:r>
            <a:r>
              <a:rPr lang="en-US" sz="1800" dirty="0">
                <a:cs typeface="Calibri"/>
              </a:rPr>
              <a:t> </a:t>
            </a:r>
          </a:p>
          <a:p>
            <a:pPr marL="457200" indent="-457200">
              <a:buFont typeface="Arial" panose="020B0604020202020204" pitchFamily="34" charset="0"/>
              <a:buChar char="•"/>
            </a:pPr>
            <a:r>
              <a:rPr lang="en-US" sz="1800" dirty="0">
                <a:cs typeface="Segoe UI"/>
              </a:rPr>
              <a:t>sumamnt_ma_rech30 : Total amount of recharge in main account </a:t>
            </a:r>
            <a:r>
              <a:rPr lang="en-US" sz="1800" dirty="0">
                <a:cs typeface="Calibri"/>
              </a:rPr>
              <a:t> </a:t>
            </a:r>
            <a:r>
              <a:rPr lang="en-US" sz="1800" dirty="0">
                <a:cs typeface="Segoe UI"/>
              </a:rPr>
              <a:t>over last 30 days (in Indonesian Rupiah)</a:t>
            </a:r>
            <a:r>
              <a:rPr lang="en-US" sz="1800" dirty="0">
                <a:cs typeface="Calibri"/>
              </a:rPr>
              <a:t> </a:t>
            </a:r>
          </a:p>
          <a:p>
            <a:pPr marL="457200" indent="-457200">
              <a:buFont typeface="Arial" panose="020B0604020202020204" pitchFamily="34" charset="0"/>
              <a:buChar char="•"/>
            </a:pPr>
            <a:r>
              <a:rPr lang="en-US" sz="1800" dirty="0">
                <a:cs typeface="Segoe UI"/>
              </a:rPr>
              <a:t>medianamnt_ma_rech30 : Median of amount of recharges done in </a:t>
            </a:r>
            <a:r>
              <a:rPr lang="en-US" sz="1800" dirty="0">
                <a:cs typeface="Calibri"/>
              </a:rPr>
              <a:t> </a:t>
            </a:r>
            <a:r>
              <a:rPr lang="en-US" sz="1800" dirty="0">
                <a:cs typeface="Segoe UI"/>
              </a:rPr>
              <a:t>main account over last 30 days at user level (in Indonesian Rupiah)</a:t>
            </a:r>
            <a:r>
              <a:rPr lang="en-US" sz="1800" dirty="0">
                <a:cs typeface="Calibri"/>
              </a:rPr>
              <a:t> </a:t>
            </a:r>
          </a:p>
          <a:p>
            <a:pPr marL="457200" indent="-457200">
              <a:buFont typeface="Arial" panose="020B0604020202020204" pitchFamily="34" charset="0"/>
              <a:buChar char="•"/>
            </a:pPr>
            <a:r>
              <a:rPr lang="en-US" sz="1800" dirty="0">
                <a:cs typeface="Segoe UI"/>
              </a:rPr>
              <a:t>medianmarechprebal30 : Median of main account balance just </a:t>
            </a:r>
            <a:r>
              <a:rPr lang="en-US" sz="1800" dirty="0">
                <a:cs typeface="Calibri"/>
              </a:rPr>
              <a:t> </a:t>
            </a:r>
            <a:r>
              <a:rPr lang="en-US" sz="1800" dirty="0">
                <a:cs typeface="Segoe UI"/>
              </a:rPr>
              <a:t>before recharge in last 30 days at user level (in Indonesian Rupiah)</a:t>
            </a:r>
            <a:r>
              <a:rPr lang="en-US" sz="1800" dirty="0">
                <a:cs typeface="Calibri"/>
              </a:rPr>
              <a:t> </a:t>
            </a:r>
          </a:p>
          <a:p>
            <a:pPr marL="457200" indent="-457200">
              <a:buFont typeface="Arial" panose="020B0604020202020204" pitchFamily="34" charset="0"/>
              <a:buChar char="•"/>
            </a:pPr>
            <a:r>
              <a:rPr lang="en-US" sz="1800" dirty="0">
                <a:cs typeface="Segoe UI"/>
              </a:rPr>
              <a:t>cnt_ma_rech90 : Number of times main account got recharged in </a:t>
            </a:r>
            <a:r>
              <a:rPr lang="en-US" sz="1800" dirty="0">
                <a:cs typeface="Calibri"/>
              </a:rPr>
              <a:t> </a:t>
            </a:r>
            <a:r>
              <a:rPr lang="en-US" sz="1800" dirty="0">
                <a:cs typeface="Segoe UI"/>
              </a:rPr>
              <a:t>last 90 days</a:t>
            </a:r>
            <a:r>
              <a:rPr lang="en-US" sz="1800" dirty="0">
                <a:cs typeface="Calibri"/>
              </a:rPr>
              <a:t> </a:t>
            </a:r>
          </a:p>
          <a:p>
            <a:pPr marL="457200" indent="-457200">
              <a:buFont typeface="Arial" panose="020B0604020202020204" pitchFamily="34" charset="0"/>
              <a:buChar char="•"/>
            </a:pPr>
            <a:r>
              <a:rPr lang="en-US" sz="1800" dirty="0">
                <a:cs typeface="Segoe UI"/>
              </a:rPr>
              <a:t>fr_ma_rech90 : Frequency of main account recharged in last 90 </a:t>
            </a:r>
            <a:r>
              <a:rPr lang="en-US" sz="1800" dirty="0">
                <a:cs typeface="Calibri"/>
              </a:rPr>
              <a:t> </a:t>
            </a:r>
            <a:r>
              <a:rPr lang="en-US" sz="1800" dirty="0">
                <a:cs typeface="Segoe UI"/>
              </a:rPr>
              <a:t>days -&gt; Unsure of given definition</a:t>
            </a:r>
            <a:r>
              <a:rPr lang="en-US" sz="1800" dirty="0">
                <a:cs typeface="Calibri"/>
              </a:rPr>
              <a:t> </a:t>
            </a:r>
          </a:p>
          <a:p>
            <a:pPr marL="457200" indent="-457200">
              <a:buFont typeface="Arial" panose="020B0604020202020204" pitchFamily="34" charset="0"/>
              <a:buChar char="•"/>
            </a:pPr>
            <a:r>
              <a:rPr lang="en-US" sz="1800" dirty="0">
                <a:cs typeface="Segoe UI"/>
              </a:rPr>
              <a:t>sumamnt_ma_rech90 : Total amount of recharge in main account </a:t>
            </a:r>
            <a:r>
              <a:rPr lang="en-US" sz="1800" dirty="0">
                <a:cs typeface="Calibri"/>
              </a:rPr>
              <a:t> </a:t>
            </a:r>
            <a:r>
              <a:rPr lang="en-US" sz="1800" dirty="0">
                <a:cs typeface="Segoe UI"/>
              </a:rPr>
              <a:t>over last 90 days (in </a:t>
            </a:r>
            <a:r>
              <a:rPr lang="en-US" sz="1800" dirty="0" err="1">
                <a:cs typeface="Segoe UI"/>
              </a:rPr>
              <a:t>Indonasian</a:t>
            </a:r>
            <a:r>
              <a:rPr lang="en-US" sz="1800" dirty="0">
                <a:cs typeface="Segoe UI"/>
              </a:rPr>
              <a:t> Rupiah)</a:t>
            </a:r>
            <a:r>
              <a:rPr lang="en-US" sz="1800" dirty="0">
                <a:cs typeface="Calibri"/>
              </a:rPr>
              <a:t> </a:t>
            </a:r>
            <a:endParaRPr lang="en-US" dirty="0">
              <a:cs typeface="Calibri"/>
            </a:endParaRPr>
          </a:p>
          <a:p>
            <a:pPr marL="457200" indent="-457200">
              <a:buFont typeface="Arial" panose="020B0604020202020204" pitchFamily="34" charset="0"/>
              <a:buChar char="•"/>
            </a:pPr>
            <a:r>
              <a:rPr lang="en-US" sz="1800" dirty="0">
                <a:cs typeface="Segoe UI"/>
              </a:rPr>
              <a:t>medianamnt_ma_rech90 : Median of amount of recharges done in </a:t>
            </a:r>
            <a:r>
              <a:rPr lang="en-US" sz="1800" dirty="0">
                <a:cs typeface="Calibri"/>
              </a:rPr>
              <a:t> </a:t>
            </a:r>
            <a:r>
              <a:rPr lang="en-US" sz="1800" dirty="0">
                <a:cs typeface="Segoe UI"/>
              </a:rPr>
              <a:t>main account over last 90 days at user level (in </a:t>
            </a:r>
            <a:r>
              <a:rPr lang="en-US" sz="1800" dirty="0" err="1">
                <a:cs typeface="Segoe UI"/>
              </a:rPr>
              <a:t>Indonasian</a:t>
            </a:r>
            <a:r>
              <a:rPr lang="en-US" sz="1800" dirty="0">
                <a:cs typeface="Segoe UI"/>
              </a:rPr>
              <a:t> Rupiah)</a:t>
            </a:r>
            <a:r>
              <a:rPr lang="en-US" sz="1800" dirty="0">
                <a:cs typeface="Calibri"/>
              </a:rPr>
              <a:t> </a:t>
            </a:r>
          </a:p>
          <a:p>
            <a:pPr marL="457200" indent="-457200">
              <a:buFont typeface="Arial" panose="020B0604020202020204" pitchFamily="34" charset="0"/>
              <a:buChar char="•"/>
            </a:pPr>
            <a:r>
              <a:rPr lang="en-US" sz="1800" dirty="0">
                <a:cs typeface="Segoe UI"/>
              </a:rPr>
              <a:t>medianmarechprebal90 : Median of main account balance just </a:t>
            </a:r>
            <a:r>
              <a:rPr lang="en-US" sz="1800" dirty="0">
                <a:cs typeface="Calibri"/>
              </a:rPr>
              <a:t> </a:t>
            </a:r>
            <a:r>
              <a:rPr lang="en-US" sz="1800" dirty="0">
                <a:cs typeface="Segoe UI"/>
              </a:rPr>
              <a:t>before recharge in last 90 days at user level (in </a:t>
            </a:r>
            <a:r>
              <a:rPr lang="en-US" sz="1800" dirty="0" err="1">
                <a:cs typeface="Segoe UI"/>
              </a:rPr>
              <a:t>Indonasian</a:t>
            </a:r>
            <a:r>
              <a:rPr lang="en-US" sz="1800" dirty="0">
                <a:cs typeface="Segoe UI"/>
              </a:rPr>
              <a:t> Rupiah)</a:t>
            </a:r>
            <a:r>
              <a:rPr lang="en-US" sz="1800" dirty="0">
                <a:cs typeface="Calibri"/>
              </a:rPr>
              <a:t> </a:t>
            </a:r>
          </a:p>
          <a:p>
            <a:pPr marL="457200" indent="-457200">
              <a:buFont typeface="Arial" panose="020B0604020202020204" pitchFamily="34" charset="0"/>
              <a:buChar char="•"/>
            </a:pPr>
            <a:r>
              <a:rPr lang="en-US" sz="1800" dirty="0">
                <a:cs typeface="Segoe UI"/>
              </a:rPr>
              <a:t>cnt_da_rech30 : Number of times data account got recharged in </a:t>
            </a:r>
            <a:r>
              <a:rPr lang="en-US" sz="1800" dirty="0">
                <a:cs typeface="Calibri"/>
              </a:rPr>
              <a:t> </a:t>
            </a:r>
            <a:r>
              <a:rPr lang="en-US" sz="1800" dirty="0">
                <a:cs typeface="Segoe UI"/>
              </a:rPr>
              <a:t>last 30 days</a:t>
            </a:r>
            <a:r>
              <a:rPr lang="en-US" sz="1800" dirty="0">
                <a:cs typeface="Calibri"/>
              </a:rPr>
              <a:t> </a:t>
            </a:r>
          </a:p>
          <a:p>
            <a:pPr marL="457200" indent="-457200">
              <a:buFont typeface="Arial" panose="020B0604020202020204" pitchFamily="34" charset="0"/>
              <a:buChar char="•"/>
            </a:pPr>
            <a:r>
              <a:rPr lang="en-US" sz="1800" dirty="0">
                <a:cs typeface="Segoe UI"/>
              </a:rPr>
              <a:t>fr_da_rech30 : Frequency of data account recharged in last 30 days</a:t>
            </a:r>
            <a:r>
              <a:rPr lang="en-US" sz="1800" dirty="0">
                <a:cs typeface="Calibri"/>
              </a:rPr>
              <a:t> </a:t>
            </a:r>
          </a:p>
          <a:p>
            <a:pPr marL="457200" indent="-457200">
              <a:buFont typeface="Arial" panose="020B0604020202020204" pitchFamily="34" charset="0"/>
              <a:buChar char="•"/>
            </a:pPr>
            <a:r>
              <a:rPr lang="en-US" sz="1800" dirty="0">
                <a:cs typeface="Segoe UI"/>
              </a:rPr>
              <a:t>cnt_da_rech90 : Number of times data account got recharged in </a:t>
            </a:r>
            <a:r>
              <a:rPr lang="en-US" sz="1800" dirty="0">
                <a:cs typeface="Calibri"/>
              </a:rPr>
              <a:t> </a:t>
            </a:r>
            <a:r>
              <a:rPr lang="en-US" sz="1800" dirty="0">
                <a:cs typeface="Segoe UI"/>
              </a:rPr>
              <a:t>last 90</a:t>
            </a:r>
          </a:p>
          <a:p>
            <a:pPr marL="457200" indent="-457200">
              <a:buFont typeface="Arial" panose="020B0604020202020204" pitchFamily="34" charset="0"/>
              <a:buChar char="•"/>
            </a:pPr>
            <a:r>
              <a:rPr lang="en-US" sz="1800" dirty="0">
                <a:cs typeface="Segoe UI"/>
              </a:rPr>
              <a:t>fr_da_rech90 : Frequency of data account recharged in last 90 days</a:t>
            </a:r>
            <a:r>
              <a:rPr lang="en-US" sz="1800" dirty="0">
                <a:cs typeface="Calibri"/>
              </a:rPr>
              <a:t> </a:t>
            </a:r>
          </a:p>
          <a:p>
            <a:pPr marL="457200" indent="-457200">
              <a:buFont typeface="Arial" panose="020B0604020202020204" pitchFamily="34" charset="0"/>
              <a:buChar char="•"/>
            </a:pPr>
            <a:r>
              <a:rPr lang="en-US" sz="1800" dirty="0">
                <a:cs typeface="Segoe UI"/>
              </a:rPr>
              <a:t>cnt_loans30 : Number of loans taken by user in last 30 days</a:t>
            </a:r>
            <a:r>
              <a:rPr lang="en-US" sz="1800" dirty="0">
                <a:cs typeface="Calibri"/>
              </a:rPr>
              <a:t> </a:t>
            </a:r>
          </a:p>
          <a:p>
            <a:pPr marL="457200" indent="-457200">
              <a:buFont typeface="Arial" panose="020B0604020202020204" pitchFamily="34" charset="0"/>
              <a:buChar char="•"/>
            </a:pPr>
            <a:r>
              <a:rPr lang="en-US" sz="1800" dirty="0">
                <a:cs typeface="Segoe UI"/>
              </a:rPr>
              <a:t>amnt_loans30 : Total amount of loans taken by user in last 30 days</a:t>
            </a:r>
            <a:r>
              <a:rPr lang="en-US" sz="1800" dirty="0">
                <a:cs typeface="Calibri"/>
              </a:rPr>
              <a:t> </a:t>
            </a:r>
          </a:p>
          <a:p>
            <a:pPr marL="457200" indent="-457200">
              <a:buFont typeface="Arial" panose="020B0604020202020204" pitchFamily="34" charset="0"/>
              <a:buChar char="•"/>
            </a:pPr>
            <a:endParaRPr lang="en-US" sz="1800" dirty="0">
              <a:cs typeface="Calibri"/>
            </a:endParaRPr>
          </a:p>
        </p:txBody>
      </p:sp>
    </p:spTree>
    <p:extLst>
      <p:ext uri="{BB962C8B-B14F-4D97-AF65-F5344CB8AC3E}">
        <p14:creationId xmlns:p14="http://schemas.microsoft.com/office/powerpoint/2010/main"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1273D7-1F5A-4C24-AE9B-A32EDB5DF9BD}"/>
              </a:ext>
            </a:extLst>
          </p:cNvPr>
          <p:cNvSpPr txBox="1"/>
          <p:nvPr/>
        </p:nvSpPr>
        <p:spPr>
          <a:xfrm>
            <a:off x="122830" y="136478"/>
            <a:ext cx="12069170" cy="3416320"/>
          </a:xfrm>
          <a:prstGeom prst="rect">
            <a:avLst/>
          </a:prstGeom>
          <a:noFill/>
        </p:spPr>
        <p:txBody>
          <a:bodyPr wrap="square">
            <a:spAutoFit/>
          </a:bodyPr>
          <a:lstStyle/>
          <a:p>
            <a:pPr marL="285750" indent="-285750">
              <a:buFont typeface="Arial" panose="020B0604020202020204" pitchFamily="34" charset="0"/>
              <a:buChar char="•"/>
            </a:pPr>
            <a:r>
              <a:rPr lang="en-US" sz="1800" dirty="0">
                <a:cs typeface="Segoe UI"/>
              </a:rPr>
              <a:t>maxamnt_loans30 : maximum amount of loan taken by the user in </a:t>
            </a:r>
            <a:r>
              <a:rPr lang="en-US" sz="1800" dirty="0">
                <a:cs typeface="Calibri"/>
              </a:rPr>
              <a:t> </a:t>
            </a:r>
            <a:r>
              <a:rPr lang="en-US" sz="1800" dirty="0">
                <a:cs typeface="Segoe UI"/>
              </a:rPr>
              <a:t>last 30 days -&gt; There are only two options: 5 &amp; 10 Rs., for which the </a:t>
            </a:r>
            <a:r>
              <a:rPr lang="en-US" sz="1800" dirty="0">
                <a:cs typeface="Calibri"/>
              </a:rPr>
              <a:t> </a:t>
            </a:r>
            <a:r>
              <a:rPr lang="en-US" sz="1800" dirty="0">
                <a:cs typeface="Segoe UI"/>
              </a:rPr>
              <a:t>user needs to pay back 6 &amp; 12 Rs. respectively</a:t>
            </a:r>
            <a:r>
              <a:rPr lang="en-US" sz="1800" dirty="0">
                <a:cs typeface="Calibri"/>
              </a:rPr>
              <a:t> </a:t>
            </a:r>
          </a:p>
          <a:p>
            <a:pPr marL="285750" indent="-285750">
              <a:buFont typeface="Arial" panose="020B0604020202020204" pitchFamily="34" charset="0"/>
              <a:buChar char="•"/>
            </a:pPr>
            <a:r>
              <a:rPr lang="en-US" sz="1800" dirty="0">
                <a:cs typeface="Segoe UI"/>
              </a:rPr>
              <a:t>medianamnt_loans30 : Median of amounts of loan taken by the </a:t>
            </a:r>
            <a:r>
              <a:rPr lang="en-US" sz="1800" dirty="0">
                <a:cs typeface="Calibri"/>
              </a:rPr>
              <a:t> </a:t>
            </a:r>
            <a:r>
              <a:rPr lang="en-US" sz="1800" dirty="0">
                <a:cs typeface="Segoe UI"/>
              </a:rPr>
              <a:t>user in last 30 days</a:t>
            </a:r>
            <a:r>
              <a:rPr lang="en-US" sz="1800" dirty="0">
                <a:cs typeface="Calibri"/>
              </a:rPr>
              <a:t> </a:t>
            </a:r>
          </a:p>
          <a:p>
            <a:pPr marL="285750" indent="-285750">
              <a:buFont typeface="Arial" panose="020B0604020202020204" pitchFamily="34" charset="0"/>
              <a:buChar char="•"/>
            </a:pPr>
            <a:r>
              <a:rPr lang="en-US" sz="1800" dirty="0">
                <a:cs typeface="Segoe UI"/>
              </a:rPr>
              <a:t>cnt_loans90 : Number of loans taken by user in last 90 days</a:t>
            </a:r>
            <a:r>
              <a:rPr lang="en-US" sz="1800" dirty="0">
                <a:cs typeface="Calibri"/>
              </a:rPr>
              <a:t> </a:t>
            </a:r>
          </a:p>
          <a:p>
            <a:pPr marL="285750" indent="-285750">
              <a:buFont typeface="Arial" panose="020B0604020202020204" pitchFamily="34" charset="0"/>
              <a:buChar char="•"/>
            </a:pPr>
            <a:r>
              <a:rPr lang="en-US" sz="1800" dirty="0">
                <a:cs typeface="Segoe UI"/>
              </a:rPr>
              <a:t>amnt_loans90 : Total amount of loans taken by user in last 90 days</a:t>
            </a:r>
            <a:r>
              <a:rPr lang="en-US" sz="1800" dirty="0">
                <a:cs typeface="Calibri"/>
              </a:rPr>
              <a:t> </a:t>
            </a:r>
          </a:p>
          <a:p>
            <a:pPr marL="285750" indent="-285750">
              <a:buFont typeface="Arial" panose="020B0604020202020204" pitchFamily="34" charset="0"/>
              <a:buChar char="•"/>
            </a:pPr>
            <a:r>
              <a:rPr lang="en-US" sz="1800" dirty="0">
                <a:cs typeface="Segoe UI"/>
              </a:rPr>
              <a:t>maxamnt_loans90 : maximum amount of loan taken by the user in </a:t>
            </a:r>
            <a:r>
              <a:rPr lang="en-US" sz="1800" dirty="0">
                <a:cs typeface="Calibri"/>
              </a:rPr>
              <a:t> </a:t>
            </a:r>
            <a:r>
              <a:rPr lang="en-US" sz="1800" dirty="0">
                <a:cs typeface="Segoe UI"/>
              </a:rPr>
              <a:t>last 90 days</a:t>
            </a:r>
            <a:r>
              <a:rPr lang="en-US" sz="1800" dirty="0">
                <a:cs typeface="Calibri"/>
              </a:rPr>
              <a:t> </a:t>
            </a:r>
          </a:p>
          <a:p>
            <a:pPr marL="285750" indent="-285750">
              <a:buFont typeface="Arial" panose="020B0604020202020204" pitchFamily="34" charset="0"/>
              <a:buChar char="•"/>
            </a:pPr>
            <a:r>
              <a:rPr lang="en-US" sz="1800" dirty="0">
                <a:cs typeface="Segoe UI"/>
              </a:rPr>
              <a:t>medianamnt_loans90 : Median of amounts of loan taken by the </a:t>
            </a:r>
            <a:r>
              <a:rPr lang="en-US" sz="1800" dirty="0">
                <a:cs typeface="Calibri"/>
              </a:rPr>
              <a:t> </a:t>
            </a:r>
            <a:r>
              <a:rPr lang="en-US" sz="1800" dirty="0">
                <a:cs typeface="Segoe UI"/>
              </a:rPr>
              <a:t>user in last 90 days</a:t>
            </a:r>
            <a:r>
              <a:rPr lang="en-US" sz="1800" dirty="0">
                <a:cs typeface="Calibri"/>
              </a:rPr>
              <a:t> </a:t>
            </a:r>
          </a:p>
          <a:p>
            <a:pPr marL="285750" indent="-285750">
              <a:buFont typeface="Arial" panose="020B0604020202020204" pitchFamily="34" charset="0"/>
              <a:buChar char="•"/>
            </a:pPr>
            <a:r>
              <a:rPr lang="en-US" sz="1800" dirty="0">
                <a:cs typeface="Segoe UI"/>
              </a:rPr>
              <a:t>payback30 : Average payback time in days over last 30 days</a:t>
            </a:r>
            <a:r>
              <a:rPr lang="en-US" sz="1800" dirty="0">
                <a:cs typeface="Calibri"/>
              </a:rPr>
              <a:t> </a:t>
            </a:r>
          </a:p>
          <a:p>
            <a:pPr marL="285750" indent="-285750">
              <a:buFont typeface="Arial" panose="020B0604020202020204" pitchFamily="34" charset="0"/>
              <a:buChar char="•"/>
            </a:pPr>
            <a:r>
              <a:rPr lang="en-US" sz="1800" dirty="0">
                <a:cs typeface="Segoe UI"/>
              </a:rPr>
              <a:t>payback90 : Average payback time in days over last 90 days</a:t>
            </a:r>
          </a:p>
          <a:p>
            <a:pPr marL="285750" indent="-285750">
              <a:buFont typeface="Arial" panose="020B0604020202020204" pitchFamily="34" charset="0"/>
              <a:buChar char="•"/>
            </a:pPr>
            <a:r>
              <a:rPr lang="en-US" sz="1800" dirty="0">
                <a:cs typeface="Segoe UI"/>
              </a:rPr>
              <a:t>pcircle : telecom circle</a:t>
            </a:r>
            <a:r>
              <a:rPr lang="en-US" sz="1800" dirty="0">
                <a:cs typeface="Calibri"/>
              </a:rPr>
              <a:t> </a:t>
            </a:r>
          </a:p>
          <a:p>
            <a:pPr marL="285750" indent="-285750">
              <a:buFont typeface="Arial" panose="020B0604020202020204" pitchFamily="34" charset="0"/>
              <a:buChar char="•"/>
            </a:pPr>
            <a:r>
              <a:rPr lang="en-US" sz="1800" dirty="0">
                <a:cs typeface="Segoe UI"/>
              </a:rPr>
              <a:t>pdate : date</a:t>
            </a:r>
            <a:r>
              <a:rPr lang="en-US" sz="1800" dirty="0">
                <a:cs typeface="Calibri"/>
              </a:rPr>
              <a:t> </a:t>
            </a:r>
          </a:p>
          <a:p>
            <a:pPr marL="285750" indent="-285750">
              <a:buFont typeface="Arial" panose="020B0604020202020204" pitchFamily="34" charset="0"/>
              <a:buChar char="•"/>
            </a:pPr>
            <a:endParaRPr lang="en-US" sz="1800" dirty="0">
              <a:cs typeface="Calibri"/>
            </a:endParaRPr>
          </a:p>
        </p:txBody>
      </p:sp>
      <p:pic>
        <p:nvPicPr>
          <p:cNvPr id="5" name="Picture 4" descr="Text&#10;&#10;Description automatically generated">
            <a:extLst>
              <a:ext uri="{FF2B5EF4-FFF2-40B4-BE49-F238E27FC236}">
                <a16:creationId xmlns:a16="http://schemas.microsoft.com/office/drawing/2014/main" id="{585C475F-F8B3-4A9C-A2BB-0D7F29C7084E}"/>
              </a:ext>
            </a:extLst>
          </p:cNvPr>
          <p:cNvPicPr>
            <a:picLocks noChangeAspect="1"/>
          </p:cNvPicPr>
          <p:nvPr/>
        </p:nvPicPr>
        <p:blipFill>
          <a:blip r:embed="rId2"/>
          <a:stretch>
            <a:fillRect/>
          </a:stretch>
        </p:blipFill>
        <p:spPr>
          <a:xfrm>
            <a:off x="9115872" y="550123"/>
            <a:ext cx="2473399" cy="5509484"/>
          </a:xfrm>
          <a:prstGeom prst="rect">
            <a:avLst/>
          </a:prstGeom>
        </p:spPr>
      </p:pic>
      <p:sp>
        <p:nvSpPr>
          <p:cNvPr id="6" name="TextBox 5">
            <a:extLst>
              <a:ext uri="{FF2B5EF4-FFF2-40B4-BE49-F238E27FC236}">
                <a16:creationId xmlns:a16="http://schemas.microsoft.com/office/drawing/2014/main" id="{6A18E827-2302-46C4-9880-B29AA55E7243}"/>
              </a:ext>
            </a:extLst>
          </p:cNvPr>
          <p:cNvSpPr txBox="1"/>
          <p:nvPr/>
        </p:nvSpPr>
        <p:spPr>
          <a:xfrm>
            <a:off x="393044" y="3849257"/>
            <a:ext cx="6924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The data types of features are shown in fig 4,</a:t>
            </a:r>
            <a:r>
              <a:rPr lang="en-US" sz="2800" dirty="0">
                <a:cs typeface="Calibri"/>
              </a:rPr>
              <a:t> </a:t>
            </a:r>
          </a:p>
        </p:txBody>
      </p:sp>
      <p:sp>
        <p:nvSpPr>
          <p:cNvPr id="7" name="TextBox 6">
            <a:extLst>
              <a:ext uri="{FF2B5EF4-FFF2-40B4-BE49-F238E27FC236}">
                <a16:creationId xmlns:a16="http://schemas.microsoft.com/office/drawing/2014/main" id="{5D226BC3-8C6D-4F6B-AE06-6C9703C0FCCF}"/>
              </a:ext>
            </a:extLst>
          </p:cNvPr>
          <p:cNvSpPr txBox="1"/>
          <p:nvPr/>
        </p:nvSpPr>
        <p:spPr>
          <a:xfrm>
            <a:off x="543170" y="4568153"/>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spTree>
    <p:extLst>
      <p:ext uri="{BB962C8B-B14F-4D97-AF65-F5344CB8AC3E}">
        <p14:creationId xmlns:p14="http://schemas.microsoft.com/office/powerpoint/2010/main" val="10251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a:xfrm>
            <a:off x="259307" y="125473"/>
            <a:ext cx="11682484" cy="543267"/>
          </a:xfrm>
        </p:spPr>
        <p:txBody>
          <a:bodyPr>
            <a:normAutofit fontScale="90000"/>
          </a:bodyPr>
          <a:lstStyle/>
          <a:p>
            <a:r>
              <a:rPr lang="en-US" sz="4000" b="1">
                <a:ea typeface="+mj-lt"/>
                <a:cs typeface="+mj-lt"/>
              </a:rPr>
              <a:t>Data Preprocessing Done</a:t>
            </a:r>
            <a:endParaRPr lang="en-US" sz="4000" b="1"/>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259307" y="791571"/>
            <a:ext cx="11136574" cy="1023582"/>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pdate column as shown in fig 5,</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a:blip r:embed="rId2"/>
          <a:stretch>
            <a:fillRect/>
          </a:stretch>
        </p:blipFill>
        <p:spPr>
          <a:xfrm>
            <a:off x="2788692" y="1815153"/>
            <a:ext cx="7150725" cy="4251276"/>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572477" y="201247"/>
            <a:ext cx="95425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latin typeface="WordVisi_MSFontService"/>
              </a:rPr>
              <a:t>We then explored categorical variables as shown in fig 6.</a:t>
            </a:r>
            <a:endParaRPr lang="en-US" sz="280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1888028" y="968733"/>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31" y="5818554"/>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6 Exploring categorical variables</a:t>
            </a:r>
            <a:r>
              <a:rPr lang="en-US" sz="1600" dirty="0">
                <a:cs typeface="Calibri"/>
              </a:rPr>
              <a:t> </a:t>
            </a:r>
          </a:p>
        </p:txBody>
      </p:sp>
    </p:spTree>
    <p:extLst>
      <p:ext uri="{BB962C8B-B14F-4D97-AF65-F5344CB8AC3E}">
        <p14:creationId xmlns:p14="http://schemas.microsoft.com/office/powerpoint/2010/main" val="205438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3664074" y="1331144"/>
            <a:ext cx="8527926" cy="4363120"/>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0400" y="6111632"/>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
        <p:nvSpPr>
          <p:cNvPr id="6" name="TextBox 5">
            <a:extLst>
              <a:ext uri="{FF2B5EF4-FFF2-40B4-BE49-F238E27FC236}">
                <a16:creationId xmlns:a16="http://schemas.microsoft.com/office/drawing/2014/main" id="{16FB1D3F-EF34-4F34-B6BF-8F1D8CA25CE9}"/>
              </a:ext>
            </a:extLst>
          </p:cNvPr>
          <p:cNvSpPr txBox="1"/>
          <p:nvPr/>
        </p:nvSpPr>
        <p:spPr>
          <a:xfrm>
            <a:off x="0" y="407814"/>
            <a:ext cx="12192000" cy="923330"/>
          </a:xfrm>
          <a:prstGeom prst="rect">
            <a:avLst/>
          </a:prstGeom>
          <a:noFill/>
        </p:spPr>
        <p:txBody>
          <a:bodyPr wrap="square">
            <a:spAutoFit/>
          </a:bodyPr>
          <a:lstStyle/>
          <a:p>
            <a:r>
              <a:rPr lang="en-IN" sz="1800" dirty="0"/>
              <a:t>We observed that there is only one unique value present in pcircle column which is ‘UPW’ so will be dropping this column. Then we observed that column msisdn was present in categorical column so we encode it to numbers using label encoder as shown in fig 7, to check it’s correlation with other feature variables and target </a:t>
            </a:r>
            <a:r>
              <a:rPr lang="en-IN" sz="1800" dirty="0" err="1"/>
              <a:t>varaible</a:t>
            </a:r>
            <a:endParaRPr lang="en-IN" dirty="0"/>
          </a:p>
        </p:txBody>
      </p:sp>
      <p:sp>
        <p:nvSpPr>
          <p:cNvPr id="8" name="TextBox 7">
            <a:extLst>
              <a:ext uri="{FF2B5EF4-FFF2-40B4-BE49-F238E27FC236}">
                <a16:creationId xmlns:a16="http://schemas.microsoft.com/office/drawing/2014/main" id="{3A3AF284-83D7-4E97-BCD2-234A09C9A392}"/>
              </a:ext>
            </a:extLst>
          </p:cNvPr>
          <p:cNvSpPr txBox="1"/>
          <p:nvPr/>
        </p:nvSpPr>
        <p:spPr>
          <a:xfrm>
            <a:off x="1" y="1583140"/>
            <a:ext cx="3664074" cy="4247317"/>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We then checked the heatmap of </a:t>
            </a:r>
            <a:r>
              <a:rPr lang="en-IN" sz="1800" dirty="0" err="1">
                <a:cs typeface="Segoe UI"/>
              </a:rPr>
              <a:t>correlaton</a:t>
            </a:r>
            <a:r>
              <a:rPr lang="en-IN" sz="1800" dirty="0">
                <a:cs typeface="Segoe UI"/>
              </a:rPr>
              <a:t>. while checking the heatmap of correlation we observed that there exists multicollinearity in between columns.</a:t>
            </a:r>
            <a:r>
              <a:rPr lang="en-US" sz="1800" dirty="0">
                <a:cs typeface="Calibri"/>
              </a:rPr>
              <a:t> </a:t>
            </a:r>
          </a:p>
          <a:p>
            <a:pPr marL="285750" indent="-285750" algn="just">
              <a:buFont typeface="Arial" panose="020B0604020202020204" pitchFamily="34" charset="0"/>
              <a:buChar char="•"/>
            </a:pPr>
            <a:r>
              <a:rPr lang="en-IN" sz="1800" dirty="0">
                <a:cs typeface="Segoe UI"/>
              </a:rPr>
              <a:t>We also observed that no correlation was present in unnamed: 0, msisdn , </a:t>
            </a:r>
            <a:r>
              <a:rPr lang="en-IN" sz="1800" dirty="0" err="1">
                <a:cs typeface="Segoe UI"/>
              </a:rPr>
              <a:t>last_rechdate_ma</a:t>
            </a:r>
            <a:r>
              <a:rPr lang="en-IN" sz="1800" dirty="0">
                <a:cs typeface="Segoe UI"/>
              </a:rPr>
              <a:t>, </a:t>
            </a:r>
            <a:r>
              <a:rPr lang="en-IN" sz="1800" dirty="0" err="1">
                <a:cs typeface="Segoe UI"/>
              </a:rPr>
              <a:t>last_rechdate_da</a:t>
            </a:r>
            <a:r>
              <a:rPr lang="en-IN" sz="1800" dirty="0">
                <a:cs typeface="Segoe UI"/>
              </a:rPr>
              <a:t> columns so we will be dropping these columns.</a:t>
            </a:r>
            <a:r>
              <a:rPr lang="en-US" sz="1800" dirty="0">
                <a:cs typeface="Calibri"/>
              </a:rPr>
              <a:t> </a:t>
            </a:r>
            <a:endParaRPr lang="en-US" dirty="0">
              <a:cs typeface="Calibri"/>
            </a:endParaRPr>
          </a:p>
          <a:p>
            <a:pPr marL="285750" indent="-285750" algn="just">
              <a:buFont typeface="Arial" panose="020B0604020202020204" pitchFamily="34" charset="0"/>
              <a:buChar char="•"/>
            </a:pPr>
            <a:r>
              <a:rPr lang="en-IN" sz="1800" dirty="0">
                <a:cs typeface="Segoe UI"/>
              </a:rPr>
              <a:t>We then removed the outliers from the dataset through zscore and winsorization method.</a:t>
            </a:r>
            <a:r>
              <a:rPr lang="en-US" sz="1800" dirty="0">
                <a:cs typeface="Calibri"/>
              </a:rPr>
              <a:t> </a:t>
            </a:r>
          </a:p>
        </p:txBody>
      </p:sp>
    </p:spTree>
    <p:extLst>
      <p:ext uri="{BB962C8B-B14F-4D97-AF65-F5344CB8AC3E}">
        <p14:creationId xmlns:p14="http://schemas.microsoft.com/office/powerpoint/2010/main" val="299534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a:xfrm>
            <a:off x="0" y="65578"/>
            <a:ext cx="12191999" cy="766936"/>
          </a:xfrm>
        </p:spPr>
        <p:txBody>
          <a:bodyPr>
            <a:normAutofit/>
          </a:bodyPr>
          <a:lstStyle/>
          <a:p>
            <a:r>
              <a:rPr lang="en-IN" sz="3600" b="1" dirty="0">
                <a:ea typeface="+mj-lt"/>
                <a:cs typeface="+mj-lt"/>
              </a:rPr>
              <a:t>Data Inputs- Logic- Output Relationships</a:t>
            </a:r>
            <a:endParaRPr lang="en-US" sz="3600" b="1" dirty="0">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128516" y="610975"/>
            <a:ext cx="11854218" cy="999462"/>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5121031" y="1886637"/>
            <a:ext cx="7070968" cy="4008546"/>
          </a:xfrm>
          <a:prstGeom prst="rect">
            <a:avLst/>
          </a:prstGeom>
        </p:spPr>
      </p:pic>
      <p:sp>
        <p:nvSpPr>
          <p:cNvPr id="6" name="TextBox 5">
            <a:extLst>
              <a:ext uri="{FF2B5EF4-FFF2-40B4-BE49-F238E27FC236}">
                <a16:creationId xmlns:a16="http://schemas.microsoft.com/office/drawing/2014/main" id="{DBD35F17-6089-4A33-B03C-05B1EFD27D53}"/>
              </a:ext>
            </a:extLst>
          </p:cNvPr>
          <p:cNvSpPr txBox="1"/>
          <p:nvPr/>
        </p:nvSpPr>
        <p:spPr>
          <a:xfrm>
            <a:off x="0" y="1917178"/>
            <a:ext cx="4899546"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We observe that the columns cnt_ma_rech30 and cnt_ma_rech90 are highly positively correlated with label this means as the cnt_ma_rech30 and cnt_ma_rech90 are increasing the probability of </a:t>
            </a:r>
            <a:r>
              <a:rPr lang="en-IN" sz="1800" dirty="0" err="1">
                <a:cs typeface="Segoe UI"/>
              </a:rPr>
              <a:t>cutomer</a:t>
            </a:r>
            <a:r>
              <a:rPr lang="en-IN" sz="1800" dirty="0">
                <a:cs typeface="Segoe UI"/>
              </a:rPr>
              <a:t> being non-fraudulent is also increasing.</a:t>
            </a:r>
            <a:r>
              <a:rPr lang="en-US" sz="1800" dirty="0">
                <a:cs typeface="Calibri"/>
              </a:rPr>
              <a:t> </a:t>
            </a:r>
          </a:p>
          <a:p>
            <a:pPr marL="285750" indent="-285750" algn="just">
              <a:buFont typeface="Arial" panose="020B0604020202020204" pitchFamily="34" charset="0"/>
              <a:buChar char="•"/>
            </a:pPr>
            <a:r>
              <a:rPr lang="en-IN" sz="1800" dirty="0">
                <a:cs typeface="Segoe UI"/>
              </a:rPr>
              <a:t>We also observe that the columns </a:t>
            </a:r>
            <a:r>
              <a:rPr lang="en-IN" sz="1800" dirty="0" err="1">
                <a:cs typeface="Segoe UI"/>
              </a:rPr>
              <a:t>aon</a:t>
            </a:r>
            <a:r>
              <a:rPr lang="en-IN" sz="1800" dirty="0">
                <a:cs typeface="Segoe UI"/>
              </a:rPr>
              <a:t>, medianmarechprebal30 and fr_da_rech90 are negatively correlated with label this means as the </a:t>
            </a:r>
            <a:r>
              <a:rPr lang="en-IN" sz="1800" dirty="0" err="1">
                <a:cs typeface="Segoe UI"/>
              </a:rPr>
              <a:t>aon</a:t>
            </a:r>
            <a:r>
              <a:rPr lang="en-IN" sz="1800" dirty="0">
                <a:cs typeface="Segoe UI"/>
              </a:rPr>
              <a:t>, medianmarechprebal30 and fr_da_rech90 are increasing the probability of customer being fraudulent is also increasing.</a:t>
            </a:r>
            <a:r>
              <a:rPr lang="en-US" sz="1800" dirty="0">
                <a:cs typeface="Calibri"/>
              </a:rPr>
              <a:t> </a:t>
            </a:r>
          </a:p>
        </p:txBody>
      </p:sp>
    </p:spTree>
    <p:extLst>
      <p:ext uri="{BB962C8B-B14F-4D97-AF65-F5344CB8AC3E}">
        <p14:creationId xmlns:p14="http://schemas.microsoft.com/office/powerpoint/2010/main" val="333111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0" y="13647"/>
            <a:ext cx="12192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latin typeface="WordVisi_MSFontService"/>
              </a:rPr>
              <a:t>Set of assumptions related to the problem under consideration</a:t>
            </a:r>
            <a:endParaRPr lang="en-US" sz="3600" b="1" dirty="0">
              <a:cs typeface="Calibri"/>
            </a:endParaRPr>
          </a:p>
        </p:txBody>
      </p:sp>
      <p:sp>
        <p:nvSpPr>
          <p:cNvPr id="5" name="TextBox 4">
            <a:extLst>
              <a:ext uri="{FF2B5EF4-FFF2-40B4-BE49-F238E27FC236}">
                <a16:creationId xmlns:a16="http://schemas.microsoft.com/office/drawing/2014/main" id="{F2F00C43-BDD7-4372-B588-1CC4952D3E40}"/>
              </a:ext>
            </a:extLst>
          </p:cNvPr>
          <p:cNvSpPr txBox="1"/>
          <p:nvPr/>
        </p:nvSpPr>
        <p:spPr>
          <a:xfrm>
            <a:off x="0" y="578090"/>
            <a:ext cx="12192000" cy="1477328"/>
          </a:xfrm>
          <a:prstGeom prst="rect">
            <a:avLst/>
          </a:prstGeom>
          <a:noFill/>
        </p:spPr>
        <p:txBody>
          <a:bodyPr wrap="square">
            <a:spAutoFit/>
          </a:bodyPr>
          <a:lstStyle/>
          <a:p>
            <a:pPr marL="285750" indent="-285750">
              <a:buFont typeface="Arial" panose="020B0604020202020204" pitchFamily="34" charset="0"/>
              <a:buChar char="•"/>
            </a:pPr>
            <a:r>
              <a:rPr lang="en-IN" sz="1800" dirty="0">
                <a:cs typeface="Segoe UI"/>
              </a:rPr>
              <a:t>By looking into the target </a:t>
            </a:r>
            <a:r>
              <a:rPr lang="en-IN" sz="1800" dirty="0" err="1">
                <a:cs typeface="Segoe UI"/>
              </a:rPr>
              <a:t>vaariable</a:t>
            </a:r>
            <a:r>
              <a:rPr lang="en-IN" sz="1800" dirty="0">
                <a:cs typeface="Segoe UI"/>
              </a:rPr>
              <a:t> label we assumed that it was </a:t>
            </a:r>
            <a:r>
              <a:rPr lang="en-US" sz="1800" dirty="0">
                <a:cs typeface="Calibri"/>
              </a:rPr>
              <a:t> </a:t>
            </a:r>
            <a:r>
              <a:rPr lang="en-IN" sz="1800" dirty="0">
                <a:cs typeface="Segoe UI"/>
              </a:rPr>
              <a:t>a </a:t>
            </a:r>
            <a:r>
              <a:rPr lang="en-US" sz="1800" dirty="0">
                <a:cs typeface="Calibri"/>
              </a:rPr>
              <a:t> </a:t>
            </a:r>
            <a:r>
              <a:rPr lang="en-IN" sz="1800" dirty="0">
                <a:cs typeface="Segoe UI"/>
              </a:rPr>
              <a:t>classification type of problem.</a:t>
            </a:r>
            <a:r>
              <a:rPr lang="en-US" sz="1800" dirty="0">
                <a:cs typeface="Calibri"/>
              </a:rPr>
              <a:t> </a:t>
            </a:r>
          </a:p>
          <a:p>
            <a:pPr marL="285750" indent="-285750">
              <a:buFont typeface="Arial" panose="020B0604020202020204" pitchFamily="34" charset="0"/>
              <a:buChar char="•"/>
            </a:pPr>
            <a:r>
              <a:rPr lang="en-IN" sz="1800" dirty="0">
                <a:cs typeface="Segoe UI"/>
              </a:rPr>
              <a:t>We observed multicollinearity in between columns so we assumed </a:t>
            </a:r>
            <a:r>
              <a:rPr lang="en-US" sz="1800" dirty="0">
                <a:cs typeface="Calibri"/>
              </a:rPr>
              <a:t> </a:t>
            </a:r>
            <a:r>
              <a:rPr lang="en-IN" sz="1800" dirty="0">
                <a:cs typeface="Segoe UI"/>
              </a:rPr>
              <a:t>that we will be using Principal Component Analysis (PCA).</a:t>
            </a:r>
            <a:r>
              <a:rPr lang="en-US" sz="1800" dirty="0">
                <a:cs typeface="Calibri"/>
              </a:rPr>
              <a:t> </a:t>
            </a:r>
          </a:p>
          <a:p>
            <a:pPr marL="285750" indent="-285750">
              <a:buFont typeface="Arial" panose="020B0604020202020204" pitchFamily="34" charset="0"/>
              <a:buChar char="•"/>
            </a:pPr>
            <a:r>
              <a:rPr lang="en-IN" sz="1800" dirty="0">
                <a:cs typeface="Segoe UI"/>
              </a:rPr>
              <a:t>We also observed that only one single unique value was present in </a:t>
            </a:r>
            <a:r>
              <a:rPr lang="en-US" sz="1800" dirty="0">
                <a:cs typeface="Calibri"/>
              </a:rPr>
              <a:t> </a:t>
            </a:r>
            <a:r>
              <a:rPr lang="en-IN" sz="1800" dirty="0">
                <a:cs typeface="Segoe UI"/>
              </a:rPr>
              <a:t>pcircle and in year in pdate column and in Unnamed: 0 all the </a:t>
            </a:r>
            <a:r>
              <a:rPr lang="en-US" sz="1800" dirty="0">
                <a:cs typeface="Calibri"/>
              </a:rPr>
              <a:t> </a:t>
            </a:r>
            <a:r>
              <a:rPr lang="en-IN" sz="1800" dirty="0">
                <a:cs typeface="Segoe UI"/>
              </a:rPr>
              <a:t>numbers were unique without any correlation so we assumed that </a:t>
            </a:r>
            <a:r>
              <a:rPr lang="en-US" sz="1800" dirty="0">
                <a:cs typeface="Calibri"/>
              </a:rPr>
              <a:t> </a:t>
            </a:r>
            <a:r>
              <a:rPr lang="en-IN" sz="1800" dirty="0">
                <a:cs typeface="Segoe UI"/>
              </a:rPr>
              <a:t>we will be dropping these columns.</a:t>
            </a:r>
            <a:r>
              <a:rPr lang="en-US" sz="1800" dirty="0">
                <a:cs typeface="Calibri"/>
              </a:rPr>
              <a:t> </a:t>
            </a:r>
          </a:p>
        </p:txBody>
      </p:sp>
      <p:sp>
        <p:nvSpPr>
          <p:cNvPr id="7" name="TextBox 6">
            <a:extLst>
              <a:ext uri="{FF2B5EF4-FFF2-40B4-BE49-F238E27FC236}">
                <a16:creationId xmlns:a16="http://schemas.microsoft.com/office/drawing/2014/main" id="{1F0662A2-C651-4352-8F7C-D23F8EB835B1}"/>
              </a:ext>
            </a:extLst>
          </p:cNvPr>
          <p:cNvSpPr txBox="1"/>
          <p:nvPr/>
        </p:nvSpPr>
        <p:spPr>
          <a:xfrm>
            <a:off x="0" y="2419525"/>
            <a:ext cx="12192000" cy="646331"/>
          </a:xfrm>
          <a:prstGeom prst="rect">
            <a:avLst/>
          </a:prstGeom>
          <a:noFill/>
        </p:spPr>
        <p:txBody>
          <a:bodyPr wrap="square">
            <a:spAutoFit/>
          </a:bodyPr>
          <a:lstStyle/>
          <a:p>
            <a:r>
              <a:rPr lang="en-IN" sz="3600" b="1" dirty="0">
                <a:latin typeface="WordVisi_MSFontService"/>
              </a:rPr>
              <a:t>Hardware and Software Requirements and Tools Used</a:t>
            </a:r>
            <a:endParaRPr lang="en-US" sz="3600" b="1" dirty="0">
              <a:cs typeface="Calibri"/>
            </a:endParaRPr>
          </a:p>
        </p:txBody>
      </p:sp>
      <p:sp>
        <p:nvSpPr>
          <p:cNvPr id="9" name="TextBox 8">
            <a:extLst>
              <a:ext uri="{FF2B5EF4-FFF2-40B4-BE49-F238E27FC236}">
                <a16:creationId xmlns:a16="http://schemas.microsoft.com/office/drawing/2014/main" id="{3D5A3661-BA34-48DE-B14B-77419990674D}"/>
              </a:ext>
            </a:extLst>
          </p:cNvPr>
          <p:cNvSpPr txBox="1"/>
          <p:nvPr/>
        </p:nvSpPr>
        <p:spPr>
          <a:xfrm>
            <a:off x="0" y="3171157"/>
            <a:ext cx="12192000"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This project was done on laptop with i3 processor with quad cores and eight threads with 4gb of ram and on Anaconda, </a:t>
            </a:r>
            <a:r>
              <a:rPr lang="en-IN" sz="1800" dirty="0" err="1">
                <a:cs typeface="Segoe UI"/>
              </a:rPr>
              <a:t>jupyter</a:t>
            </a:r>
            <a:r>
              <a:rPr lang="en-IN" sz="1800" dirty="0">
                <a:cs typeface="Segoe UI"/>
              </a:rPr>
              <a:t> notebook.</a:t>
            </a:r>
            <a:endParaRPr lang="en-US" dirty="0">
              <a:cs typeface="Calibri"/>
            </a:endParaRPr>
          </a:p>
          <a:p>
            <a:pPr marL="285750" indent="-285750" algn="just">
              <a:buFont typeface="Arial" panose="020B0604020202020204" pitchFamily="34" charset="0"/>
              <a:buChar char="•"/>
            </a:pPr>
            <a:r>
              <a:rPr lang="en-IN" sz="1800" dirty="0">
                <a:cs typeface="Segoe UI"/>
              </a:rPr>
              <a:t>The tools, libraries and packages we used for accomplishing this project are pandas, numpy, matplotlib , seaborn , scipy stats ,  </a:t>
            </a:r>
            <a:r>
              <a:rPr lang="en-IN" sz="1800" dirty="0" err="1">
                <a:cs typeface="Segoe UI"/>
              </a:rPr>
              <a:t>sklearn.decomposition</a:t>
            </a:r>
            <a:r>
              <a:rPr lang="en-IN" sz="1800" dirty="0">
                <a:cs typeface="Segoe UI"/>
              </a:rPr>
              <a:t> </a:t>
            </a:r>
            <a:r>
              <a:rPr lang="en-IN" sz="1800" dirty="0" err="1">
                <a:cs typeface="Segoe UI"/>
              </a:rPr>
              <a:t>pca</a:t>
            </a:r>
            <a:r>
              <a:rPr lang="en-IN" sz="1800" dirty="0">
                <a:cs typeface="Segoe UI"/>
              </a:rPr>
              <a:t>, </a:t>
            </a:r>
            <a:r>
              <a:rPr lang="en-IN" sz="1800" dirty="0" err="1">
                <a:cs typeface="Segoe UI"/>
              </a:rPr>
              <a:t>sklearn</a:t>
            </a:r>
            <a:r>
              <a:rPr lang="en-IN" sz="1800" dirty="0">
                <a:cs typeface="Segoe UI"/>
              </a:rPr>
              <a:t> standardscaler, collections counter, </a:t>
            </a:r>
            <a:r>
              <a:rPr lang="en-IN" sz="1800" dirty="0" err="1">
                <a:cs typeface="Segoe UI"/>
              </a:rPr>
              <a:t>imblearn</a:t>
            </a:r>
            <a:r>
              <a:rPr lang="en-IN" sz="1800" dirty="0">
                <a:cs typeface="Segoe UI"/>
              </a:rPr>
              <a:t> SmoteTomek, GridSearchCV, </a:t>
            </a:r>
            <a:r>
              <a:rPr lang="en-IN" sz="1800" dirty="0" err="1">
                <a:cs typeface="Segoe UI"/>
              </a:rPr>
              <a:t>joblib</a:t>
            </a:r>
            <a:r>
              <a:rPr lang="en-IN" sz="1800" dirty="0">
                <a:cs typeface="Segoe UI"/>
              </a:rPr>
              <a:t>.</a:t>
            </a:r>
            <a:r>
              <a:rPr lang="en-US" sz="1800" dirty="0">
                <a:cs typeface="Calibri"/>
              </a:rPr>
              <a:t> </a:t>
            </a:r>
          </a:p>
          <a:p>
            <a:pPr marL="285750" indent="-285750" algn="just">
              <a:buFont typeface="Arial" panose="020B0604020202020204" pitchFamily="34" charset="0"/>
              <a:buChar char="•"/>
            </a:pPr>
            <a:r>
              <a:rPr lang="en-IN" sz="1800" dirty="0">
                <a:cs typeface="Segoe UI"/>
              </a:rPr>
              <a:t>Through pandas library we loaded our csv file ‘Data file’ into </a:t>
            </a:r>
            <a:r>
              <a:rPr lang="en-IN" sz="1800" dirty="0" err="1">
                <a:cs typeface="Segoe UI"/>
              </a:rPr>
              <a:t>dataframe</a:t>
            </a:r>
            <a:r>
              <a:rPr lang="en-IN" sz="1800" dirty="0">
                <a:cs typeface="Segoe UI"/>
              </a:rPr>
              <a:t> and performed data manipulation and analysis.</a:t>
            </a:r>
          </a:p>
          <a:p>
            <a:pPr marL="285750" indent="-285750" algn="just">
              <a:buFont typeface="Arial" panose="020B0604020202020204" pitchFamily="34" charset="0"/>
              <a:buChar char="•"/>
            </a:pPr>
            <a:r>
              <a:rPr lang="en-IN" sz="1800" dirty="0">
                <a:cs typeface="Segoe UI"/>
              </a:rPr>
              <a:t>Through pandas library we converted pdate column to datetime format from which we were able to extract day and month column.</a:t>
            </a:r>
            <a:r>
              <a:rPr lang="en-US" sz="1800" dirty="0">
                <a:cs typeface="Calibri"/>
              </a:rPr>
              <a:t> </a:t>
            </a:r>
            <a:endParaRPr lang="en-US" dirty="0">
              <a:cs typeface="Calibri"/>
            </a:endParaRPr>
          </a:p>
          <a:p>
            <a:pPr marL="285750" indent="-285750" algn="just">
              <a:buFont typeface="Arial" panose="020B0604020202020204" pitchFamily="34" charset="0"/>
              <a:buChar char="•"/>
            </a:pPr>
            <a:r>
              <a:rPr lang="en-IN" sz="1800" dirty="0">
                <a:latin typeface="Calibri"/>
                <a:ea typeface="Segoe UI"/>
                <a:cs typeface="Segoe UI"/>
              </a:rPr>
              <a:t>With the help of numpy we worked with arrays.</a:t>
            </a:r>
            <a:r>
              <a:rPr lang="en-IN" sz="1800" dirty="0">
                <a:latin typeface="Calibri"/>
                <a:ea typeface="Calibri"/>
                <a:cs typeface="Calibri"/>
              </a:rPr>
              <a:t> </a:t>
            </a:r>
          </a:p>
          <a:p>
            <a:pPr marL="285750" indent="-285750" algn="just">
              <a:buFont typeface="Arial" panose="020B0604020202020204" pitchFamily="34" charset="0"/>
              <a:buChar char="•"/>
            </a:pPr>
            <a:r>
              <a:rPr lang="en-IN" sz="1800" dirty="0">
                <a:latin typeface="Calibri"/>
                <a:ea typeface="Segoe UI"/>
                <a:cs typeface="Segoe UI"/>
              </a:rPr>
              <a:t>With the help of matplotlib and seaborn we did plot various graphs and figures and done data visualization.</a:t>
            </a:r>
            <a:r>
              <a:rPr lang="en-IN" sz="1800" dirty="0">
                <a:latin typeface="Calibri"/>
                <a:ea typeface="Calibri"/>
                <a:cs typeface="Calibri"/>
              </a:rPr>
              <a:t> </a:t>
            </a:r>
          </a:p>
          <a:p>
            <a:pPr marL="285750" indent="-285750" algn="just">
              <a:buFont typeface="Arial" panose="020B0604020202020204" pitchFamily="34" charset="0"/>
              <a:buChar char="•"/>
            </a:pPr>
            <a:r>
              <a:rPr lang="en-IN" sz="1800" dirty="0">
                <a:latin typeface="Calibri"/>
                <a:ea typeface="Segoe UI"/>
                <a:cs typeface="Segoe UI"/>
              </a:rPr>
              <a:t>With scipy stats we treated outliers through winsorization technique.</a:t>
            </a:r>
            <a:r>
              <a:rPr lang="en-IN" sz="1800" dirty="0">
                <a:latin typeface="Calibri"/>
                <a:ea typeface="Calibri"/>
                <a:cs typeface="Calibri"/>
              </a:rPr>
              <a:t>  </a:t>
            </a:r>
            <a:endParaRPr lang="en-US" sz="1800" dirty="0">
              <a:cs typeface="Calibri"/>
            </a:endParaRPr>
          </a:p>
        </p:txBody>
      </p:sp>
    </p:spTree>
    <p:extLst>
      <p:ext uri="{BB962C8B-B14F-4D97-AF65-F5344CB8AC3E}">
        <p14:creationId xmlns:p14="http://schemas.microsoft.com/office/powerpoint/2010/main" val="388230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740508" y="411674"/>
            <a:ext cx="10515600" cy="5777091"/>
          </a:xfrm>
        </p:spPr>
        <p:txBody>
          <a:bodyPr vert="horz" lIns="91440" tIns="45720" rIns="91440" bIns="45720" rtlCol="0" anchor="t">
            <a:noAutofit/>
          </a:bodyPr>
          <a:lstStyle/>
          <a:p>
            <a:pPr>
              <a:lnSpc>
                <a:spcPct val="100000"/>
              </a:lnSpc>
              <a:spcBef>
                <a:spcPts val="0"/>
              </a:spcBef>
              <a:buFont typeface="+mj-lt"/>
              <a:buAutoNum type="arabicPeriod"/>
            </a:pPr>
            <a:r>
              <a:rPr lang="en-US" sz="1600" dirty="0">
                <a:cs typeface="Calibri"/>
              </a:rPr>
              <a:t>Introduction</a:t>
            </a:r>
          </a:p>
          <a:p>
            <a:pPr marL="857250" lvl="1" indent="-400050">
              <a:lnSpc>
                <a:spcPct val="100000"/>
              </a:lnSpc>
              <a:spcBef>
                <a:spcPts val="0"/>
              </a:spcBef>
              <a:buFont typeface="+mj-lt"/>
              <a:buAutoNum type="romanLcPeriod"/>
            </a:pPr>
            <a:r>
              <a:rPr lang="en-US" sz="1600" dirty="0">
                <a:cs typeface="Calibri"/>
              </a:rPr>
              <a:t>Business Problem Framing</a:t>
            </a:r>
          </a:p>
          <a:p>
            <a:pPr marL="857250" lvl="1" indent="-400050">
              <a:lnSpc>
                <a:spcPct val="100000"/>
              </a:lnSpc>
              <a:spcBef>
                <a:spcPts val="0"/>
              </a:spcBef>
              <a:buFont typeface="+mj-lt"/>
              <a:buAutoNum type="romanLcPeriod"/>
            </a:pPr>
            <a:r>
              <a:rPr lang="en-US" sz="1600" dirty="0">
                <a:cs typeface="Calibri"/>
              </a:rPr>
              <a:t>C</a:t>
            </a:r>
            <a:r>
              <a:rPr lang="en-IN" sz="1600" dirty="0" err="1">
                <a:ea typeface="+mn-lt"/>
                <a:cs typeface="+mn-lt"/>
              </a:rPr>
              <a:t>onceptual</a:t>
            </a:r>
            <a:r>
              <a:rPr lang="en-IN" sz="1600" dirty="0">
                <a:ea typeface="+mn-lt"/>
                <a:cs typeface="+mn-lt"/>
              </a:rPr>
              <a:t> Background of the Domain Problem</a:t>
            </a:r>
          </a:p>
          <a:p>
            <a:pPr marL="857250" lvl="1" indent="-400050">
              <a:lnSpc>
                <a:spcPct val="100000"/>
              </a:lnSpc>
              <a:spcBef>
                <a:spcPts val="0"/>
              </a:spcBef>
              <a:buFont typeface="+mj-lt"/>
              <a:buAutoNum type="romanLcPeriod"/>
            </a:pPr>
            <a:r>
              <a:rPr lang="en-US" sz="1600" dirty="0">
                <a:ea typeface="+mn-lt"/>
                <a:cs typeface="+mn-lt"/>
              </a:rPr>
              <a:t>R</a:t>
            </a:r>
            <a:r>
              <a:rPr lang="en-IN" sz="1600" dirty="0">
                <a:ea typeface="+mn-lt"/>
                <a:cs typeface="+mn-lt"/>
              </a:rPr>
              <a:t>eview of Literature</a:t>
            </a:r>
          </a:p>
          <a:p>
            <a:pPr marL="857250" lvl="1" indent="-400050">
              <a:lnSpc>
                <a:spcPct val="100000"/>
              </a:lnSpc>
              <a:spcBef>
                <a:spcPts val="0"/>
              </a:spcBef>
              <a:buFont typeface="+mj-lt"/>
              <a:buAutoNum type="romanLcPeriod"/>
            </a:pPr>
            <a:r>
              <a:rPr lang="en-IN" sz="1600" dirty="0">
                <a:ea typeface="+mn-lt"/>
                <a:cs typeface="+mn-lt"/>
              </a:rPr>
              <a:t>Motivation for the Problem Undertaken</a:t>
            </a:r>
          </a:p>
          <a:p>
            <a:pPr marL="457200" lvl="1" indent="0">
              <a:lnSpc>
                <a:spcPct val="100000"/>
              </a:lnSpc>
              <a:spcBef>
                <a:spcPts val="0"/>
              </a:spcBef>
              <a:buNone/>
            </a:pPr>
            <a:endParaRPr lang="en-IN" sz="1600" dirty="0">
              <a:ea typeface="+mn-lt"/>
              <a:cs typeface="+mn-lt"/>
            </a:endParaRPr>
          </a:p>
          <a:p>
            <a:pPr marL="342900" indent="-342900">
              <a:lnSpc>
                <a:spcPct val="100000"/>
              </a:lnSpc>
              <a:spcBef>
                <a:spcPts val="0"/>
              </a:spcBef>
              <a:buFont typeface="+mj-lt"/>
              <a:buAutoNum type="arabicPeriod"/>
            </a:pPr>
            <a:r>
              <a:rPr lang="en-IN" sz="1600" dirty="0">
                <a:ea typeface="+mn-lt"/>
                <a:cs typeface="+mn-lt"/>
              </a:rPr>
              <a:t>Analytical Problem Framing</a:t>
            </a:r>
          </a:p>
          <a:p>
            <a:pPr marL="857250" lvl="1" indent="-400050">
              <a:lnSpc>
                <a:spcPct val="100000"/>
              </a:lnSpc>
              <a:spcBef>
                <a:spcPts val="0"/>
              </a:spcBef>
              <a:buFont typeface="+mj-lt"/>
              <a:buAutoNum type="romanLcPeriod"/>
            </a:pPr>
            <a:r>
              <a:rPr lang="en-IN" sz="1400" dirty="0">
                <a:ea typeface="+mn-lt"/>
                <a:cs typeface="+mn-lt"/>
              </a:rPr>
              <a:t>Data Sources and their formats</a:t>
            </a:r>
          </a:p>
          <a:p>
            <a:pPr marL="857250" lvl="1" indent="-400050">
              <a:lnSpc>
                <a:spcPct val="100000"/>
              </a:lnSpc>
              <a:spcBef>
                <a:spcPts val="0"/>
              </a:spcBef>
              <a:buFont typeface="+mj-lt"/>
              <a:buAutoNum type="romanLcPeriod"/>
            </a:pPr>
            <a:r>
              <a:rPr lang="en-IN" sz="1600" dirty="0">
                <a:ea typeface="+mn-lt"/>
                <a:cs typeface="+mn-lt"/>
              </a:rPr>
              <a:t>Data Pre-processing Done</a:t>
            </a:r>
          </a:p>
          <a:p>
            <a:pPr marL="857250" lvl="1" indent="-400050">
              <a:lnSpc>
                <a:spcPct val="100000"/>
              </a:lnSpc>
              <a:spcBef>
                <a:spcPts val="0"/>
              </a:spcBef>
              <a:buFont typeface="+mj-lt"/>
              <a:buAutoNum type="romanLcPeriod"/>
            </a:pPr>
            <a:r>
              <a:rPr lang="en-IN" sz="1600" dirty="0">
                <a:ea typeface="+mn-lt"/>
                <a:cs typeface="+mn-lt"/>
              </a:rPr>
              <a:t>Data Inputs- Logic- Output Relationships</a:t>
            </a:r>
          </a:p>
          <a:p>
            <a:pPr marL="857250" lvl="1" indent="-400050">
              <a:lnSpc>
                <a:spcPct val="100000"/>
              </a:lnSpc>
              <a:spcBef>
                <a:spcPts val="0"/>
              </a:spcBef>
              <a:buFont typeface="+mj-lt"/>
              <a:buAutoNum type="romanLcPeriod"/>
            </a:pPr>
            <a:r>
              <a:rPr lang="en-IN" sz="1600" dirty="0">
                <a:ea typeface="+mn-lt"/>
                <a:cs typeface="+mn-lt"/>
              </a:rPr>
              <a:t>Set of assumptions related to the problem under consideration</a:t>
            </a:r>
          </a:p>
          <a:p>
            <a:pPr marL="857250" lvl="1" indent="-400050">
              <a:lnSpc>
                <a:spcPct val="100000"/>
              </a:lnSpc>
              <a:spcBef>
                <a:spcPts val="0"/>
              </a:spcBef>
              <a:buFont typeface="+mj-lt"/>
              <a:buAutoNum type="romanLcPeriod"/>
            </a:pPr>
            <a:r>
              <a:rPr lang="en-IN" sz="1600" dirty="0">
                <a:ea typeface="+mn-lt"/>
                <a:cs typeface="+mn-lt"/>
              </a:rPr>
              <a:t>Hardware and Software Requirements and Tools Used</a:t>
            </a:r>
          </a:p>
          <a:p>
            <a:pPr marL="342900" indent="-342900">
              <a:lnSpc>
                <a:spcPct val="100000"/>
              </a:lnSpc>
              <a:spcBef>
                <a:spcPts val="0"/>
              </a:spcBef>
              <a:buFont typeface="+mj-lt"/>
              <a:buAutoNum type="arabicPeriod"/>
            </a:pPr>
            <a:r>
              <a:rPr lang="en-IN" sz="1600" dirty="0">
                <a:ea typeface="+mn-lt"/>
                <a:cs typeface="+mn-lt"/>
              </a:rPr>
              <a:t>Model/s Development and Evaluation</a:t>
            </a:r>
          </a:p>
          <a:p>
            <a:pPr marL="857250" lvl="1" indent="-400050">
              <a:lnSpc>
                <a:spcPct val="100000"/>
              </a:lnSpc>
              <a:spcBef>
                <a:spcPts val="0"/>
              </a:spcBef>
              <a:buFont typeface="+mj-lt"/>
              <a:buAutoNum type="romanLcPeriod"/>
            </a:pPr>
            <a:r>
              <a:rPr lang="en-IN" sz="1400" dirty="0">
                <a:ea typeface="+mn-lt"/>
                <a:cs typeface="+mn-lt"/>
              </a:rPr>
              <a:t>Identification of possible problem-solving approaches (methods) </a:t>
            </a:r>
          </a:p>
          <a:p>
            <a:pPr marL="857250" lvl="1" indent="-400050">
              <a:lnSpc>
                <a:spcPct val="100000"/>
              </a:lnSpc>
              <a:spcBef>
                <a:spcPts val="0"/>
              </a:spcBef>
              <a:buFont typeface="+mj-lt"/>
              <a:buAutoNum type="romanLcPeriod"/>
            </a:pPr>
            <a:r>
              <a:rPr lang="en-IN" sz="1600" dirty="0">
                <a:ea typeface="+mn-lt"/>
                <a:cs typeface="+mn-lt"/>
              </a:rPr>
              <a:t>Testing of Identified Approaches (Algorithms)</a:t>
            </a:r>
          </a:p>
          <a:p>
            <a:pPr marL="857250" lvl="1" indent="-400050">
              <a:lnSpc>
                <a:spcPct val="100000"/>
              </a:lnSpc>
              <a:spcBef>
                <a:spcPts val="0"/>
              </a:spcBef>
              <a:buFont typeface="+mj-lt"/>
              <a:buAutoNum type="romanLcPeriod"/>
            </a:pPr>
            <a:r>
              <a:rPr lang="en-IN" sz="1600" dirty="0">
                <a:ea typeface="+mn-lt"/>
                <a:cs typeface="+mn-lt"/>
              </a:rPr>
              <a:t>Run and Evaluate selected models</a:t>
            </a:r>
          </a:p>
          <a:p>
            <a:pPr marL="857250" lvl="1" indent="-400050">
              <a:lnSpc>
                <a:spcPct val="100000"/>
              </a:lnSpc>
              <a:spcBef>
                <a:spcPts val="0"/>
              </a:spcBef>
              <a:buFont typeface="+mj-lt"/>
              <a:buAutoNum type="romanLcPeriod"/>
            </a:pPr>
            <a:r>
              <a:rPr lang="en-IN" sz="1600" dirty="0">
                <a:ea typeface="+mn-lt"/>
                <a:cs typeface="+mn-lt"/>
              </a:rPr>
              <a:t>Key Metrics for success in solving problem under consideration</a:t>
            </a:r>
          </a:p>
          <a:p>
            <a:pPr marL="857250" lvl="1" indent="-400050">
              <a:lnSpc>
                <a:spcPct val="100000"/>
              </a:lnSpc>
              <a:spcBef>
                <a:spcPts val="0"/>
              </a:spcBef>
              <a:buFont typeface="+mj-lt"/>
              <a:buAutoNum type="romanLcPeriod"/>
            </a:pPr>
            <a:r>
              <a:rPr lang="en-IN" sz="1600" dirty="0">
                <a:ea typeface="+mn-lt"/>
                <a:cs typeface="+mn-lt"/>
              </a:rPr>
              <a:t>Interpretation of the Results</a:t>
            </a:r>
          </a:p>
          <a:p>
            <a:pPr marL="342900" indent="-342900">
              <a:lnSpc>
                <a:spcPct val="100000"/>
              </a:lnSpc>
              <a:spcBef>
                <a:spcPts val="0"/>
              </a:spcBef>
              <a:buFont typeface="+mj-lt"/>
              <a:buAutoNum type="arabicPeriod"/>
            </a:pPr>
            <a:r>
              <a:rPr lang="en-IN" sz="1600" dirty="0">
                <a:ea typeface="+mn-lt"/>
                <a:cs typeface="+mn-lt"/>
              </a:rPr>
              <a:t>Conclusion</a:t>
            </a:r>
          </a:p>
          <a:p>
            <a:pPr marL="857250" lvl="1" indent="-400050">
              <a:lnSpc>
                <a:spcPct val="100000"/>
              </a:lnSpc>
              <a:spcBef>
                <a:spcPts val="0"/>
              </a:spcBef>
              <a:buFont typeface="+mj-lt"/>
              <a:buAutoNum type="romanLcPeriod"/>
            </a:pPr>
            <a:r>
              <a:rPr lang="en-IN" sz="1400" dirty="0">
                <a:ea typeface="+mn-lt"/>
                <a:cs typeface="+mn-lt"/>
              </a:rPr>
              <a:t>Key Findings and Conclusions of the Study</a:t>
            </a:r>
          </a:p>
          <a:p>
            <a:pPr marL="857250" lvl="1" indent="-400050">
              <a:lnSpc>
                <a:spcPct val="100000"/>
              </a:lnSpc>
              <a:spcBef>
                <a:spcPts val="0"/>
              </a:spcBef>
              <a:buFont typeface="+mj-lt"/>
              <a:buAutoNum type="romanLcPeriod"/>
            </a:pPr>
            <a:r>
              <a:rPr lang="en-IN" sz="1600" dirty="0">
                <a:ea typeface="+mn-lt"/>
                <a:cs typeface="+mn-lt"/>
              </a:rPr>
              <a:t>Learning Outcomes of the Study in respect of Data Science</a:t>
            </a:r>
          </a:p>
          <a:p>
            <a:pPr marL="857250" lvl="1" indent="-400050">
              <a:lnSpc>
                <a:spcPct val="100000"/>
              </a:lnSpc>
              <a:spcBef>
                <a:spcPts val="0"/>
              </a:spcBef>
              <a:buFont typeface="+mj-lt"/>
              <a:buAutoNum type="romanLcPeriod"/>
            </a:pPr>
            <a:r>
              <a:rPr lang="en-IN" sz="1600" dirty="0">
                <a:ea typeface="+mn-lt"/>
                <a:cs typeface="+mn-lt"/>
              </a:rPr>
              <a:t>Limitations of this work and Scope for Future Work</a:t>
            </a:r>
          </a:p>
          <a:p>
            <a:pPr marL="342900" indent="-342900">
              <a:lnSpc>
                <a:spcPct val="100000"/>
              </a:lnSpc>
              <a:spcBef>
                <a:spcPts val="0"/>
              </a:spcBef>
              <a:buFont typeface="+mj-lt"/>
              <a:buAutoNum type="arabicPeriod"/>
            </a:pPr>
            <a:r>
              <a:rPr lang="en-IN" sz="1600" dirty="0">
                <a:ea typeface="+mn-lt"/>
                <a:cs typeface="+mn-lt"/>
              </a:rPr>
              <a:t>5. Acknowledgement</a:t>
            </a: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0776A-05D2-49CA-9FEF-1A1FED3E05BC}"/>
              </a:ext>
            </a:extLst>
          </p:cNvPr>
          <p:cNvSpPr txBox="1"/>
          <p:nvPr/>
        </p:nvSpPr>
        <p:spPr>
          <a:xfrm>
            <a:off x="0" y="0"/>
            <a:ext cx="12192000" cy="33675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800" dirty="0">
                <a:latin typeface="Calibri"/>
                <a:ea typeface="Segoe UI"/>
                <a:cs typeface="Segoe UI"/>
              </a:rPr>
              <a:t>With sklearn.decomposition’s </a:t>
            </a:r>
            <a:r>
              <a:rPr lang="en-IN" sz="1800" dirty="0" err="1">
                <a:latin typeface="Calibri"/>
                <a:ea typeface="Segoe UI"/>
                <a:cs typeface="Segoe UI"/>
              </a:rPr>
              <a:t>pca</a:t>
            </a:r>
            <a:r>
              <a:rPr lang="en-IN" sz="1800" dirty="0">
                <a:latin typeface="Calibri"/>
                <a:ea typeface="Segoe UI"/>
                <a:cs typeface="Segoe UI"/>
              </a:rPr>
              <a:t> package we reduced the number of feature variables from 34 to 7 by plotting </a:t>
            </a:r>
            <a:r>
              <a:rPr lang="en-IN" sz="1800" dirty="0" err="1">
                <a:latin typeface="Calibri"/>
                <a:ea typeface="Segoe UI"/>
                <a:cs typeface="Segoe UI"/>
              </a:rPr>
              <a:t>scrre</a:t>
            </a:r>
            <a:r>
              <a:rPr lang="en-IN" sz="1800" dirty="0">
                <a:latin typeface="Calibri"/>
                <a:ea typeface="Segoe UI"/>
                <a:cs typeface="Segoe UI"/>
              </a:rPr>
              <a:t> plot with their Eigenvalues and chose the number of columns on the basis of their nodes.</a:t>
            </a:r>
          </a:p>
          <a:p>
            <a:pPr marL="285750" indent="-285750" algn="just">
              <a:lnSpc>
                <a:spcPct val="150000"/>
              </a:lnSpc>
              <a:buFont typeface="Arial" panose="020B0604020202020204" pitchFamily="34" charset="0"/>
              <a:buChar char="•"/>
            </a:pPr>
            <a:r>
              <a:rPr lang="en-IN" sz="1800" dirty="0">
                <a:latin typeface="Calibri"/>
                <a:ea typeface="Segoe UI"/>
                <a:cs typeface="Segoe UI"/>
              </a:rPr>
              <a:t>With </a:t>
            </a:r>
            <a:r>
              <a:rPr lang="en-IN" sz="1800" dirty="0" err="1">
                <a:latin typeface="Calibri"/>
                <a:ea typeface="Segoe UI"/>
                <a:cs typeface="Segoe UI"/>
              </a:rPr>
              <a:t>sklearn’s</a:t>
            </a:r>
            <a:r>
              <a:rPr lang="en-IN" sz="1800" dirty="0">
                <a:latin typeface="Calibri"/>
                <a:ea typeface="Segoe UI"/>
                <a:cs typeface="Segoe UI"/>
              </a:rPr>
              <a:t> standardscaler package we scaled all the feature variables onto single scale.</a:t>
            </a:r>
            <a:endParaRPr lang="en-IN" dirty="0">
              <a:latin typeface="Calibri"/>
              <a:ea typeface="Segoe UI"/>
              <a:cs typeface="Calibri"/>
            </a:endParaRPr>
          </a:p>
          <a:p>
            <a:pPr marL="285750" indent="-285750" algn="just">
              <a:lnSpc>
                <a:spcPct val="150000"/>
              </a:lnSpc>
              <a:buFont typeface="Arial" panose="020B0604020202020204" pitchFamily="34" charset="0"/>
              <a:buChar char="•"/>
            </a:pPr>
            <a:r>
              <a:rPr lang="en-IN" sz="1800" dirty="0">
                <a:cs typeface="Segoe UI"/>
              </a:rPr>
              <a:t>With collection’s counter package we were able to display all the unique values of the pdate column.</a:t>
            </a:r>
            <a:r>
              <a:rPr lang="en-US" sz="1800" dirty="0">
                <a:cs typeface="Calibri"/>
              </a:rPr>
              <a:t> </a:t>
            </a:r>
          </a:p>
          <a:p>
            <a:pPr marL="285750" indent="-285750" algn="just">
              <a:lnSpc>
                <a:spcPct val="150000"/>
              </a:lnSpc>
              <a:buFont typeface="Arial" panose="020B0604020202020204" pitchFamily="34" charset="0"/>
              <a:buChar char="•"/>
            </a:pPr>
            <a:r>
              <a:rPr lang="en-IN" sz="1800" dirty="0">
                <a:cs typeface="Segoe UI"/>
              </a:rPr>
              <a:t>Through </a:t>
            </a:r>
            <a:r>
              <a:rPr lang="en-IN" sz="1800" dirty="0" err="1">
                <a:cs typeface="Segoe UI"/>
              </a:rPr>
              <a:t>imblearn’s</a:t>
            </a:r>
            <a:r>
              <a:rPr lang="en-IN" sz="1800" dirty="0">
                <a:cs typeface="Segoe UI"/>
              </a:rPr>
              <a:t> SmoteTomek package we were able to handle the imbalanced data by increasing the number of fraudulent transactions on relevant data points.</a:t>
            </a:r>
            <a:r>
              <a:rPr lang="en-US" sz="1800" dirty="0">
                <a:cs typeface="Calibri"/>
              </a:rPr>
              <a:t> </a:t>
            </a:r>
          </a:p>
          <a:p>
            <a:pPr marL="285750" indent="-285750" algn="just">
              <a:lnSpc>
                <a:spcPct val="150000"/>
              </a:lnSpc>
              <a:buFont typeface="Arial" panose="020B0604020202020204" pitchFamily="34" charset="0"/>
              <a:buChar char="•"/>
            </a:pPr>
            <a:r>
              <a:rPr lang="en-IN" sz="1800" dirty="0">
                <a:cs typeface="Segoe UI"/>
              </a:rPr>
              <a:t>Through GridSearchCV we were able to find the right parameters for hyperparameter tuning.</a:t>
            </a:r>
            <a:r>
              <a:rPr lang="en-US" sz="1800" dirty="0">
                <a:cs typeface="Segoe UI"/>
              </a:rPr>
              <a:t> </a:t>
            </a:r>
          </a:p>
          <a:p>
            <a:pPr marL="285750" indent="-285750" algn="just">
              <a:lnSpc>
                <a:spcPct val="150000"/>
              </a:lnSpc>
              <a:buFont typeface="Arial" panose="020B0604020202020204" pitchFamily="34" charset="0"/>
              <a:buChar char="•"/>
            </a:pPr>
            <a:r>
              <a:rPr lang="en-IN" sz="1800" dirty="0">
                <a:cs typeface="Segoe UI"/>
              </a:rPr>
              <a:t>Through </a:t>
            </a:r>
            <a:r>
              <a:rPr lang="en-IN" sz="1800" dirty="0" err="1">
                <a:cs typeface="Segoe UI"/>
              </a:rPr>
              <a:t>joblib</a:t>
            </a:r>
            <a:r>
              <a:rPr lang="en-IN" sz="1800" dirty="0">
                <a:cs typeface="Segoe UI"/>
              </a:rPr>
              <a:t> we saved our model in csv format.</a:t>
            </a:r>
            <a:r>
              <a:rPr lang="en-US" sz="1800" dirty="0">
                <a:cs typeface="Segoe UI"/>
              </a:rPr>
              <a:t> </a:t>
            </a:r>
          </a:p>
        </p:txBody>
      </p:sp>
    </p:spTree>
    <p:extLst>
      <p:ext uri="{BB962C8B-B14F-4D97-AF65-F5344CB8AC3E}">
        <p14:creationId xmlns:p14="http://schemas.microsoft.com/office/powerpoint/2010/main" val="305366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1" y="0"/>
            <a:ext cx="12191999" cy="646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latin typeface="WordVisi_MSFontService"/>
              </a:rPr>
              <a:t>Model/s Development and Evaluation </a:t>
            </a:r>
            <a:endParaRPr lang="en-US" sz="3600" b="1" dirty="0">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0" y="646332"/>
            <a:ext cx="121920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200" b="1" dirty="0">
                <a:latin typeface="WordVisi_MSFontService"/>
              </a:rPr>
              <a:t>Identification of possible problem-solving approaches</a:t>
            </a:r>
            <a:endParaRPr lang="en-US" sz="3200" b="1" dirty="0">
              <a:cs typeface="Calibri"/>
            </a:endParaRPr>
          </a:p>
        </p:txBody>
      </p:sp>
      <p:sp>
        <p:nvSpPr>
          <p:cNvPr id="6" name="TextBox 5">
            <a:extLst>
              <a:ext uri="{FF2B5EF4-FFF2-40B4-BE49-F238E27FC236}">
                <a16:creationId xmlns:a16="http://schemas.microsoft.com/office/drawing/2014/main" id="{C51E1BB1-616E-497B-B648-7329F3445E2A}"/>
              </a:ext>
            </a:extLst>
          </p:cNvPr>
          <p:cNvSpPr txBox="1"/>
          <p:nvPr/>
        </p:nvSpPr>
        <p:spPr>
          <a:xfrm>
            <a:off x="0" y="1105468"/>
            <a:ext cx="12191998" cy="3139321"/>
          </a:xfrm>
          <a:prstGeom prst="rect">
            <a:avLst/>
          </a:prstGeom>
          <a:noFill/>
        </p:spPr>
        <p:txBody>
          <a:bodyPr wrap="square">
            <a:spAutoFit/>
          </a:bodyPr>
          <a:lstStyle/>
          <a:p>
            <a:endParaRPr lang="en-IN" sz="1800" dirty="0">
              <a:cs typeface="Segoe UI"/>
            </a:endParaRPr>
          </a:p>
          <a:p>
            <a:pPr marL="285750" indent="-285750">
              <a:buFont typeface="Arial" panose="020B0604020202020204" pitchFamily="34" charset="0"/>
              <a:buChar char="•"/>
            </a:pPr>
            <a:r>
              <a:rPr lang="en-IN" sz="1800" dirty="0">
                <a:cs typeface="Segoe UI"/>
              </a:rPr>
              <a:t>We first converted all our categorical variables to numeric variables with the help of label encoder to checkout the correlation between them and dropped the columns which we felt were unnecessary.</a:t>
            </a:r>
            <a:r>
              <a:rPr lang="en-US" sz="1800" dirty="0">
                <a:cs typeface="Calibri"/>
              </a:rPr>
              <a:t> </a:t>
            </a:r>
          </a:p>
          <a:p>
            <a:pPr marL="285750" indent="-285750">
              <a:buFont typeface="Arial" panose="020B0604020202020204" pitchFamily="34" charset="0"/>
              <a:buChar char="•"/>
            </a:pPr>
            <a:r>
              <a:rPr lang="en-IN" sz="1800" dirty="0">
                <a:cs typeface="Segoe UI"/>
              </a:rPr>
              <a:t>We observed skewness in data so we tried to remove the skewness through treating outliers with winsorization technique as shown in fig 3.</a:t>
            </a:r>
            <a:r>
              <a:rPr lang="en-US" sz="1800" dirty="0">
                <a:cs typeface="Calibri"/>
              </a:rPr>
              <a:t> </a:t>
            </a:r>
            <a:endParaRPr lang="en-US" dirty="0">
              <a:cs typeface="Calibri"/>
            </a:endParaRPr>
          </a:p>
          <a:p>
            <a:pPr marL="285750" indent="-285750">
              <a:buFont typeface="Arial" panose="020B0604020202020204" pitchFamily="34" charset="0"/>
              <a:buChar char="•"/>
            </a:pPr>
            <a:r>
              <a:rPr lang="en-IN" sz="1800" dirty="0">
                <a:cs typeface="Segoe UI"/>
              </a:rPr>
              <a:t>The data was imbalanced so through </a:t>
            </a:r>
            <a:r>
              <a:rPr lang="en-IN" sz="1800" dirty="0" err="1">
                <a:cs typeface="Segoe UI"/>
              </a:rPr>
              <a:t>imblearn’s</a:t>
            </a:r>
            <a:r>
              <a:rPr lang="en-IN" sz="1800" dirty="0">
                <a:cs typeface="Segoe UI"/>
              </a:rPr>
              <a:t> SmoteTomek package we were able to handle the imbalanced data by increasing the number of fraudulent transactions on relevant data points.</a:t>
            </a:r>
            <a:endParaRPr lang="en-US" dirty="0">
              <a:cs typeface="Calibri"/>
            </a:endParaRPr>
          </a:p>
          <a:p>
            <a:pPr marL="285750" indent="-285750">
              <a:buFont typeface="Arial" panose="020B0604020202020204" pitchFamily="34" charset="0"/>
              <a:buChar char="•"/>
            </a:pPr>
            <a:r>
              <a:rPr lang="en-IN" sz="1800" dirty="0">
                <a:cs typeface="Segoe UI"/>
              </a:rPr>
              <a:t>The data was improper scaled so we scaled the feature </a:t>
            </a:r>
            <a:r>
              <a:rPr lang="en-IN" sz="1800" dirty="0" err="1">
                <a:cs typeface="Segoe UI"/>
              </a:rPr>
              <a:t>vaariables</a:t>
            </a:r>
            <a:r>
              <a:rPr lang="en-IN" sz="1800" dirty="0">
                <a:cs typeface="Segoe UI"/>
              </a:rPr>
              <a:t> on a single scale using </a:t>
            </a:r>
            <a:r>
              <a:rPr lang="en-IN" sz="1800" dirty="0" err="1">
                <a:cs typeface="Segoe UI"/>
              </a:rPr>
              <a:t>sklearn’s</a:t>
            </a:r>
            <a:r>
              <a:rPr lang="en-IN" sz="1800" dirty="0">
                <a:cs typeface="Segoe UI"/>
              </a:rPr>
              <a:t> StandardScaler package.</a:t>
            </a:r>
            <a:endParaRPr lang="en-US" dirty="0">
              <a:cs typeface="Calibri"/>
            </a:endParaRPr>
          </a:p>
          <a:p>
            <a:pPr marL="285750" indent="-285750">
              <a:buFont typeface="Arial" panose="020B0604020202020204" pitchFamily="34" charset="0"/>
              <a:buChar char="•"/>
            </a:pPr>
            <a:r>
              <a:rPr lang="en-IN" sz="1800" dirty="0">
                <a:cs typeface="Segoe UI"/>
              </a:rPr>
              <a:t>There were too many (37) feature variables in the data so we reduced it to 7 with the help of Principal Component Analysis(PCA) by plotting Eigenvalues and taking the number of nodes as our number of feature variables.</a:t>
            </a:r>
          </a:p>
          <a:p>
            <a:pPr marL="285750" indent="-285750">
              <a:buFont typeface="Arial" panose="020B0604020202020204" pitchFamily="34" charset="0"/>
              <a:buChar char="•"/>
            </a:pPr>
            <a:endParaRPr lang="en-US" sz="1800" dirty="0">
              <a:cs typeface="Calibri"/>
            </a:endParaRPr>
          </a:p>
        </p:txBody>
      </p:sp>
    </p:spTree>
    <p:extLst>
      <p:ext uri="{BB962C8B-B14F-4D97-AF65-F5344CB8AC3E}">
        <p14:creationId xmlns:p14="http://schemas.microsoft.com/office/powerpoint/2010/main" val="3152817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0" y="0"/>
            <a:ext cx="121919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t>Testing of Identified Approaches (Algorithms)</a:t>
            </a:r>
            <a:r>
              <a:rPr lang="en-US" sz="3600" b="1" dirty="0">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1" y="646331"/>
            <a:ext cx="121920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0" y="1169551"/>
            <a:ext cx="6359857" cy="51860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Wingdings" panose="05000000000000000000" pitchFamily="2" charset="2"/>
              <a:buChar char="§"/>
            </a:pPr>
            <a:r>
              <a:rPr lang="en-IN" sz="2800" dirty="0">
                <a:ea typeface="+mn-lt"/>
                <a:cs typeface="+mn-lt"/>
              </a:rPr>
              <a:t>Extreme gradient boosting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Decision tree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KNeighbors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Logistic Regression</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GaussianNB</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Random forest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Ada boost classifier</a:t>
            </a:r>
            <a:endParaRPr lang="en-US" sz="2800" dirty="0">
              <a:ea typeface="+mn-lt"/>
              <a:cs typeface="+mn-lt"/>
            </a:endParaRPr>
          </a:p>
          <a:p>
            <a:pPr marL="914400" lvl="1" indent="-457200">
              <a:buFont typeface="Wingdings" panose="05000000000000000000" pitchFamily="2" charset="2"/>
              <a:buChar char="§"/>
            </a:pPr>
            <a:r>
              <a:rPr lang="en-IN" sz="2800" dirty="0" err="1">
                <a:ea typeface="+mn-lt"/>
                <a:cs typeface="+mn-lt"/>
              </a:rPr>
              <a:t>GradientBoostingClassifie</a:t>
            </a:r>
            <a:endParaRPr lang="en-IN" sz="2800" dirty="0">
              <a:ea typeface="+mn-lt"/>
              <a:cs typeface="+mn-lt"/>
            </a:endParaRPr>
          </a:p>
          <a:p>
            <a:pPr marL="914400" lvl="1" indent="-457200">
              <a:buFont typeface="Wingdings" panose="05000000000000000000" pitchFamily="2" charset="2"/>
              <a:buChar char="§"/>
            </a:pPr>
            <a:r>
              <a:rPr lang="en-IN" sz="2800" dirty="0">
                <a:ea typeface="+mn-lt"/>
                <a:cs typeface="+mn-lt"/>
              </a:rPr>
              <a:t>Bagging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Extra trees classifier</a:t>
            </a:r>
            <a:endParaRPr lang="en-US" sz="2800" dirty="0"/>
          </a:p>
          <a:p>
            <a:pPr lvl="1">
              <a:buChar char="•"/>
            </a:pPr>
            <a:endParaRPr lang="en-US" sz="1500"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66322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719016" y="191477"/>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Run and Evaluate selected models</a:t>
            </a:r>
            <a:r>
              <a:rPr lang="en-US" sz="4000" b="1" dirty="0">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777632" y="1266092"/>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t>
            </a:r>
            <a:r>
              <a:rPr lang="en-IN" sz="2800">
                <a:latin typeface="WordVisi_MSFontService"/>
              </a:rPr>
              <a:t>are shown in fig 9,</a:t>
            </a:r>
            <a:endParaRPr lang="en-US" sz="280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1989303" y="2156415"/>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007224" y="62820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9 Algorithms used</a:t>
            </a:r>
            <a:r>
              <a:rPr lang="en-US" sz="1600" dirty="0">
                <a:cs typeface="Calibri"/>
              </a:rPr>
              <a:t> </a:t>
            </a:r>
          </a:p>
        </p:txBody>
      </p:sp>
    </p:spTree>
    <p:extLst>
      <p:ext uri="{BB962C8B-B14F-4D97-AF65-F5344CB8AC3E}">
        <p14:creationId xmlns:p14="http://schemas.microsoft.com/office/powerpoint/2010/main" val="104528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0" y="464024"/>
            <a:ext cx="12192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dirty="0">
                <a:latin typeface="WordVisi_MSFontService"/>
              </a:rPr>
              <a:t>The results observed over different evaluation metrics are shown in fig 10,</a:t>
            </a:r>
            <a:endParaRPr lang="en-US" sz="2800" dirty="0">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29554" y="580878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12 Results observed</a:t>
            </a:r>
            <a:r>
              <a:rPr lang="en-US" sz="1200" dirty="0">
                <a:cs typeface="Calibri"/>
              </a:rPr>
              <a:t> </a:t>
            </a:r>
            <a:endParaRPr lang="en-US" dirty="0"/>
          </a:p>
        </p:txBody>
      </p:sp>
    </p:spTree>
    <p:extLst>
      <p:ext uri="{BB962C8B-B14F-4D97-AF65-F5344CB8AC3E}">
        <p14:creationId xmlns:p14="http://schemas.microsoft.com/office/powerpoint/2010/main" val="2767173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0" y="122832"/>
            <a:ext cx="12192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latin typeface="WordVisi_MSFontService"/>
              </a:rPr>
              <a:t>Key Metrics for success in solving problem under consideration</a:t>
            </a:r>
            <a:endParaRPr lang="en-US" sz="3600" b="1" dirty="0"/>
          </a:p>
        </p:txBody>
      </p:sp>
      <p:sp>
        <p:nvSpPr>
          <p:cNvPr id="5" name="TextBox 4">
            <a:extLst>
              <a:ext uri="{FF2B5EF4-FFF2-40B4-BE49-F238E27FC236}">
                <a16:creationId xmlns:a16="http://schemas.microsoft.com/office/drawing/2014/main" id="{5052F000-5E36-44A4-85E1-786901F3BE32}"/>
              </a:ext>
            </a:extLst>
          </p:cNvPr>
          <p:cNvSpPr txBox="1"/>
          <p:nvPr/>
        </p:nvSpPr>
        <p:spPr>
          <a:xfrm>
            <a:off x="109182" y="900752"/>
            <a:ext cx="12082818" cy="1200329"/>
          </a:xfrm>
          <a:prstGeom prst="rect">
            <a:avLst/>
          </a:prstGeom>
          <a:noFill/>
        </p:spPr>
        <p:txBody>
          <a:bodyPr wrap="square">
            <a:spAutoFit/>
          </a:bodyPr>
          <a:lstStyle/>
          <a:p>
            <a:pPr marL="457200" indent="-457200" algn="just">
              <a:buFont typeface="Arial" panose="020B0604020202020204" pitchFamily="34" charset="0"/>
              <a:buChar char="•"/>
            </a:pPr>
            <a:r>
              <a:rPr lang="en-IN" sz="1800" dirty="0"/>
              <a:t>Accuracy is not a appropriate measure of model performance here and we used the metric AREA UNDER ROC CURVE to </a:t>
            </a:r>
            <a:r>
              <a:rPr lang="en-IN" sz="1800" dirty="0" err="1"/>
              <a:t>evaulate</a:t>
            </a:r>
            <a:r>
              <a:rPr lang="en-IN" sz="1800" dirty="0"/>
              <a:t> models performance because high rocscore will mean high recall which means the model does well by not classifying legit transactions as fraudulent.</a:t>
            </a:r>
          </a:p>
          <a:p>
            <a:pPr marL="457200" indent="-457200" algn="just">
              <a:buFont typeface="Arial" panose="020B0604020202020204" pitchFamily="34" charset="0"/>
              <a:buChar char="•"/>
            </a:pPr>
            <a:endParaRPr lang="en-US" sz="1800" dirty="0">
              <a:cs typeface="Calibri"/>
            </a:endParaRPr>
          </a:p>
        </p:txBody>
      </p:sp>
      <p:sp>
        <p:nvSpPr>
          <p:cNvPr id="7" name="TextBox 6">
            <a:extLst>
              <a:ext uri="{FF2B5EF4-FFF2-40B4-BE49-F238E27FC236}">
                <a16:creationId xmlns:a16="http://schemas.microsoft.com/office/drawing/2014/main" id="{4FBCEF1E-31D8-43F8-991C-42B7028F2DA2}"/>
              </a:ext>
            </a:extLst>
          </p:cNvPr>
          <p:cNvSpPr txBox="1"/>
          <p:nvPr/>
        </p:nvSpPr>
        <p:spPr>
          <a:xfrm>
            <a:off x="0" y="1856096"/>
            <a:ext cx="12192000" cy="646331"/>
          </a:xfrm>
          <a:prstGeom prst="rect">
            <a:avLst/>
          </a:prstGeom>
          <a:noFill/>
        </p:spPr>
        <p:txBody>
          <a:bodyPr wrap="square">
            <a:spAutoFit/>
          </a:bodyPr>
          <a:lstStyle/>
          <a:p>
            <a:r>
              <a:rPr lang="en-IN" sz="3600" b="1" dirty="0"/>
              <a:t>Interpretation of the Results</a:t>
            </a:r>
            <a:r>
              <a:rPr lang="en-US" sz="3600" b="1" dirty="0">
                <a:cs typeface="Calibri"/>
              </a:rPr>
              <a:t> </a:t>
            </a:r>
          </a:p>
        </p:txBody>
      </p:sp>
      <p:sp>
        <p:nvSpPr>
          <p:cNvPr id="9" name="TextBox 8">
            <a:extLst>
              <a:ext uri="{FF2B5EF4-FFF2-40B4-BE49-F238E27FC236}">
                <a16:creationId xmlns:a16="http://schemas.microsoft.com/office/drawing/2014/main" id="{1682CF88-AC1E-46FF-8214-E1B622A04E48}"/>
              </a:ext>
            </a:extLst>
          </p:cNvPr>
          <p:cNvSpPr txBox="1"/>
          <p:nvPr/>
        </p:nvSpPr>
        <p:spPr>
          <a:xfrm>
            <a:off x="109182" y="2502425"/>
            <a:ext cx="6291618"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From the visualization we interpreted that the data was very imbalanced and the target variable was highly positively correlated with the columns cnt_ma_rech30 and cnt_ma_ma_rech90.</a:t>
            </a:r>
            <a:r>
              <a:rPr lang="en-US" sz="1800" dirty="0">
                <a:cs typeface="Calibri"/>
              </a:rPr>
              <a:t> </a:t>
            </a:r>
          </a:p>
          <a:p>
            <a:pPr marL="285750" indent="-285750" algn="just">
              <a:buFont typeface="Arial" panose="020B0604020202020204" pitchFamily="34" charset="0"/>
              <a:buChar char="•"/>
            </a:pPr>
            <a:r>
              <a:rPr lang="en-IN" sz="1800" dirty="0">
                <a:cs typeface="Segoe UI"/>
              </a:rPr>
              <a:t>From the </a:t>
            </a:r>
            <a:r>
              <a:rPr lang="en-IN" sz="1800" dirty="0" err="1">
                <a:cs typeface="Segoe UI"/>
              </a:rPr>
              <a:t>preprocessing</a:t>
            </a:r>
            <a:r>
              <a:rPr lang="en-IN" sz="1800" dirty="0">
                <a:cs typeface="Segoe UI"/>
              </a:rPr>
              <a:t> we interpreted that data was improper scaled, there were hidden features present in the data which needed to be extracted.</a:t>
            </a:r>
            <a:r>
              <a:rPr lang="en-US" sz="1800" dirty="0">
                <a:cs typeface="Calibri"/>
              </a:rPr>
              <a:t> </a:t>
            </a:r>
          </a:p>
          <a:p>
            <a:pPr marL="285750" indent="-285750" algn="just">
              <a:buFont typeface="Arial" panose="020B0604020202020204" pitchFamily="34" charset="0"/>
              <a:buChar char="•"/>
            </a:pPr>
            <a:r>
              <a:rPr lang="en-IN" sz="1800" dirty="0">
                <a:cs typeface="Segoe UI"/>
              </a:rPr>
              <a:t>From the </a:t>
            </a:r>
            <a:r>
              <a:rPr lang="en-IN" sz="1800" dirty="0" err="1">
                <a:cs typeface="Segoe UI"/>
              </a:rPr>
              <a:t>modeling</a:t>
            </a:r>
            <a:r>
              <a:rPr lang="en-IN" sz="1800" dirty="0">
                <a:cs typeface="Segoe UI"/>
              </a:rPr>
              <a:t> we interpreted that </a:t>
            </a:r>
            <a:r>
              <a:rPr lang="en-IN" sz="1800" dirty="0" err="1">
                <a:cs typeface="Segoe UI"/>
              </a:rPr>
              <a:t>XGBClassifier</a:t>
            </a:r>
            <a:r>
              <a:rPr lang="en-IN" sz="1800" dirty="0">
                <a:cs typeface="Segoe UI"/>
              </a:rPr>
              <a:t> works best with respect to our model with rocscore 0.90 as shown in fig 11.</a:t>
            </a:r>
          </a:p>
        </p:txBody>
      </p:sp>
      <p:pic>
        <p:nvPicPr>
          <p:cNvPr id="10" name="Picture 2" descr="Chart, histogram&#10;&#10;Description automatically generated">
            <a:extLst>
              <a:ext uri="{FF2B5EF4-FFF2-40B4-BE49-F238E27FC236}">
                <a16:creationId xmlns:a16="http://schemas.microsoft.com/office/drawing/2014/main" id="{41E8F9DE-B7B6-48D9-96BC-413DDE3B6241}"/>
              </a:ext>
            </a:extLst>
          </p:cNvPr>
          <p:cNvPicPr>
            <a:picLocks noChangeAspect="1"/>
          </p:cNvPicPr>
          <p:nvPr/>
        </p:nvPicPr>
        <p:blipFill>
          <a:blip r:embed="rId2"/>
          <a:stretch>
            <a:fillRect/>
          </a:stretch>
        </p:blipFill>
        <p:spPr>
          <a:xfrm>
            <a:off x="6936855" y="1978665"/>
            <a:ext cx="4900999" cy="4186840"/>
          </a:xfrm>
          <a:prstGeom prst="rect">
            <a:avLst/>
          </a:prstGeom>
        </p:spPr>
      </p:pic>
      <p:sp>
        <p:nvSpPr>
          <p:cNvPr id="11" name="TextBox 10">
            <a:extLst>
              <a:ext uri="{FF2B5EF4-FFF2-40B4-BE49-F238E27FC236}">
                <a16:creationId xmlns:a16="http://schemas.microsoft.com/office/drawing/2014/main" id="{A33D105D-CD27-446F-94A7-0E5EFF88F237}"/>
              </a:ext>
            </a:extLst>
          </p:cNvPr>
          <p:cNvSpPr txBox="1"/>
          <p:nvPr/>
        </p:nvSpPr>
        <p:spPr>
          <a:xfrm>
            <a:off x="7775808" y="1663283"/>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dirty="0">
                <a:cs typeface="Segoe UI"/>
              </a:rPr>
              <a:t>Fig 11 </a:t>
            </a:r>
            <a:r>
              <a:rPr lang="en-IN" sz="1600" dirty="0" err="1">
                <a:cs typeface="Segoe UI"/>
              </a:rPr>
              <a:t>auc</a:t>
            </a:r>
            <a:r>
              <a:rPr lang="en-IN" sz="1600" dirty="0">
                <a:cs typeface="Segoe UI"/>
              </a:rPr>
              <a:t> roc curve using XGBClassifier</a:t>
            </a:r>
            <a:r>
              <a:rPr lang="en-IN" sz="1200" dirty="0">
                <a:cs typeface="Segoe UI"/>
              </a:rPr>
              <a:t> </a:t>
            </a:r>
            <a:r>
              <a:rPr lang="en-US" sz="1200" dirty="0">
                <a:cs typeface="Calibri"/>
              </a:rPr>
              <a:t> </a:t>
            </a:r>
          </a:p>
          <a:p>
            <a:endParaRPr lang="en-US" sz="1500" dirty="0">
              <a:cs typeface="Calibri"/>
            </a:endParaRPr>
          </a:p>
        </p:txBody>
      </p:sp>
    </p:spTree>
    <p:extLst>
      <p:ext uri="{BB962C8B-B14F-4D97-AF65-F5344CB8AC3E}">
        <p14:creationId xmlns:p14="http://schemas.microsoft.com/office/powerpoint/2010/main" val="1037803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3880" y="250093"/>
            <a:ext cx="121881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latin typeface="WordVisi_MSFontService"/>
              </a:rPr>
              <a:t>CONCLUSION</a:t>
            </a:r>
            <a:endParaRPr lang="en-US" sz="3600" b="1" dirty="0">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0" y="1146412"/>
            <a:ext cx="121919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400" b="1" dirty="0"/>
              <a:t>Key Findings and Conclusions of the Study</a:t>
            </a:r>
            <a:r>
              <a:rPr lang="en-US" sz="2800" b="1" dirty="0">
                <a:cs typeface="Calibri"/>
              </a:rPr>
              <a:t> </a:t>
            </a:r>
          </a:p>
        </p:txBody>
      </p:sp>
      <p:sp>
        <p:nvSpPr>
          <p:cNvPr id="6" name="TextBox 5">
            <a:extLst>
              <a:ext uri="{FF2B5EF4-FFF2-40B4-BE49-F238E27FC236}">
                <a16:creationId xmlns:a16="http://schemas.microsoft.com/office/drawing/2014/main" id="{6F3DA23C-D9EC-4332-B108-63834E572ADA}"/>
              </a:ext>
            </a:extLst>
          </p:cNvPr>
          <p:cNvSpPr txBox="1"/>
          <p:nvPr/>
        </p:nvSpPr>
        <p:spPr>
          <a:xfrm>
            <a:off x="0" y="1665029"/>
            <a:ext cx="12191999" cy="1754326"/>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In this project we have tried to show how to deal with unbalanced datasets like the </a:t>
            </a:r>
            <a:r>
              <a:rPr lang="en-IN" sz="1800" dirty="0" err="1">
                <a:cs typeface="Segoe UI"/>
              </a:rPr>
              <a:t>MicroCreditDefaulter</a:t>
            </a:r>
            <a:r>
              <a:rPr lang="en-IN" sz="1800" dirty="0">
                <a:cs typeface="Segoe UI"/>
              </a:rPr>
              <a:t>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dirty="0">
              <a:cs typeface="Calibri"/>
            </a:endParaRPr>
          </a:p>
          <a:p>
            <a:pPr marL="285750" indent="-285750" algn="just">
              <a:buFont typeface="Arial" panose="020B0604020202020204" pitchFamily="34" charset="0"/>
              <a:buChar char="•"/>
            </a:pPr>
            <a:r>
              <a:rPr lang="en-IN" sz="1800" dirty="0">
                <a:cs typeface="Segoe UI"/>
              </a:rPr>
              <a:t>The best score of 0.90 was achieved using the best parameters of </a:t>
            </a:r>
            <a:r>
              <a:rPr lang="en-IN" sz="1800" dirty="0" err="1">
                <a:cs typeface="Segoe UI"/>
              </a:rPr>
              <a:t>XGBClassifier</a:t>
            </a:r>
            <a:r>
              <a:rPr lang="en-IN" sz="1800" dirty="0">
                <a:cs typeface="Segoe UI"/>
              </a:rPr>
              <a:t> through GridSearchCV though both random forest and gradient boosting models performed well too.</a:t>
            </a:r>
            <a:r>
              <a:rPr lang="en-US" sz="1800" dirty="0">
                <a:cs typeface="Calibri"/>
              </a:rPr>
              <a:t> </a:t>
            </a:r>
          </a:p>
        </p:txBody>
      </p:sp>
      <p:sp>
        <p:nvSpPr>
          <p:cNvPr id="8" name="TextBox 7">
            <a:extLst>
              <a:ext uri="{FF2B5EF4-FFF2-40B4-BE49-F238E27FC236}">
                <a16:creationId xmlns:a16="http://schemas.microsoft.com/office/drawing/2014/main" id="{B1CA69B8-E388-449B-83D2-ECF99B0A9CA1}"/>
              </a:ext>
            </a:extLst>
          </p:cNvPr>
          <p:cNvSpPr txBox="1"/>
          <p:nvPr/>
        </p:nvSpPr>
        <p:spPr>
          <a:xfrm>
            <a:off x="0" y="3462093"/>
            <a:ext cx="12192000" cy="369332"/>
          </a:xfrm>
          <a:prstGeom prst="rect">
            <a:avLst/>
          </a:prstGeom>
          <a:noFill/>
        </p:spPr>
        <p:txBody>
          <a:bodyPr wrap="square">
            <a:spAutoFit/>
          </a:bodyPr>
          <a:lstStyle/>
          <a:p>
            <a:pPr algn="ctr"/>
            <a:r>
              <a:rPr lang="en-IN" sz="1800" b="1" dirty="0"/>
              <a:t>Learning Outcomes of the Study in respect of Data Science</a:t>
            </a:r>
            <a:r>
              <a:rPr lang="en-US" dirty="0">
                <a:cs typeface="Calibri"/>
              </a:rPr>
              <a:t> </a:t>
            </a:r>
            <a:endParaRPr lang="en-US" dirty="0"/>
          </a:p>
        </p:txBody>
      </p:sp>
      <p:sp>
        <p:nvSpPr>
          <p:cNvPr id="10" name="TextBox 9">
            <a:extLst>
              <a:ext uri="{FF2B5EF4-FFF2-40B4-BE49-F238E27FC236}">
                <a16:creationId xmlns:a16="http://schemas.microsoft.com/office/drawing/2014/main" id="{417309A8-2005-427F-8422-F7710A532EE7}"/>
              </a:ext>
            </a:extLst>
          </p:cNvPr>
          <p:cNvSpPr txBox="1"/>
          <p:nvPr/>
        </p:nvSpPr>
        <p:spPr>
          <a:xfrm>
            <a:off x="0" y="3937971"/>
            <a:ext cx="12192000" cy="1754326"/>
          </a:xfrm>
          <a:prstGeom prst="rect">
            <a:avLst/>
          </a:prstGeom>
          <a:noFill/>
        </p:spPr>
        <p:txBody>
          <a:bodyPr wrap="square">
            <a:spAutoFit/>
          </a:bodyPr>
          <a:lstStyle/>
          <a:p>
            <a:pPr marL="285750" indent="-285750">
              <a:buFont typeface="Arial" panose="020B0604020202020204" pitchFamily="34" charset="0"/>
              <a:buChar char="•"/>
            </a:pPr>
            <a:r>
              <a:rPr lang="en-IN" sz="1800" dirty="0">
                <a:cs typeface="Segoe UI"/>
              </a:rPr>
              <a:t>This project has demonstrated the importance of sampling effectively, modelling and predicting data with an imbalanced dataset.</a:t>
            </a:r>
            <a:endParaRPr lang="en-US" dirty="0">
              <a:cs typeface="Calibri"/>
            </a:endParaRPr>
          </a:p>
          <a:p>
            <a:pPr marL="285750" indent="-285750">
              <a:buFont typeface="Arial" panose="020B0604020202020204" pitchFamily="34" charset="0"/>
              <a:buChar char="•"/>
            </a:pPr>
            <a:r>
              <a:rPr lang="en-IN" sz="1800" dirty="0">
                <a:cs typeface="Segoe UI"/>
              </a:rPr>
              <a:t>Through different powerful tools of visualization we were able to analyse and interpret different hidden insights about the data.</a:t>
            </a:r>
            <a:endParaRPr lang="en-US" dirty="0">
              <a:cs typeface="Calibri"/>
            </a:endParaRPr>
          </a:p>
          <a:p>
            <a:pPr marL="285750" indent="-285750">
              <a:buFont typeface="Arial" panose="020B0604020202020204" pitchFamily="34" charset="0"/>
              <a:buChar char="•"/>
            </a:pPr>
            <a:r>
              <a:rPr lang="en-IN" sz="1800" dirty="0">
                <a:cs typeface="Segoe UI"/>
              </a:rPr>
              <a:t>Through data cleaning we were able to remove unnecessary columns and outliers from our dataset due to which our model would have suffered from overfitting or underfitting.</a:t>
            </a:r>
            <a:r>
              <a:rPr lang="en-US" sz="1800" dirty="0">
                <a:cs typeface="Calibri"/>
              </a:rPr>
              <a:t> </a:t>
            </a:r>
          </a:p>
        </p:txBody>
      </p:sp>
    </p:spTree>
    <p:extLst>
      <p:ext uri="{BB962C8B-B14F-4D97-AF65-F5344CB8AC3E}">
        <p14:creationId xmlns:p14="http://schemas.microsoft.com/office/powerpoint/2010/main" val="8976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4822EF-D348-4738-9EF6-D41C1EB60FED}"/>
              </a:ext>
            </a:extLst>
          </p:cNvPr>
          <p:cNvSpPr txBox="1"/>
          <p:nvPr/>
        </p:nvSpPr>
        <p:spPr>
          <a:xfrm>
            <a:off x="0" y="122829"/>
            <a:ext cx="12192000" cy="4247317"/>
          </a:xfrm>
          <a:prstGeom prst="rect">
            <a:avLst/>
          </a:prstGeom>
          <a:noFill/>
        </p:spPr>
        <p:txBody>
          <a:bodyPr wrap="square">
            <a:spAutoFit/>
          </a:bodyPr>
          <a:lstStyle/>
          <a:p>
            <a:pPr marL="285750" indent="-285750">
              <a:buFont typeface="Arial" panose="020B0604020202020204" pitchFamily="34" charset="0"/>
              <a:buChar char="•"/>
            </a:pPr>
            <a:r>
              <a:rPr lang="en-IN" dirty="0">
                <a:cs typeface="Segoe UI"/>
              </a:rPr>
              <a:t>The few challenges while working on this project were:-</a:t>
            </a:r>
            <a:r>
              <a:rPr lang="en-US" dirty="0">
                <a:cs typeface="Calibri"/>
              </a:rPr>
              <a:t> </a:t>
            </a:r>
          </a:p>
          <a:p>
            <a:pPr marL="1200150" lvl="2" indent="-285750">
              <a:buFont typeface="Arial" panose="020B0604020202020204" pitchFamily="34" charset="0"/>
              <a:buChar char="•"/>
            </a:pPr>
            <a:r>
              <a:rPr lang="en-IN" dirty="0">
                <a:ea typeface="游明朝"/>
              </a:rPr>
              <a:t>Improper scaling</a:t>
            </a:r>
            <a:endParaRPr lang="en-US" dirty="0">
              <a:ea typeface="游明朝"/>
              <a:cs typeface="Calibri"/>
            </a:endParaRPr>
          </a:p>
          <a:p>
            <a:pPr marL="1200150" lvl="2" indent="-285750">
              <a:buFont typeface="Arial" panose="020B0604020202020204" pitchFamily="34" charset="0"/>
              <a:buChar char="•"/>
            </a:pPr>
            <a:r>
              <a:rPr lang="en-IN" dirty="0">
                <a:cs typeface="Calibri"/>
              </a:rPr>
              <a:t>Too many features</a:t>
            </a:r>
            <a:endParaRPr lang="en-US" dirty="0">
              <a:cs typeface="Calibri"/>
            </a:endParaRPr>
          </a:p>
          <a:p>
            <a:pPr marL="1200150" lvl="2" indent="-285750">
              <a:buFont typeface="Arial" panose="020B0604020202020204" pitchFamily="34" charset="0"/>
              <a:buChar char="•"/>
            </a:pPr>
            <a:r>
              <a:rPr lang="en-IN" dirty="0">
                <a:cs typeface="Calibri"/>
              </a:rPr>
              <a:t>Hidden features</a:t>
            </a:r>
            <a:r>
              <a:rPr lang="en-US" dirty="0">
                <a:cs typeface="Calibri"/>
              </a:rPr>
              <a:t> </a:t>
            </a:r>
          </a:p>
          <a:p>
            <a:pPr marL="1200150" lvl="2" indent="-285750">
              <a:buFont typeface="Arial" panose="020B0604020202020204" pitchFamily="34" charset="0"/>
              <a:buChar char="•"/>
            </a:pPr>
            <a:r>
              <a:rPr lang="en-IN" dirty="0">
                <a:cs typeface="Calibri"/>
              </a:rPr>
              <a:t>Imbalanced data</a:t>
            </a:r>
            <a:r>
              <a:rPr lang="en-US" dirty="0">
                <a:cs typeface="Calibri"/>
              </a:rPr>
              <a:t> </a:t>
            </a:r>
          </a:p>
          <a:p>
            <a:pPr marL="1200150" lvl="2" indent="-285750">
              <a:buFont typeface="Arial" panose="020B0604020202020204" pitchFamily="34" charset="0"/>
              <a:buChar char="•"/>
            </a:pPr>
            <a:r>
              <a:rPr lang="en-IN" dirty="0">
                <a:cs typeface="Calibri"/>
              </a:rPr>
              <a:t>Skewed data due to outliers</a:t>
            </a:r>
            <a:r>
              <a:rPr lang="en-US" dirty="0">
                <a:cs typeface="Calibri"/>
              </a:rPr>
              <a:t> </a:t>
            </a:r>
          </a:p>
          <a:p>
            <a:endParaRPr lang="en-US" dirty="0">
              <a:latin typeface="Segoe UI"/>
              <a:cs typeface="Segoe UI"/>
            </a:endParaRPr>
          </a:p>
          <a:p>
            <a:pPr marL="285750" indent="-285750">
              <a:buFont typeface="Arial" panose="020B0604020202020204" pitchFamily="34" charset="0"/>
              <a:buChar char="•"/>
            </a:pPr>
            <a:r>
              <a:rPr lang="en-IN" dirty="0">
                <a:cs typeface="Segoe UI"/>
              </a:rPr>
              <a:t>The data was improper scaled so we scaled it to a single scale using </a:t>
            </a:r>
            <a:r>
              <a:rPr lang="en-IN" dirty="0" err="1">
                <a:cs typeface="Segoe UI"/>
              </a:rPr>
              <a:t>sklearns’s</a:t>
            </a:r>
            <a:r>
              <a:rPr lang="en-IN" dirty="0">
                <a:cs typeface="Segoe UI"/>
              </a:rPr>
              <a:t> package StandardScaler.</a:t>
            </a:r>
            <a:endParaRPr lang="en-US" dirty="0">
              <a:cs typeface="Calibri"/>
            </a:endParaRPr>
          </a:p>
          <a:p>
            <a:pPr marL="285750" indent="-285750">
              <a:buFont typeface="Arial" panose="020B0604020202020204" pitchFamily="34" charset="0"/>
              <a:buChar char="•"/>
            </a:pPr>
            <a:r>
              <a:rPr lang="en-IN" dirty="0">
                <a:cs typeface="Segoe UI"/>
              </a:rPr>
              <a:t>There were too many(37) features present in the data so we applied Principal Component Analysis(PCA) and found out the Eigenvalues and on the basis of number of nodes we were able </a:t>
            </a:r>
            <a:r>
              <a:rPr lang="en-IN" dirty="0" err="1">
                <a:cs typeface="Segoe UI"/>
              </a:rPr>
              <a:t>able</a:t>
            </a:r>
            <a:r>
              <a:rPr lang="en-IN" dirty="0">
                <a:cs typeface="Segoe UI"/>
              </a:rPr>
              <a:t> to reduce our features </a:t>
            </a:r>
            <a:r>
              <a:rPr lang="en-IN" dirty="0" err="1">
                <a:cs typeface="Segoe UI"/>
              </a:rPr>
              <a:t>upto</a:t>
            </a:r>
            <a:r>
              <a:rPr lang="en-IN" dirty="0">
                <a:cs typeface="Segoe UI"/>
              </a:rPr>
              <a:t> 7 columns.</a:t>
            </a:r>
          </a:p>
          <a:p>
            <a:pPr marL="285750" indent="-285750">
              <a:buFont typeface="Arial" panose="020B0604020202020204" pitchFamily="34" charset="0"/>
              <a:buChar char="•"/>
            </a:pPr>
            <a:r>
              <a:rPr lang="en-IN" sz="1800" dirty="0">
                <a:cs typeface="Segoe UI"/>
              </a:rPr>
              <a:t>There were hidden features present in pdate column so we converted the column in datetime format in order to extract day and month column by doing feature extraction.</a:t>
            </a:r>
            <a:endParaRPr lang="en-US" dirty="0">
              <a:cs typeface="Calibri"/>
            </a:endParaRPr>
          </a:p>
          <a:p>
            <a:pPr marL="285750" indent="-285750">
              <a:buFont typeface="Arial" panose="020B0604020202020204" pitchFamily="34" charset="0"/>
              <a:buChar char="•"/>
            </a:pPr>
            <a:r>
              <a:rPr lang="en-IN" sz="1800" dirty="0">
                <a:cs typeface="Segoe UI"/>
              </a:rPr>
              <a:t>The data was imbalanced so we handled the unbalanced data through SmoteTomek technique by creating more number of fraudulent cases on relevant data points.</a:t>
            </a:r>
          </a:p>
          <a:p>
            <a:pPr marL="285750" indent="-285750">
              <a:buFont typeface="Arial" panose="020B0604020202020204" pitchFamily="34" charset="0"/>
              <a:buChar char="•"/>
            </a:pPr>
            <a:r>
              <a:rPr lang="en-IN" sz="1800" dirty="0">
                <a:cs typeface="Segoe UI"/>
              </a:rPr>
              <a:t>The columns were skewed due to presence of outliers which we handled through winsorization technique</a:t>
            </a:r>
            <a:endParaRPr lang="en-IN" dirty="0">
              <a:cs typeface="Segoe UI"/>
            </a:endParaRPr>
          </a:p>
        </p:txBody>
      </p:sp>
    </p:spTree>
    <p:extLst>
      <p:ext uri="{BB962C8B-B14F-4D97-AF65-F5344CB8AC3E}">
        <p14:creationId xmlns:p14="http://schemas.microsoft.com/office/powerpoint/2010/main" val="1821519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0" y="204715"/>
            <a:ext cx="123102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t>Limitations of this work and Scope for Future Work</a:t>
            </a:r>
            <a:r>
              <a:rPr lang="en-US" sz="3600" b="1" dirty="0">
                <a:cs typeface="Calibri"/>
              </a:rPr>
              <a:t> </a:t>
            </a:r>
          </a:p>
        </p:txBody>
      </p:sp>
      <p:sp>
        <p:nvSpPr>
          <p:cNvPr id="5" name="TextBox 4">
            <a:extLst>
              <a:ext uri="{FF2B5EF4-FFF2-40B4-BE49-F238E27FC236}">
                <a16:creationId xmlns:a16="http://schemas.microsoft.com/office/drawing/2014/main" id="{33B74E4F-3D9F-4A73-A4F6-AAF74A0901BD}"/>
              </a:ext>
            </a:extLst>
          </p:cNvPr>
          <p:cNvSpPr txBox="1"/>
          <p:nvPr/>
        </p:nvSpPr>
        <p:spPr>
          <a:xfrm>
            <a:off x="0" y="1023582"/>
            <a:ext cx="12192000" cy="3046988"/>
          </a:xfrm>
          <a:prstGeom prst="rect">
            <a:avLst/>
          </a:prstGeom>
          <a:noFill/>
        </p:spPr>
        <p:txBody>
          <a:bodyPr wrap="square">
            <a:spAutoFit/>
          </a:bodyPr>
          <a:lstStyle/>
          <a:p>
            <a:pPr algn="just"/>
            <a:r>
              <a:rPr lang="en-IN" sz="2400" dirty="0"/>
              <a:t>While we couldn’t reach out goal of 100% accuracy in fraud </a:t>
            </a:r>
            <a:r>
              <a:rPr lang="en-US" sz="2400" dirty="0">
                <a:cs typeface="Calibri"/>
              </a:rPr>
              <a:t> </a:t>
            </a:r>
            <a:r>
              <a:rPr lang="en-IN" sz="2400" dirty="0"/>
              <a:t>detection, we did end up creating a system that can with enough </a:t>
            </a:r>
            <a:r>
              <a:rPr lang="en-US" sz="2400" dirty="0">
                <a:cs typeface="Calibri"/>
              </a:rPr>
              <a:t> </a:t>
            </a:r>
            <a:r>
              <a:rPr lang="en-IN" sz="2400" dirty="0"/>
              <a:t>time and data get very close to that goal. As with any project there </a:t>
            </a:r>
            <a:r>
              <a:rPr lang="en-US" sz="2400" dirty="0">
                <a:cs typeface="Calibri"/>
              </a:rPr>
              <a:t> </a:t>
            </a:r>
            <a:r>
              <a:rPr lang="en-IN" sz="2400" dirty="0"/>
              <a:t>is room for improvement here. The very nature of this project </a:t>
            </a:r>
            <a:r>
              <a:rPr lang="en-US" sz="2400" dirty="0">
                <a:cs typeface="Calibri"/>
              </a:rPr>
              <a:t> </a:t>
            </a:r>
            <a:r>
              <a:rPr lang="en-IN" sz="2400" dirty="0"/>
              <a:t>allows for multiple algorithms to be integrated together as modules </a:t>
            </a:r>
            <a:r>
              <a:rPr lang="en-US" sz="2400" dirty="0">
                <a:cs typeface="Calibri"/>
              </a:rPr>
              <a:t> </a:t>
            </a:r>
            <a:r>
              <a:rPr lang="en-IN" sz="2400" dirty="0"/>
              <a:t>and their results can be combined to increase the accuracy of the </a:t>
            </a:r>
            <a:r>
              <a:rPr lang="en-US" sz="2400" dirty="0">
                <a:cs typeface="Calibri"/>
              </a:rPr>
              <a:t> </a:t>
            </a:r>
            <a:r>
              <a:rPr lang="en-IN" sz="2400" dirty="0"/>
              <a:t>final result. This model can further be improved with the addition </a:t>
            </a:r>
            <a:r>
              <a:rPr lang="en-US" sz="2400" dirty="0">
                <a:cs typeface="Calibri"/>
              </a:rPr>
              <a:t> </a:t>
            </a:r>
            <a:r>
              <a:rPr lang="en-IN" sz="2400" dirty="0"/>
              <a:t>of more algorithms into it. However, the output of these algorithms </a:t>
            </a:r>
            <a:r>
              <a:rPr lang="en-US" sz="2400" dirty="0">
                <a:cs typeface="Calibri"/>
              </a:rPr>
              <a:t> </a:t>
            </a:r>
            <a:r>
              <a:rPr lang="en-IN" sz="2400" dirty="0"/>
              <a:t>needs to be in the same format as the others. Once that condition </a:t>
            </a:r>
            <a:r>
              <a:rPr lang="en-US" sz="2400" dirty="0">
                <a:cs typeface="Calibri"/>
              </a:rPr>
              <a:t> </a:t>
            </a:r>
            <a:r>
              <a:rPr lang="en-IN" sz="2400" dirty="0"/>
              <a:t>is satisfied, the modules are easy to add as done in the code. This </a:t>
            </a:r>
            <a:r>
              <a:rPr lang="en-US" sz="2400" dirty="0">
                <a:cs typeface="Calibri"/>
              </a:rPr>
              <a:t> </a:t>
            </a:r>
            <a:r>
              <a:rPr lang="en-IN" sz="2400" dirty="0"/>
              <a:t>provides a great degree of modularity and versatility to the project.</a:t>
            </a:r>
            <a:r>
              <a:rPr lang="en-US" sz="2400" dirty="0">
                <a:cs typeface="Calibri"/>
              </a:rPr>
              <a:t> </a:t>
            </a:r>
          </a:p>
        </p:txBody>
      </p:sp>
    </p:spTree>
    <p:extLst>
      <p:ext uri="{BB962C8B-B14F-4D97-AF65-F5344CB8AC3E}">
        <p14:creationId xmlns:p14="http://schemas.microsoft.com/office/powerpoint/2010/main" val="187134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58534" y="328247"/>
            <a:ext cx="67681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latin typeface="WordVisi_MSFontService"/>
              </a:rPr>
              <a:t>ACKNOWLEDGMENT</a:t>
            </a:r>
            <a:endParaRPr lang="en-US" sz="3600" dirty="0">
              <a:cs typeface="Calibri"/>
            </a:endParaRP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I would like to express my special thanks of grattitude to the sources Medium, </a:t>
            </a:r>
            <a:r>
              <a:rPr lang="en-IN" sz="2400" dirty="0" err="1"/>
              <a:t>TowardsDataScience</a:t>
            </a:r>
            <a:r>
              <a:rPr lang="en-IN" sz="2400" dirty="0"/>
              <a:t>, </a:t>
            </a:r>
            <a:r>
              <a:rPr lang="en-IN" sz="2400" dirty="0" err="1"/>
              <a:t>StackOverflow</a:t>
            </a:r>
            <a:r>
              <a:rPr lang="en-IN" sz="2400" dirty="0"/>
              <a:t>, </a:t>
            </a:r>
            <a:r>
              <a:rPr lang="en-IN" sz="2400" dirty="0" err="1"/>
              <a:t>KrishNaik’s</a:t>
            </a:r>
            <a:r>
              <a:rPr lang="en-IN" sz="2400" dirty="0"/>
              <a:t> </a:t>
            </a:r>
            <a:r>
              <a:rPr lang="en-IN" sz="2400" dirty="0" err="1"/>
              <a:t>youtube</a:t>
            </a:r>
            <a:r>
              <a:rPr lang="en-IN" sz="2400" dirty="0"/>
              <a:t> channel which helped me to accomplish this project.</a:t>
            </a:r>
            <a:r>
              <a:rPr lang="en-US" sz="2400" dirty="0">
                <a:cs typeface="Calibri"/>
              </a:rPr>
              <a:t> </a:t>
            </a:r>
            <a:endParaRPr lang="en-US" sz="2800" dirty="0">
              <a:cs typeface="Calibri"/>
            </a:endParaRP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52135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65597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 Framing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A Microfinance Institution (MFI) is an organization that offers </a:t>
            </a:r>
            <a:r>
              <a:rPr lang="en-US" sz="2800" dirty="0">
                <a:cs typeface="Calibri"/>
              </a:rPr>
              <a:t> </a:t>
            </a:r>
            <a:r>
              <a:rPr lang="en-US" sz="2800" dirty="0">
                <a:cs typeface="Segoe UI"/>
              </a:rPr>
              <a:t>financial services </a:t>
            </a:r>
            <a:r>
              <a:rPr lang="en-US" sz="2800" dirty="0">
                <a:cs typeface="Calibri"/>
              </a:rPr>
              <a:t> </a:t>
            </a:r>
            <a:r>
              <a:rPr lang="en-US" sz="2800" dirty="0">
                <a:cs typeface="Segoe UI"/>
              </a:rPr>
              <a:t>to low income populations. MFS  becomes very </a:t>
            </a:r>
            <a:r>
              <a:rPr lang="en-US" sz="2800" dirty="0">
                <a:cs typeface="Calibri"/>
              </a:rPr>
              <a:t> </a:t>
            </a:r>
            <a:r>
              <a:rPr lang="en-US" sz="2800" dirty="0">
                <a:cs typeface="Segoe UI"/>
              </a:rPr>
              <a:t>useful when targeting especially the unbanked poor families living </a:t>
            </a:r>
            <a:r>
              <a:rPr lang="en-US" sz="2800" dirty="0">
                <a:cs typeface="Calibri"/>
              </a:rPr>
              <a:t> </a:t>
            </a:r>
            <a:r>
              <a:rPr lang="en-US" sz="2800" dirty="0">
                <a:cs typeface="Segoe UI"/>
              </a:rPr>
              <a:t>in remote areas with not much sources of income.</a:t>
            </a:r>
            <a:endParaRPr lang="en-US" dirty="0"/>
          </a:p>
          <a:p>
            <a:endParaRPr lang="en-US" sz="2800" dirty="0">
              <a:cs typeface="Segoe UI"/>
            </a:endParaRPr>
          </a:p>
          <a:p>
            <a:r>
              <a:rPr lang="en-IN" sz="2800" dirty="0">
                <a:cs typeface="Segoe UI"/>
              </a:rPr>
              <a:t>They understand the importance of communication and how it </a:t>
            </a:r>
            <a:r>
              <a:rPr lang="en-US" sz="2800" dirty="0">
                <a:cs typeface="Calibri"/>
              </a:rPr>
              <a:t> </a:t>
            </a:r>
            <a:r>
              <a:rPr lang="en-IN" sz="2800" dirty="0">
                <a:cs typeface="Segoe UI"/>
              </a:rPr>
              <a:t>effects a person’s life and lack of communication can cause lot of </a:t>
            </a:r>
            <a:r>
              <a:rPr lang="en-US" sz="2800" dirty="0">
                <a:cs typeface="Calibri"/>
              </a:rPr>
              <a:t> </a:t>
            </a:r>
            <a:r>
              <a:rPr lang="en-IN" sz="2800" dirty="0">
                <a:cs typeface="Segoe UI"/>
              </a:rPr>
              <a:t>uncertain problems, thus, focusing on providing their services and </a:t>
            </a:r>
            <a:r>
              <a:rPr lang="en-US" sz="2800" dirty="0">
                <a:cs typeface="Calibri"/>
              </a:rPr>
              <a:t> </a:t>
            </a:r>
            <a:r>
              <a:rPr lang="en-IN" sz="2800" dirty="0">
                <a:cs typeface="Segoe UI"/>
              </a:rPr>
              <a:t>products to low income families and poor customers that can help </a:t>
            </a:r>
            <a:r>
              <a:rPr lang="en-US" sz="2800" dirty="0">
                <a:cs typeface="Calibri"/>
              </a:rPr>
              <a:t> </a:t>
            </a:r>
            <a:r>
              <a:rPr lang="en-IN" sz="2800" dirty="0">
                <a:cs typeface="Segoe UI"/>
              </a:rPr>
              <a:t>them in the need of hour.</a:t>
            </a:r>
            <a:r>
              <a:rPr lang="en-IN" sz="2000" dirty="0">
                <a:cs typeface="Segoe UI"/>
              </a:rPr>
              <a:t> </a:t>
            </a: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8C4F0-3196-4160-9DA8-9B4DE47FE1D7}"/>
              </a:ext>
            </a:extLst>
          </p:cNvPr>
          <p:cNvSpPr txBox="1"/>
          <p:nvPr/>
        </p:nvSpPr>
        <p:spPr>
          <a:xfrm>
            <a:off x="4126165" y="846162"/>
            <a:ext cx="3939668" cy="4031873"/>
          </a:xfrm>
          <a:prstGeom prst="rect">
            <a:avLst/>
          </a:prstGeom>
          <a:noFill/>
        </p:spPr>
        <p:txBody>
          <a:bodyPr wrap="none" rtlCol="0">
            <a:spAutoFit/>
          </a:bodyPr>
          <a:lstStyle/>
          <a:p>
            <a:pPr algn="ctr"/>
            <a:r>
              <a:rPr lang="en-IN" sz="3200" dirty="0"/>
              <a:t>Thanking You</a:t>
            </a:r>
          </a:p>
          <a:p>
            <a:endParaRPr lang="en-IN" sz="3200" dirty="0"/>
          </a:p>
          <a:p>
            <a:pPr algn="ctr"/>
            <a:r>
              <a:rPr lang="en-IN" sz="3200" dirty="0"/>
              <a:t>Regards</a:t>
            </a:r>
          </a:p>
          <a:p>
            <a:pPr algn="ctr"/>
            <a:endParaRPr lang="en-IN" sz="3200" dirty="0"/>
          </a:p>
          <a:p>
            <a:pPr algn="ctr"/>
            <a:endParaRPr lang="en-IN" sz="3200" dirty="0"/>
          </a:p>
          <a:p>
            <a:pPr algn="ctr"/>
            <a:r>
              <a:rPr lang="en-IN" sz="3200" dirty="0" smtClean="0"/>
              <a:t>Khushboo Pandey</a:t>
            </a:r>
            <a:endParaRPr lang="en-IN" sz="3200" dirty="0"/>
          </a:p>
          <a:p>
            <a:pPr algn="ctr"/>
            <a:r>
              <a:rPr lang="en-IN" sz="3200" dirty="0"/>
              <a:t>From Data </a:t>
            </a:r>
            <a:r>
              <a:rPr lang="en-IN" sz="3200" dirty="0" smtClean="0"/>
              <a:t>Trained</a:t>
            </a:r>
          </a:p>
          <a:p>
            <a:pPr algn="ctr"/>
            <a:r>
              <a:rPr lang="en-IN" sz="3200" smtClean="0"/>
              <a:t>Internship </a:t>
            </a:r>
            <a:r>
              <a:rPr lang="en-IN" sz="3200" dirty="0"/>
              <a:t>Batch </a:t>
            </a:r>
            <a:r>
              <a:rPr lang="en-IN" sz="3200"/>
              <a:t>-</a:t>
            </a:r>
            <a:r>
              <a:rPr lang="en-IN" sz="3200" smtClean="0"/>
              <a:t>26</a:t>
            </a:r>
            <a:endParaRPr lang="en-IN" sz="3200" dirty="0"/>
          </a:p>
        </p:txBody>
      </p:sp>
    </p:spTree>
    <p:extLst>
      <p:ext uri="{BB962C8B-B14F-4D97-AF65-F5344CB8AC3E}">
        <p14:creationId xmlns:p14="http://schemas.microsoft.com/office/powerpoint/2010/main" val="381685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81318" y="365125"/>
            <a:ext cx="10672482" cy="1347974"/>
          </a:xfrm>
        </p:spPr>
        <p:txBody>
          <a:bodyPr>
            <a:normAutofit/>
          </a:bodyPr>
          <a:lstStyle/>
          <a:p>
            <a:pPr algn="just"/>
            <a:r>
              <a:rPr lang="en-IN" sz="3200" b="1" dirty="0">
                <a:latin typeface="Calibri"/>
                <a:cs typeface="Calibri"/>
              </a:rPr>
              <a:t>Conceptual Background of the Domain Problem</a:t>
            </a:r>
            <a:endParaRPr lang="en-US" sz="3200" b="1">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0" y="1713099"/>
            <a:ext cx="12192000" cy="4356397"/>
          </a:xfrm>
        </p:spPr>
        <p:txBody>
          <a:bodyPr vert="horz" lIns="91440" tIns="45720" rIns="91440" bIns="45720" rtlCol="0" anchor="t">
            <a:normAutofit lnSpcReduction="10000"/>
          </a:bodyPr>
          <a:lstStyle/>
          <a:p>
            <a:endParaRPr lang="en-IN" dirty="0">
              <a:ea typeface="+mn-lt"/>
              <a:cs typeface="+mn-lt"/>
            </a:endParaRPr>
          </a:p>
          <a:p>
            <a:pPr marL="0" indent="0" algn="just">
              <a:buNone/>
            </a:pPr>
            <a:r>
              <a:rPr lang="en-US" sz="32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dirty="0">
              <a:cs typeface="Calibri"/>
            </a:endParaRPr>
          </a:p>
        </p:txBody>
      </p:sp>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r>
              <a:rPr lang="en-IN" sz="4000" b="1" dirty="0">
                <a:ea typeface="+mj-lt"/>
                <a:cs typeface="+mj-lt"/>
              </a:rPr>
              <a:t>Review of Literature</a:t>
            </a:r>
            <a:endParaRPr lang="en-US" sz="4000" b="1" dirty="0"/>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1" y="982640"/>
            <a:ext cx="1219200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2800" dirty="0">
                <a:cs typeface="Segoe UI"/>
              </a:rPr>
              <a:t>The Microfinance services (MFS) provided by MFI are Group Loans, </a:t>
            </a:r>
            <a:r>
              <a:rPr lang="en-US" sz="2800" dirty="0">
                <a:cs typeface="Calibri"/>
              </a:rPr>
              <a:t> </a:t>
            </a:r>
            <a:r>
              <a:rPr lang="en-US" sz="2800" dirty="0">
                <a:cs typeface="Segoe UI"/>
              </a:rPr>
              <a:t>Agricultural Loans, Individual Business Loans and so on. Many </a:t>
            </a:r>
            <a:r>
              <a:rPr lang="en-US" sz="2800" dirty="0">
                <a:cs typeface="Calibri"/>
              </a:rPr>
              <a:t> </a:t>
            </a:r>
            <a:r>
              <a:rPr lang="en-US" sz="2800" dirty="0">
                <a:cs typeface="Segoe UI"/>
              </a:rPr>
              <a:t>microfinance institutions (MFI), experts and donors are supporting </a:t>
            </a:r>
            <a:r>
              <a:rPr lang="en-US" sz="2800" dirty="0">
                <a:cs typeface="Calibri"/>
              </a:rPr>
              <a:t> </a:t>
            </a:r>
            <a:r>
              <a:rPr lang="en-US" sz="2800" dirty="0">
                <a:cs typeface="Segoe UI"/>
              </a:rPr>
              <a:t>the idea of using mobile financial services (MFS) which they feel are more convenient and efficient, and cost saving, than the </a:t>
            </a:r>
            <a:r>
              <a:rPr lang="en-US" sz="2800" dirty="0">
                <a:cs typeface="Calibri"/>
              </a:rPr>
              <a:t> </a:t>
            </a:r>
            <a:r>
              <a:rPr lang="en-US" sz="28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800" dirty="0">
                <a:cs typeface="Calibri"/>
              </a:rPr>
              <a:t> </a:t>
            </a:r>
          </a:p>
          <a:p>
            <a:pPr marL="457200" indent="-457200" algn="just">
              <a:buFont typeface="Arial" panose="020B0604020202020204" pitchFamily="34" charset="0"/>
              <a:buChar char="•"/>
            </a:pPr>
            <a:r>
              <a:rPr lang="en-US" sz="2800" dirty="0">
                <a:cs typeface="Segoe UI"/>
              </a:rPr>
              <a:t>Today, microfinance is widely accepted as a poverty-reduction tool, </a:t>
            </a:r>
            <a:r>
              <a:rPr lang="en-US" sz="2800" dirty="0">
                <a:cs typeface="Calibri"/>
              </a:rPr>
              <a:t> </a:t>
            </a:r>
            <a:r>
              <a:rPr lang="en-US" sz="2800" dirty="0">
                <a:cs typeface="Segoe UI"/>
              </a:rPr>
              <a:t>representing $70 billion in outstanding loans and a global outreach </a:t>
            </a:r>
            <a:r>
              <a:rPr lang="en-US" sz="2800" dirty="0">
                <a:cs typeface="Calibri"/>
              </a:rPr>
              <a:t> </a:t>
            </a:r>
            <a:r>
              <a:rPr lang="en-US" sz="2800" dirty="0">
                <a:cs typeface="Segoe UI"/>
              </a:rPr>
              <a:t>of 200 million clients.</a:t>
            </a:r>
          </a:p>
        </p:txBody>
      </p:sp>
    </p:spTree>
    <p:extLst>
      <p:ext uri="{BB962C8B-B14F-4D97-AF65-F5344CB8AC3E}">
        <p14:creationId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p:txBody>
          <a:bodyPr>
            <a:normAutofit fontScale="90000"/>
          </a:bodyPr>
          <a:lstStyle/>
          <a:p>
            <a:r>
              <a:rPr lang="en-IN" sz="4000" b="1">
                <a:ea typeface="+mj-lt"/>
                <a:cs typeface="+mj-lt"/>
              </a:rPr>
              <a:t>Motivation for the Problem Undertaken</a:t>
            </a:r>
            <a:endParaRPr lang="en-US" sz="4000" b="1">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buNone/>
            </a:pPr>
            <a:r>
              <a:rPr lang="en-IN">
                <a:ea typeface="+mn-lt"/>
                <a:cs typeface="+mn-lt"/>
              </a:rPr>
              <a:t>   We understand the importance of communication and how it effects a person’s life and lack of communication can cause lot of uncertain </a:t>
            </a:r>
            <a:r>
              <a:rPr lang="en-IN" dirty="0">
                <a:ea typeface="+mn-lt"/>
                <a:cs typeface="+mn-lt"/>
              </a:rPr>
              <a:t>problems so we want to work in order to bridge this gap between people.</a:t>
            </a:r>
            <a:endParaRPr lang="en-US" dirty="0">
              <a:ea typeface="+mn-lt"/>
              <a:cs typeface="+mn-lt"/>
            </a:endParaRPr>
          </a:p>
          <a:p>
            <a:pPr>
              <a:buNone/>
            </a:pPr>
            <a:endParaRPr lang="en-IN" dirty="0">
              <a:ea typeface="+mn-lt"/>
              <a:cs typeface="+mn-lt"/>
            </a:endParaRPr>
          </a:p>
          <a:p>
            <a:pPr>
              <a:buNone/>
            </a:pPr>
            <a:r>
              <a:rPr lang="en-US">
                <a:ea typeface="+mn-lt"/>
                <a:cs typeface="+mn-lt"/>
              </a:rPr>
              <a:t>   We are working with one such client that is in Telecom Industry. They are </a:t>
            </a:r>
            <a:r>
              <a:rPr lang="en-US" dirty="0">
                <a:ea typeface="+mn-lt"/>
                <a:cs typeface="+mn-lt"/>
              </a:rPr>
              <a:t>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buNone/>
            </a:pPr>
            <a:endParaRPr lang="en-US" dirty="0">
              <a:cs typeface="Calibri" panose="020F0502020204030204"/>
            </a:endParaRPr>
          </a:p>
        </p:txBody>
      </p:sp>
    </p:spTree>
    <p:extLst>
      <p:ext uri="{BB962C8B-B14F-4D97-AF65-F5344CB8AC3E}">
        <p14:creationId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p:txBody>
          <a:bodyPr>
            <a:normAutofit/>
          </a:bodyPr>
          <a:lstStyle/>
          <a:p>
            <a:pPr algn="ctr"/>
            <a:r>
              <a:rPr lang="en-IN" sz="4000" b="1">
                <a:ea typeface="+mj-lt"/>
                <a:cs typeface="+mj-lt"/>
              </a:rPr>
              <a:t>Analytical Problem Framing</a:t>
            </a:r>
            <a:endParaRPr lang="en-US" sz="4000" b="1">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dirty="0">
                <a:ea typeface="+mn-lt"/>
                <a:cs typeface="+mn-lt"/>
              </a:rPr>
              <a:t>Mathematical/ Analytical Modelling of the Problem</a:t>
            </a:r>
          </a:p>
          <a:p>
            <a:pPr marL="0" indent="0">
              <a:buNone/>
            </a:pPr>
            <a:r>
              <a:rPr lang="en-IN" dirty="0">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1286051" y="3090896"/>
            <a:ext cx="9504369" cy="2829484"/>
          </a:xfrm>
          <a:prstGeom prst="rect">
            <a:avLst/>
          </a:prstGeom>
        </p:spPr>
      </p:pic>
    </p:spTree>
    <p:extLst>
      <p:ext uri="{BB962C8B-B14F-4D97-AF65-F5344CB8AC3E}">
        <p14:creationId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952614" y="49715"/>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963103" y="3147361"/>
            <a:ext cx="10022275" cy="3004891"/>
          </a:xfrm>
          <a:prstGeom prst="rect">
            <a:avLst/>
          </a:prstGeom>
        </p:spPr>
      </p:pic>
    </p:spTree>
    <p:extLst>
      <p:ext uri="{BB962C8B-B14F-4D97-AF65-F5344CB8AC3E}">
        <p14:creationId xmlns:p14="http://schemas.microsoft.com/office/powerpoint/2010/main"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838200" y="365125"/>
            <a:ext cx="10429630" cy="3170099"/>
          </a:xfrm>
        </p:spPr>
        <p:txBody>
          <a:bodyPr/>
          <a:lstStyle/>
          <a:p>
            <a:pPr algn="ct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
            </a:r>
            <a:br>
              <a:rPr lang="en-US" sz="2000" dirty="0">
                <a:ea typeface="+mj-lt"/>
                <a:cs typeface="+mj-lt"/>
              </a:rPr>
            </a:br>
            <a:r>
              <a:rPr lang="en-US" sz="2000" dirty="0">
                <a:ea typeface="+mj-lt"/>
                <a:cs typeface="+mj-lt"/>
              </a:rPr>
              <a:t>Fig 1 Statistical description of data</a:t>
            </a:r>
            <a:endParaRPr lang="en-US" sz="2000" dirty="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992544" y="117878"/>
            <a:ext cx="9963545" cy="2950602"/>
          </a:xfrm>
        </p:spPr>
      </p:pic>
      <p:sp>
        <p:nvSpPr>
          <p:cNvPr id="5" name="TextBox 4">
            <a:extLst>
              <a:ext uri="{FF2B5EF4-FFF2-40B4-BE49-F238E27FC236}">
                <a16:creationId xmlns:a16="http://schemas.microsoft.com/office/drawing/2014/main" id="{048F7F8C-0D91-4FC4-9BCB-4185EB79A48D}"/>
              </a:ext>
            </a:extLst>
          </p:cNvPr>
          <p:cNvSpPr txBox="1"/>
          <p:nvPr/>
        </p:nvSpPr>
        <p:spPr>
          <a:xfrm>
            <a:off x="0" y="3718169"/>
            <a:ext cx="121919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dirty="0">
                <a:cs typeface="Segoe UI"/>
              </a:rPr>
              <a:t>From this statistical analysis we make some of the interpretations that,</a:t>
            </a:r>
            <a:r>
              <a:rPr lang="en-US" dirty="0">
                <a:cs typeface="Calibri"/>
              </a:rPr>
              <a:t> </a:t>
            </a:r>
          </a:p>
          <a:p>
            <a:pPr marL="457200" indent="-457200" algn="just">
              <a:buFont typeface="+mj-lt"/>
              <a:buAutoNum type="arabicPeriod"/>
            </a:pPr>
            <a:r>
              <a:rPr lang="en-IN" dirty="0">
                <a:cs typeface="Segoe UI"/>
              </a:rPr>
              <a:t>Maximum standard deviation is observed in </a:t>
            </a:r>
            <a:r>
              <a:rPr lang="en-IN" dirty="0" err="1">
                <a:cs typeface="Segoe UI"/>
              </a:rPr>
              <a:t>aon</a:t>
            </a:r>
            <a:r>
              <a:rPr lang="en-IN" dirty="0">
                <a:cs typeface="Segoe UI"/>
              </a:rPr>
              <a:t> column.</a:t>
            </a:r>
            <a:r>
              <a:rPr lang="en-US" dirty="0">
                <a:cs typeface="Calibri"/>
              </a:rPr>
              <a:t> </a:t>
            </a:r>
          </a:p>
          <a:p>
            <a:pPr marL="457200" indent="-457200" algn="just">
              <a:buFont typeface="+mj-lt"/>
              <a:buAutoNum type="arabicPeriod"/>
            </a:pPr>
            <a:r>
              <a:rPr lang="en-IN" dirty="0">
                <a:cs typeface="Segoe UI"/>
              </a:rPr>
              <a:t>In the columns aon, daily_decr30, daily_decr90,  rental90, </a:t>
            </a:r>
            <a:r>
              <a:rPr lang="en-IN" dirty="0" err="1">
                <a:cs typeface="Segoe UI"/>
              </a:rPr>
              <a:t>last_rech_date_ma</a:t>
            </a:r>
            <a:r>
              <a:rPr lang="en-IN" dirty="0">
                <a:cs typeface="Segoe UI"/>
              </a:rPr>
              <a:t>, </a:t>
            </a:r>
            <a:r>
              <a:rPr lang="en-IN" dirty="0" err="1">
                <a:cs typeface="Segoe UI"/>
              </a:rPr>
              <a:t>last_rech_date_da</a:t>
            </a:r>
            <a:r>
              <a:rPr lang="en-IN" dirty="0">
                <a:cs typeface="Segoe UI"/>
              </a:rPr>
              <a:t>, maxamnt_loans30, cnt_loans90, amnt_loans90, rental30 mean is considerably greater than median so the columns are positively skewed.</a:t>
            </a:r>
            <a:r>
              <a:rPr lang="en-US" dirty="0">
                <a:cs typeface="Calibri"/>
              </a:rPr>
              <a:t> </a:t>
            </a:r>
          </a:p>
          <a:p>
            <a:pPr marL="457200" indent="-457200" algn="just">
              <a:buFont typeface="+mj-lt"/>
              <a:buAutoNum type="arabicPeriod"/>
            </a:pPr>
            <a:r>
              <a:rPr lang="en-IN" dirty="0">
                <a:cs typeface="Segoe UI"/>
              </a:rPr>
              <a:t>In the columns label, month median is greater than mean so the columns are negatively skewed.</a:t>
            </a:r>
            <a:r>
              <a:rPr lang="en-US" dirty="0">
                <a:cs typeface="Calibri"/>
              </a:rPr>
              <a:t> </a:t>
            </a:r>
          </a:p>
          <a:p>
            <a:pPr marL="457200" indent="-457200" algn="just">
              <a:buFont typeface="+mj-lt"/>
              <a:buAutoNum type="arabicPeriod"/>
            </a:pPr>
            <a:r>
              <a:rPr lang="en-IN" dirty="0">
                <a:cs typeface="Segoe UI"/>
              </a:rPr>
              <a:t>In the columns </a:t>
            </a:r>
            <a:r>
              <a:rPr lang="en-IN" dirty="0" err="1">
                <a:cs typeface="Segoe UI"/>
              </a:rPr>
              <a:t>aon</a:t>
            </a:r>
            <a:r>
              <a:rPr lang="en-IN" dirty="0">
                <a:cs typeface="Segoe UI"/>
              </a:rPr>
              <a:t>, daily_decr30, daily_decr90, rental30, rental90, </a:t>
            </a:r>
            <a:r>
              <a:rPr lang="en-IN" dirty="0" err="1">
                <a:cs typeface="Segoe UI"/>
              </a:rPr>
              <a:t>last_rech_date_ma</a:t>
            </a:r>
            <a:r>
              <a:rPr lang="en-IN" dirty="0">
                <a:cs typeface="Segoe UI"/>
              </a:rPr>
              <a:t>, </a:t>
            </a:r>
            <a:r>
              <a:rPr lang="en-IN" dirty="0" err="1">
                <a:cs typeface="Segoe UI"/>
              </a:rPr>
              <a:t>last_rech_date_da</a:t>
            </a:r>
            <a:r>
              <a:rPr lang="en-IN" dirty="0">
                <a:cs typeface="Segoe UI"/>
              </a:rPr>
              <a:t>, maxamnt_loans30, cnt_loans90, payback30, payback90 there is huge difference present between 75th </a:t>
            </a:r>
            <a:r>
              <a:rPr lang="en-IN" dirty="0" err="1">
                <a:cs typeface="Segoe UI"/>
              </a:rPr>
              <a:t>perecentile</a:t>
            </a:r>
            <a:r>
              <a:rPr lang="en-IN" dirty="0">
                <a:cs typeface="Segoe UI"/>
              </a:rPr>
              <a:t> and maximum so outliers are present here.</a:t>
            </a:r>
            <a:r>
              <a:rPr lang="en-US" dirty="0">
                <a:cs typeface="Calibri"/>
              </a:rPr>
              <a:t> </a:t>
            </a:r>
          </a:p>
        </p:txBody>
      </p:sp>
    </p:spTree>
    <p:extLst>
      <p:ext uri="{BB962C8B-B14F-4D97-AF65-F5344CB8AC3E}">
        <p14:creationId xmlns:p14="http://schemas.microsoft.com/office/powerpoint/2010/main" val="6656417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3386</Words>
  <Application>Microsoft Office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Gill Sans MT</vt:lpstr>
      <vt:lpstr>Segoe UI</vt:lpstr>
      <vt:lpstr>Wingdings</vt:lpstr>
      <vt:lpstr>WordVisi_MSFontService</vt:lpstr>
      <vt:lpstr>游明朝</vt:lpstr>
      <vt:lpstr>Gallery</vt:lpstr>
      <vt:lpstr>Project presentation on  Micro Credit Defaulter</vt:lpstr>
      <vt:lpstr>Table Of Contents :-</vt:lpstr>
      <vt:lpstr>PowerPoint Presentation</vt:lpstr>
      <vt:lpstr>Conceptual Background of the Domain Problem</vt:lpstr>
      <vt:lpstr>Review of Literature</vt:lpstr>
      <vt:lpstr>Motivation for the Problem Undertaken</vt:lpstr>
      <vt:lpstr>Analytical Problem Framing</vt:lpstr>
      <vt:lpstr>PowerPoint Presentation</vt:lpstr>
      <vt:lpstr>          Fig 1 Statistical description of data</vt:lpstr>
      <vt:lpstr>We look for the skewness present in data shown in fig 2,</vt:lpstr>
      <vt:lpstr>PowerPoint Presentation</vt:lpstr>
      <vt:lpstr>Data Sources and their formats</vt:lpstr>
      <vt:lpstr>PowerPoint Presentation</vt:lpstr>
      <vt:lpstr>PowerPoint Presentation</vt:lpstr>
      <vt:lpstr>Data Preprocessing Done</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   MicroCredit Defaulter</dc:title>
  <dc:creator>Victoria Scott</dc:creator>
  <cp:lastModifiedBy>Pandey-EXTERNAL Khushboo</cp:lastModifiedBy>
  <cp:revision>5</cp:revision>
  <dcterms:created xsi:type="dcterms:W3CDTF">2021-11-15T15:36:33Z</dcterms:created>
  <dcterms:modified xsi:type="dcterms:W3CDTF">2022-08-19T17:03:17Z</dcterms:modified>
</cp:coreProperties>
</file>