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7/28/2025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7/28/2025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7/28/2025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7/28/2025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7/28/2025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7/28/2025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7/28/2025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7/28/2025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7/28/2025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7/28/2025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7/28/2025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7/28/2025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khushboo-masih/" TargetMode="External"/><Relationship Id="rId2" Type="http://schemas.openxmlformats.org/officeDocument/2006/relationships/hyperlink" Target="mailto:khushboomasih193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Khush505/saas-churn-predicti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40D0D-60D6-8B3C-62FE-E05BA1FEBB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3491" y="1102475"/>
            <a:ext cx="8991600" cy="164592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 Churn Prediction &amp; Retention Strategy for a SaaS Startup</a:t>
            </a:r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E8A227-C16D-0B7E-9342-7F6AAA23A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3930" y="3193431"/>
            <a:ext cx="7804139" cy="1239894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Predicting churn and testing strategies to keep customers engaged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D7EA2E-EABA-A097-E08A-6945EB65E9A2}"/>
              </a:ext>
            </a:extLst>
          </p:cNvPr>
          <p:cNvSpPr txBox="1"/>
          <p:nvPr/>
        </p:nvSpPr>
        <p:spPr>
          <a:xfrm>
            <a:off x="82193" y="4826675"/>
            <a:ext cx="63391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Presented by:</a:t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Khushboo Masih</a:t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MSc Data Science | Bachelor’s in Business Administration</a:t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Email: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khushboomasih193@gmail.com</a:t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LinkedIn: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https://www.linkedin.com/in/khushboo-masih/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https://github.com/Khush505/saas-churn-prediction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Date: July 2025</a:t>
            </a:r>
          </a:p>
        </p:txBody>
      </p:sp>
    </p:spTree>
    <p:extLst>
      <p:ext uri="{BB962C8B-B14F-4D97-AF65-F5344CB8AC3E}">
        <p14:creationId xmlns:p14="http://schemas.microsoft.com/office/powerpoint/2010/main" val="1995714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B0351-A3E8-4B5E-C422-ADB95E7D5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50983"/>
            <a:ext cx="7729728" cy="1188720"/>
          </a:xfrm>
        </p:spPr>
        <p:txBody>
          <a:bodyPr/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3AB41-51CD-5AFE-1282-79ADC93B0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6331" y="2360642"/>
            <a:ext cx="9511335" cy="3896319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4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Objective:</a:t>
            </a:r>
            <a:endParaRPr lang="en-US" sz="4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4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Understand what drives customer churn</a:t>
            </a:r>
          </a:p>
          <a:p>
            <a:r>
              <a:rPr lang="en-US" sz="4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 a predictive model to flag at-risk customers</a:t>
            </a:r>
          </a:p>
          <a:p>
            <a:r>
              <a:rPr lang="en-US" sz="4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 retention strategies using A/B simulation</a:t>
            </a:r>
          </a:p>
          <a:p>
            <a:pPr marL="0" indent="0">
              <a:buNone/>
            </a:pPr>
            <a:r>
              <a:rPr lang="en-US" sz="4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Dataset:</a:t>
            </a:r>
            <a:endParaRPr lang="en-US" sz="4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4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Telco Customer Churn (IBM sample dataset)</a:t>
            </a:r>
          </a:p>
          <a:p>
            <a:r>
              <a:rPr lang="en-US" sz="4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7,043 customers, 21 features (contracts, charges, services, etc.)</a:t>
            </a:r>
          </a:p>
          <a:p>
            <a:pPr marL="0" indent="0">
              <a:buNone/>
            </a:pPr>
            <a:r>
              <a:rPr lang="en-US" sz="4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Approach:</a:t>
            </a:r>
            <a:endParaRPr lang="en-US" sz="4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4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cleaning &amp; exploratory analysis</a:t>
            </a:r>
          </a:p>
          <a:p>
            <a:r>
              <a:rPr lang="en-US" sz="4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Logistic Regression &amp; Random Forest modeling</a:t>
            </a:r>
          </a:p>
          <a:p>
            <a:r>
              <a:rPr lang="en-US" sz="4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A/B test simulation for retention offers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697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EDF6D-935A-68D9-7409-8B4DDC1AD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2904"/>
            <a:ext cx="7729728" cy="1188720"/>
          </a:xfrm>
        </p:spPr>
        <p:txBody>
          <a:bodyPr/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182FE-5377-F08A-25A4-2E884145D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7703" y="2340094"/>
            <a:ext cx="8804953" cy="379357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Model Performance:</a:t>
            </a:r>
            <a:endParaRPr lang="en-US" sz="1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Logistic Regression: Accuracy 81.6%, ROC-AUC 0.859</a:t>
            </a:r>
          </a:p>
          <a:p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Random Forest: Accuracy 79.5%, ROC-AUC 0.843</a:t>
            </a:r>
          </a:p>
          <a:p>
            <a:pPr marL="0" indent="0">
              <a:buNone/>
            </a:pPr>
            <a:r>
              <a:rPr lang="en-US" sz="1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Key Churn Drivers:</a:t>
            </a:r>
            <a:endParaRPr lang="en-US" sz="1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Short tenure = high churn risk</a:t>
            </a:r>
          </a:p>
          <a:p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Month-to-month contracts churn most</a:t>
            </a:r>
          </a:p>
          <a:p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Higher monthly charges increase churn</a:t>
            </a:r>
          </a:p>
          <a:p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Online security/support reduces churn risk</a:t>
            </a:r>
          </a:p>
          <a:p>
            <a:pPr marL="0" indent="0">
              <a:buNone/>
            </a:pPr>
            <a:r>
              <a:rPr lang="en-US" sz="1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Takeaway:</a:t>
            </a:r>
            <a:b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Targeted interventions for short-tenure, high-charge customers can reduce churn.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189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865A-C310-DB2B-7DF7-96F71B16A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43451"/>
            <a:ext cx="7729728" cy="118872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A/B Test Results &amp; Recommendations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6B11B-7C07-A1DB-F9D0-302E3BFEF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9346" y="2250040"/>
            <a:ext cx="8782761" cy="390095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Experiment:</a:t>
            </a:r>
            <a:endParaRPr lang="en-US" sz="1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Control group: no retention offer</a:t>
            </a:r>
          </a:p>
          <a:p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Treatment group: received discount/offer</a:t>
            </a:r>
          </a:p>
          <a:p>
            <a:pPr marL="0" indent="0">
              <a:buNone/>
            </a:pPr>
            <a:r>
              <a:rPr lang="en-US" sz="1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Results:</a:t>
            </a:r>
            <a:endParaRPr lang="en-US" sz="1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Retention ↑ from 73.9% → 78.5%</a:t>
            </a:r>
          </a:p>
          <a:p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Lift: +4.6%</a:t>
            </a:r>
          </a:p>
          <a:p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p-value: 0.018 (statistically significant)</a:t>
            </a:r>
          </a:p>
          <a:p>
            <a:pPr marL="0" indent="0">
              <a:buNone/>
            </a:pPr>
            <a:r>
              <a:rPr lang="en-US" sz="1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Recommendation:</a:t>
            </a:r>
            <a:endParaRPr lang="en-US" sz="1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Offer targeted retention incentives to at-risk customers.</a:t>
            </a:r>
          </a:p>
          <a:p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Prioritize customers on month-to-month contracts with high charges.</a:t>
            </a:r>
          </a:p>
          <a:p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Continue monitoring churn with predictive models.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8243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29AC7-73EC-0CFC-0363-3AC88A01B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87290"/>
            <a:ext cx="7729728" cy="1188720"/>
          </a:xfrm>
        </p:spPr>
        <p:txBody>
          <a:bodyPr/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036CF-C055-20CE-F200-E1BDAE9B4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7703" y="2551792"/>
            <a:ext cx="8471111" cy="361891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What We Achieved: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Predicted churn with high accuracy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Identified actionable churn drivers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Demonstrated a data-backed retention strategy</a:t>
            </a:r>
          </a:p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Business Impact: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Reduced churn → higher customer lifetime value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Clear roadmap for retention-focused campaigns</a:t>
            </a:r>
          </a:p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Next Steps: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Deploy model for real-time churn prediction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Conduct live A/B tests on actual customer segments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779625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32</TotalTime>
  <Words>350</Words>
  <Application>Microsoft Office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Gill Sans MT</vt:lpstr>
      <vt:lpstr>Parcel</vt:lpstr>
      <vt:lpstr>Customer Churn Prediction &amp; Retention Strategy for a SaaS Startup</vt:lpstr>
      <vt:lpstr>Project Overview</vt:lpstr>
      <vt:lpstr>Model Insights</vt:lpstr>
      <vt:lpstr>A/B Test Results &amp; Recommendations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Khushboo Masih</dc:creator>
  <cp:lastModifiedBy>Khushboo Masih</cp:lastModifiedBy>
  <cp:revision>2</cp:revision>
  <dcterms:created xsi:type="dcterms:W3CDTF">2025-07-28T16:00:20Z</dcterms:created>
  <dcterms:modified xsi:type="dcterms:W3CDTF">2025-07-28T16:33:11Z</dcterms:modified>
</cp:coreProperties>
</file>