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ero" charset="1" panose="00000500000000000000"/>
      <p:regular r:id="rId10"/>
    </p:embeddedFont>
    <p:embeddedFont>
      <p:font typeface="Hero Bold" charset="1" panose="00000500000000000000"/>
      <p:regular r:id="rId11"/>
    </p:embeddedFont>
    <p:embeddedFont>
      <p:font typeface="Hero Light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20" Target="slides/slide8.xml" Type="http://schemas.openxmlformats.org/officeDocument/2006/relationships/slide"/><Relationship Id="rId21" Target="slides/slide9.xml" Type="http://schemas.openxmlformats.org/officeDocument/2006/relationships/slide"/><Relationship Id="rId22" Target="slides/slide10.xml" Type="http://schemas.openxmlformats.org/officeDocument/2006/relationships/slide"/><Relationship Id="rId23" Target="slides/slide11.xml" Type="http://schemas.openxmlformats.org/officeDocument/2006/relationships/slide"/><Relationship Id="rId24" Target="slides/slide12.xml" Type="http://schemas.openxmlformats.org/officeDocument/2006/relationships/slide"/><Relationship Id="rId25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873" y="7201835"/>
            <a:ext cx="3853028" cy="3085165"/>
          </a:xfrm>
          <a:custGeom>
            <a:avLst/>
            <a:gdLst/>
            <a:ahLst/>
            <a:cxnLst/>
            <a:rect r="r" b="b" t="t" l="l"/>
            <a:pathLst>
              <a:path h="3085165" w="3853028">
                <a:moveTo>
                  <a:pt x="0" y="0"/>
                </a:moveTo>
                <a:lnTo>
                  <a:pt x="3853028" y="0"/>
                </a:lnTo>
                <a:lnTo>
                  <a:pt x="3853028" y="3085165"/>
                </a:lnTo>
                <a:lnTo>
                  <a:pt x="0" y="30851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4685296"/>
            <a:ext cx="6096000" cy="5539740"/>
          </a:xfrm>
          <a:custGeom>
            <a:avLst/>
            <a:gdLst/>
            <a:ahLst/>
            <a:cxnLst/>
            <a:rect r="r" b="b" t="t" l="l"/>
            <a:pathLst>
              <a:path h="5539740" w="6096000">
                <a:moveTo>
                  <a:pt x="0" y="0"/>
                </a:moveTo>
                <a:lnTo>
                  <a:pt x="6096000" y="0"/>
                </a:lnTo>
                <a:lnTo>
                  <a:pt x="6096000" y="5539740"/>
                </a:lnTo>
                <a:lnTo>
                  <a:pt x="0" y="55397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96000" y="4747260"/>
            <a:ext cx="6096000" cy="5539740"/>
          </a:xfrm>
          <a:custGeom>
            <a:avLst/>
            <a:gdLst/>
            <a:ahLst/>
            <a:cxnLst/>
            <a:rect r="r" b="b" t="t" l="l"/>
            <a:pathLst>
              <a:path h="5539740" w="6096000">
                <a:moveTo>
                  <a:pt x="0" y="0"/>
                </a:moveTo>
                <a:lnTo>
                  <a:pt x="6096000" y="0"/>
                </a:lnTo>
                <a:lnTo>
                  <a:pt x="6096000" y="5539740"/>
                </a:lnTo>
                <a:lnTo>
                  <a:pt x="0" y="55397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92000" y="4747260"/>
            <a:ext cx="6096000" cy="5539740"/>
          </a:xfrm>
          <a:custGeom>
            <a:avLst/>
            <a:gdLst/>
            <a:ahLst/>
            <a:cxnLst/>
            <a:rect r="r" b="b" t="t" l="l"/>
            <a:pathLst>
              <a:path h="5539740" w="6096000">
                <a:moveTo>
                  <a:pt x="0" y="0"/>
                </a:moveTo>
                <a:lnTo>
                  <a:pt x="6096000" y="0"/>
                </a:lnTo>
                <a:lnTo>
                  <a:pt x="6096000" y="5539740"/>
                </a:lnTo>
                <a:lnTo>
                  <a:pt x="0" y="55397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395183" y="9405789"/>
            <a:ext cx="911867" cy="900261"/>
          </a:xfrm>
          <a:custGeom>
            <a:avLst/>
            <a:gdLst/>
            <a:ahLst/>
            <a:cxnLst/>
            <a:rect r="r" b="b" t="t" l="l"/>
            <a:pathLst>
              <a:path h="900261" w="911867">
                <a:moveTo>
                  <a:pt x="0" y="0"/>
                </a:moveTo>
                <a:lnTo>
                  <a:pt x="911867" y="0"/>
                </a:lnTo>
                <a:lnTo>
                  <a:pt x="911867" y="900261"/>
                </a:lnTo>
                <a:lnTo>
                  <a:pt x="0" y="9002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82387" y="1257934"/>
            <a:ext cx="14323226" cy="348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E69E4A"/>
                </a:solidFill>
                <a:latin typeface="Hero Bold"/>
              </a:rPr>
              <a:t>SUPPLY CHAIN </a:t>
            </a:r>
          </a:p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E69E4A"/>
                </a:solidFill>
                <a:latin typeface="Hero Bold"/>
              </a:rPr>
              <a:t>MANAGEMENT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49845" y="5614034"/>
            <a:ext cx="7988310" cy="2306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62" indent="-356231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E69E4A"/>
                </a:solidFill>
                <a:latin typeface="Hero"/>
              </a:rPr>
              <a:t>Author: Khush Shah</a:t>
            </a:r>
          </a:p>
          <a:p>
            <a:pPr marL="712462" indent="-356231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E69E4A"/>
                </a:solidFill>
                <a:latin typeface="Hero"/>
              </a:rPr>
              <a:t>Guided by: Prof. Reza Jafari</a:t>
            </a:r>
          </a:p>
          <a:p>
            <a:pPr marL="712462" indent="-356231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E69E4A"/>
                </a:solidFill>
                <a:latin typeface="Hero"/>
              </a:rPr>
              <a:t>Visualization of Complex Data</a:t>
            </a:r>
          </a:p>
          <a:p>
            <a:pPr marL="712462" indent="-356231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E69E4A"/>
                </a:solidFill>
                <a:latin typeface="Hero"/>
              </a:rPr>
              <a:t>Term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95183" y="9405789"/>
            <a:ext cx="911867" cy="900261"/>
          </a:xfrm>
          <a:custGeom>
            <a:avLst/>
            <a:gdLst/>
            <a:ahLst/>
            <a:cxnLst/>
            <a:rect r="r" b="b" t="t" l="l"/>
            <a:pathLst>
              <a:path h="900261" w="911867">
                <a:moveTo>
                  <a:pt x="0" y="0"/>
                </a:moveTo>
                <a:lnTo>
                  <a:pt x="911867" y="0"/>
                </a:lnTo>
                <a:lnTo>
                  <a:pt x="911867" y="900261"/>
                </a:lnTo>
                <a:lnTo>
                  <a:pt x="0" y="9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69355" y="314803"/>
            <a:ext cx="11237695" cy="9657395"/>
          </a:xfrm>
          <a:custGeom>
            <a:avLst/>
            <a:gdLst/>
            <a:ahLst/>
            <a:cxnLst/>
            <a:rect r="r" b="b" t="t" l="l"/>
            <a:pathLst>
              <a:path h="9657395" w="11237695">
                <a:moveTo>
                  <a:pt x="0" y="0"/>
                </a:moveTo>
                <a:lnTo>
                  <a:pt x="11237695" y="0"/>
                </a:lnTo>
                <a:lnTo>
                  <a:pt x="11237695" y="9657394"/>
                </a:lnTo>
                <a:lnTo>
                  <a:pt x="0" y="96573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399597"/>
            <a:ext cx="6881794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E69E4A"/>
                </a:solidFill>
                <a:latin typeface="Hero"/>
              </a:rPr>
              <a:t> Visualizations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95183" y="9405789"/>
            <a:ext cx="911867" cy="900261"/>
          </a:xfrm>
          <a:custGeom>
            <a:avLst/>
            <a:gdLst/>
            <a:ahLst/>
            <a:cxnLst/>
            <a:rect r="r" b="b" t="t" l="l"/>
            <a:pathLst>
              <a:path h="900261" w="911867">
                <a:moveTo>
                  <a:pt x="0" y="0"/>
                </a:moveTo>
                <a:lnTo>
                  <a:pt x="911867" y="0"/>
                </a:lnTo>
                <a:lnTo>
                  <a:pt x="911867" y="900261"/>
                </a:lnTo>
                <a:lnTo>
                  <a:pt x="0" y="9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52799" y="1348663"/>
            <a:ext cx="4782402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E69E4A"/>
                </a:solidFill>
                <a:latin typeface="Hero"/>
              </a:rPr>
              <a:t>Dash-App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11558" y="4480560"/>
            <a:ext cx="9860042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https://dashapp-apj4q4ohfq-ue.a.run.app/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95183" y="9405789"/>
            <a:ext cx="911867" cy="900261"/>
          </a:xfrm>
          <a:custGeom>
            <a:avLst/>
            <a:gdLst/>
            <a:ahLst/>
            <a:cxnLst/>
            <a:rect r="r" b="b" t="t" l="l"/>
            <a:pathLst>
              <a:path h="900261" w="911867">
                <a:moveTo>
                  <a:pt x="0" y="0"/>
                </a:moveTo>
                <a:lnTo>
                  <a:pt x="911867" y="0"/>
                </a:lnTo>
                <a:lnTo>
                  <a:pt x="911867" y="900261"/>
                </a:lnTo>
                <a:lnTo>
                  <a:pt x="0" y="9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90750" y="1427390"/>
            <a:ext cx="10506501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E69E4A"/>
                </a:solidFill>
                <a:latin typeface="Hero"/>
              </a:rPr>
              <a:t>Conclusion: Remarks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6265" y="3256449"/>
            <a:ext cx="17835469" cy="614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Though the number of orders is increasing, multiple losses have been recorded in all the regions, indicating that the more time it takes to deliver a package, the more losses might be recorded.</a:t>
            </a:r>
          </a:p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Certain high-priced products are only sold in a couple of markets, indicating not to push such products where the demand might be very low.</a:t>
            </a:r>
          </a:p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The consumer products are the most sold products indicating the customer sentiments.</a:t>
            </a:r>
          </a:p>
          <a:p>
            <a:pPr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95183" y="9405789"/>
            <a:ext cx="911867" cy="900261"/>
          </a:xfrm>
          <a:custGeom>
            <a:avLst/>
            <a:gdLst/>
            <a:ahLst/>
            <a:cxnLst/>
            <a:rect r="r" b="b" t="t" l="l"/>
            <a:pathLst>
              <a:path h="900261" w="911867">
                <a:moveTo>
                  <a:pt x="0" y="0"/>
                </a:moveTo>
                <a:lnTo>
                  <a:pt x="911867" y="0"/>
                </a:lnTo>
                <a:lnTo>
                  <a:pt x="911867" y="900261"/>
                </a:lnTo>
                <a:lnTo>
                  <a:pt x="0" y="9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24750" y="1401148"/>
            <a:ext cx="12238499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E69E4A"/>
                </a:solidFill>
                <a:latin typeface="Hero"/>
              </a:rPr>
              <a:t>Conclusion: Future Scope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2674" y="3815477"/>
            <a:ext cx="16942652" cy="340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Dig deeper in the cost of delivery.</a:t>
            </a:r>
          </a:p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Analyze the pricing strategy of the products and the packaging.</a:t>
            </a:r>
          </a:p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Expand the distribution of products to the regions where there is higher demand.</a:t>
            </a:r>
          </a:p>
          <a:p>
            <a:pPr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95183" y="9405789"/>
            <a:ext cx="911867" cy="900261"/>
          </a:xfrm>
          <a:custGeom>
            <a:avLst/>
            <a:gdLst/>
            <a:ahLst/>
            <a:cxnLst/>
            <a:rect r="r" b="b" t="t" l="l"/>
            <a:pathLst>
              <a:path h="900261" w="911867">
                <a:moveTo>
                  <a:pt x="0" y="0"/>
                </a:moveTo>
                <a:lnTo>
                  <a:pt x="911867" y="0"/>
                </a:lnTo>
                <a:lnTo>
                  <a:pt x="911867" y="900261"/>
                </a:lnTo>
                <a:lnTo>
                  <a:pt x="0" y="9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84092" y="1708864"/>
            <a:ext cx="5661991" cy="1317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63"/>
              </a:lnSpc>
            </a:pPr>
            <a:r>
              <a:rPr lang="en-US" sz="7800" spc="764">
                <a:solidFill>
                  <a:srgbClr val="E69E4A"/>
                </a:solidFill>
                <a:latin typeface="Hero"/>
              </a:rPr>
              <a:t>CONTENT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96246" y="4205095"/>
            <a:ext cx="3298309" cy="3721905"/>
            <a:chOff x="0" y="0"/>
            <a:chExt cx="4397746" cy="496254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4397746" cy="1043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2"/>
                </a:lnSpc>
              </a:pPr>
              <a:r>
                <a:rPr lang="en-US" sz="4218" u="sng">
                  <a:solidFill>
                    <a:srgbClr val="E69E4A"/>
                  </a:solidFill>
                  <a:latin typeface="Hero"/>
                </a:rPr>
                <a:t>Introduction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192544"/>
              <a:ext cx="4397746" cy="3769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12468" indent="-356234" lvl="1">
                <a:lnSpc>
                  <a:spcPts val="4619"/>
                </a:lnSpc>
                <a:buFont typeface="Arial"/>
                <a:buChar char="•"/>
              </a:pPr>
              <a:r>
                <a:rPr lang="en-US" sz="3299">
                  <a:solidFill>
                    <a:srgbClr val="E69E4A"/>
                  </a:solidFill>
                  <a:latin typeface="Hero"/>
                </a:rPr>
                <a:t>Dataset selection</a:t>
              </a:r>
            </a:p>
            <a:p>
              <a:pPr algn="just" marL="712468" indent="-356234" lvl="1">
                <a:lnSpc>
                  <a:spcPts val="4619"/>
                </a:lnSpc>
                <a:buFont typeface="Arial"/>
                <a:buChar char="•"/>
              </a:pPr>
              <a:r>
                <a:rPr lang="en-US" sz="3299">
                  <a:solidFill>
                    <a:srgbClr val="E69E4A"/>
                  </a:solidFill>
                  <a:latin typeface="Hero"/>
                </a:rPr>
                <a:t>Dataset Description</a:t>
              </a:r>
            </a:p>
            <a:p>
              <a:pPr algn="just">
                <a:lnSpc>
                  <a:spcPts val="42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928446" y="4205095"/>
            <a:ext cx="3640167" cy="2036742"/>
            <a:chOff x="0" y="0"/>
            <a:chExt cx="4853556" cy="271565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90500"/>
              <a:ext cx="4853556" cy="10428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5"/>
                </a:lnSpc>
              </a:pPr>
              <a:r>
                <a:rPr lang="en-US" sz="4220" u="sng">
                  <a:solidFill>
                    <a:srgbClr val="E69E4A"/>
                  </a:solidFill>
                  <a:latin typeface="Hero"/>
                </a:rPr>
                <a:t>Dash App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211340"/>
              <a:ext cx="4853556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12468" indent="-356234" lvl="1">
                <a:lnSpc>
                  <a:spcPts val="4619"/>
                </a:lnSpc>
                <a:buFont typeface="Arial"/>
                <a:buChar char="•"/>
              </a:pPr>
              <a:r>
                <a:rPr lang="en-US" sz="3299">
                  <a:solidFill>
                    <a:srgbClr val="E69E4A"/>
                  </a:solidFill>
                  <a:latin typeface="Hero"/>
                </a:rPr>
                <a:t>Visualizations</a:t>
              </a:r>
            </a:p>
            <a:p>
              <a:pPr algn="just" marL="712468" indent="-356234" lvl="1">
                <a:lnSpc>
                  <a:spcPts val="4619"/>
                </a:lnSpc>
                <a:buFont typeface="Arial"/>
                <a:buChar char="•"/>
              </a:pPr>
              <a:r>
                <a:rPr lang="en-US" sz="3299">
                  <a:solidFill>
                    <a:srgbClr val="E69E4A"/>
                  </a:solidFill>
                  <a:latin typeface="Hero"/>
                </a:rPr>
                <a:t>Dashboard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825306" y="4205095"/>
            <a:ext cx="3689782" cy="2515474"/>
            <a:chOff x="0" y="0"/>
            <a:chExt cx="4919709" cy="335396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90500"/>
              <a:ext cx="4919709" cy="10428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5"/>
                </a:lnSpc>
              </a:pPr>
              <a:r>
                <a:rPr lang="en-US" sz="4220" u="sng">
                  <a:solidFill>
                    <a:srgbClr val="E69E4A"/>
                  </a:solidFill>
                  <a:latin typeface="Hero"/>
                </a:rPr>
                <a:t>Dataset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74949"/>
              <a:ext cx="4919709" cy="2279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12468" indent="-356234" lvl="1">
                <a:lnSpc>
                  <a:spcPts val="4619"/>
                </a:lnSpc>
                <a:buFont typeface="Arial"/>
                <a:buChar char="•"/>
              </a:pPr>
              <a:r>
                <a:rPr lang="en-US" sz="3299">
                  <a:solidFill>
                    <a:srgbClr val="E69E4A"/>
                  </a:solidFill>
                  <a:latin typeface="Hero"/>
                </a:rPr>
                <a:t>Pre-processing</a:t>
              </a:r>
            </a:p>
            <a:p>
              <a:pPr algn="just" marL="712468" indent="-356234" lvl="1">
                <a:lnSpc>
                  <a:spcPts val="4619"/>
                </a:lnSpc>
                <a:buFont typeface="Arial"/>
                <a:buChar char="•"/>
              </a:pPr>
              <a:r>
                <a:rPr lang="en-US" sz="3299">
                  <a:solidFill>
                    <a:srgbClr val="E69E4A"/>
                  </a:solidFill>
                  <a:latin typeface="Hero"/>
                </a:rPr>
                <a:t>Statistics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981971" y="4205095"/>
            <a:ext cx="3009783" cy="2515474"/>
            <a:chOff x="0" y="0"/>
            <a:chExt cx="4013044" cy="335396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0"/>
              <a:ext cx="4013044" cy="10428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5"/>
                </a:lnSpc>
              </a:pPr>
              <a:r>
                <a:rPr lang="en-US" sz="4220" u="sng">
                  <a:solidFill>
                    <a:srgbClr val="E69E4A"/>
                  </a:solidFill>
                  <a:latin typeface="Hero"/>
                </a:rPr>
                <a:t>Conclusion: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074949"/>
              <a:ext cx="4013044" cy="2279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12468" indent="-356234" lvl="1">
                <a:lnSpc>
                  <a:spcPts val="4619"/>
                </a:lnSpc>
                <a:buFont typeface="Arial"/>
                <a:buChar char="•"/>
              </a:pPr>
              <a:r>
                <a:rPr lang="en-US" sz="3299">
                  <a:solidFill>
                    <a:srgbClr val="E69E4A"/>
                  </a:solidFill>
                  <a:latin typeface="Hero"/>
                </a:rPr>
                <a:t>Remarks</a:t>
              </a:r>
            </a:p>
            <a:p>
              <a:pPr algn="just" marL="712468" indent="-356234" lvl="1">
                <a:lnSpc>
                  <a:spcPts val="4619"/>
                </a:lnSpc>
                <a:buFont typeface="Arial"/>
                <a:buChar char="•"/>
              </a:pPr>
              <a:r>
                <a:rPr lang="en-US" sz="3299">
                  <a:solidFill>
                    <a:srgbClr val="E69E4A"/>
                  </a:solidFill>
                  <a:latin typeface="Hero"/>
                </a:rPr>
                <a:t>Future Scope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95183" y="9405789"/>
            <a:ext cx="911867" cy="900261"/>
          </a:xfrm>
          <a:custGeom>
            <a:avLst/>
            <a:gdLst/>
            <a:ahLst/>
            <a:cxnLst/>
            <a:rect r="r" b="b" t="t" l="l"/>
            <a:pathLst>
              <a:path h="900261" w="911867">
                <a:moveTo>
                  <a:pt x="0" y="0"/>
                </a:moveTo>
                <a:lnTo>
                  <a:pt x="911867" y="0"/>
                </a:lnTo>
                <a:lnTo>
                  <a:pt x="911867" y="900261"/>
                </a:lnTo>
                <a:lnTo>
                  <a:pt x="0" y="9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7380" y="876300"/>
            <a:ext cx="14833241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E69E4A"/>
                </a:solidFill>
                <a:latin typeface="Hero"/>
              </a:rPr>
              <a:t>Introduction: Dataset Selection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4596" y="3513997"/>
            <a:ext cx="15078808" cy="409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Supply chain management: Rising scope in data analytics/science.</a:t>
            </a:r>
          </a:p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Effecient management can help in understanding expenditure and waste product management. </a:t>
            </a:r>
          </a:p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Need to understand the aspects of price, global trade and customer sentiments.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95183" y="9405789"/>
            <a:ext cx="911867" cy="900261"/>
          </a:xfrm>
          <a:custGeom>
            <a:avLst/>
            <a:gdLst/>
            <a:ahLst/>
            <a:cxnLst/>
            <a:rect r="r" b="b" t="t" l="l"/>
            <a:pathLst>
              <a:path h="900261" w="911867">
                <a:moveTo>
                  <a:pt x="0" y="0"/>
                </a:moveTo>
                <a:lnTo>
                  <a:pt x="911867" y="0"/>
                </a:lnTo>
                <a:lnTo>
                  <a:pt x="911867" y="900261"/>
                </a:lnTo>
                <a:lnTo>
                  <a:pt x="0" y="9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13617" y="876300"/>
            <a:ext cx="15720288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E69E4A"/>
                </a:solidFill>
                <a:latin typeface="Hero"/>
              </a:rPr>
              <a:t>Introduction: Dataset Description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35269"/>
            <a:ext cx="16490122" cy="409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DataCo SMART SUPPLY CHAIN FOR BIG DATA ANALYSIS-Kaggle</a:t>
            </a:r>
          </a:p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Dataset comprises 53 valuable columns and about 100,000 records</a:t>
            </a:r>
          </a:p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Various features like 'Type,' 'Delivery Status,' and 'Order Status' to numerical figures like 'Days for shipping (real),' 'Benefit per order,' and 'Sales per customer'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95183" y="9405789"/>
            <a:ext cx="911867" cy="900261"/>
          </a:xfrm>
          <a:custGeom>
            <a:avLst/>
            <a:gdLst/>
            <a:ahLst/>
            <a:cxnLst/>
            <a:rect r="r" b="b" t="t" l="l"/>
            <a:pathLst>
              <a:path h="900261" w="911867">
                <a:moveTo>
                  <a:pt x="0" y="0"/>
                </a:moveTo>
                <a:lnTo>
                  <a:pt x="911867" y="0"/>
                </a:lnTo>
                <a:lnTo>
                  <a:pt x="911867" y="900261"/>
                </a:lnTo>
                <a:lnTo>
                  <a:pt x="0" y="9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93772" y="876300"/>
            <a:ext cx="11500456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E69E4A"/>
                </a:solidFill>
                <a:latin typeface="Hero"/>
              </a:rPr>
              <a:t>Dataset: Pre-processing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2531" y="3762992"/>
            <a:ext cx="17835469" cy="409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Removed the redundant columns such as images, feedback etc.</a:t>
            </a:r>
          </a:p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Presence of 11 null or empty values. Eradicated due to the rare presence of it.</a:t>
            </a:r>
          </a:p>
          <a:p>
            <a:pPr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E69E4A"/>
                </a:solidFill>
                <a:latin typeface="Hero Bold"/>
              </a:rPr>
              <a:t>Majority of the data has the presence of outlier, also the data was found to be non-Gaussian or non-ideal through Shapiro-Wilk test</a:t>
            </a:r>
          </a:p>
          <a:p>
            <a:pPr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95183" y="9405789"/>
            <a:ext cx="911867" cy="900261"/>
          </a:xfrm>
          <a:custGeom>
            <a:avLst/>
            <a:gdLst/>
            <a:ahLst/>
            <a:cxnLst/>
            <a:rect r="r" b="b" t="t" l="l"/>
            <a:pathLst>
              <a:path h="900261" w="911867">
                <a:moveTo>
                  <a:pt x="0" y="0"/>
                </a:moveTo>
                <a:lnTo>
                  <a:pt x="911867" y="0"/>
                </a:lnTo>
                <a:lnTo>
                  <a:pt x="911867" y="900261"/>
                </a:lnTo>
                <a:lnTo>
                  <a:pt x="0" y="9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38402" y="0"/>
            <a:ext cx="8449598" cy="10287000"/>
          </a:xfrm>
          <a:custGeom>
            <a:avLst/>
            <a:gdLst/>
            <a:ahLst/>
            <a:cxnLst/>
            <a:rect r="r" b="b" t="t" l="l"/>
            <a:pathLst>
              <a:path h="10287000" w="8449598">
                <a:moveTo>
                  <a:pt x="0" y="0"/>
                </a:moveTo>
                <a:lnTo>
                  <a:pt x="8449598" y="0"/>
                </a:lnTo>
                <a:lnTo>
                  <a:pt x="84495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070" r="0" b="-10027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4563" y="3709035"/>
            <a:ext cx="7616581" cy="271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19"/>
              </a:lnSpc>
            </a:pPr>
            <a:r>
              <a:rPr lang="en-US" sz="7800">
                <a:solidFill>
                  <a:srgbClr val="E69E4A"/>
                </a:solidFill>
                <a:latin typeface="Hero"/>
              </a:rPr>
              <a:t>Dataset: </a:t>
            </a:r>
          </a:p>
          <a:p>
            <a:pPr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E69E4A"/>
                </a:solidFill>
                <a:latin typeface="Hero"/>
              </a:rPr>
              <a:t>Pre-processing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95183" y="9405789"/>
            <a:ext cx="911867" cy="900261"/>
          </a:xfrm>
          <a:custGeom>
            <a:avLst/>
            <a:gdLst/>
            <a:ahLst/>
            <a:cxnLst/>
            <a:rect r="r" b="b" t="t" l="l"/>
            <a:pathLst>
              <a:path h="900261" w="911867">
                <a:moveTo>
                  <a:pt x="0" y="0"/>
                </a:moveTo>
                <a:lnTo>
                  <a:pt x="911867" y="0"/>
                </a:lnTo>
                <a:lnTo>
                  <a:pt x="911867" y="900261"/>
                </a:lnTo>
                <a:lnTo>
                  <a:pt x="0" y="9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42781" y="-196818"/>
            <a:ext cx="10680636" cy="10680636"/>
          </a:xfrm>
          <a:custGeom>
            <a:avLst/>
            <a:gdLst/>
            <a:ahLst/>
            <a:cxnLst/>
            <a:rect r="r" b="b" t="t" l="l"/>
            <a:pathLst>
              <a:path h="10680636" w="10680636">
                <a:moveTo>
                  <a:pt x="0" y="0"/>
                </a:moveTo>
                <a:lnTo>
                  <a:pt x="10680636" y="0"/>
                </a:lnTo>
                <a:lnTo>
                  <a:pt x="10680636" y="10680636"/>
                </a:lnTo>
                <a:lnTo>
                  <a:pt x="0" y="10680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5957" y="3505200"/>
            <a:ext cx="6120764" cy="271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19"/>
              </a:lnSpc>
            </a:pPr>
            <a:r>
              <a:rPr lang="en-US" sz="7800">
                <a:solidFill>
                  <a:srgbClr val="E69E4A"/>
                </a:solidFill>
                <a:latin typeface="Hero"/>
              </a:rPr>
              <a:t>Dataset: </a:t>
            </a:r>
          </a:p>
          <a:p>
            <a:pPr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E69E4A"/>
                </a:solidFill>
                <a:latin typeface="Hero"/>
              </a:rPr>
              <a:t>Statistics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95183" y="9405789"/>
            <a:ext cx="911867" cy="900261"/>
          </a:xfrm>
          <a:custGeom>
            <a:avLst/>
            <a:gdLst/>
            <a:ahLst/>
            <a:cxnLst/>
            <a:rect r="r" b="b" t="t" l="l"/>
            <a:pathLst>
              <a:path h="900261" w="911867">
                <a:moveTo>
                  <a:pt x="0" y="0"/>
                </a:moveTo>
                <a:lnTo>
                  <a:pt x="911867" y="0"/>
                </a:lnTo>
                <a:lnTo>
                  <a:pt x="911867" y="900261"/>
                </a:lnTo>
                <a:lnTo>
                  <a:pt x="0" y="9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42782" y="3269803"/>
            <a:ext cx="11602435" cy="5801218"/>
          </a:xfrm>
          <a:custGeom>
            <a:avLst/>
            <a:gdLst/>
            <a:ahLst/>
            <a:cxnLst/>
            <a:rect r="r" b="b" t="t" l="l"/>
            <a:pathLst>
              <a:path h="5801218" w="11602435">
                <a:moveTo>
                  <a:pt x="0" y="0"/>
                </a:moveTo>
                <a:lnTo>
                  <a:pt x="11602436" y="0"/>
                </a:lnTo>
                <a:lnTo>
                  <a:pt x="11602436" y="5801217"/>
                </a:lnTo>
                <a:lnTo>
                  <a:pt x="0" y="58012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03103" y="876300"/>
            <a:ext cx="6881794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E69E4A"/>
                </a:solidFill>
                <a:latin typeface="Hero"/>
              </a:rPr>
              <a:t> Visualizations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95183" y="9405789"/>
            <a:ext cx="911867" cy="900261"/>
          </a:xfrm>
          <a:custGeom>
            <a:avLst/>
            <a:gdLst/>
            <a:ahLst/>
            <a:cxnLst/>
            <a:rect r="r" b="b" t="t" l="l"/>
            <a:pathLst>
              <a:path h="900261" w="911867">
                <a:moveTo>
                  <a:pt x="0" y="0"/>
                </a:moveTo>
                <a:lnTo>
                  <a:pt x="911867" y="0"/>
                </a:lnTo>
                <a:lnTo>
                  <a:pt x="911867" y="900261"/>
                </a:lnTo>
                <a:lnTo>
                  <a:pt x="0" y="9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81794" y="840587"/>
            <a:ext cx="11199484" cy="8959587"/>
          </a:xfrm>
          <a:custGeom>
            <a:avLst/>
            <a:gdLst/>
            <a:ahLst/>
            <a:cxnLst/>
            <a:rect r="r" b="b" t="t" l="l"/>
            <a:pathLst>
              <a:path h="8959587" w="11199484">
                <a:moveTo>
                  <a:pt x="0" y="0"/>
                </a:moveTo>
                <a:lnTo>
                  <a:pt x="11199483" y="0"/>
                </a:lnTo>
                <a:lnTo>
                  <a:pt x="11199483" y="8959587"/>
                </a:lnTo>
                <a:lnTo>
                  <a:pt x="0" y="89595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399597"/>
            <a:ext cx="6881794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E69E4A"/>
                </a:solidFill>
                <a:latin typeface="Hero"/>
              </a:rPr>
              <a:t> Visualizations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DAGDSfByoYE</dc:identifier>
  <dcterms:modified xsi:type="dcterms:W3CDTF">2011-08-01T06:04:30Z</dcterms:modified>
  <cp:revision>1</cp:revision>
  <dc:title>Supply Chain Management</dc:title>
</cp:coreProperties>
</file>