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F15-6DC3-4A55-83FE-3A24F65A9558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F0C-54D3-4A46-95D5-E93B3D79D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51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F15-6DC3-4A55-83FE-3A24F65A9558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F0C-54D3-4A46-95D5-E93B3D79D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78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F15-6DC3-4A55-83FE-3A24F65A9558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F0C-54D3-4A46-95D5-E93B3D79D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397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F15-6DC3-4A55-83FE-3A24F65A9558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F0C-54D3-4A46-95D5-E93B3D79D4F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3930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F15-6DC3-4A55-83FE-3A24F65A9558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F0C-54D3-4A46-95D5-E93B3D79D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253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F15-6DC3-4A55-83FE-3A24F65A9558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F0C-54D3-4A46-95D5-E93B3D79D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82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F15-6DC3-4A55-83FE-3A24F65A9558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F0C-54D3-4A46-95D5-E93B3D79D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17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F15-6DC3-4A55-83FE-3A24F65A9558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F0C-54D3-4A46-95D5-E93B3D79D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779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F15-6DC3-4A55-83FE-3A24F65A9558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F0C-54D3-4A46-95D5-E93B3D79D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34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F15-6DC3-4A55-83FE-3A24F65A9558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F0C-54D3-4A46-95D5-E93B3D79D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09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F15-6DC3-4A55-83FE-3A24F65A9558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F0C-54D3-4A46-95D5-E93B3D79D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3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F15-6DC3-4A55-83FE-3A24F65A9558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F0C-54D3-4A46-95D5-E93B3D79D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9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F15-6DC3-4A55-83FE-3A24F65A9558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F0C-54D3-4A46-95D5-E93B3D79D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23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F15-6DC3-4A55-83FE-3A24F65A9558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F0C-54D3-4A46-95D5-E93B3D79D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48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F15-6DC3-4A55-83FE-3A24F65A9558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F0C-54D3-4A46-95D5-E93B3D79D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66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F15-6DC3-4A55-83FE-3A24F65A9558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F0C-54D3-4A46-95D5-E93B3D79D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45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F15-6DC3-4A55-83FE-3A24F65A9558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F0C-54D3-4A46-95D5-E93B3D79D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93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A4F15-6DC3-4A55-83FE-3A24F65A9558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FAF0C-54D3-4A46-95D5-E93B3D79D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274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D700-3CC4-24B5-245C-25C441142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Personalized Medicine at </a:t>
            </a:r>
            <a:r>
              <a:rPr lang="en-IN" sz="5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Pfizer</a:t>
            </a:r>
            <a:br>
              <a:rPr lang="en-IN" sz="5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686F5-F231-5B68-D576-D5C509A300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Leveraging Data Analytics for Enhanced Drug Development and Patient Care</a:t>
            </a:r>
            <a:endParaRPr lang="en-IN" dirty="0"/>
          </a:p>
        </p:txBody>
      </p:sp>
      <p:pic>
        <p:nvPicPr>
          <p:cNvPr id="5" name="Picture 4" descr="A syringe and vials with blue liquid&#10;&#10;Description automatically generated">
            <a:extLst>
              <a:ext uri="{FF2B5EF4-FFF2-40B4-BE49-F238E27FC236}">
                <a16:creationId xmlns:a16="http://schemas.microsoft.com/office/drawing/2014/main" id="{348717A7-C61D-CE25-A1D1-9C5E95DCB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9935" y="2722532"/>
            <a:ext cx="49720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6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12396D-3D89-9C47-8729-652235D31189}"/>
              </a:ext>
            </a:extLst>
          </p:cNvPr>
          <p:cNvSpPr txBox="1"/>
          <p:nvPr/>
        </p:nvSpPr>
        <p:spPr>
          <a:xfrm>
            <a:off x="7306574" y="5495027"/>
            <a:ext cx="5503653" cy="777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 Owner: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Khushaboo Nehete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Email:khushaboojawale@gmail.com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9E5D1-FBF1-839E-D976-B46C952F38AA}"/>
              </a:ext>
            </a:extLst>
          </p:cNvPr>
          <p:cNvSpPr txBox="1"/>
          <p:nvPr/>
        </p:nvSpPr>
        <p:spPr>
          <a:xfrm>
            <a:off x="4477110" y="2527540"/>
            <a:ext cx="6495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 YOU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5761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1CFA2-0C77-E28F-92BB-22A3A66108B0}"/>
              </a:ext>
            </a:extLst>
          </p:cNvPr>
          <p:cNvSpPr txBox="1"/>
          <p:nvPr/>
        </p:nvSpPr>
        <p:spPr>
          <a:xfrm>
            <a:off x="543464" y="224287"/>
            <a:ext cx="11335110" cy="1176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Problem Statement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Highlight Pfizer's objective to enhance personalized medicine.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Emphasize the need to understand demographic and genetic factors affecting drug efficacy and side effects.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725CA7-FAA7-89E9-BB17-1FCC10425501}"/>
              </a:ext>
            </a:extLst>
          </p:cNvPr>
          <p:cNvSpPr txBox="1"/>
          <p:nvPr/>
        </p:nvSpPr>
        <p:spPr>
          <a:xfrm>
            <a:off x="543464" y="1656272"/>
            <a:ext cx="11335110" cy="2763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Background</a:t>
            </a:r>
            <a:endParaRPr lang="en-IN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Discuss advancements in genomics and precision medicine.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 of </a:t>
            </a:r>
            <a:r>
              <a:rPr lang="en-IN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analyzing</a:t>
            </a: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clinical trial and genomics data: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Tailored drug development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Reduced trial-and-error in prescribing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Improved patient outcomes</a:t>
            </a:r>
          </a:p>
          <a:p>
            <a:endParaRPr lang="en-IN" dirty="0"/>
          </a:p>
        </p:txBody>
      </p:sp>
      <p:pic>
        <p:nvPicPr>
          <p:cNvPr id="7" name="Picture 6" descr="A person looking through a microscope&#10;&#10;Description automatically generated">
            <a:extLst>
              <a:ext uri="{FF2B5EF4-FFF2-40B4-BE49-F238E27FC236}">
                <a16:creationId xmlns:a16="http://schemas.microsoft.com/office/drawing/2014/main" id="{9C868393-E892-08D8-2270-4BFABC93C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50" y="3848100"/>
            <a:ext cx="45148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5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0D8883-D1FF-3BAF-4603-F1054E0D60B6}"/>
              </a:ext>
            </a:extLst>
          </p:cNvPr>
          <p:cNvSpPr txBox="1"/>
          <p:nvPr/>
        </p:nvSpPr>
        <p:spPr>
          <a:xfrm>
            <a:off x="327804" y="207034"/>
            <a:ext cx="11352362" cy="6560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 Scope</a:t>
            </a: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Objective:</a:t>
            </a:r>
            <a:endParaRPr lang="en-IN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Identify demographic, genetic, and clinical factors influencing drug efficacy.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Optimize treatment plans and clinical trials.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Sources:</a:t>
            </a:r>
            <a:endParaRPr lang="en-IN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Clinical trial and genomic datasets.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Demographic, medical history, and drug performance metrics.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Methodology</a:t>
            </a: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Wrangling:</a:t>
            </a:r>
            <a:endParaRPr lang="en-IN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Cleaning, handling missing values, merging datasets.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Analysis Techniques:</a:t>
            </a:r>
            <a:endParaRPr lang="en-IN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Correlation studies between genetics and drug efficacy.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Side effect pattern identification.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Visualizations of progression-free survival rates.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dna strand with blue and pink colors&#10;&#10;Description automatically generated with medium confidence">
            <a:extLst>
              <a:ext uri="{FF2B5EF4-FFF2-40B4-BE49-F238E27FC236}">
                <a16:creationId xmlns:a16="http://schemas.microsoft.com/office/drawing/2014/main" id="{8C14D818-6A86-1637-1AA3-E42FF4DC0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177" y="0"/>
            <a:ext cx="5829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4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303138-2228-B3EF-F40B-83E843754B15}"/>
              </a:ext>
            </a:extLst>
          </p:cNvPr>
          <p:cNvSpPr txBox="1"/>
          <p:nvPr/>
        </p:nvSpPr>
        <p:spPr>
          <a:xfrm>
            <a:off x="414068" y="181155"/>
            <a:ext cx="11266098" cy="2871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Goals &amp; KPIs</a:t>
            </a: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Understand demographic/genetic influences on drug efficacy.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Patterns in side effects by patient subgroup.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Optimize survival rates and clinical trial design.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outcomes: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Increased trial efficiency.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Targeted treatment plans.</a:t>
            </a:r>
          </a:p>
        </p:txBody>
      </p:sp>
    </p:spTree>
    <p:extLst>
      <p:ext uri="{BB962C8B-B14F-4D97-AF65-F5344CB8AC3E}">
        <p14:creationId xmlns:p14="http://schemas.microsoft.com/office/powerpoint/2010/main" val="153218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A4A2-FB41-FA61-4629-166F49FC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D29E7-B24F-1B31-0445-91EE2B9DF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15" y="1253331"/>
            <a:ext cx="10515600" cy="4351338"/>
          </a:xfrm>
        </p:spPr>
        <p:txBody>
          <a:bodyPr/>
          <a:lstStyle/>
          <a:p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Side Effects by Drug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Drug C exhibits the highest frequency of side effects across all categories.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Drug D demonstrates the lowest frequency of side effects.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Nausea is the most common side effect across most drugs, followed by dizziness and fatigue.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677436-1934-8636-EC62-E55BD4F37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283874"/>
              </p:ext>
            </p:extLst>
          </p:nvPr>
        </p:nvGraphicFramePr>
        <p:xfrm>
          <a:off x="838200" y="4589252"/>
          <a:ext cx="8423588" cy="15527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11794">
                  <a:extLst>
                    <a:ext uri="{9D8B030D-6E8A-4147-A177-3AD203B41FA5}">
                      <a16:colId xmlns:a16="http://schemas.microsoft.com/office/drawing/2014/main" val="30334226"/>
                    </a:ext>
                  </a:extLst>
                </a:gridCol>
                <a:gridCol w="4211794">
                  <a:extLst>
                    <a:ext uri="{9D8B030D-6E8A-4147-A177-3AD203B41FA5}">
                      <a16:colId xmlns:a16="http://schemas.microsoft.com/office/drawing/2014/main" val="3442832605"/>
                    </a:ext>
                  </a:extLst>
                </a:gridCol>
              </a:tblGrid>
              <a:tr h="3881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Gender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Success Rate (%)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0479170"/>
                  </a:ext>
                </a:extLst>
              </a:tr>
              <a:tr h="3881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Male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31.1</a:t>
                      </a:r>
                      <a:endParaRPr lang="en-IN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499480"/>
                  </a:ext>
                </a:extLst>
              </a:tr>
              <a:tr h="3881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Female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60.4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5133450"/>
                  </a:ext>
                </a:extLst>
              </a:tr>
              <a:tr h="3881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Other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34.25</a:t>
                      </a:r>
                      <a:endParaRPr lang="en-IN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9484072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023851F-81EE-6968-5226-2A59AFB1F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15" y="3244761"/>
            <a:ext cx="894117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Success Rate by Gender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Females have the highest success rate, followed by males and then other genders.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19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0748-0AC4-4FD9-560F-CBBAC0F5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Recommended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544945-293E-04A2-1365-9FCF1E597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738111"/>
              </p:ext>
            </p:extLst>
          </p:nvPr>
        </p:nvGraphicFramePr>
        <p:xfrm>
          <a:off x="577970" y="2277374"/>
          <a:ext cx="6564702" cy="17328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82351">
                  <a:extLst>
                    <a:ext uri="{9D8B030D-6E8A-4147-A177-3AD203B41FA5}">
                      <a16:colId xmlns:a16="http://schemas.microsoft.com/office/drawing/2014/main" val="4057294962"/>
                    </a:ext>
                  </a:extLst>
                </a:gridCol>
                <a:gridCol w="3282351">
                  <a:extLst>
                    <a:ext uri="{9D8B030D-6E8A-4147-A177-3AD203B41FA5}">
                      <a16:colId xmlns:a16="http://schemas.microsoft.com/office/drawing/2014/main" val="1160218935"/>
                    </a:ext>
                  </a:extLst>
                </a:gridCol>
              </a:tblGrid>
              <a:tr h="2543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Drug</a:t>
                      </a:r>
                      <a:endParaRPr lang="en-IN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Average Dose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10943113"/>
                  </a:ext>
                </a:extLst>
              </a:tr>
              <a:tr h="3696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Drug A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42.96</a:t>
                      </a:r>
                      <a:endParaRPr lang="en-IN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26090514"/>
                  </a:ext>
                </a:extLst>
              </a:tr>
              <a:tr h="3696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Drug B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34.33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67676164"/>
                  </a:ext>
                </a:extLst>
              </a:tr>
              <a:tr h="3696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Drug C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29.33</a:t>
                      </a:r>
                      <a:endParaRPr lang="en-IN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01917803"/>
                  </a:ext>
                </a:extLst>
              </a:tr>
              <a:tr h="3696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Drug D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29.0</a:t>
                      </a:r>
                      <a:endParaRPr lang="en-IN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611231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0779725-0CBB-A367-D8FE-92E3D07E5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970" y="1349329"/>
            <a:ext cx="109569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Average Dose Administered by Drug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Drug A has the highest average dose administered.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D58EBD2-94C1-6110-B430-495A63F8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970" y="4203081"/>
            <a:ext cx="970471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Gender Breakdown of Participants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Males </a:t>
            </a:r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constitute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majority of participants, followed by other genders and then females.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2DD80F7-C2CC-EBB1-C7EF-0DF4B0C3F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34175"/>
              </p:ext>
            </p:extLst>
          </p:nvPr>
        </p:nvGraphicFramePr>
        <p:xfrm>
          <a:off x="838200" y="4968816"/>
          <a:ext cx="6304472" cy="16476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52236">
                  <a:extLst>
                    <a:ext uri="{9D8B030D-6E8A-4147-A177-3AD203B41FA5}">
                      <a16:colId xmlns:a16="http://schemas.microsoft.com/office/drawing/2014/main" val="3538307737"/>
                    </a:ext>
                  </a:extLst>
                </a:gridCol>
                <a:gridCol w="3152236">
                  <a:extLst>
                    <a:ext uri="{9D8B030D-6E8A-4147-A177-3AD203B41FA5}">
                      <a16:colId xmlns:a16="http://schemas.microsoft.com/office/drawing/2014/main" val="3626857838"/>
                    </a:ext>
                  </a:extLst>
                </a:gridCol>
              </a:tblGrid>
              <a:tr h="5492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Male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51.1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91275565"/>
                  </a:ext>
                </a:extLst>
              </a:tr>
              <a:tr h="5492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Female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20.1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5885097"/>
                  </a:ext>
                </a:extLst>
              </a:tr>
              <a:tr h="5492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Other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28.8</a:t>
                      </a:r>
                      <a:endParaRPr lang="en-IN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38922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80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96F5-D0E1-B10D-9113-3CB3BEE7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C05F0-78F7-3A84-C882-9B14B76E9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Drug Efficacy: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Drug D shows the highest efficacy score (5.56), followed by Drug A (5.51), Drug C (5.27), and Drug B (5.27).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Success Rate: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success rate increases with each trial phase, reaching its highest point in Phase IV.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Survival Rate: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Survival rates are generally lower for Drug B and Drug C compared to Drug A and Drug 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Progression-Free Survival: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There's a downward trend in progression-free survival across the drugs, with Drug B showing the lowest rate.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Adverse Events: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number of adverse events appears to decrease with 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345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4CC16-DD57-2E99-E112-E7C36F40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EA4DB-2650-6944-769C-2FC7188C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 Expression Level vs. Survival Rate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Certain genes (HER2, BRCA2, EGFR, TP53, and BRCA1) correlate with varying survival rates.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highlights the importance of genetic factors in predicting patient outcomes, with HER2 and BRCA1 showing significant survival rates.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Trial Phases: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Later phases yield higher success rates.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Genetic Influence: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Genetic profiles strongly impact survival rates.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 Factors: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Age significantly affects success rates and may necessitate tailored treatment approaches.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Comparative Effectiveness: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Notable differences in survival and progression-free rates suggest the need for ongoing evaluation of drug efficacy.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16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E2AAB-1FD8-267F-82DB-C2E5A6367677}"/>
              </a:ext>
            </a:extLst>
          </p:cNvPr>
          <p:cNvSpPr txBox="1"/>
          <p:nvPr/>
        </p:nvSpPr>
        <p:spPr>
          <a:xfrm>
            <a:off x="310551" y="103517"/>
            <a:ext cx="11447253" cy="456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Recommendations</a:t>
            </a: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Focus on effective and low side-effect treatments.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Address gender and ethnic diversity gaps in trials.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Explore underrepresented genetic markers and age groups.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Conclusion</a:t>
            </a: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Personalized medicine's impact on drug development.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 for patients, researchers, and stakeholders.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606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34</TotalTime>
  <Words>594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Bookman Old Style</vt:lpstr>
      <vt:lpstr>Courier New</vt:lpstr>
      <vt:lpstr>Rockwell</vt:lpstr>
      <vt:lpstr>Symbol</vt:lpstr>
      <vt:lpstr>Damask</vt:lpstr>
      <vt:lpstr>Personalized Medicine at Pfizer  </vt:lpstr>
      <vt:lpstr>PowerPoint Presentation</vt:lpstr>
      <vt:lpstr>PowerPoint Presentation</vt:lpstr>
      <vt:lpstr>PowerPoint Presentation</vt:lpstr>
      <vt:lpstr>Recommended analysis</vt:lpstr>
      <vt:lpstr>Recommended analysis</vt:lpstr>
      <vt:lpstr>Recommended analysis</vt:lpstr>
      <vt:lpstr>Recommended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khushaboo Nehete</dc:creator>
  <cp:lastModifiedBy>khushaboo Nehete</cp:lastModifiedBy>
  <cp:revision>3</cp:revision>
  <dcterms:created xsi:type="dcterms:W3CDTF">2025-01-04T10:43:19Z</dcterms:created>
  <dcterms:modified xsi:type="dcterms:W3CDTF">2025-01-04T15:59:06Z</dcterms:modified>
</cp:coreProperties>
</file>