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9" r:id="rId2"/>
    <p:sldId id="447" r:id="rId3"/>
    <p:sldId id="420" r:id="rId4"/>
    <p:sldId id="414" r:id="rId5"/>
    <p:sldId id="415" r:id="rId6"/>
    <p:sldId id="449" r:id="rId7"/>
    <p:sldId id="448" r:id="rId8"/>
    <p:sldId id="416" r:id="rId9"/>
    <p:sldId id="417" r:id="rId10"/>
    <p:sldId id="418" r:id="rId11"/>
    <p:sldId id="419" r:id="rId12"/>
    <p:sldId id="392" r:id="rId13"/>
    <p:sldId id="421" r:id="rId14"/>
    <p:sldId id="422" r:id="rId15"/>
    <p:sldId id="423" r:id="rId16"/>
    <p:sldId id="424" r:id="rId17"/>
    <p:sldId id="426" r:id="rId18"/>
    <p:sldId id="427" r:id="rId19"/>
    <p:sldId id="428" r:id="rId20"/>
    <p:sldId id="429" r:id="rId21"/>
    <p:sldId id="450" r:id="rId22"/>
    <p:sldId id="437" r:id="rId23"/>
    <p:sldId id="433" r:id="rId24"/>
    <p:sldId id="434" r:id="rId25"/>
    <p:sldId id="435" r:id="rId26"/>
    <p:sldId id="436" r:id="rId27"/>
    <p:sldId id="439" r:id="rId28"/>
    <p:sldId id="452" r:id="rId29"/>
    <p:sldId id="440" r:id="rId30"/>
    <p:sldId id="441" r:id="rId31"/>
    <p:sldId id="442" r:id="rId32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29" autoAdjust="0"/>
    <p:restoredTop sz="57473" autoAdjust="0"/>
  </p:normalViewPr>
  <p:slideViewPr>
    <p:cSldViewPr snapToGrid="0">
      <p:cViewPr varScale="1">
        <p:scale>
          <a:sx n="58" d="100"/>
          <a:sy n="58" d="100"/>
        </p:scale>
        <p:origin x="1376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3"/>
            <a:ext cx="5486400" cy="31375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8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4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9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1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29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4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5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3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8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46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20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1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2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4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9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6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9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00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0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5CDE5F9-0786-4739-9198-00CA8D6B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50057"/>
            <a:ext cx="10058400" cy="1220525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Statistical Methods for Evaluation</a:t>
            </a:r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– 1 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2B73702-4362-4571-9C30-451F8F520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055166"/>
            <a:ext cx="10058400" cy="89452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cap="non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Professor of MIS</a:t>
            </a:r>
          </a:p>
          <a:p>
            <a:pPr algn="ctr">
              <a:lnSpc>
                <a:spcPct val="100000"/>
              </a:lnSpc>
            </a:pPr>
            <a:r>
              <a:rPr lang="en-US" sz="2400" cap="non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Ying Wang, Ph.D.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ADE1A-FF1E-4E74-A744-563D274FD816}"/>
              </a:ext>
            </a:extLst>
          </p:cNvPr>
          <p:cNvSpPr txBox="1"/>
          <p:nvPr/>
        </p:nvSpPr>
        <p:spPr>
          <a:xfrm>
            <a:off x="1066799" y="512147"/>
            <a:ext cx="6068385" cy="324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cap="none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indent="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</a:lvl3pPr>
            <a:lvl4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/>
            </a:lvl9pPr>
          </a:lstStyle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OMIS 665 – Big Data Analytics for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Image result for NIU BUSINESS COLLEGE">
            <a:extLst>
              <a:ext uri="{FF2B5EF4-FFF2-40B4-BE49-F238E27FC236}">
                <a16:creationId xmlns:a16="http://schemas.microsoft.com/office/drawing/2014/main" id="{F53686E4-D853-4FEB-8C5A-3DDF3AE6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70" y="412827"/>
            <a:ext cx="2472030" cy="6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8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Gallup poll might report that 56% of voters support a certain candidate with a margin of error of ± 3%.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would have a lot of confidence that the candidate would win since the interval estimate is [53%, 59%]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Suppose the poll reported a 52% level of support with a ± 4% margin of error.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would be less confident in predicting a win for the candidate since the interval estimate is [48%, 56%].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Example </a:t>
            </a:r>
            <a:r>
              <a:rPr lang="en-US" cap="none" dirty="0" smtClean="0"/>
              <a:t>– Interval </a:t>
            </a:r>
            <a:r>
              <a:rPr lang="en-US" cap="none" dirty="0"/>
              <a:t>Estimates in the News </a:t>
            </a:r>
          </a:p>
        </p:txBody>
      </p:sp>
    </p:spTree>
    <p:extLst>
      <p:ext uri="{BB962C8B-B14F-4D97-AF65-F5344CB8AC3E}">
        <p14:creationId xmlns:p14="http://schemas.microsoft.com/office/powerpoint/2010/main" val="26608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1295400" y="1677970"/>
            <a:ext cx="9601200" cy="4329129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confidence interval </a:t>
            </a:r>
            <a:r>
              <a:rPr lang="en-US" sz="2400" dirty="0"/>
              <a:t>is a range of values between which the value of the population parameter is believed to be, along with a probability that the interval correctly estimates the true (unknown) population parameter.</a:t>
            </a:r>
          </a:p>
          <a:p>
            <a:pPr lvl="1"/>
            <a:r>
              <a:rPr lang="en-US" sz="2000" dirty="0"/>
              <a:t>This probability is called the </a:t>
            </a:r>
            <a:r>
              <a:rPr lang="en-US" sz="2000" b="1" dirty="0"/>
              <a:t>level of confidence</a:t>
            </a:r>
            <a:r>
              <a:rPr lang="en-US" sz="2000" dirty="0"/>
              <a:t>, denoted by 1 - </a:t>
            </a:r>
            <a:r>
              <a:rPr lang="en-US" sz="2000" dirty="0">
                <a:latin typeface="Symbol" charset="2"/>
                <a:cs typeface="Symbol" charset="2"/>
              </a:rPr>
              <a:t>a</a:t>
            </a:r>
            <a:r>
              <a:rPr lang="en-US" sz="2000" dirty="0"/>
              <a:t>, where </a:t>
            </a:r>
            <a:r>
              <a:rPr lang="en-US" sz="2000" dirty="0">
                <a:latin typeface="Symbol" charset="2"/>
                <a:cs typeface="Symbol" charset="2"/>
              </a:rPr>
              <a:t>a</a:t>
            </a:r>
            <a:r>
              <a:rPr lang="en-US" sz="2000" dirty="0"/>
              <a:t> is a number between 0 and 1. </a:t>
            </a:r>
          </a:p>
          <a:p>
            <a:pPr lvl="1"/>
            <a:r>
              <a:rPr lang="en-US" sz="2000" dirty="0"/>
              <a:t>The level of confidence is usually expressed as a percent; common values are 90%, 95%, or 99%.</a:t>
            </a:r>
          </a:p>
          <a:p>
            <a:r>
              <a:rPr lang="en-US" sz="2400" dirty="0"/>
              <a:t>For a 95% confidence interval, if we chose 100 different samples, leading to 100 different interval estimates, we would expect that 95% of them would contain the true population mean.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1474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52" y="1603536"/>
            <a:ext cx="5943600" cy="41148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 dirty="0" smtClean="0"/>
              <a:t>Hypothesis Testing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12288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431636"/>
            <a:ext cx="9601200" cy="4740564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Hypothesis testing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involves drawing inferences about two contrasting propositions (each called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relating to the value of one or more population parameters.</a:t>
            </a:r>
          </a:p>
          <a:p>
            <a:pPr marL="621348" lvl="1" indent="-256032">
              <a:spcBef>
                <a:spcPts val="1200"/>
              </a:spcBef>
              <a:buFont typeface="Wingdings 3"/>
              <a:buChar char=""/>
              <a:defRPr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Null hypothesis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describes an existing theory</a:t>
            </a:r>
          </a:p>
          <a:p>
            <a:pPr marL="621348" lvl="1" indent="-256032">
              <a:buFont typeface="Wingdings 3"/>
              <a:buChar char=""/>
              <a:defRPr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hypothesis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the complement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indent="-256032">
              <a:spcBef>
                <a:spcPts val="1200"/>
              </a:spcBef>
              <a:buFont typeface="Wingdings 3"/>
              <a:buChar char="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sample data, we either:</a:t>
            </a:r>
          </a:p>
          <a:p>
            <a:pPr marL="109728" indent="0"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-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conclude the sample data provides</a:t>
            </a:r>
          </a:p>
          <a:p>
            <a:pPr marL="109728" indent="0">
              <a:spcBef>
                <a:spcPts val="0"/>
              </a:spcBef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sufficient evidence to support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-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fail to reject H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conclude the sample data</a:t>
            </a:r>
          </a:p>
          <a:p>
            <a:pPr marL="109728" indent="0">
              <a:spcBef>
                <a:spcPts val="0"/>
              </a:spcBef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does not support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5482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U.S. legal system, a defendant is innocent until proven guilty.</a:t>
            </a:r>
          </a:p>
          <a:p>
            <a:pPr lvl="1" eaLnBrk="1" hangingPunct="1"/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Innocent</a:t>
            </a:r>
          </a:p>
          <a:p>
            <a:pPr lvl="1" eaLnBrk="1" hangingPunct="1"/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Guilty</a:t>
            </a:r>
          </a:p>
          <a:p>
            <a:pPr eaLnBrk="1" hangingPunct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evidence (sample data) strongly indicates the defendant is guilty, then we reject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0.</a:t>
            </a:r>
          </a:p>
          <a:p>
            <a:pPr eaLnBrk="1" hangingPunct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 that we have not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proven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guilt or innocence!</a:t>
            </a:r>
            <a:r>
              <a:rPr lang="en-US" sz="24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Example </a:t>
            </a:r>
            <a:r>
              <a:rPr lang="en-US" cap="none" dirty="0" smtClean="0"/>
              <a:t>– A </a:t>
            </a:r>
            <a:r>
              <a:rPr lang="en-US" cap="none" dirty="0"/>
              <a:t>Legal Analogy for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5554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399" y="1628800"/>
            <a:ext cx="9954492" cy="43783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Hypothesis testing always assumes that H</a:t>
            </a:r>
            <a:r>
              <a:rPr lang="en-US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true and uses sample data to determine whether H</a:t>
            </a:r>
            <a:r>
              <a:rPr lang="en-US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more likely to be true.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Statistically, we cannot “prove” that 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true; we can only fail to reject it.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Rejecting the null hypothesis provides strong evidence (in a statistical sense) that the null hypothesis is not true and that the alternative hypothesis is true. </a:t>
            </a:r>
          </a:p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what we wish to provide evidence for statistically should be identified as the alternative hypothesis.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Determining the Proper Form of Hypotheses</a:t>
            </a:r>
          </a:p>
        </p:txBody>
      </p:sp>
    </p:spTree>
    <p:extLst>
      <p:ext uri="{BB962C8B-B14F-4D97-AF65-F5344CB8AC3E}">
        <p14:creationId xmlns:p14="http://schemas.microsoft.com/office/powerpoint/2010/main" val="39857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2800" cap="none" dirty="0" smtClean="0"/>
              <a:t>Hypothesis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Testing</a:t>
            </a:r>
            <a:endParaRPr lang="en-US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5322667" cy="44196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Fundamental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question: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“Is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samples?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charset="2"/>
              <a:buChar char="Ø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hypothesis: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Alternative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hypothesis: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</a:p>
          <a:p>
            <a:pPr>
              <a:buFont typeface="Arial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sample data, we either:</a:t>
            </a:r>
          </a:p>
          <a:p>
            <a:pPr marL="109728" indent="0"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-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conclude the sample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provides sufficient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evidence to support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-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fail to reject H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conclude the sample data</a:t>
            </a:r>
          </a:p>
          <a:p>
            <a:pPr marL="109728" indent="0">
              <a:spcBef>
                <a:spcPts val="0"/>
              </a:spcBef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does not support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25" y="1663629"/>
            <a:ext cx="4621108" cy="42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2800" cap="none" dirty="0" smtClean="0"/>
              <a:t>N</a:t>
            </a:r>
            <a:r>
              <a:rPr lang="en-US" altLang="zh-CN" sz="2800" cap="none" dirty="0" smtClean="0"/>
              <a:t>ull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and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Alternative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Hypotheses: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Examples</a:t>
            </a:r>
            <a:endParaRPr lang="en-US" sz="2800" cap="none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31173" y="1592077"/>
          <a:ext cx="9601201" cy="391583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46161">
                  <a:extLst>
                    <a:ext uri="{9D8B030D-6E8A-4147-A177-3AD203B41FA5}">
                      <a16:colId xmlns:a16="http://schemas.microsoft.com/office/drawing/2014/main" val="1648942382"/>
                    </a:ext>
                  </a:extLst>
                </a:gridCol>
                <a:gridCol w="34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0800">
                  <a:extLst>
                    <a:ext uri="{9D8B030D-6E8A-4147-A177-3AD203B41FA5}">
                      <a16:colId xmlns:a16="http://schemas.microsoft.com/office/drawing/2014/main" val="3879314597"/>
                    </a:ext>
                  </a:extLst>
                </a:gridCol>
              </a:tblGrid>
              <a:tr h="5903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r>
                        <a:rPr lang="zh-CN" alt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</a:t>
                      </a:r>
                      <a:endPara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Alternative</a:t>
                      </a:r>
                      <a:r>
                        <a:rPr lang="zh-CN" alt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73544"/>
                  </a:ext>
                </a:extLst>
              </a:tr>
              <a:tr h="8049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Forecast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better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than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existing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better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than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existing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model.</a:t>
                      </a:r>
                      <a:endPara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76151"/>
                  </a:ext>
                </a:extLst>
              </a:tr>
              <a:tr h="10090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Recommendation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Engine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produce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better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recommendations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than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being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produces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better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recommendations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than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being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89422"/>
                  </a:ext>
                </a:extLst>
              </a:tr>
              <a:tr h="10090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Modeling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outcome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because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coefficient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zero.</a:t>
                      </a:r>
                      <a:endParaRPr lang="en-US" sz="20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outcome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because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coefficient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zero.</a:t>
                      </a:r>
                      <a:endParaRPr lang="en-US" sz="20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0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6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 smtClean="0"/>
              <a:t>One-Sample Tests vs. Two-Samples Tests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Sample Tests: Compare the parameter with a constant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Pizza Hut’s average delivery time ≤ 30 minutes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average computer repair time ≤ 15 days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Samples Tests: Compare the difference between two samples with a constant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 (Pizza Hut’s delivery time – Domino's delivery time)  = 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1"/>
          <p:cNvSpPr>
            <a:spLocks noGrp="1"/>
          </p:cNvSpPr>
          <p:nvPr>
            <p:ph idx="1"/>
          </p:nvPr>
        </p:nvSpPr>
        <p:spPr>
          <a:xfrm>
            <a:off x="1295400" y="1625600"/>
            <a:ext cx="9601200" cy="4318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Three types of one sample tests:</a:t>
            </a:r>
          </a:p>
          <a:p>
            <a:pPr eaLnBrk="1" hangingPunct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2113" lvl="1" indent="0">
              <a:buNone/>
            </a:pP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 H</a:t>
            </a:r>
            <a:r>
              <a:rPr lang="en-US" sz="20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parameter ≤ constant;                 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parameter &gt; constant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2113" lvl="1" indent="0">
              <a:buNone/>
            </a:pP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2113" lvl="1" indent="0">
              <a:spcBef>
                <a:spcPts val="600"/>
              </a:spcBef>
              <a:buNone/>
            </a:pP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H</a:t>
            </a:r>
            <a:r>
              <a:rPr lang="en-US" sz="20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parameter ≥ constant;                 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parameter &lt; constant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2113" lvl="1" indent="0">
              <a:spcBef>
                <a:spcPts val="600"/>
              </a:spcBef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2113" lvl="1" indent="0">
              <a:spcBef>
                <a:spcPts val="600"/>
              </a:spcBef>
              <a:buNone/>
            </a:pP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H</a:t>
            </a:r>
            <a:r>
              <a:rPr lang="en-US" sz="20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parameter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constant;                 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parameter ≠ constant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92113" lvl="1" indent="0">
              <a:spcBef>
                <a:spcPts val="600"/>
              </a:spcBef>
              <a:buNone/>
            </a:pP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400" b="1" u="sng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formulate a null hypothesis using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&gt;, &lt;, or ≠.</a:t>
            </a:r>
          </a:p>
          <a:p>
            <a:pPr eaLnBrk="1" hangingPunct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One-Sample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5195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2233"/>
            <a:ext cx="9601200" cy="1143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2800" cap="none" dirty="0" smtClean="0"/>
              <a:t>Statistical Inference – drawing conclusions based on data</a:t>
            </a:r>
            <a:endParaRPr lang="en-US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15233"/>
            <a:ext cx="9601200" cy="52247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Estimation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estimate a population characteristic, such as mean, variance, percentiles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Typical approaches: point estimation, interval estimation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Hypothesis testing</a:t>
            </a:r>
          </a:p>
          <a:p>
            <a:pPr marL="708660" lvl="2" indent="-3429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 an assertion about populations of interest</a:t>
            </a:r>
          </a:p>
          <a:p>
            <a:pPr lvl="2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 is the mean of Population A different than the mean of Population B?</a:t>
            </a:r>
          </a:p>
          <a:p>
            <a:pPr marL="708660" lvl="2" indent="-3429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common techniques</a:t>
            </a:r>
          </a:p>
          <a:p>
            <a:pPr lvl="2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T-test (assumes normal distribution)</a:t>
            </a:r>
          </a:p>
          <a:p>
            <a:pPr lvl="2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Wilcoxon Rank-Sum (non-parametric)</a:t>
            </a:r>
          </a:p>
          <a:p>
            <a:pPr lvl="2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of Variance (ANOVA)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630496"/>
            <a:ext cx="9601200" cy="43766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Forms of the hypothesis test: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Two-Sample Tests for Difference in Means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2370573"/>
            <a:ext cx="7556500" cy="1320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82988" y="2798284"/>
            <a:ext cx="1685581" cy="804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 smtClean="0"/>
              <a:t>Upper-tailed, Lower-tailed, and Two-tailed Tests</a:t>
            </a:r>
            <a:endParaRPr lang="en-US" cap="non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81552"/>
              </p:ext>
            </p:extLst>
          </p:nvPr>
        </p:nvGraphicFramePr>
        <p:xfrm>
          <a:off x="1295400" y="1645915"/>
          <a:ext cx="9601200" cy="42099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89545">
                  <a:extLst>
                    <a:ext uri="{9D8B030D-6E8A-4147-A177-3AD203B41FA5}">
                      <a16:colId xmlns:a16="http://schemas.microsoft.com/office/drawing/2014/main" val="2308804789"/>
                    </a:ext>
                  </a:extLst>
                </a:gridCol>
                <a:gridCol w="3325091">
                  <a:extLst>
                    <a:ext uri="{9D8B030D-6E8A-4147-A177-3AD203B41FA5}">
                      <a16:colId xmlns:a16="http://schemas.microsoft.com/office/drawing/2014/main" val="4149237697"/>
                    </a:ext>
                  </a:extLst>
                </a:gridCol>
                <a:gridCol w="4486564">
                  <a:extLst>
                    <a:ext uri="{9D8B030D-6E8A-4147-A177-3AD203B41FA5}">
                      <a16:colId xmlns:a16="http://schemas.microsoft.com/office/drawing/2014/main" val="565591966"/>
                    </a:ext>
                  </a:extLst>
                </a:gridCol>
              </a:tblGrid>
              <a:tr h="681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One-Sample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Two-Sample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94930"/>
                  </a:ext>
                </a:extLst>
              </a:tr>
              <a:tr h="1176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Upper-tailed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 ≤ constant</a:t>
                      </a:r>
                    </a:p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 &gt; constant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parameter(1) – parameter(2) ≤ 0</a:t>
                      </a:r>
                    </a:p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parameter(1) – parameter(2) &gt;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371140"/>
                  </a:ext>
                </a:extLst>
              </a:tr>
              <a:tr h="1176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Lower-tailed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 ≥ constant</a:t>
                      </a:r>
                    </a:p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 &lt; constant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parameter(1) – parameter(2) ≥ 0</a:t>
                      </a:r>
                    </a:p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parameter(1) – parameter(2) &lt;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403596"/>
                  </a:ext>
                </a:extLst>
              </a:tr>
              <a:tr h="1176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Two-tailed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 = constant</a:t>
                      </a:r>
                    </a:p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 ≠ constant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parameter(1) – parameter(2) = 0</a:t>
                      </a:r>
                    </a:p>
                    <a:p>
                      <a:r>
                        <a:rPr lang="en-US" sz="18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1800" i="1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parameter(1) – parameter(2) ≠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518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3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 smtClean="0"/>
              <a:t>In-Class Exercise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student claims that MBA students prepare </a:t>
            </a:r>
            <a:r>
              <a:rPr lang="en-US" u="sng" dirty="0"/>
              <a:t>more than</a:t>
            </a:r>
            <a:r>
              <a:rPr lang="en-US" dirty="0"/>
              <a:t> 5 cases per week. </a:t>
            </a:r>
            <a:r>
              <a:rPr lang="en-US" dirty="0" smtClean="0"/>
              <a:t>(</a:t>
            </a:r>
            <a:r>
              <a:rPr lang="en-US" b="1" dirty="0" smtClean="0"/>
              <a:t>Upper-Tailed </a:t>
            </a:r>
            <a:r>
              <a:rPr lang="en-US" b="1" dirty="0"/>
              <a:t>Hypothesis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/>
              <a:t>                                         H</a:t>
            </a:r>
            <a:r>
              <a:rPr lang="en-US" baseline="-25000" dirty="0"/>
              <a:t>0</a:t>
            </a:r>
            <a:r>
              <a:rPr lang="en-US" dirty="0"/>
              <a:t>:  m </a:t>
            </a:r>
            <a:r>
              <a:rPr lang="en-US" dirty="0" smtClean="0"/>
              <a:t>&lt;= </a:t>
            </a:r>
            <a:r>
              <a:rPr lang="en-US" dirty="0"/>
              <a:t>5                        H</a:t>
            </a:r>
            <a:r>
              <a:rPr lang="en-US" baseline="-25000" dirty="0"/>
              <a:t>1</a:t>
            </a:r>
            <a:r>
              <a:rPr lang="en-US" dirty="0"/>
              <a:t>: m &gt; 5</a:t>
            </a:r>
          </a:p>
          <a:p>
            <a:pPr lvl="0"/>
            <a:r>
              <a:rPr lang="en-US" dirty="0"/>
              <a:t>Tom’s car gives a gas mileage of </a:t>
            </a:r>
            <a:r>
              <a:rPr lang="en-US" dirty="0" smtClean="0"/>
              <a:t>equal or more than 20 </a:t>
            </a:r>
            <a:r>
              <a:rPr lang="en-US" dirty="0"/>
              <a:t>miles/gallon. Will installing new tires </a:t>
            </a:r>
            <a:r>
              <a:rPr lang="en-US" u="sng" dirty="0"/>
              <a:t>lower</a:t>
            </a:r>
            <a:r>
              <a:rPr lang="en-US" dirty="0"/>
              <a:t> the mileage </a:t>
            </a:r>
            <a:r>
              <a:rPr lang="en-US" dirty="0" smtClean="0"/>
              <a:t>(</a:t>
            </a:r>
            <a:r>
              <a:rPr lang="en-US" b="1" dirty="0" smtClean="0"/>
              <a:t>Lower-Tailed </a:t>
            </a:r>
            <a:r>
              <a:rPr lang="en-US" b="1" dirty="0"/>
              <a:t>Hypothesis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/>
              <a:t>                                         H</a:t>
            </a:r>
            <a:r>
              <a:rPr lang="en-US" baseline="-25000" dirty="0"/>
              <a:t>0</a:t>
            </a:r>
            <a:r>
              <a:rPr lang="en-US" dirty="0"/>
              <a:t>: m </a:t>
            </a:r>
            <a:r>
              <a:rPr lang="en-US" dirty="0" smtClean="0"/>
              <a:t>=&gt; </a:t>
            </a:r>
            <a:r>
              <a:rPr lang="en-US" dirty="0"/>
              <a:t>20                       H</a:t>
            </a:r>
            <a:r>
              <a:rPr lang="en-US" baseline="-25000" dirty="0"/>
              <a:t>1</a:t>
            </a:r>
            <a:r>
              <a:rPr lang="en-US" dirty="0"/>
              <a:t>: m &lt; 20</a:t>
            </a:r>
          </a:p>
          <a:p>
            <a:pPr lvl="0"/>
            <a:r>
              <a:rPr lang="en-US" dirty="0"/>
              <a:t>A new cola bottling machine is installed. Is the mean volume </a:t>
            </a:r>
            <a:r>
              <a:rPr lang="en-US" u="sng" dirty="0"/>
              <a:t>different from12 </a:t>
            </a:r>
            <a:r>
              <a:rPr lang="en-US" u="sng" dirty="0" err="1"/>
              <a:t>oz</a:t>
            </a:r>
            <a:r>
              <a:rPr lang="en-US" dirty="0"/>
              <a:t> (</a:t>
            </a:r>
            <a:r>
              <a:rPr lang="en-US" b="1" dirty="0" smtClean="0"/>
              <a:t>Two-Tailed </a:t>
            </a:r>
            <a:r>
              <a:rPr lang="en-US" b="1" dirty="0"/>
              <a:t>Hypothesis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/>
              <a:t>                                         H</a:t>
            </a:r>
            <a:r>
              <a:rPr lang="en-US" baseline="-25000" dirty="0"/>
              <a:t>0</a:t>
            </a:r>
            <a:r>
              <a:rPr lang="en-US" dirty="0"/>
              <a:t>: m = 12                       H</a:t>
            </a:r>
            <a:r>
              <a:rPr lang="en-US" baseline="-25000" dirty="0"/>
              <a:t>1</a:t>
            </a:r>
            <a:r>
              <a:rPr lang="en-US" dirty="0"/>
              <a:t>: m ≠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588655"/>
            <a:ext cx="9601200" cy="4354945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decision to reject or fail to reject a null hypothesis is based on computing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 statistic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the sample data.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test statistic used depends on the type of hypothesis test.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statistics for one-sample hypothesis tests for means: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Selecting the Test Statistic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861049"/>
            <a:ext cx="7127776" cy="2065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59516" y="4524409"/>
            <a:ext cx="9865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(11.1)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9516" y="5212549"/>
            <a:ext cx="9865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(11.2)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97270" y="4334675"/>
            <a:ext cx="1248835" cy="14099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524000"/>
            <a:ext cx="9601200" cy="4419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conclusion to reject or fail to reject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based on comparing the value of the test statistic to a “critical value” from the sampling distribution of the test statistic when the null hypothesis is true and the chosen level of significance,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sampling distribution of the test statistic is usually the normal distribution, t-distribution, or some other well-known distribution.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critical value divides the sampling distribution into two parts, a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rejection region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a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non-rejection region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If the test statistic falls into the rejection region, we reject the null hypothesis; otherwise, we fail to reject it.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Drawing a Conclusion</a:t>
            </a:r>
          </a:p>
        </p:txBody>
      </p:sp>
    </p:spTree>
    <p:extLst>
      <p:ext uri="{BB962C8B-B14F-4D97-AF65-F5344CB8AC3E}">
        <p14:creationId xmlns:p14="http://schemas.microsoft.com/office/powerpoint/2010/main" val="203958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buNone/>
              <a:defRPr/>
            </a:pPr>
            <a:endParaRPr lang="en-US" u="sng" dirty="0" smtClean="0">
              <a:latin typeface="+mn-lt"/>
            </a:endParaRPr>
          </a:p>
          <a:p>
            <a:pPr marL="109728" indent="0">
              <a:buNone/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Rejection </a:t>
            </a:r>
            <a:r>
              <a:rPr lang="en-US" cap="none" dirty="0" smtClean="0"/>
              <a:t>Regions for one-sample test</a:t>
            </a:r>
            <a:endParaRPr lang="en-US" cap="none" dirty="0"/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8371199" y="1636147"/>
            <a:ext cx="3114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09538"/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0</a:t>
            </a:r>
            <a:r>
              <a:rPr lang="en-US" sz="1400" dirty="0">
                <a:latin typeface="Arial" pitchFamily="-72" charset="0"/>
              </a:rPr>
              <a:t>: parameter = constant</a:t>
            </a:r>
          </a:p>
          <a:p>
            <a:pPr marL="109538"/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1</a:t>
            </a:r>
            <a:r>
              <a:rPr lang="en-US" sz="1400" dirty="0">
                <a:latin typeface="Arial" pitchFamily="-72" charset="0"/>
              </a:rPr>
              <a:t>: parameter ≠ constant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538287" y="1671203"/>
            <a:ext cx="24482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09538">
              <a:spcBef>
                <a:spcPts val="1200"/>
              </a:spcBef>
            </a:pPr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0</a:t>
            </a:r>
            <a:r>
              <a:rPr lang="en-US" sz="1400" dirty="0">
                <a:latin typeface="Arial" pitchFamily="-72" charset="0"/>
              </a:rPr>
              <a:t>: parameter ≤ constant</a:t>
            </a:r>
          </a:p>
          <a:p>
            <a:pPr marL="109538"/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1</a:t>
            </a:r>
            <a:r>
              <a:rPr lang="en-US" sz="1400" dirty="0">
                <a:latin typeface="Arial" pitchFamily="-72" charset="0"/>
              </a:rPr>
              <a:t>: parameter &gt; constant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45999" y="1671203"/>
            <a:ext cx="297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09538">
              <a:spcBef>
                <a:spcPts val="1200"/>
              </a:spcBef>
            </a:pPr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0</a:t>
            </a:r>
            <a:r>
              <a:rPr lang="en-US" sz="1400" dirty="0">
                <a:latin typeface="Arial" pitchFamily="-72" charset="0"/>
              </a:rPr>
              <a:t>: parameter ≥ constant</a:t>
            </a:r>
          </a:p>
          <a:p>
            <a:pPr marL="109538"/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1</a:t>
            </a:r>
            <a:r>
              <a:rPr lang="en-US" sz="1400" dirty="0">
                <a:latin typeface="Arial" pitchFamily="-72" charset="0"/>
              </a:rPr>
              <a:t>: parameter &lt; constant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3991" y="5127937"/>
            <a:ext cx="1044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one-tailed test, if H</a:t>
            </a:r>
            <a:r>
              <a:rPr lang="en-US" sz="2000" baseline="-25000" dirty="0"/>
              <a:t>1</a:t>
            </a:r>
            <a:r>
              <a:rPr lang="en-US" sz="2000" dirty="0"/>
              <a:t> is stated as &lt;,  the rejection region is in the lower tail; if H</a:t>
            </a:r>
            <a:r>
              <a:rPr lang="en-US" sz="2000" baseline="-25000" dirty="0"/>
              <a:t>1</a:t>
            </a:r>
            <a:r>
              <a:rPr lang="en-US" sz="2000" dirty="0"/>
              <a:t> is stated as &gt;, the rejection region is in the upper tail (just think of the inequality as an arrow pointing to the proper tail direction).</a:t>
            </a: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4" y="2499223"/>
            <a:ext cx="6209270" cy="1881388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214" y="2212211"/>
            <a:ext cx="2596896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1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375646"/>
            <a:ext cx="9601200" cy="463145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Forms of the hypothesis test: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Two-Sample Tests for Difference in Means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1858246"/>
            <a:ext cx="7556500" cy="1320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2" y="3331029"/>
            <a:ext cx="8829675" cy="2900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1921" y="2490107"/>
            <a:ext cx="89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(11.4)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588655"/>
            <a:ext cx="5539509" cy="43851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p-value (observed significance level)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the probability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obtaining a test statistic value equal to or more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extreme than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obtained from the sample data when the null hypothesis is true.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Reject </a:t>
            </a:r>
            <a:r>
              <a:rPr lang="en-US" sz="2800" i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800" i="1" baseline="-250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the </a:t>
            </a:r>
            <a:r>
              <a:rPr lang="en-US" sz="2400" i="1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-value &lt; </a:t>
            </a:r>
            <a:r>
              <a:rPr lang="el-GR" sz="24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en-US" sz="2400" dirty="0" smtClean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p-Values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87" y="500877"/>
            <a:ext cx="4369800" cy="56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cap="none" dirty="0" smtClean="0"/>
              <a:t>Hypothesis Testing: Summary</a:t>
            </a:r>
            <a:endParaRPr lang="en-US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216417"/>
            <a:ext cx="9601201" cy="4727183"/>
          </a:xfrm>
        </p:spPr>
        <p:txBody>
          <a:bodyPr>
            <a:normAutofit/>
          </a:bodyPr>
          <a:lstStyle/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up hypotheses H0 and H1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Contrasting; “=“ always goes with H0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test score: z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score, t score, f score, 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 test score with critical value determined by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n.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rejection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Draw the conclusion: test score vs. critical value; p-value vs.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 smtClean="0"/>
              <a:t>Student’s t-test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6" y="197836"/>
            <a:ext cx="5015961" cy="3414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80" y="3745782"/>
            <a:ext cx="4982462" cy="235108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4826" y="1524000"/>
            <a:ext cx="4933950" cy="449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It assumes normal distribution.</a:t>
            </a:r>
          </a:p>
          <a:p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One sample t-test determines whether the sample mean is statistically different from a known or hypothesized population mean.</a:t>
            </a:r>
          </a:p>
          <a:p>
            <a:endParaRPr lang="en-US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Two sample t-test assumes that distributions of the two populations have </a:t>
            </a:r>
            <a:r>
              <a:rPr lang="en-US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 but unknown variance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 dirty="0" smtClean="0"/>
              <a:t>Statistical Sampling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1823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cap="none" dirty="0" smtClean="0"/>
              <a:t>W</a:t>
            </a:r>
            <a:r>
              <a:rPr lang="en-US" altLang="zh-CN" sz="2800" cap="none" dirty="0" smtClean="0"/>
              <a:t>elch’s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t-test</a:t>
            </a:r>
            <a:endParaRPr lang="en-US" sz="2800" cap="none" dirty="0"/>
          </a:p>
        </p:txBody>
      </p:sp>
      <p:sp>
        <p:nvSpPr>
          <p:cNvPr id="3" name="Rectangle 2"/>
          <p:cNvSpPr/>
          <p:nvPr/>
        </p:nvSpPr>
        <p:spPr>
          <a:xfrm>
            <a:off x="495922" y="1619599"/>
            <a:ext cx="45885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assumes normal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equal population variance assumption is not justified in Student’s t-test, Welch’s t-test can be used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Welch's t-test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assume equal variance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is a more robust variation of Student's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t-test.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04" y="316662"/>
            <a:ext cx="6450206" cy="3008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504" y="3575279"/>
            <a:ext cx="7001496" cy="265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cap="none" dirty="0" smtClean="0"/>
              <a:t>W</a:t>
            </a:r>
            <a:r>
              <a:rPr lang="en-US" altLang="zh-CN" sz="2800" cap="none" dirty="0" smtClean="0"/>
              <a:t>ilcoxon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Rank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Sum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Test</a:t>
            </a:r>
            <a:endParaRPr lang="en-US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63" y="1109085"/>
            <a:ext cx="5247860" cy="5212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-test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assumes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normally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distributed 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represents a parametric test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sometimes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true,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sometimes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</a:p>
          <a:p>
            <a:pPr lvl="1">
              <a:buFont typeface="Wingdings" charset="2"/>
              <a:buChar char="Ø"/>
            </a:pP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Wilcoxon</a:t>
            </a:r>
            <a:r>
              <a:rPr lang="zh-CN" altLang="en-US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r>
              <a:rPr lang="zh-CN" altLang="en-US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zh-CN" altLang="en-US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assumption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distributions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populations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represents a nonparametric test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robust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small: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(equal means)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79" y="1786137"/>
            <a:ext cx="6177147" cy="24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524000"/>
            <a:ext cx="9601200" cy="4483099"/>
          </a:xfrm>
        </p:spPr>
        <p:txBody>
          <a:bodyPr>
            <a:normAutofit/>
          </a:bodyPr>
          <a:lstStyle/>
          <a:p>
            <a:pPr marL="365760" indent="-256032">
              <a:spcBef>
                <a:spcPts val="1200"/>
              </a:spcBef>
              <a:buFont typeface="Wingdings 3"/>
              <a:buChar char=""/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Subjective Methods</a:t>
            </a:r>
          </a:p>
          <a:p>
            <a:pPr marL="621348" lvl="1" indent="-256032">
              <a:spcBef>
                <a:spcPts val="1200"/>
              </a:spcBef>
              <a:buFont typeface="Wingdings 3"/>
              <a:buChar char=""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udgment sampling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expert judgment is used to select the sample</a:t>
            </a:r>
          </a:p>
          <a:p>
            <a:pPr marL="1261428" lvl="3" indent="-256032">
              <a:spcBef>
                <a:spcPts val="1200"/>
              </a:spcBef>
              <a:buFont typeface="Wingdings 3"/>
              <a:buChar char=""/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Survey the “best” customers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1348" lvl="1" indent="-256032">
              <a:spcBef>
                <a:spcPts val="1200"/>
              </a:spcBef>
              <a:buFont typeface="Wingdings 3"/>
              <a:buChar char=""/>
              <a:defRPr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Convenience sampling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samples are selected based on the ease with which the data can be collected</a:t>
            </a:r>
          </a:p>
          <a:p>
            <a:pPr marL="1261428" lvl="3" indent="-256032">
              <a:spcBef>
                <a:spcPts val="1200"/>
              </a:spcBef>
              <a:buFont typeface="Wingdings 3"/>
              <a:buChar char=""/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Survey all customers who happened to visit this month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Probabilistic Sampling</a:t>
            </a:r>
          </a:p>
          <a:p>
            <a:pPr marL="621348" lvl="1" indent="-256032">
              <a:buFont typeface="Wingdings 3"/>
              <a:buChar char=""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 random sampling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involves selecting items from a population so that every subset of a given size has an equal chance of being selected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Sampling Methods</a:t>
            </a:r>
          </a:p>
        </p:txBody>
      </p:sp>
    </p:spTree>
    <p:extLst>
      <p:ext uri="{BB962C8B-B14F-4D97-AF65-F5344CB8AC3E}">
        <p14:creationId xmlns:p14="http://schemas.microsoft.com/office/powerpoint/2010/main" val="19035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9745" y="1459345"/>
            <a:ext cx="10667999" cy="48499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Systematic (periodic) sampling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– a sampling plan that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selects every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item from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population.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induce significant bias if the population has some underlying pattern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Stratified sampling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– applies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populations that are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divided into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natural subsets (called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strata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allocates the appropriate proportion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of samples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each stratum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Additional Probabilistic Sampling Methods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67691" y="3625146"/>
            <a:ext cx="2343765" cy="1486500"/>
            <a:chOff x="1843790" y="3149114"/>
            <a:chExt cx="3725056" cy="2599614"/>
          </a:xfrm>
        </p:grpSpPr>
        <p:sp>
          <p:nvSpPr>
            <p:cNvPr id="3" name="Rounded Rectangle 2"/>
            <p:cNvSpPr/>
            <p:nvPr/>
          </p:nvSpPr>
          <p:spPr>
            <a:xfrm>
              <a:off x="1843790" y="3904938"/>
              <a:ext cx="3725056" cy="18437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Oval 3"/>
            <p:cNvSpPr/>
            <p:nvPr/>
          </p:nvSpPr>
          <p:spPr>
            <a:xfrm>
              <a:off x="2089875" y="4123397"/>
              <a:ext cx="1620652" cy="1113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City 1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44782" y="4307173"/>
              <a:ext cx="1138170" cy="8017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City 3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31932" y="5165126"/>
              <a:ext cx="1039137" cy="5273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City 2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21896" y="3149114"/>
              <a:ext cx="1905001" cy="64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Sample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96190" y="3610886"/>
            <a:ext cx="3725056" cy="2290242"/>
            <a:chOff x="1843790" y="3458486"/>
            <a:chExt cx="3725056" cy="2290242"/>
          </a:xfrm>
        </p:grpSpPr>
        <p:sp>
          <p:nvSpPr>
            <p:cNvPr id="11" name="Rounded Rectangle 10"/>
            <p:cNvSpPr/>
            <p:nvPr/>
          </p:nvSpPr>
          <p:spPr>
            <a:xfrm>
              <a:off x="1843790" y="3904938"/>
              <a:ext cx="3725056" cy="18437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47103" y="4029856"/>
              <a:ext cx="1571771" cy="12067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City 1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144781" y="4544754"/>
              <a:ext cx="1086786" cy="5641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City 3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326566" y="5316508"/>
              <a:ext cx="895663" cy="3197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City 2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9236" y="3458486"/>
              <a:ext cx="1274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population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1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3999"/>
            <a:ext cx="9601200" cy="462161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Cluster sampling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based on dividing a population into subgroups (clusters), sampling a set of clusters, and (usually) conducting a complete census within the clusters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sampled</a:t>
            </a:r>
          </a:p>
          <a:p>
            <a:pPr>
              <a:lnSpc>
                <a:spcPct val="12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Sampling from a continuous process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a time at random; then select the next n  items produced after that time.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times at random; then select the next item produced after each of these times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Additional Probabilistic Sampling Methods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45397" y="2612000"/>
            <a:ext cx="2153784" cy="1316665"/>
            <a:chOff x="1843790" y="3149114"/>
            <a:chExt cx="3725056" cy="2599614"/>
          </a:xfrm>
        </p:grpSpPr>
        <p:sp>
          <p:nvSpPr>
            <p:cNvPr id="6" name="Rounded Rectangle 5"/>
            <p:cNvSpPr/>
            <p:nvPr/>
          </p:nvSpPr>
          <p:spPr>
            <a:xfrm>
              <a:off x="1843790" y="3904938"/>
              <a:ext cx="3725056" cy="18437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Oval 6"/>
            <p:cNvSpPr/>
            <p:nvPr/>
          </p:nvSpPr>
          <p:spPr>
            <a:xfrm>
              <a:off x="2895992" y="4300234"/>
              <a:ext cx="1620652" cy="11131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City 1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1896" y="3149114"/>
              <a:ext cx="1905001" cy="64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Sample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84297" y="2385316"/>
            <a:ext cx="3206675" cy="1928037"/>
            <a:chOff x="1843790" y="3458486"/>
            <a:chExt cx="3725056" cy="2290242"/>
          </a:xfrm>
        </p:grpSpPr>
        <p:sp>
          <p:nvSpPr>
            <p:cNvPr id="12" name="Rounded Rectangle 11"/>
            <p:cNvSpPr/>
            <p:nvPr/>
          </p:nvSpPr>
          <p:spPr>
            <a:xfrm>
              <a:off x="1843790" y="3904938"/>
              <a:ext cx="3725056" cy="18437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2047103" y="4029856"/>
              <a:ext cx="1571771" cy="12067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City 1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144781" y="4544754"/>
              <a:ext cx="1086786" cy="5641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City 3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326566" y="5316508"/>
              <a:ext cx="895663" cy="3197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City 2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9236" y="3458486"/>
              <a:ext cx="1742491" cy="43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population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6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 dirty="0" smtClean="0"/>
              <a:t>Estimation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33342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753386"/>
            <a:ext cx="9601200" cy="4190214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Estimation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involves assessing the value of an unknown population parameter using sample data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Estimators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measures used to estimate population parameters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sample mean, sample variance, sample proportion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point estimate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single number derived from sample data that is used to estimate the value of a population parameter.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expected value of an estimator equals the population parameter it is intended to estimate, the estimator is said to be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unbiased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Estimating Population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6759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677972"/>
            <a:ext cx="9601200" cy="3638746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interval estimate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provides a range for a population characteristic based on a sample.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Intervals specify a range of plausible values for the characteristic of interest and a way of assessing “how plausible” they are.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general, a 100(1 -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)%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probability interval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any interval [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A, 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 such that the probability of falling between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1 -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Probability intervals are often centered on the mean or median.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in a normal distribution, the mean plus or minus 1 standard deviation describes an approximate 68% probability interval around the mean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cap="none" dirty="0"/>
              <a:t>Interval Estimates</a:t>
            </a:r>
          </a:p>
        </p:txBody>
      </p:sp>
    </p:spTree>
    <p:extLst>
      <p:ext uri="{BB962C8B-B14F-4D97-AF65-F5344CB8AC3E}">
        <p14:creationId xmlns:p14="http://schemas.microsoft.com/office/powerpoint/2010/main" val="14456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(widescreen)(2)</Template>
  <TotalTime>4649</TotalTime>
  <Words>1936</Words>
  <Application>Microsoft Office PowerPoint</Application>
  <PresentationFormat>Widescreen</PresentationFormat>
  <Paragraphs>245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幼圆</vt:lpstr>
      <vt:lpstr>Arial</vt:lpstr>
      <vt:lpstr>Calibri</vt:lpstr>
      <vt:lpstr>Cambria</vt:lpstr>
      <vt:lpstr>Symbol</vt:lpstr>
      <vt:lpstr>Wingdings</vt:lpstr>
      <vt:lpstr>Wingdings 3</vt:lpstr>
      <vt:lpstr>Red Line Business 16x9</vt:lpstr>
      <vt:lpstr> Statistical Methods for Evaluation – 1 </vt:lpstr>
      <vt:lpstr>Statistical Inference – drawing conclusions based on data</vt:lpstr>
      <vt:lpstr>Statistical Sampling</vt:lpstr>
      <vt:lpstr>Sampling Methods</vt:lpstr>
      <vt:lpstr>Additional Probabilistic Sampling Methods</vt:lpstr>
      <vt:lpstr>Additional Probabilistic Sampling Methods</vt:lpstr>
      <vt:lpstr>Estimation</vt:lpstr>
      <vt:lpstr>Estimating Population Parameters</vt:lpstr>
      <vt:lpstr>Interval Estimates</vt:lpstr>
      <vt:lpstr>Example – Interval Estimates in the News </vt:lpstr>
      <vt:lpstr>Confidence Intervals</vt:lpstr>
      <vt:lpstr>Hypothesis Testing</vt:lpstr>
      <vt:lpstr>Hypothesis Testing</vt:lpstr>
      <vt:lpstr>Example – A Legal Analogy for Hypothesis Testing</vt:lpstr>
      <vt:lpstr>Determining the Proper Form of Hypotheses</vt:lpstr>
      <vt:lpstr>Hypothesis Testing</vt:lpstr>
      <vt:lpstr>Null and Alternative Hypotheses: Examples</vt:lpstr>
      <vt:lpstr>One-Sample Tests vs. Two-Samples Tests</vt:lpstr>
      <vt:lpstr>One-Sample Hypothesis Tests</vt:lpstr>
      <vt:lpstr>Two-Sample Tests for Difference in Means</vt:lpstr>
      <vt:lpstr>Upper-tailed, Lower-tailed, and Two-tailed Tests</vt:lpstr>
      <vt:lpstr>In-Class Exercise</vt:lpstr>
      <vt:lpstr>Selecting the Test Statistic</vt:lpstr>
      <vt:lpstr>Drawing a Conclusion</vt:lpstr>
      <vt:lpstr>Rejection Regions for one-sample test</vt:lpstr>
      <vt:lpstr>Two-Sample Tests for Difference in Means</vt:lpstr>
      <vt:lpstr>p-Values</vt:lpstr>
      <vt:lpstr>Hypothesis Testing: Summary</vt:lpstr>
      <vt:lpstr>Student’s t-test</vt:lpstr>
      <vt:lpstr>Welch’s t-test</vt:lpstr>
      <vt:lpstr>Wilcoxon Rank Sum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Introduction to Big Data Analytics</dc:title>
  <dc:creator>Wang, Ying</dc:creator>
  <cp:lastModifiedBy>Ying Wang</cp:lastModifiedBy>
  <cp:revision>179</cp:revision>
  <cp:lastPrinted>2019-09-18T13:50:18Z</cp:lastPrinted>
  <dcterms:created xsi:type="dcterms:W3CDTF">2017-08-14T21:05:09Z</dcterms:created>
  <dcterms:modified xsi:type="dcterms:W3CDTF">2020-08-25T21:09:48Z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