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9" r:id="rId2"/>
    <p:sldId id="386" r:id="rId3"/>
    <p:sldId id="356" r:id="rId4"/>
    <p:sldId id="380" r:id="rId5"/>
    <p:sldId id="381" r:id="rId6"/>
    <p:sldId id="392" r:id="rId7"/>
    <p:sldId id="387" r:id="rId8"/>
    <p:sldId id="388" r:id="rId9"/>
    <p:sldId id="389" r:id="rId10"/>
    <p:sldId id="390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29" autoAdjust="0"/>
    <p:restoredTop sz="65391" autoAdjust="0"/>
  </p:normalViewPr>
  <p:slideViewPr>
    <p:cSldViewPr snapToGrid="0">
      <p:cViewPr varScale="1">
        <p:scale>
          <a:sx n="66" d="100"/>
          <a:sy n="66" d="100"/>
        </p:scale>
        <p:origin x="1056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8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2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5CDE5F9-0786-4739-9198-00CA8D6B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50057"/>
            <a:ext cx="10058400" cy="1220525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Statistical Methods for Evaluation</a:t>
            </a:r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 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2B73702-4362-4571-9C30-451F8F520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055166"/>
            <a:ext cx="10058400" cy="89452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cap="non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Professor of MIS</a:t>
            </a:r>
          </a:p>
          <a:p>
            <a:pPr algn="ctr">
              <a:lnSpc>
                <a:spcPct val="100000"/>
              </a:lnSpc>
            </a:pPr>
            <a:r>
              <a:rPr lang="en-US" sz="2400" cap="non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Ying Wang, Ph.D.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ADE1A-FF1E-4E74-A744-563D274FD816}"/>
              </a:ext>
            </a:extLst>
          </p:cNvPr>
          <p:cNvSpPr txBox="1"/>
          <p:nvPr/>
        </p:nvSpPr>
        <p:spPr>
          <a:xfrm>
            <a:off x="1066799" y="512147"/>
            <a:ext cx="6068385" cy="32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cap="none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indent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</a:lvl3pPr>
            <a:lvl4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9pPr>
          </a:lstStyle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OMIS 665 – Big Data Analytics for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Image result for NIU BUSINESS COLLEGE">
            <a:extLst>
              <a:ext uri="{FF2B5EF4-FFF2-40B4-BE49-F238E27FC236}">
                <a16:creationId xmlns:a16="http://schemas.microsoft.com/office/drawing/2014/main" id="{F53686E4-D853-4FEB-8C5A-3DDF3AE6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70" y="412827"/>
            <a:ext cx="2472030" cy="6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8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38960" y="1532466"/>
          <a:ext cx="9103359" cy="3781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4289256510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87156611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457272100"/>
                    </a:ext>
                  </a:extLst>
                </a:gridCol>
              </a:tblGrid>
              <a:tr h="1260405">
                <a:tc>
                  <a:txBody>
                    <a:bodyPr/>
                    <a:lstStyle/>
                    <a:p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Authorized User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</a:t>
                      </a:r>
                      <a:r>
                        <a:rPr lang="en-US" sz="2400" b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true,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is false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Unauthorized User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is false,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is true)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8124"/>
                  </a:ext>
                </a:extLst>
              </a:tr>
              <a:tr h="12604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 Access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(accept H</a:t>
                      </a:r>
                      <a:r>
                        <a:rPr lang="en-US" sz="2400" b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access to authorized users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 access to unauthorized users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(Type II error)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722665"/>
                  </a:ext>
                </a:extLst>
              </a:tr>
              <a:tr h="12604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Deny Access</a:t>
                      </a:r>
                      <a:endParaRPr lang="en-US" sz="2400" b="1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(accept H</a:t>
                      </a:r>
                      <a:r>
                        <a:rPr lang="en-US" sz="2400" b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Deny authorized users’ 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request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(Type I error)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Deny unauthorized users’ 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95181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8960" y="452718"/>
            <a:ext cx="9601200" cy="11430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cap="none" dirty="0" smtClean="0"/>
              <a:t>Example</a:t>
            </a:r>
            <a:r>
              <a:rPr lang="en-US" altLang="zh-CN" sz="2800" cap="none" dirty="0" smtClean="0"/>
              <a:t>: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Information Security System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3132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cap="none" dirty="0" smtClean="0"/>
              <a:t>Significance and </a:t>
            </a:r>
            <a:r>
              <a:rPr lang="en-US" altLang="zh-CN" sz="2800" cap="none" dirty="0" smtClean="0"/>
              <a:t>Power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63857"/>
            <a:ext cx="9601200" cy="2437590"/>
          </a:xfr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Significance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wrongly rejecting the null hypothesis; the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45820" lvl="1" indent="-342900">
              <a:spcBef>
                <a:spcPts val="1800"/>
              </a:spcBef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p-value is your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significance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Power: the probability of correctly rejecting the null hypothesis; the probability of a true positive (1-β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80" y="1555669"/>
            <a:ext cx="5618480" cy="41148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dirty="0" smtClean="0"/>
              <a:t>N-Sample Test for the Mean </a:t>
            </a:r>
            <a:br>
              <a:rPr lang="en-US" sz="4800" cap="none" dirty="0" smtClean="0"/>
            </a:br>
            <a:r>
              <a:rPr lang="en-US" sz="4800" cap="none" dirty="0" smtClean="0"/>
              <a:t>(ANOVA test)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230765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cap="none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039" y="1421176"/>
            <a:ext cx="10082561" cy="452242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ANOVA </a:t>
            </a:r>
            <a:r>
              <a:rPr lang="en-US" sz="2400" dirty="0">
                <a:latin typeface="Calibri"/>
                <a:cs typeface="Calibri"/>
              </a:rPr>
              <a:t>is a generalization of the difference of </a:t>
            </a:r>
            <a:r>
              <a:rPr lang="en-US" sz="2400" dirty="0" smtClean="0">
                <a:latin typeface="Calibri"/>
                <a:cs typeface="Calibri"/>
              </a:rPr>
              <a:t>means</a:t>
            </a:r>
          </a:p>
          <a:p>
            <a:r>
              <a:rPr lang="en-US" sz="2400" dirty="0">
                <a:latin typeface="Calibri"/>
                <a:cs typeface="Calibri"/>
              </a:rPr>
              <a:t>Test the equality of means of k</a:t>
            </a:r>
            <a:r>
              <a:rPr lang="en-US" sz="2400" dirty="0" smtClean="0">
                <a:latin typeface="Calibri"/>
                <a:cs typeface="Calibri"/>
              </a:rPr>
              <a:t> populations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Useful in experiments where the levels of one or more factors 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adjusted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 determine the effect of discount on average purchase amount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39" y="3771620"/>
            <a:ext cx="6381066" cy="1860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58" y="1874825"/>
            <a:ext cx="4570141" cy="689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80" y="3477355"/>
            <a:ext cx="3267308" cy="27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57" y="236034"/>
            <a:ext cx="9601200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cap="none" dirty="0" smtClean="0"/>
              <a:t>ANOVA in R</a:t>
            </a:r>
            <a:endParaRPr lang="en-US" sz="28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6139"/>
            <a:ext cx="12171488" cy="47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cap="none" dirty="0" smtClean="0"/>
              <a:t>Tukey honest significant differences</a:t>
            </a:r>
            <a:endParaRPr lang="en-US" sz="28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71" y="1668966"/>
            <a:ext cx="4851395" cy="325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721" y="1668966"/>
            <a:ext cx="6835113" cy="37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80" y="1555669"/>
            <a:ext cx="5618480" cy="41148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dirty="0" smtClean="0"/>
              <a:t>T</a:t>
            </a:r>
            <a:r>
              <a:rPr lang="en-US" altLang="zh-CN" sz="4800" cap="none" dirty="0" smtClean="0"/>
              <a:t>ype I and Type II Error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34115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88655"/>
            <a:ext cx="5539509" cy="43851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 (observed significance level)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the probability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obtaining a test statistic value equal to or more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extreme than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obtained from the sample data when the null hypothesis is true.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Reject </a:t>
            </a:r>
            <a:r>
              <a:rPr lang="en-US" sz="2800" i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800" i="1" baseline="-250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the </a:t>
            </a:r>
            <a:r>
              <a:rPr lang="en-US" sz="2400" i="1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-value &lt; </a:t>
            </a:r>
            <a:r>
              <a:rPr lang="el-GR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en-US" sz="2400" dirty="0" smtClean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 smtClean="0"/>
              <a:t>Review: p-Values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87" y="500877"/>
            <a:ext cx="4369800" cy="56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"/>
          <p:cNvSpPr>
            <a:spLocks noGrp="1"/>
          </p:cNvSpPr>
          <p:nvPr>
            <p:ph idx="1"/>
          </p:nvPr>
        </p:nvSpPr>
        <p:spPr>
          <a:xfrm>
            <a:off x="1286164" y="1985818"/>
            <a:ext cx="10056091" cy="40710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Hypothesis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testing can result in one of four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outcomes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537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true and the test </a:t>
            </a: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correctly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fails to reject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109538" indent="0">
              <a:buNone/>
            </a:pP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false and the test </a:t>
            </a: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correctly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rejects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61963">
              <a:buNone/>
            </a:pP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true and the test incorrectly rejects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(called Type I error)</a:t>
            </a:r>
          </a:p>
          <a:p>
            <a:pPr marL="571500" indent="-461963">
              <a:buNone/>
            </a:pP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false and the test incorrectly fails to reject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(called Type II error)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452904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Understanding Potential Errors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659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70" y="492512"/>
            <a:ext cx="10026805" cy="11430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cap="none" dirty="0" smtClean="0"/>
              <a:t>Possible errors in hypothesis testing</a:t>
            </a:r>
            <a:endParaRPr lang="en-US" sz="28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" y="1199918"/>
            <a:ext cx="11924371" cy="1553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0242" y="2952176"/>
            <a:ext cx="11239689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Analyst controls the likelihood of committing a Type I error.</a:t>
            </a:r>
          </a:p>
          <a:p>
            <a:pPr marL="845820" lvl="1" indent="-3429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the significance level, </a:t>
            </a:r>
            <a:r>
              <a:rPr lang="el-G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to a small enough value </a:t>
            </a:r>
          </a:p>
          <a:p>
            <a:pPr marL="845820" lvl="1" indent="-3429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true, the analyst will only reject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probability </a:t>
            </a:r>
            <a:r>
              <a:rPr lang="el-G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Analyst influences the likelihood of committing a Type II error.</a:t>
            </a:r>
          </a:p>
          <a:p>
            <a:pPr marL="845820" lvl="1" indent="-3429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Probability, </a:t>
            </a:r>
            <a:r>
              <a:rPr lang="el-G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of committing a Type II error depends on the significance level, </a:t>
            </a:r>
            <a:r>
              <a:rPr lang="el-G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45820" lvl="1" indent="-3429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a large enough sample size to detect a specified effect size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(widescreen)(2)</Template>
  <TotalTime>4931</TotalTime>
  <Words>423</Words>
  <Application>Microsoft Office PowerPoint</Application>
  <PresentationFormat>Widescreen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幼圆</vt:lpstr>
      <vt:lpstr>Arial</vt:lpstr>
      <vt:lpstr>Calibri</vt:lpstr>
      <vt:lpstr>Cambria</vt:lpstr>
      <vt:lpstr>Red Line Business 16x9</vt:lpstr>
      <vt:lpstr>Statistical Methods for Evaluation – 2 </vt:lpstr>
      <vt:lpstr>N-Sample Test for the Mean  (ANOVA test)</vt:lpstr>
      <vt:lpstr>Analysis of variance (ANOVA)</vt:lpstr>
      <vt:lpstr>ANOVA in R</vt:lpstr>
      <vt:lpstr>Tukey honest significant differences</vt:lpstr>
      <vt:lpstr>Type I and Type II Error</vt:lpstr>
      <vt:lpstr>Review: p-Values</vt:lpstr>
      <vt:lpstr>Understanding Potential Errors in Hypothesis Testing</vt:lpstr>
      <vt:lpstr>Possible errors in hypothesis testing</vt:lpstr>
      <vt:lpstr>Example: Information Security System</vt:lpstr>
      <vt:lpstr>Significance and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Introduction to Big Data Analytics</dc:title>
  <dc:creator>Wang, Ying</dc:creator>
  <cp:lastModifiedBy>Ying Wang</cp:lastModifiedBy>
  <cp:revision>130</cp:revision>
  <dcterms:created xsi:type="dcterms:W3CDTF">2017-08-14T21:05:09Z</dcterms:created>
  <dcterms:modified xsi:type="dcterms:W3CDTF">2020-08-29T21:52:53Z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