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 id="2147484018" r:id="rId2"/>
    <p:sldMasterId id="2147484177" r:id="rId3"/>
  </p:sldMasterIdLst>
  <p:notesMasterIdLst>
    <p:notesMasterId r:id="rId36"/>
  </p:notesMasterIdLst>
  <p:sldIdLst>
    <p:sldId id="269" r:id="rId4"/>
    <p:sldId id="257" r:id="rId5"/>
    <p:sldId id="287" r:id="rId6"/>
    <p:sldId id="258" r:id="rId7"/>
    <p:sldId id="307" r:id="rId8"/>
    <p:sldId id="308" r:id="rId9"/>
    <p:sldId id="309" r:id="rId10"/>
    <p:sldId id="310" r:id="rId11"/>
    <p:sldId id="324" r:id="rId12"/>
    <p:sldId id="313" r:id="rId13"/>
    <p:sldId id="325" r:id="rId14"/>
    <p:sldId id="326" r:id="rId15"/>
    <p:sldId id="327" r:id="rId16"/>
    <p:sldId id="322" r:id="rId17"/>
    <p:sldId id="323" r:id="rId18"/>
    <p:sldId id="328" r:id="rId19"/>
    <p:sldId id="329" r:id="rId20"/>
    <p:sldId id="336" r:id="rId21"/>
    <p:sldId id="337" r:id="rId22"/>
    <p:sldId id="330" r:id="rId23"/>
    <p:sldId id="331" r:id="rId24"/>
    <p:sldId id="332" r:id="rId25"/>
    <p:sldId id="333" r:id="rId26"/>
    <p:sldId id="334" r:id="rId27"/>
    <p:sldId id="338" r:id="rId28"/>
    <p:sldId id="335" r:id="rId29"/>
    <p:sldId id="342" r:id="rId30"/>
    <p:sldId id="343" r:id="rId31"/>
    <p:sldId id="340" r:id="rId32"/>
    <p:sldId id="341" r:id="rId33"/>
    <p:sldId id="344" r:id="rId34"/>
    <p:sldId id="268"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dhishree" initials="N" lastIdx="1" clrIdx="0">
    <p:extLst>
      <p:ext uri="{19B8F6BF-5375-455C-9EA6-DF929625EA0E}">
        <p15:presenceInfo xmlns:p15="http://schemas.microsoft.com/office/powerpoint/2012/main" userId="4d72153ea835caa2" providerId="Windows Live"/>
      </p:ext>
    </p:extLst>
  </p:cmAuthor>
  <p:cmAuthor id="2" name="sanjana hosamani" initials="sh" lastIdx="2" clrIdx="1">
    <p:extLst>
      <p:ext uri="{19B8F6BF-5375-455C-9EA6-DF929625EA0E}">
        <p15:presenceInfo xmlns:p15="http://schemas.microsoft.com/office/powerpoint/2012/main" userId="6479e9287092cf2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0" autoAdjust="0"/>
    <p:restoredTop sz="95256" autoAdjust="0"/>
  </p:normalViewPr>
  <p:slideViewPr>
    <p:cSldViewPr>
      <p:cViewPr varScale="1">
        <p:scale>
          <a:sx n="62" d="100"/>
          <a:sy n="62" d="100"/>
        </p:scale>
        <p:origin x="1428"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46DD4B-AC6B-4E0B-9140-04D59E61C3EB}" type="datetimeFigureOut">
              <a:rPr lang="en-IN" smtClean="0"/>
              <a:pPr/>
              <a:t>23-12-2022</a:t>
            </a:fld>
            <a:endParaRPr lang="en-IN"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EA6617-B102-4622-81A4-E00D053D35BC}" type="slidenum">
              <a:rPr lang="en-IN" smtClean="0"/>
              <a:pPr/>
              <a:t>‹#›</a:t>
            </a:fld>
            <a:endParaRPr lang="en-IN" dirty="0"/>
          </a:p>
        </p:txBody>
      </p:sp>
    </p:spTree>
    <p:extLst>
      <p:ext uri="{BB962C8B-B14F-4D97-AF65-F5344CB8AC3E}">
        <p14:creationId xmlns:p14="http://schemas.microsoft.com/office/powerpoint/2010/main" val="1855627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EA6617-B102-4622-81A4-E00D053D35BC}" type="slidenum">
              <a:rPr lang="en-IN" smtClean="0"/>
              <a:pPr/>
              <a:t>26</a:t>
            </a:fld>
            <a:endParaRPr lang="en-IN" dirty="0"/>
          </a:p>
        </p:txBody>
      </p:sp>
    </p:spTree>
    <p:extLst>
      <p:ext uri="{BB962C8B-B14F-4D97-AF65-F5344CB8AC3E}">
        <p14:creationId xmlns:p14="http://schemas.microsoft.com/office/powerpoint/2010/main" val="610904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1949891" y="527562"/>
            <a:ext cx="5244219"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sz="1350"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131570" y="1591056"/>
            <a:ext cx="4279392" cy="3264408"/>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143000" y="4928616"/>
            <a:ext cx="4279392" cy="996696"/>
          </a:xfrm>
        </p:spPr>
        <p:txBody>
          <a:bodyPr/>
          <a:lstStyle>
            <a:lvl1pPr marL="0" indent="0" algn="l">
              <a:buNone/>
              <a:defRPr sz="1800" cap="all" baseline="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766EAB4-C89A-414B-BF06-1D094B5437F3}" type="datetimeFigureOut">
              <a:rPr lang="en-IN" smtClean="0"/>
              <a:pPr/>
              <a:t>23-12-2022</a:t>
            </a:fld>
            <a:endParaRPr lang="en-IN" dirty="0"/>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506598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513724" y="1332237"/>
            <a:ext cx="3947799"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sz="1350"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049274" y="2523744"/>
            <a:ext cx="2873502" cy="1453896"/>
          </a:xfrm>
        </p:spPr>
        <p:txBody>
          <a:bodyPr anchor="b"/>
          <a:lstStyle>
            <a:lvl1pPr algn="ctr">
              <a:defRPr sz="2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5033772" y="640079"/>
            <a:ext cx="3627882" cy="556869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241298" y="4087368"/>
            <a:ext cx="2489454" cy="649224"/>
          </a:xfrm>
        </p:spPr>
        <p:txBody>
          <a:bodyPr>
            <a:noAutofit/>
          </a:bodyPr>
          <a:lstStyle>
            <a:lvl1pPr marL="0" indent="0" algn="ctr">
              <a:buNone/>
              <a:defRPr sz="1500" cap="all" baseline="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766EAB4-C89A-414B-BF06-1D094B5437F3}" type="datetimeFigureOut">
              <a:rPr lang="en-IN" smtClean="0"/>
              <a:pPr/>
              <a:t>23-12-2022</a:t>
            </a:fld>
            <a:endParaRPr lang="en-IN" dirty="0"/>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1494618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766EAB4-C89A-414B-BF06-1D094B5437F3}" type="datetimeFigureOut">
              <a:rPr lang="en-IN" smtClean="0"/>
              <a:pPr/>
              <a:t>23-12-2022</a:t>
            </a:fld>
            <a:endParaRPr lang="en-IN" dirty="0"/>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3681876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766EAB4-C89A-414B-BF06-1D094B5437F3}" type="datetimeFigureOut">
              <a:rPr lang="en-IN" smtClean="0"/>
              <a:pPr/>
              <a:t>23-12-2022</a:t>
            </a:fld>
            <a:endParaRPr lang="en-IN" dirty="0"/>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2884592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1949891" y="527562"/>
            <a:ext cx="5244219"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sz="1350"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131570" y="1591056"/>
            <a:ext cx="4279392" cy="3264408"/>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143000" y="4928616"/>
            <a:ext cx="4279392" cy="996696"/>
          </a:xfrm>
        </p:spPr>
        <p:txBody>
          <a:bodyPr/>
          <a:lstStyle>
            <a:lvl1pPr marL="0" indent="0" algn="l">
              <a:buNone/>
              <a:defRPr sz="1800" cap="all" baseline="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766EAB4-C89A-414B-BF06-1D094B5437F3}" type="datetimeFigureOut">
              <a:rPr lang="en-IN" smtClean="0"/>
              <a:pPr/>
              <a:t>23-12-2022</a:t>
            </a:fld>
            <a:endParaRPr lang="en-IN" dirty="0"/>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320793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2266157"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sz="1350"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3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628650" y="2011680"/>
            <a:ext cx="78867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766EAB4-C89A-414B-BF06-1D094B5437F3}" type="datetimeFigureOut">
              <a:rPr lang="en-IN" smtClean="0"/>
              <a:pPr/>
              <a:t>23-12-2022</a:t>
            </a:fld>
            <a:endParaRPr lang="en-IN" dirty="0"/>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3876636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5407362" y="0"/>
            <a:ext cx="3107988"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sz="1350"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623888" y="1078991"/>
            <a:ext cx="3950208" cy="3136392"/>
          </a:xfrm>
        </p:spPr>
        <p:txBody>
          <a:bodyPr anchor="b">
            <a:normAutofit/>
          </a:bodyPr>
          <a:lstStyle>
            <a:lvl1pP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623888" y="4279393"/>
            <a:ext cx="3950208" cy="1500187"/>
          </a:xfrm>
        </p:spPr>
        <p:txBody>
          <a:bodyPr/>
          <a:lstStyle>
            <a:lvl1pPr marL="0" indent="0">
              <a:buNone/>
              <a:defRPr sz="1800" cap="all" baseline="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766EAB4-C89A-414B-BF06-1D094B5437F3}" type="datetimeFigureOut">
              <a:rPr lang="en-IN" smtClean="0"/>
              <a:pPr/>
              <a:t>23-12-2022</a:t>
            </a:fld>
            <a:endParaRPr lang="en-IN" dirty="0"/>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6476747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2266157"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sz="1350" dirty="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3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628650" y="2011680"/>
            <a:ext cx="370332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4814316" y="2011680"/>
            <a:ext cx="370332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766EAB4-C89A-414B-BF06-1D094B5437F3}" type="datetimeFigureOut">
              <a:rPr lang="en-IN" smtClean="0"/>
              <a:pPr/>
              <a:t>23-12-2022</a:t>
            </a:fld>
            <a:endParaRPr lang="en-IN" dirty="0"/>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7988499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2266157"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sz="1350"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629841" y="365126"/>
            <a:ext cx="7886700" cy="1325563"/>
          </a:xfrm>
        </p:spPr>
        <p:txBody>
          <a:bodyPr>
            <a:normAutofit/>
          </a:bodyPr>
          <a:lstStyle>
            <a:lvl1pPr>
              <a:defRPr sz="3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629841" y="2011680"/>
            <a:ext cx="3703320" cy="950976"/>
          </a:xfrm>
        </p:spPr>
        <p:txBody>
          <a:bodyPr anchor="b">
            <a:normAutofit/>
          </a:bodyPr>
          <a:lstStyle>
            <a:lvl1pPr marL="0" indent="0">
              <a:buNone/>
              <a:defRPr sz="21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629841" y="3127248"/>
            <a:ext cx="370332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4814316" y="2011680"/>
            <a:ext cx="3703320" cy="950976"/>
          </a:xfrm>
        </p:spPr>
        <p:txBody>
          <a:bodyPr anchor="b">
            <a:normAutofit/>
          </a:bodyPr>
          <a:lstStyle>
            <a:lvl1pPr marL="0" indent="0">
              <a:buNone/>
              <a:defRPr sz="21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4814316" y="3127248"/>
            <a:ext cx="370332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766EAB4-C89A-414B-BF06-1D094B5437F3}" type="datetimeFigureOut">
              <a:rPr lang="en-IN" smtClean="0"/>
              <a:pPr/>
              <a:t>23-12-2022</a:t>
            </a:fld>
            <a:endParaRPr lang="en-IN" dirty="0"/>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31179470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477229" y="181596"/>
            <a:ext cx="618954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sz="1350"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132838" y="1572768"/>
            <a:ext cx="4876038" cy="4096512"/>
          </a:xfrm>
        </p:spPr>
        <p:txBody>
          <a:bodyPr>
            <a:normAutofit/>
          </a:bodyPr>
          <a:lstStyle>
            <a:lvl1pPr algn="ctr">
              <a:defRPr sz="3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766EAB4-C89A-414B-BF06-1D094B5437F3}" type="datetimeFigureOut">
              <a:rPr lang="en-IN" smtClean="0"/>
              <a:pPr/>
              <a:t>23-12-2022</a:t>
            </a:fld>
            <a:endParaRPr lang="en-IN" dirty="0"/>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22786881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766EAB4-C89A-414B-BF06-1D094B5437F3}" type="datetimeFigureOut">
              <a:rPr lang="en-IN" smtClean="0"/>
              <a:pPr/>
              <a:t>23-12-2022</a:t>
            </a:fld>
            <a:endParaRPr lang="en-IN" dirty="0"/>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226287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2266157"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sz="1350"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3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628650" y="2011680"/>
            <a:ext cx="78867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766EAB4-C89A-414B-BF06-1D094B5437F3}" type="datetimeFigureOut">
              <a:rPr lang="en-IN" smtClean="0"/>
              <a:pPr/>
              <a:t>23-12-2022</a:t>
            </a:fld>
            <a:endParaRPr lang="en-IN" dirty="0"/>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17094910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326075" y="-1"/>
            <a:ext cx="7817925"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sz="1350" dirty="0"/>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766EAB4-C89A-414B-BF06-1D094B5437F3}" type="datetimeFigureOut">
              <a:rPr lang="en-IN" smtClean="0"/>
              <a:pPr/>
              <a:t>23-12-2022</a:t>
            </a:fld>
            <a:endParaRPr lang="en-IN" dirty="0"/>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41117042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3545046" y="0"/>
            <a:ext cx="5604286"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sz="1350" dirty="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629841" y="640080"/>
            <a:ext cx="2914650" cy="2953512"/>
          </a:xfrm>
        </p:spPr>
        <p:txBody>
          <a:bodyPr anchor="b"/>
          <a:lstStyle>
            <a:lvl1pPr>
              <a:defRPr sz="2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5294376" y="640080"/>
            <a:ext cx="3367278" cy="5596128"/>
          </a:xfrm>
        </p:spPr>
        <p:txBody>
          <a:bodyPr anchor="ct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629841" y="3776472"/>
            <a:ext cx="2914650" cy="2468880"/>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766EAB4-C89A-414B-BF06-1D094B5437F3}" type="datetimeFigureOut">
              <a:rPr lang="en-IN" smtClean="0"/>
              <a:pPr/>
              <a:t>23-12-2022</a:t>
            </a:fld>
            <a:endParaRPr lang="en-IN" dirty="0"/>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IN" dirty="0"/>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2430171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513724" y="1332237"/>
            <a:ext cx="3947799"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sz="1350"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049274" y="2523744"/>
            <a:ext cx="2873502" cy="1453896"/>
          </a:xfrm>
        </p:spPr>
        <p:txBody>
          <a:bodyPr anchor="b"/>
          <a:lstStyle>
            <a:lvl1pPr algn="ctr">
              <a:defRPr sz="2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5033772" y="640079"/>
            <a:ext cx="3627882" cy="556869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241298" y="4087368"/>
            <a:ext cx="2489454" cy="649224"/>
          </a:xfrm>
        </p:spPr>
        <p:txBody>
          <a:bodyPr>
            <a:noAutofit/>
          </a:bodyPr>
          <a:lstStyle>
            <a:lvl1pPr marL="0" indent="0" algn="ctr">
              <a:buNone/>
              <a:defRPr sz="1500" cap="all" baseline="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766EAB4-C89A-414B-BF06-1D094B5437F3}" type="datetimeFigureOut">
              <a:rPr lang="en-IN" smtClean="0"/>
              <a:pPr/>
              <a:t>23-12-2022</a:t>
            </a:fld>
            <a:endParaRPr lang="en-IN" dirty="0"/>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25708152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766EAB4-C89A-414B-BF06-1D094B5437F3}" type="datetimeFigureOut">
              <a:rPr lang="en-IN" smtClean="0"/>
              <a:pPr/>
              <a:t>23-12-2022</a:t>
            </a:fld>
            <a:endParaRPr lang="en-IN" dirty="0"/>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7915441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766EAB4-C89A-414B-BF06-1D094B5437F3}" type="datetimeFigureOut">
              <a:rPr lang="en-IN" smtClean="0"/>
              <a:pPr/>
              <a:t>23-12-2022</a:t>
            </a:fld>
            <a:endParaRPr lang="en-IN" dirty="0"/>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29427593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1949891" y="527562"/>
            <a:ext cx="5244219"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sz="1350"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131570" y="1591056"/>
            <a:ext cx="4279392" cy="3264408"/>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143000" y="4928616"/>
            <a:ext cx="4279392" cy="996696"/>
          </a:xfrm>
        </p:spPr>
        <p:txBody>
          <a:bodyPr/>
          <a:lstStyle>
            <a:lvl1pPr marL="0" indent="0" algn="l">
              <a:buNone/>
              <a:defRPr sz="1800" cap="all" baseline="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766EAB4-C89A-414B-BF06-1D094B5437F3}" type="datetimeFigureOut">
              <a:rPr lang="en-IN" smtClean="0"/>
              <a:pPr/>
              <a:t>23-12-2022</a:t>
            </a:fld>
            <a:endParaRPr lang="en-IN" dirty="0"/>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4754142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2266157"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sz="1350"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3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628650" y="2011680"/>
            <a:ext cx="78867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766EAB4-C89A-414B-BF06-1D094B5437F3}" type="datetimeFigureOut">
              <a:rPr lang="en-IN" smtClean="0"/>
              <a:pPr/>
              <a:t>23-12-2022</a:t>
            </a:fld>
            <a:endParaRPr lang="en-IN" dirty="0"/>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33059779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5407362" y="0"/>
            <a:ext cx="3107988"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sz="1350"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623888" y="1078991"/>
            <a:ext cx="3950208" cy="3136392"/>
          </a:xfrm>
        </p:spPr>
        <p:txBody>
          <a:bodyPr anchor="b">
            <a:normAutofit/>
          </a:bodyPr>
          <a:lstStyle>
            <a:lvl1pP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623888" y="4279393"/>
            <a:ext cx="3950208" cy="1500187"/>
          </a:xfrm>
        </p:spPr>
        <p:txBody>
          <a:bodyPr/>
          <a:lstStyle>
            <a:lvl1pPr marL="0" indent="0">
              <a:buNone/>
              <a:defRPr sz="1800" cap="all" baseline="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766EAB4-C89A-414B-BF06-1D094B5437F3}" type="datetimeFigureOut">
              <a:rPr lang="en-IN" smtClean="0"/>
              <a:pPr/>
              <a:t>23-12-2022</a:t>
            </a:fld>
            <a:endParaRPr lang="en-IN" dirty="0"/>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16018094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2266157"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sz="1350" dirty="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3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628650" y="2011680"/>
            <a:ext cx="370332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4814316" y="2011680"/>
            <a:ext cx="370332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766EAB4-C89A-414B-BF06-1D094B5437F3}" type="datetimeFigureOut">
              <a:rPr lang="en-IN" smtClean="0"/>
              <a:pPr/>
              <a:t>23-12-2022</a:t>
            </a:fld>
            <a:endParaRPr lang="en-IN" dirty="0"/>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42625089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2266157"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sz="1350"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629841" y="365126"/>
            <a:ext cx="7886700" cy="1325563"/>
          </a:xfrm>
        </p:spPr>
        <p:txBody>
          <a:bodyPr>
            <a:normAutofit/>
          </a:bodyPr>
          <a:lstStyle>
            <a:lvl1pPr>
              <a:defRPr sz="3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629841" y="2011680"/>
            <a:ext cx="3703320" cy="950976"/>
          </a:xfrm>
        </p:spPr>
        <p:txBody>
          <a:bodyPr anchor="b">
            <a:normAutofit/>
          </a:bodyPr>
          <a:lstStyle>
            <a:lvl1pPr marL="0" indent="0">
              <a:buNone/>
              <a:defRPr sz="21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629841" y="3127248"/>
            <a:ext cx="370332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4814316" y="2011680"/>
            <a:ext cx="3703320" cy="950976"/>
          </a:xfrm>
        </p:spPr>
        <p:txBody>
          <a:bodyPr anchor="b">
            <a:normAutofit/>
          </a:bodyPr>
          <a:lstStyle>
            <a:lvl1pPr marL="0" indent="0">
              <a:buNone/>
              <a:defRPr sz="21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4814316" y="3127248"/>
            <a:ext cx="370332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766EAB4-C89A-414B-BF06-1D094B5437F3}" type="datetimeFigureOut">
              <a:rPr lang="en-IN" smtClean="0"/>
              <a:pPr/>
              <a:t>23-12-2022</a:t>
            </a:fld>
            <a:endParaRPr lang="en-IN" dirty="0"/>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2156975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5407362" y="0"/>
            <a:ext cx="3107988"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sz="1350"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623888" y="1078991"/>
            <a:ext cx="3950208" cy="3136392"/>
          </a:xfrm>
        </p:spPr>
        <p:txBody>
          <a:bodyPr anchor="b">
            <a:normAutofit/>
          </a:bodyPr>
          <a:lstStyle>
            <a:lvl1pP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623888" y="4279393"/>
            <a:ext cx="3950208" cy="1500187"/>
          </a:xfrm>
        </p:spPr>
        <p:txBody>
          <a:bodyPr/>
          <a:lstStyle>
            <a:lvl1pPr marL="0" indent="0">
              <a:buNone/>
              <a:defRPr sz="1800" cap="all" baseline="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766EAB4-C89A-414B-BF06-1D094B5437F3}" type="datetimeFigureOut">
              <a:rPr lang="en-IN" smtClean="0"/>
              <a:pPr/>
              <a:t>23-12-2022</a:t>
            </a:fld>
            <a:endParaRPr lang="en-IN" dirty="0"/>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41833023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477229" y="181596"/>
            <a:ext cx="618954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sz="1350"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132838" y="1572768"/>
            <a:ext cx="4876038" cy="4096512"/>
          </a:xfrm>
        </p:spPr>
        <p:txBody>
          <a:bodyPr>
            <a:normAutofit/>
          </a:bodyPr>
          <a:lstStyle>
            <a:lvl1pPr algn="ctr">
              <a:defRPr sz="3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766EAB4-C89A-414B-BF06-1D094B5437F3}" type="datetimeFigureOut">
              <a:rPr lang="en-IN" smtClean="0"/>
              <a:pPr/>
              <a:t>23-12-2022</a:t>
            </a:fld>
            <a:endParaRPr lang="en-IN" dirty="0"/>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30031215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766EAB4-C89A-414B-BF06-1D094B5437F3}" type="datetimeFigureOut">
              <a:rPr lang="en-IN" smtClean="0"/>
              <a:pPr/>
              <a:t>23-12-2022</a:t>
            </a:fld>
            <a:endParaRPr lang="en-IN" dirty="0"/>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38953392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326075" y="-1"/>
            <a:ext cx="7817925"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sz="1350" dirty="0"/>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766EAB4-C89A-414B-BF06-1D094B5437F3}" type="datetimeFigureOut">
              <a:rPr lang="en-IN" smtClean="0"/>
              <a:pPr/>
              <a:t>23-12-2022</a:t>
            </a:fld>
            <a:endParaRPr lang="en-IN" dirty="0"/>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1502065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3545046" y="0"/>
            <a:ext cx="5604286"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sz="1350" dirty="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629841" y="640080"/>
            <a:ext cx="2914650" cy="2953512"/>
          </a:xfrm>
        </p:spPr>
        <p:txBody>
          <a:bodyPr anchor="b"/>
          <a:lstStyle>
            <a:lvl1pPr>
              <a:defRPr sz="2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5294376" y="640080"/>
            <a:ext cx="3367278" cy="5596128"/>
          </a:xfrm>
        </p:spPr>
        <p:txBody>
          <a:bodyPr anchor="ct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629841" y="3776472"/>
            <a:ext cx="2914650" cy="2468880"/>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766EAB4-C89A-414B-BF06-1D094B5437F3}" type="datetimeFigureOut">
              <a:rPr lang="en-IN" smtClean="0"/>
              <a:pPr/>
              <a:t>23-12-2022</a:t>
            </a:fld>
            <a:endParaRPr lang="en-IN" dirty="0"/>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IN" dirty="0"/>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24247070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513724" y="1332237"/>
            <a:ext cx="3947799"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sz="1350"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049274" y="2523744"/>
            <a:ext cx="2873502" cy="1453896"/>
          </a:xfrm>
        </p:spPr>
        <p:txBody>
          <a:bodyPr anchor="b"/>
          <a:lstStyle>
            <a:lvl1pPr algn="ctr">
              <a:defRPr sz="2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5033772" y="640079"/>
            <a:ext cx="3627882" cy="556869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241298" y="4087368"/>
            <a:ext cx="2489454" cy="649224"/>
          </a:xfrm>
        </p:spPr>
        <p:txBody>
          <a:bodyPr>
            <a:noAutofit/>
          </a:bodyPr>
          <a:lstStyle>
            <a:lvl1pPr marL="0" indent="0" algn="ctr">
              <a:buNone/>
              <a:defRPr sz="1500" cap="all" baseline="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766EAB4-C89A-414B-BF06-1D094B5437F3}" type="datetimeFigureOut">
              <a:rPr lang="en-IN" smtClean="0"/>
              <a:pPr/>
              <a:t>23-12-2022</a:t>
            </a:fld>
            <a:endParaRPr lang="en-IN" dirty="0"/>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29090942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766EAB4-C89A-414B-BF06-1D094B5437F3}" type="datetimeFigureOut">
              <a:rPr lang="en-IN" smtClean="0"/>
              <a:pPr/>
              <a:t>23-12-2022</a:t>
            </a:fld>
            <a:endParaRPr lang="en-IN" dirty="0"/>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17754134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766EAB4-C89A-414B-BF06-1D094B5437F3}" type="datetimeFigureOut">
              <a:rPr lang="en-IN" smtClean="0"/>
              <a:pPr/>
              <a:t>23-12-2022</a:t>
            </a:fld>
            <a:endParaRPr lang="en-IN" dirty="0"/>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128230607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66EAB4-C89A-414B-BF06-1D094B5437F3}" type="datetimeFigureOut">
              <a:rPr lang="en-IN" smtClean="0"/>
              <a:pPr/>
              <a:t>23-12-2022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CEE41C9-79FB-4A52-98C3-1E828383B08B}" type="slidenum">
              <a:rPr lang="en-IN" smtClean="0"/>
              <a:pPr/>
              <a:t>‹#›</a:t>
            </a:fld>
            <a:endParaRPr lang="en-IN" dirty="0"/>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2542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2266157"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sz="1350" dirty="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3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628650" y="2011680"/>
            <a:ext cx="370332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4814316" y="2011680"/>
            <a:ext cx="370332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766EAB4-C89A-414B-BF06-1D094B5437F3}" type="datetimeFigureOut">
              <a:rPr lang="en-IN" smtClean="0"/>
              <a:pPr/>
              <a:t>23-12-2022</a:t>
            </a:fld>
            <a:endParaRPr lang="en-IN" dirty="0"/>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3326317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2266157"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sz="1350"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629841" y="365126"/>
            <a:ext cx="7886700" cy="1325563"/>
          </a:xfrm>
        </p:spPr>
        <p:txBody>
          <a:bodyPr>
            <a:normAutofit/>
          </a:bodyPr>
          <a:lstStyle>
            <a:lvl1pPr>
              <a:defRPr sz="3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629841" y="2011680"/>
            <a:ext cx="3703320" cy="950976"/>
          </a:xfrm>
        </p:spPr>
        <p:txBody>
          <a:bodyPr anchor="b">
            <a:normAutofit/>
          </a:bodyPr>
          <a:lstStyle>
            <a:lvl1pPr marL="0" indent="0">
              <a:buNone/>
              <a:defRPr sz="21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629841" y="3127248"/>
            <a:ext cx="370332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4814316" y="2011680"/>
            <a:ext cx="3703320" cy="950976"/>
          </a:xfrm>
        </p:spPr>
        <p:txBody>
          <a:bodyPr anchor="b">
            <a:normAutofit/>
          </a:bodyPr>
          <a:lstStyle>
            <a:lvl1pPr marL="0" indent="0">
              <a:buNone/>
              <a:defRPr sz="21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4814316" y="3127248"/>
            <a:ext cx="370332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766EAB4-C89A-414B-BF06-1D094B5437F3}" type="datetimeFigureOut">
              <a:rPr lang="en-IN" smtClean="0"/>
              <a:pPr/>
              <a:t>23-12-2022</a:t>
            </a:fld>
            <a:endParaRPr lang="en-IN" dirty="0"/>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1098264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477229" y="181596"/>
            <a:ext cx="618954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sz="1350"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132838" y="1572768"/>
            <a:ext cx="4876038" cy="4096512"/>
          </a:xfrm>
        </p:spPr>
        <p:txBody>
          <a:bodyPr>
            <a:normAutofit/>
          </a:bodyPr>
          <a:lstStyle>
            <a:lvl1pPr algn="ctr">
              <a:defRPr sz="3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766EAB4-C89A-414B-BF06-1D094B5437F3}" type="datetimeFigureOut">
              <a:rPr lang="en-IN" smtClean="0"/>
              <a:pPr/>
              <a:t>23-12-2022</a:t>
            </a:fld>
            <a:endParaRPr lang="en-IN" dirty="0"/>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565932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766EAB4-C89A-414B-BF06-1D094B5437F3}" type="datetimeFigureOut">
              <a:rPr lang="en-IN" smtClean="0"/>
              <a:pPr/>
              <a:t>23-12-2022</a:t>
            </a:fld>
            <a:endParaRPr lang="en-IN" dirty="0"/>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57293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326075" y="-1"/>
            <a:ext cx="7817925"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sz="1350" dirty="0"/>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766EAB4-C89A-414B-BF06-1D094B5437F3}" type="datetimeFigureOut">
              <a:rPr lang="en-IN" smtClean="0"/>
              <a:pPr/>
              <a:t>23-12-2022</a:t>
            </a:fld>
            <a:endParaRPr lang="en-IN" dirty="0"/>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1057588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3545046" y="0"/>
            <a:ext cx="5604286"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sz="1350" dirty="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629841" y="640080"/>
            <a:ext cx="2914650" cy="2953512"/>
          </a:xfrm>
        </p:spPr>
        <p:txBody>
          <a:bodyPr anchor="b"/>
          <a:lstStyle>
            <a:lvl1pPr>
              <a:defRPr sz="2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5294376" y="640080"/>
            <a:ext cx="3367278" cy="5596128"/>
          </a:xfrm>
        </p:spPr>
        <p:txBody>
          <a:bodyPr anchor="ct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629841" y="3776472"/>
            <a:ext cx="2914650" cy="2468880"/>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766EAB4-C89A-414B-BF06-1D094B5437F3}" type="datetimeFigureOut">
              <a:rPr lang="en-IN" smtClean="0"/>
              <a:pPr/>
              <a:t>23-12-2022</a:t>
            </a:fld>
            <a:endParaRPr lang="en-IN" dirty="0"/>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IN" dirty="0"/>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3737941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766EAB4-C89A-414B-BF06-1D094B5437F3}" type="datetimeFigureOut">
              <a:rPr lang="en-IN" smtClean="0"/>
              <a:pPr/>
              <a:t>23-12-2022</a:t>
            </a:fld>
            <a:endParaRPr lang="en-IN" dirty="0"/>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1127483164"/>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Lst>
  <p:txStyles>
    <p:titleStyle>
      <a:lvl1pPr algn="l" defTabSz="685800" rtl="0" eaLnBrk="1" latinLnBrk="0" hangingPunct="1">
        <a:lnSpc>
          <a:spcPct val="90000"/>
        </a:lnSpc>
        <a:spcBef>
          <a:spcPct val="0"/>
        </a:spcBef>
        <a:buNone/>
        <a:defRPr sz="3300" i="1" kern="1200">
          <a:solidFill>
            <a:schemeClr val="tx1"/>
          </a:solidFill>
          <a:latin typeface="+mj-lt"/>
          <a:ea typeface="+mj-ea"/>
          <a:cs typeface="+mj-cs"/>
        </a:defRPr>
      </a:lvl1pPr>
    </p:titleStyle>
    <p:bodyStyle>
      <a:lvl1pPr marL="171450" indent="-171450" algn="l" defTabSz="685800" rtl="0" eaLnBrk="1" latinLnBrk="0" hangingPunct="1">
        <a:lnSpc>
          <a:spcPct val="10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766EAB4-C89A-414B-BF06-1D094B5437F3}" type="datetimeFigureOut">
              <a:rPr lang="en-IN" smtClean="0"/>
              <a:pPr/>
              <a:t>23-12-2022</a:t>
            </a:fld>
            <a:endParaRPr lang="en-IN" dirty="0"/>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3511494957"/>
      </p:ext>
    </p:extLst>
  </p:cSld>
  <p:clrMap bg1="lt1" tx1="dk1" bg2="lt2" tx2="dk2" accent1="accent1" accent2="accent2" accent3="accent3" accent4="accent4" accent5="accent5" accent6="accent6" hlink="hlink" folHlink="folHlink"/>
  <p:sldLayoutIdLst>
    <p:sldLayoutId id="2147484019" r:id="rId1"/>
    <p:sldLayoutId id="2147484020" r:id="rId2"/>
    <p:sldLayoutId id="2147484021" r:id="rId3"/>
    <p:sldLayoutId id="2147484022" r:id="rId4"/>
    <p:sldLayoutId id="2147484023" r:id="rId5"/>
    <p:sldLayoutId id="2147484024" r:id="rId6"/>
    <p:sldLayoutId id="2147484025" r:id="rId7"/>
    <p:sldLayoutId id="2147484026" r:id="rId8"/>
    <p:sldLayoutId id="2147484027" r:id="rId9"/>
    <p:sldLayoutId id="2147484028" r:id="rId10"/>
    <p:sldLayoutId id="2147484029" r:id="rId11"/>
    <p:sldLayoutId id="2147484030" r:id="rId12"/>
  </p:sldLayoutIdLst>
  <p:txStyles>
    <p:titleStyle>
      <a:lvl1pPr algn="l" defTabSz="685800" rtl="0" eaLnBrk="1" latinLnBrk="0" hangingPunct="1">
        <a:lnSpc>
          <a:spcPct val="90000"/>
        </a:lnSpc>
        <a:spcBef>
          <a:spcPct val="0"/>
        </a:spcBef>
        <a:buNone/>
        <a:defRPr sz="3300" i="1" kern="1200">
          <a:solidFill>
            <a:schemeClr val="tx1"/>
          </a:solidFill>
          <a:latin typeface="+mj-lt"/>
          <a:ea typeface="+mj-ea"/>
          <a:cs typeface="+mj-cs"/>
        </a:defRPr>
      </a:lvl1pPr>
    </p:titleStyle>
    <p:bodyStyle>
      <a:lvl1pPr marL="171450" indent="-171450" algn="l" defTabSz="685800" rtl="0" eaLnBrk="1" latinLnBrk="0" hangingPunct="1">
        <a:lnSpc>
          <a:spcPct val="10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766EAB4-C89A-414B-BF06-1D094B5437F3}" type="datetimeFigureOut">
              <a:rPr lang="en-IN" smtClean="0"/>
              <a:pPr/>
              <a:t>23-12-2022</a:t>
            </a:fld>
            <a:endParaRPr lang="en-IN" dirty="0"/>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876947145"/>
      </p:ext>
    </p:extLst>
  </p:cSld>
  <p:clrMap bg1="lt1" tx1="dk1" bg2="lt2" tx2="dk2" accent1="accent1" accent2="accent2" accent3="accent3" accent4="accent4" accent5="accent5" accent6="accent6" hlink="hlink" folHlink="folHlink"/>
  <p:sldLayoutIdLst>
    <p:sldLayoutId id="2147484178" r:id="rId1"/>
    <p:sldLayoutId id="2147484179" r:id="rId2"/>
    <p:sldLayoutId id="2147484180" r:id="rId3"/>
    <p:sldLayoutId id="2147484181" r:id="rId4"/>
    <p:sldLayoutId id="2147484182" r:id="rId5"/>
    <p:sldLayoutId id="2147484183" r:id="rId6"/>
    <p:sldLayoutId id="2147484184" r:id="rId7"/>
    <p:sldLayoutId id="2147484185" r:id="rId8"/>
    <p:sldLayoutId id="2147484186" r:id="rId9"/>
    <p:sldLayoutId id="2147484187" r:id="rId10"/>
    <p:sldLayoutId id="2147484188" r:id="rId11"/>
    <p:sldLayoutId id="2147484189" r:id="rId12"/>
    <p:sldLayoutId id="2147484190" r:id="rId13"/>
  </p:sldLayoutIdLst>
  <p:txStyles>
    <p:titleStyle>
      <a:lvl1pPr algn="l" defTabSz="685800" rtl="0" eaLnBrk="1" latinLnBrk="0" hangingPunct="1">
        <a:lnSpc>
          <a:spcPct val="90000"/>
        </a:lnSpc>
        <a:spcBef>
          <a:spcPct val="0"/>
        </a:spcBef>
        <a:buNone/>
        <a:defRPr sz="3300" i="1" kern="1200">
          <a:solidFill>
            <a:schemeClr val="tx1"/>
          </a:solidFill>
          <a:latin typeface="+mj-lt"/>
          <a:ea typeface="+mj-ea"/>
          <a:cs typeface="+mj-cs"/>
        </a:defRPr>
      </a:lvl1pPr>
    </p:titleStyle>
    <p:bodyStyle>
      <a:lvl1pPr marL="171450" indent="-171450" algn="l" defTabSz="685800" rtl="0" eaLnBrk="1" latinLnBrk="0" hangingPunct="1">
        <a:lnSpc>
          <a:spcPct val="10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D7C3BA-7344-47F9-8C35-F9505B922E25}"/>
              </a:ext>
            </a:extLst>
          </p:cNvPr>
          <p:cNvSpPr/>
          <p:nvPr/>
        </p:nvSpPr>
        <p:spPr>
          <a:xfrm>
            <a:off x="1403648" y="1071546"/>
            <a:ext cx="5887698" cy="1231106"/>
          </a:xfrm>
          <a:prstGeom prst="rect">
            <a:avLst/>
          </a:prstGeom>
        </p:spPr>
        <p:txBody>
          <a:bodyPr wrap="square">
            <a:spAutoFit/>
          </a:bodyPr>
          <a:lstStyle/>
          <a:p>
            <a:pPr algn="ctr"/>
            <a:endParaRPr lang="en-US" sz="1400" b="1" dirty="0"/>
          </a:p>
          <a:p>
            <a:pPr algn="ctr"/>
            <a:endParaRPr lang="en-US" sz="1400" b="1" dirty="0"/>
          </a:p>
          <a:p>
            <a:pPr algn="ctr"/>
            <a:endParaRPr lang="en-US" sz="1400" b="1" dirty="0"/>
          </a:p>
          <a:p>
            <a:pPr algn="ctr"/>
            <a:r>
              <a:rPr lang="en-US" sz="1400" b="1" dirty="0"/>
              <a:t>A Project Presentation on</a:t>
            </a:r>
            <a:endParaRPr lang="en-IN" sz="1200" dirty="0"/>
          </a:p>
          <a:p>
            <a:pPr algn="ctr"/>
            <a:endParaRPr lang="en-IN" dirty="0"/>
          </a:p>
        </p:txBody>
      </p:sp>
      <p:sp>
        <p:nvSpPr>
          <p:cNvPr id="7" name="Rectangle 6">
            <a:extLst>
              <a:ext uri="{FF2B5EF4-FFF2-40B4-BE49-F238E27FC236}">
                <a16:creationId xmlns:a16="http://schemas.microsoft.com/office/drawing/2014/main" id="{79448CE6-8EC4-4E1D-AE4D-5AF4A7C4DF47}"/>
              </a:ext>
            </a:extLst>
          </p:cNvPr>
          <p:cNvSpPr/>
          <p:nvPr/>
        </p:nvSpPr>
        <p:spPr>
          <a:xfrm>
            <a:off x="535505" y="1500174"/>
            <a:ext cx="7632848" cy="1200329"/>
          </a:xfrm>
          <a:prstGeom prst="rect">
            <a:avLst/>
          </a:prstGeom>
        </p:spPr>
        <p:txBody>
          <a:bodyPr wrap="square">
            <a:spAutoFit/>
          </a:bodyPr>
          <a:lstStyle/>
          <a:p>
            <a:pPr algn="ctr"/>
            <a:endParaRPr lang="en-US" sz="2400" b="1" dirty="0">
              <a:solidFill>
                <a:schemeClr val="tx1">
                  <a:lumMod val="65000"/>
                  <a:lumOff val="35000"/>
                </a:schemeClr>
              </a:solidFill>
            </a:endParaRPr>
          </a:p>
          <a:p>
            <a:pPr algn="ctr"/>
            <a:endParaRPr lang="en-US" sz="2400" b="1" dirty="0">
              <a:solidFill>
                <a:schemeClr val="tx1">
                  <a:lumMod val="65000"/>
                  <a:lumOff val="35000"/>
                </a:schemeClr>
              </a:solidFill>
              <a:effectLst>
                <a:outerShdw blurRad="38100" dist="38100" dir="2700000" algn="tl">
                  <a:srgbClr val="000000">
                    <a:alpha val="43137"/>
                  </a:srgbClr>
                </a:outerShdw>
              </a:effectLst>
            </a:endParaRPr>
          </a:p>
          <a:p>
            <a:pPr algn="ctr"/>
            <a:r>
              <a:rPr lang="en-US" sz="2400" b="1" dirty="0">
                <a:latin typeface="Times New Roman" pitchFamily="18" charset="0"/>
                <a:cs typeface="Times New Roman" pitchFamily="18" charset="0"/>
              </a:rPr>
              <a:t>TELECOMMUNICATION CHURN PREDICTION</a:t>
            </a:r>
            <a:endParaRPr lang="en-IN" sz="2400" b="1" dirty="0">
              <a:latin typeface="Times New Roman" pitchFamily="18" charset="0"/>
              <a:cs typeface="Times New Roman" pitchFamily="18" charset="0"/>
            </a:endParaRPr>
          </a:p>
        </p:txBody>
      </p:sp>
      <p:sp>
        <p:nvSpPr>
          <p:cNvPr id="8" name="Rectangle 7">
            <a:extLst>
              <a:ext uri="{FF2B5EF4-FFF2-40B4-BE49-F238E27FC236}">
                <a16:creationId xmlns:a16="http://schemas.microsoft.com/office/drawing/2014/main" id="{66E6186B-D6A1-45B5-88F0-15DEE44258B7}"/>
              </a:ext>
            </a:extLst>
          </p:cNvPr>
          <p:cNvSpPr/>
          <p:nvPr/>
        </p:nvSpPr>
        <p:spPr>
          <a:xfrm>
            <a:off x="620382" y="3643314"/>
            <a:ext cx="4383665" cy="2862322"/>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Presented  by</a:t>
            </a:r>
          </a:p>
          <a:p>
            <a:endParaRPr lang="en-IN" i="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Arunima K</a:t>
            </a:r>
          </a:p>
          <a:p>
            <a:r>
              <a:rPr lang="en-IN" dirty="0">
                <a:latin typeface="Times New Roman" panose="02020603050405020304" pitchFamily="18" charset="0"/>
                <a:cs typeface="Times New Roman" panose="02020603050405020304" pitchFamily="18" charset="0"/>
              </a:rPr>
              <a:t>Aswathi Suraj Nair</a:t>
            </a:r>
          </a:p>
          <a:p>
            <a:r>
              <a:rPr lang="en-IN" dirty="0">
                <a:latin typeface="Times New Roman" panose="02020603050405020304" pitchFamily="18" charset="0"/>
                <a:cs typeface="Times New Roman" panose="02020603050405020304" pitchFamily="18" charset="0"/>
              </a:rPr>
              <a:t>Dinesh B Sawale</a:t>
            </a:r>
          </a:p>
          <a:p>
            <a:r>
              <a:rPr lang="en-IN" dirty="0">
                <a:latin typeface="Times New Roman" panose="02020603050405020304" pitchFamily="18" charset="0"/>
                <a:cs typeface="Times New Roman" panose="02020603050405020304" pitchFamily="18" charset="0"/>
              </a:rPr>
              <a:t>Kushal Hiralal Niveriya </a:t>
            </a:r>
          </a:p>
          <a:p>
            <a:r>
              <a:rPr lang="en-IN" dirty="0">
                <a:latin typeface="Times New Roman" panose="02020603050405020304" pitchFamily="18" charset="0"/>
                <a:cs typeface="Times New Roman" panose="02020603050405020304" pitchFamily="18" charset="0"/>
              </a:rPr>
              <a:t>Milind Dattatray Mali </a:t>
            </a:r>
          </a:p>
          <a:p>
            <a:r>
              <a:rPr lang="en-IN" dirty="0">
                <a:latin typeface="Times New Roman" panose="02020603050405020304" pitchFamily="18" charset="0"/>
                <a:cs typeface="Times New Roman" panose="02020603050405020304" pitchFamily="18" charset="0"/>
              </a:rPr>
              <a:t>Spoorthy V</a:t>
            </a:r>
          </a:p>
          <a:p>
            <a:r>
              <a:rPr lang="en-IN" dirty="0">
                <a:latin typeface="Times New Roman" panose="02020603050405020304" pitchFamily="18" charset="0"/>
                <a:cs typeface="Times New Roman" panose="02020603050405020304" pitchFamily="18" charset="0"/>
              </a:rPr>
              <a:t>Vishal Ramakant Sawant</a:t>
            </a:r>
          </a:p>
          <a:p>
            <a:endParaRPr lang="en-IN"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FC1A7F82-4ED2-4B50-8C23-F995B4407EA8}"/>
              </a:ext>
            </a:extLst>
          </p:cNvPr>
          <p:cNvSpPr/>
          <p:nvPr/>
        </p:nvSpPr>
        <p:spPr>
          <a:xfrm>
            <a:off x="5572132" y="142852"/>
            <a:ext cx="3000396" cy="830997"/>
          </a:xfrm>
          <a:prstGeom prst="rect">
            <a:avLst/>
          </a:prstGeom>
        </p:spPr>
        <p:txBody>
          <a:bodyPr wrap="square">
            <a:spAutoFit/>
          </a:bodyPr>
          <a:lstStyle/>
          <a:p>
            <a:pPr>
              <a:buFont typeface="Arial" pitchFamily="34" charset="0"/>
              <a:buChar char="•"/>
            </a:pPr>
            <a:endParaRPr lang="en-US" sz="1600" dirty="0"/>
          </a:p>
          <a:p>
            <a:r>
              <a:rPr lang="en-US" sz="1600" b="1" dirty="0">
                <a:solidFill>
                  <a:srgbClr val="0070C0"/>
                </a:solidFill>
              </a:rPr>
              <a:t>                     </a:t>
            </a:r>
            <a:r>
              <a:rPr lang="en-US" sz="1600" b="1" dirty="0">
                <a:solidFill>
                  <a:schemeClr val="bg2">
                    <a:lumMod val="50000"/>
                  </a:schemeClr>
                </a:solidFill>
              </a:rPr>
              <a:t>ExcelR Solutions </a:t>
            </a:r>
            <a:endParaRPr lang="en-IN" sz="1600" b="1" kern="0" dirty="0">
              <a:solidFill>
                <a:schemeClr val="bg2">
                  <a:lumMod val="50000"/>
                </a:schemeClr>
              </a:solidFill>
            </a:endParaRPr>
          </a:p>
          <a:p>
            <a:pPr>
              <a:buFont typeface="Arial" pitchFamily="34" charset="0"/>
              <a:buChar char="•"/>
            </a:pPr>
            <a:endParaRPr lang="en-IN" sz="1600" dirty="0"/>
          </a:p>
        </p:txBody>
      </p:sp>
      <p:sp>
        <p:nvSpPr>
          <p:cNvPr id="3" name="TextBox 2">
            <a:extLst>
              <a:ext uri="{FF2B5EF4-FFF2-40B4-BE49-F238E27FC236}">
                <a16:creationId xmlns:a16="http://schemas.microsoft.com/office/drawing/2014/main" id="{5B1282A2-7F60-49B9-921C-9A8D9C1A864B}"/>
              </a:ext>
            </a:extLst>
          </p:cNvPr>
          <p:cNvSpPr txBox="1"/>
          <p:nvPr/>
        </p:nvSpPr>
        <p:spPr>
          <a:xfrm>
            <a:off x="281556" y="141665"/>
            <a:ext cx="8712968" cy="67710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7836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28604"/>
            <a:ext cx="7886700" cy="3571900"/>
          </a:xfrm>
        </p:spPr>
        <p:txBody>
          <a:bodyPr>
            <a:normAutofit fontScale="92500" lnSpcReduction="10000"/>
          </a:bodyPr>
          <a:lstStyle/>
          <a:p>
            <a:pPr>
              <a:buNone/>
            </a:pPr>
            <a:r>
              <a:rPr lang="en-US" b="1" dirty="0">
                <a:latin typeface="Times New Roman" pitchFamily="18" charset="0"/>
                <a:cs typeface="Times New Roman" pitchFamily="18" charset="0"/>
              </a:rPr>
              <a:t>STATE and AREA.CODE</a:t>
            </a:r>
          </a:p>
          <a:p>
            <a:endParaRPr lang="en-US" dirty="0"/>
          </a:p>
          <a:p>
            <a:pPr>
              <a:buFont typeface="Wingdings" pitchFamily="2" charset="2"/>
              <a:buChar char="Ø"/>
            </a:pPr>
            <a:r>
              <a:rPr lang="en-US" dirty="0"/>
              <a:t> </a:t>
            </a:r>
            <a:r>
              <a:rPr lang="en-US" dirty="0">
                <a:latin typeface="Times New Roman" pitchFamily="18" charset="0"/>
                <a:cs typeface="Times New Roman" pitchFamily="18" charset="0"/>
              </a:rPr>
              <a:t> By analysing the above plots and data its very difficult to predict churn customer from area code or state.</a:t>
            </a:r>
          </a:p>
          <a:p>
            <a:pPr>
              <a:buNone/>
            </a:pPr>
            <a:r>
              <a:rPr lang="en-US" dirty="0">
                <a:latin typeface="Times New Roman" pitchFamily="18" charset="0"/>
                <a:cs typeface="Times New Roman" pitchFamily="18" charset="0"/>
              </a:rPr>
              <a:t> </a:t>
            </a:r>
          </a:p>
          <a:p>
            <a:pPr>
              <a:buFont typeface="Wingdings" pitchFamily="2" charset="2"/>
              <a:buChar char="Ø"/>
            </a:pPr>
            <a:r>
              <a:rPr lang="en-US" dirty="0">
                <a:latin typeface="Times New Roman" pitchFamily="18" charset="0"/>
                <a:cs typeface="Times New Roman" pitchFamily="18" charset="0"/>
              </a:rPr>
              <a:t>  Both features are independent in nature. </a:t>
            </a:r>
          </a:p>
          <a:p>
            <a:pPr>
              <a:buNone/>
            </a:pPr>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  There are no use of this feature for predicting churn customer.</a:t>
            </a:r>
          </a:p>
          <a:p>
            <a:pPr>
              <a:buNone/>
            </a:pPr>
            <a:r>
              <a:rPr lang="en-US" dirty="0">
                <a:latin typeface="Times New Roman" pitchFamily="18" charset="0"/>
                <a:cs typeface="Times New Roman" pitchFamily="18" charset="0"/>
              </a:rPr>
              <a:t> </a:t>
            </a:r>
          </a:p>
          <a:p>
            <a:pPr>
              <a:buFont typeface="Wingdings" pitchFamily="2" charset="2"/>
              <a:buChar char="Ø"/>
            </a:pPr>
            <a:r>
              <a:rPr lang="en-US" dirty="0">
                <a:latin typeface="Times New Roman" pitchFamily="18" charset="0"/>
                <a:cs typeface="Times New Roman" pitchFamily="18" charset="0"/>
              </a:rPr>
              <a:t>  Having no relationship between churn and this features.</a:t>
            </a:r>
          </a:p>
        </p:txBody>
      </p:sp>
      <p:sp>
        <p:nvSpPr>
          <p:cNvPr id="4" name="TextBox 3"/>
          <p:cNvSpPr txBox="1"/>
          <p:nvPr/>
        </p:nvSpPr>
        <p:spPr>
          <a:xfrm>
            <a:off x="714348" y="4214818"/>
            <a:ext cx="7858180" cy="738664"/>
          </a:xfrm>
          <a:prstGeom prst="rect">
            <a:avLst/>
          </a:prstGeom>
          <a:noFill/>
        </p:spPr>
        <p:txBody>
          <a:bodyPr wrap="square" rtlCol="0">
            <a:spAutoFit/>
          </a:bodyPr>
          <a:lstStyle/>
          <a:p>
            <a:r>
              <a:rPr lang="en-US" sz="2000" dirty="0">
                <a:latin typeface="Times New Roman" pitchFamily="18" charset="0"/>
                <a:cs typeface="Times New Roman" pitchFamily="18" charset="0"/>
              </a:rPr>
              <a:t>So we drop this unused features</a:t>
            </a:r>
            <a:r>
              <a:rPr lang="en-US" sz="2400" dirty="0">
                <a:latin typeface="Times New Roman" pitchFamily="18" charset="0"/>
                <a:cs typeface="Times New Roman" pitchFamily="18" charset="0"/>
              </a:rPr>
              <a: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365127"/>
            <a:ext cx="4643470" cy="920733"/>
          </a:xfrm>
        </p:spPr>
        <p:txBody>
          <a:bodyPr>
            <a:normAutofit/>
          </a:bodyPr>
          <a:lstStyle/>
          <a:p>
            <a:r>
              <a:rPr lang="en-IN" sz="2400" b="1" i="0" dirty="0">
                <a:solidFill>
                  <a:schemeClr val="dk1"/>
                </a:solidFill>
                <a:latin typeface="Times New Roman" pitchFamily="18" charset="0"/>
                <a:ea typeface="Arial"/>
                <a:cs typeface="Times New Roman" pitchFamily="18" charset="0"/>
                <a:sym typeface="Arial"/>
              </a:rPr>
              <a:t>ACCOUNT LENGTH vs. CHURN</a:t>
            </a:r>
            <a:endParaRPr lang="en-US" sz="2400" dirty="0"/>
          </a:p>
        </p:txBody>
      </p:sp>
      <p:pic>
        <p:nvPicPr>
          <p:cNvPr id="5" name="Content Placeholder 3" descr="download (5).png"/>
          <p:cNvPicPr>
            <a:picLocks noGrp="1" noChangeAspect="1"/>
          </p:cNvPicPr>
          <p:nvPr>
            <p:ph sz="half" idx="1"/>
          </p:nvPr>
        </p:nvPicPr>
        <p:blipFill>
          <a:blip r:embed="rId2"/>
          <a:stretch>
            <a:fillRect/>
          </a:stretch>
        </p:blipFill>
        <p:spPr>
          <a:xfrm>
            <a:off x="214282" y="1285860"/>
            <a:ext cx="3975130" cy="3643339"/>
          </a:xfrm>
        </p:spPr>
      </p:pic>
      <p:pic>
        <p:nvPicPr>
          <p:cNvPr id="6" name="Content Placeholder 3" descr="download (7).png"/>
          <p:cNvPicPr>
            <a:picLocks noGrp="1" noChangeAspect="1"/>
          </p:cNvPicPr>
          <p:nvPr>
            <p:ph sz="half" idx="2"/>
          </p:nvPr>
        </p:nvPicPr>
        <p:blipFill>
          <a:blip r:embed="rId3"/>
          <a:stretch>
            <a:fillRect/>
          </a:stretch>
        </p:blipFill>
        <p:spPr>
          <a:xfrm>
            <a:off x="4786314" y="1357298"/>
            <a:ext cx="4114830" cy="3571901"/>
          </a:xfrm>
        </p:spPr>
      </p:pic>
      <p:sp>
        <p:nvSpPr>
          <p:cNvPr id="7" name="TextBox 6"/>
          <p:cNvSpPr txBox="1"/>
          <p:nvPr/>
        </p:nvSpPr>
        <p:spPr>
          <a:xfrm>
            <a:off x="4786315" y="428604"/>
            <a:ext cx="4357686" cy="830997"/>
          </a:xfrm>
          <a:prstGeom prst="rect">
            <a:avLst/>
          </a:prstGeom>
          <a:noFill/>
        </p:spPr>
        <p:txBody>
          <a:bodyPr wrap="square" rtlCol="0">
            <a:spAutoFit/>
          </a:bodyPr>
          <a:lstStyle/>
          <a:p>
            <a:r>
              <a:rPr lang="en-US" sz="2400" b="1" dirty="0">
                <a:latin typeface="Times New Roman" pitchFamily="18" charset="0"/>
                <a:cs typeface="Times New Roman" pitchFamily="18" charset="0"/>
              </a:rPr>
              <a:t>INTERNATIONAL PLAN vs. CHURN </a:t>
            </a:r>
            <a:endParaRPr lang="en-US" sz="2400" dirty="0"/>
          </a:p>
        </p:txBody>
      </p:sp>
      <p:sp>
        <p:nvSpPr>
          <p:cNvPr id="8" name="TextBox 7"/>
          <p:cNvSpPr txBox="1"/>
          <p:nvPr/>
        </p:nvSpPr>
        <p:spPr>
          <a:xfrm>
            <a:off x="214282" y="5000636"/>
            <a:ext cx="4000528" cy="1754326"/>
          </a:xfrm>
          <a:prstGeom prst="rect">
            <a:avLst/>
          </a:prstGeom>
          <a:noFill/>
        </p:spPr>
        <p:txBody>
          <a:bodyPr wrap="square" rtlCol="0">
            <a:spAutoFit/>
          </a:bodyPr>
          <a:lstStyle/>
          <a:p>
            <a:pPr algn="just"/>
            <a:r>
              <a:rPr lang="en-US" dirty="0">
                <a:latin typeface="Times New Roman" pitchFamily="18" charset="0"/>
                <a:cs typeface="Times New Roman" pitchFamily="18" charset="0"/>
              </a:rPr>
              <a:t>After analyzing various aspects of the "account length" column we didn't found any useful relation to churn. so we aren't able to build any connection to the churn as of now. let's see what other features say about the churn</a:t>
            </a:r>
          </a:p>
        </p:txBody>
      </p:sp>
      <p:sp>
        <p:nvSpPr>
          <p:cNvPr id="9" name="TextBox 8"/>
          <p:cNvSpPr txBox="1"/>
          <p:nvPr/>
        </p:nvSpPr>
        <p:spPr>
          <a:xfrm>
            <a:off x="4714876" y="5000636"/>
            <a:ext cx="4214842" cy="1754326"/>
          </a:xfrm>
          <a:prstGeom prst="rect">
            <a:avLst/>
          </a:prstGeom>
          <a:noFill/>
        </p:spPr>
        <p:txBody>
          <a:bodyPr wrap="square" rtlCol="0">
            <a:spAutoFit/>
          </a:bodyPr>
          <a:lstStyle/>
          <a:p>
            <a:pPr algn="just"/>
            <a:r>
              <a:rPr lang="en-US" dirty="0">
                <a:latin typeface="Times New Roman" pitchFamily="18" charset="0"/>
                <a:cs typeface="Times New Roman" pitchFamily="18" charset="0"/>
              </a:rPr>
              <a:t>From the above data we get, There are 4527 customers who don’t have a international plan. There are 473 customers who have a international plan. So basically the people who bought International plans are churning in big numbers.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365127"/>
            <a:ext cx="3857652" cy="992172"/>
          </a:xfrm>
        </p:spPr>
        <p:txBody>
          <a:bodyPr>
            <a:normAutofit/>
          </a:bodyPr>
          <a:lstStyle/>
          <a:p>
            <a:r>
              <a:rPr lang="en-US" sz="2400" b="1" i="0" dirty="0">
                <a:latin typeface="Times New Roman" pitchFamily="18" charset="0"/>
                <a:cs typeface="Times New Roman" pitchFamily="18" charset="0"/>
              </a:rPr>
              <a:t>VOICE MESSAGES vs. CHURN</a:t>
            </a:r>
            <a:endParaRPr lang="en-US" sz="2400" dirty="0"/>
          </a:p>
        </p:txBody>
      </p:sp>
      <p:pic>
        <p:nvPicPr>
          <p:cNvPr id="5" name="Content Placeholder 3" descr="download (9).png"/>
          <p:cNvPicPr>
            <a:picLocks noGrp="1" noChangeAspect="1"/>
          </p:cNvPicPr>
          <p:nvPr>
            <p:ph sz="half" idx="1"/>
          </p:nvPr>
        </p:nvPicPr>
        <p:blipFill>
          <a:blip r:embed="rId2"/>
          <a:stretch>
            <a:fillRect/>
          </a:stretch>
        </p:blipFill>
        <p:spPr>
          <a:xfrm>
            <a:off x="214282" y="1428736"/>
            <a:ext cx="3929090" cy="3000396"/>
          </a:xfrm>
        </p:spPr>
      </p:pic>
      <p:pic>
        <p:nvPicPr>
          <p:cNvPr id="6" name="Content Placeholder 3" descr="download (10).png"/>
          <p:cNvPicPr>
            <a:picLocks noGrp="1" noChangeAspect="1"/>
          </p:cNvPicPr>
          <p:nvPr>
            <p:ph sz="half" idx="2"/>
          </p:nvPr>
        </p:nvPicPr>
        <p:blipFill>
          <a:blip r:embed="rId3"/>
          <a:stretch>
            <a:fillRect/>
          </a:stretch>
        </p:blipFill>
        <p:spPr>
          <a:xfrm>
            <a:off x="4714876" y="1428736"/>
            <a:ext cx="4071966" cy="3000396"/>
          </a:xfrm>
        </p:spPr>
      </p:pic>
      <p:sp>
        <p:nvSpPr>
          <p:cNvPr id="7" name="TextBox 6"/>
          <p:cNvSpPr txBox="1"/>
          <p:nvPr/>
        </p:nvSpPr>
        <p:spPr>
          <a:xfrm>
            <a:off x="4714876" y="428604"/>
            <a:ext cx="4071967" cy="830997"/>
          </a:xfrm>
          <a:prstGeom prst="rect">
            <a:avLst/>
          </a:prstGeom>
          <a:noFill/>
        </p:spPr>
        <p:txBody>
          <a:bodyPr wrap="square" rtlCol="0">
            <a:spAutoFit/>
          </a:bodyPr>
          <a:lstStyle/>
          <a:p>
            <a:r>
              <a:rPr lang="en-US" sz="2400" b="1" dirty="0">
                <a:latin typeface="Times New Roman" pitchFamily="18" charset="0"/>
                <a:cs typeface="Times New Roman" pitchFamily="18" charset="0"/>
              </a:rPr>
              <a:t>CUSTOMER CALLS vs. CHURN</a:t>
            </a:r>
            <a:endParaRPr lang="en-US" sz="2400" dirty="0"/>
          </a:p>
        </p:txBody>
      </p:sp>
      <p:sp>
        <p:nvSpPr>
          <p:cNvPr id="8" name="TextBox 7"/>
          <p:cNvSpPr txBox="1"/>
          <p:nvPr/>
        </p:nvSpPr>
        <p:spPr>
          <a:xfrm>
            <a:off x="285720" y="4786322"/>
            <a:ext cx="3857652" cy="1754326"/>
          </a:xfrm>
          <a:prstGeom prst="rect">
            <a:avLst/>
          </a:prstGeom>
          <a:noFill/>
        </p:spPr>
        <p:txBody>
          <a:bodyPr wrap="square" rtlCol="0">
            <a:spAutoFit/>
          </a:bodyPr>
          <a:lstStyle/>
          <a:p>
            <a:r>
              <a:rPr lang="en-US" dirty="0">
                <a:latin typeface="Times New Roman" pitchFamily="18" charset="0"/>
                <a:cs typeface="Times New Roman" pitchFamily="18" charset="0"/>
              </a:rPr>
              <a:t>After analyzing the above voice message feature data we get an insight that when there are more than 20 voice messages then  there is a churn</a:t>
            </a:r>
          </a:p>
          <a:p>
            <a:r>
              <a:rPr lang="en-US" dirty="0">
                <a:latin typeface="Times New Roman" pitchFamily="18" charset="0"/>
                <a:cs typeface="Times New Roman" pitchFamily="18" charset="0"/>
              </a:rPr>
              <a:t>For that, we need to improve the voice message quality.</a:t>
            </a:r>
          </a:p>
        </p:txBody>
      </p:sp>
      <p:sp>
        <p:nvSpPr>
          <p:cNvPr id="9" name="TextBox 8"/>
          <p:cNvSpPr txBox="1"/>
          <p:nvPr/>
        </p:nvSpPr>
        <p:spPr>
          <a:xfrm>
            <a:off x="4714876" y="4549676"/>
            <a:ext cx="4000528" cy="2308324"/>
          </a:xfrm>
          <a:prstGeom prst="rect">
            <a:avLst/>
          </a:prstGeom>
          <a:noFill/>
        </p:spPr>
        <p:txBody>
          <a:bodyPr wrap="square" rtlCol="0">
            <a:spAutoFit/>
          </a:bodyPr>
          <a:lstStyle/>
          <a:p>
            <a:r>
              <a:rPr lang="en-US" dirty="0">
                <a:latin typeface="Times New Roman" pitchFamily="18" charset="0"/>
                <a:cs typeface="Times New Roman" pitchFamily="18" charset="0"/>
              </a:rPr>
              <a:t>The above data indicating that those customers who called the service center 5 times or above those customer churn percentage is higher than 60%, and customers who have called once also have a high churn rate indicating their issue was not solved in the first attempt.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357213"/>
            <a:ext cx="3643338" cy="1357322"/>
          </a:xfrm>
        </p:spPr>
        <p:txBody>
          <a:bodyPr>
            <a:normAutofit/>
          </a:bodyPr>
          <a:lstStyle/>
          <a:p>
            <a:r>
              <a:rPr lang="en-US" sz="2000" b="1" i="0" dirty="0">
                <a:latin typeface="Times New Roman" pitchFamily="18" charset="0"/>
                <a:cs typeface="Times New Roman" pitchFamily="18" charset="0"/>
              </a:rPr>
              <a:t>DAY.MIN, DAY.CHARGE vs. CHURN</a:t>
            </a:r>
            <a:endParaRPr lang="en-US" sz="2000" b="1" dirty="0"/>
          </a:p>
        </p:txBody>
      </p:sp>
      <p:pic>
        <p:nvPicPr>
          <p:cNvPr id="5" name="Content Placeholder 3" descr="download (11).png"/>
          <p:cNvPicPr>
            <a:picLocks noGrp="1" noChangeAspect="1"/>
          </p:cNvPicPr>
          <p:nvPr>
            <p:ph sz="half" idx="1"/>
          </p:nvPr>
        </p:nvPicPr>
        <p:blipFill>
          <a:blip r:embed="rId2"/>
          <a:stretch>
            <a:fillRect/>
          </a:stretch>
        </p:blipFill>
        <p:spPr>
          <a:xfrm>
            <a:off x="142844" y="642918"/>
            <a:ext cx="3786214" cy="3129479"/>
          </a:xfrm>
        </p:spPr>
      </p:pic>
      <p:pic>
        <p:nvPicPr>
          <p:cNvPr id="6" name="Content Placeholder 3" descr="download (12).png"/>
          <p:cNvPicPr>
            <a:picLocks noGrp="1" noChangeAspect="1"/>
          </p:cNvPicPr>
          <p:nvPr>
            <p:ph sz="half" idx="2"/>
          </p:nvPr>
        </p:nvPicPr>
        <p:blipFill>
          <a:blip r:embed="rId3"/>
          <a:stretch>
            <a:fillRect/>
          </a:stretch>
        </p:blipFill>
        <p:spPr>
          <a:xfrm>
            <a:off x="4643438" y="642918"/>
            <a:ext cx="3857652" cy="3143271"/>
          </a:xfrm>
          <a:prstGeom prst="rect">
            <a:avLst/>
          </a:prstGeom>
        </p:spPr>
      </p:pic>
      <p:sp>
        <p:nvSpPr>
          <p:cNvPr id="8" name="TextBox 7"/>
          <p:cNvSpPr txBox="1"/>
          <p:nvPr/>
        </p:nvSpPr>
        <p:spPr>
          <a:xfrm>
            <a:off x="4857752" y="0"/>
            <a:ext cx="3857652" cy="707886"/>
          </a:xfrm>
          <a:prstGeom prst="rect">
            <a:avLst/>
          </a:prstGeom>
          <a:noFill/>
        </p:spPr>
        <p:txBody>
          <a:bodyPr wrap="square" rtlCol="0">
            <a:spAutoFit/>
          </a:bodyPr>
          <a:lstStyle/>
          <a:p>
            <a:r>
              <a:rPr lang="en-US" sz="2000" b="1" dirty="0">
                <a:latin typeface="Times New Roman" pitchFamily="18" charset="0"/>
                <a:cs typeface="Times New Roman" pitchFamily="18" charset="0"/>
              </a:rPr>
              <a:t>EVE.MIN, EVE.CHARGE vs. CHURN</a:t>
            </a:r>
            <a:endParaRPr lang="en-US" sz="2000" dirty="0"/>
          </a:p>
        </p:txBody>
      </p:sp>
      <p:sp>
        <p:nvSpPr>
          <p:cNvPr id="9" name="TextBox 8"/>
          <p:cNvSpPr txBox="1"/>
          <p:nvPr/>
        </p:nvSpPr>
        <p:spPr>
          <a:xfrm>
            <a:off x="1643042" y="3929066"/>
            <a:ext cx="5632554" cy="369332"/>
          </a:xfrm>
          <a:prstGeom prst="rect">
            <a:avLst/>
          </a:prstGeom>
          <a:noFill/>
        </p:spPr>
        <p:txBody>
          <a:bodyPr wrap="square" rtlCol="0">
            <a:spAutoFit/>
          </a:bodyPr>
          <a:lstStyle/>
          <a:p>
            <a:r>
              <a:rPr lang="en-US" b="1" dirty="0">
                <a:latin typeface="Times New Roman" pitchFamily="18" charset="0"/>
                <a:cs typeface="Times New Roman" pitchFamily="18" charset="0"/>
              </a:rPr>
              <a:t>NIGHT.MIN, NIGHT.CHARGE vs. CHURN</a:t>
            </a:r>
            <a:endParaRPr lang="en-US" dirty="0"/>
          </a:p>
        </p:txBody>
      </p:sp>
      <p:pic>
        <p:nvPicPr>
          <p:cNvPr id="10" name="Content Placeholder 3" descr="download (13).png"/>
          <p:cNvPicPr>
            <a:picLocks noChangeAspect="1"/>
          </p:cNvPicPr>
          <p:nvPr/>
        </p:nvPicPr>
        <p:blipFill>
          <a:blip r:embed="rId4"/>
          <a:stretch>
            <a:fillRect/>
          </a:stretch>
        </p:blipFill>
        <p:spPr>
          <a:xfrm>
            <a:off x="1714480" y="4286256"/>
            <a:ext cx="4572032" cy="243261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ownload (14).png"/>
          <p:cNvPicPr>
            <a:picLocks noGrp="1" noChangeAspect="1"/>
          </p:cNvPicPr>
          <p:nvPr>
            <p:ph idx="1"/>
          </p:nvPr>
        </p:nvPicPr>
        <p:blipFill>
          <a:blip r:embed="rId2"/>
          <a:stretch>
            <a:fillRect/>
          </a:stretch>
        </p:blipFill>
        <p:spPr>
          <a:xfrm>
            <a:off x="571471" y="1071546"/>
            <a:ext cx="8072495" cy="4429156"/>
          </a:xfrm>
        </p:spPr>
      </p:pic>
      <p:sp>
        <p:nvSpPr>
          <p:cNvPr id="4" name="Title 3"/>
          <p:cNvSpPr>
            <a:spLocks noGrp="1"/>
          </p:cNvSpPr>
          <p:nvPr>
            <p:ph type="title"/>
          </p:nvPr>
        </p:nvSpPr>
        <p:spPr>
          <a:xfrm>
            <a:off x="628650" y="365127"/>
            <a:ext cx="8372506" cy="706419"/>
          </a:xfrm>
        </p:spPr>
        <p:txBody>
          <a:bodyPr>
            <a:noAutofit/>
          </a:bodyPr>
          <a:lstStyle/>
          <a:p>
            <a:r>
              <a:rPr lang="en-US" sz="2400" b="1" i="0" dirty="0">
                <a:latin typeface="Times New Roman" pitchFamily="18" charset="0"/>
                <a:cs typeface="Times New Roman" pitchFamily="18" charset="0"/>
              </a:rPr>
              <a:t>Relation between overall call charge and overall call minutes </a:t>
            </a:r>
          </a:p>
        </p:txBody>
      </p:sp>
      <p:sp>
        <p:nvSpPr>
          <p:cNvPr id="7" name="TextBox 6"/>
          <p:cNvSpPr txBox="1"/>
          <p:nvPr/>
        </p:nvSpPr>
        <p:spPr>
          <a:xfrm>
            <a:off x="571472" y="5572140"/>
            <a:ext cx="7929618" cy="1200329"/>
          </a:xfrm>
          <a:prstGeom prst="rect">
            <a:avLst/>
          </a:prstGeom>
          <a:noFill/>
        </p:spPr>
        <p:txBody>
          <a:bodyPr wrap="square" rtlCol="0">
            <a:spAutoFit/>
          </a:bodyPr>
          <a:lstStyle/>
          <a:p>
            <a:pPr algn="just"/>
            <a:r>
              <a:rPr lang="en-US" dirty="0">
                <a:latin typeface="Times New Roman" pitchFamily="18" charset="0"/>
                <a:cs typeface="Times New Roman" pitchFamily="18" charset="0"/>
              </a:rPr>
              <a:t>we have noticed that total day/night/eve minutes/call/charges are not put any kind of cause for churn rate. But international call charges are high as compare to others it's an obvious thing but that may be a cause for international plan customers to churn out.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135048"/>
          </a:xfrm>
        </p:spPr>
        <p:txBody>
          <a:bodyPr>
            <a:normAutofit/>
          </a:bodyPr>
          <a:lstStyle/>
          <a:p>
            <a:pPr algn="ctr"/>
            <a:r>
              <a:rPr lang="en-IN" sz="3200" b="1" i="0" dirty="0">
                <a:solidFill>
                  <a:schemeClr val="dk1"/>
                </a:solidFill>
                <a:latin typeface="Times New Roman" pitchFamily="18" charset="0"/>
                <a:ea typeface="Arial"/>
                <a:cs typeface="Times New Roman" pitchFamily="18" charset="0"/>
                <a:sym typeface="Arial"/>
              </a:rPr>
              <a:t>CORRELATION MATRIX</a:t>
            </a:r>
            <a:endParaRPr lang="en-US" sz="3200" dirty="0">
              <a:latin typeface="Times New Roman" pitchFamily="18" charset="0"/>
              <a:cs typeface="Times New Roman" pitchFamily="18" charset="0"/>
            </a:endParaRPr>
          </a:p>
        </p:txBody>
      </p:sp>
      <p:pic>
        <p:nvPicPr>
          <p:cNvPr id="4" name="Content Placeholder 3" descr="download (15).png"/>
          <p:cNvPicPr>
            <a:picLocks noGrp="1" noChangeAspect="1"/>
          </p:cNvPicPr>
          <p:nvPr>
            <p:ph idx="1"/>
          </p:nvPr>
        </p:nvPicPr>
        <p:blipFill>
          <a:blip r:embed="rId2"/>
          <a:stretch>
            <a:fillRect/>
          </a:stretch>
        </p:blipFill>
        <p:spPr>
          <a:xfrm>
            <a:off x="214282" y="1428736"/>
            <a:ext cx="8715436" cy="5072097"/>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6420"/>
          </a:xfrm>
        </p:spPr>
        <p:txBody>
          <a:bodyPr/>
          <a:lstStyle/>
          <a:p>
            <a:r>
              <a:rPr lang="en-US" b="1" i="0" dirty="0">
                <a:latin typeface="Times New Roman" pitchFamily="18" charset="0"/>
                <a:cs typeface="Times New Roman" pitchFamily="18" charset="0"/>
              </a:rPr>
              <a:t>Outliers in Data</a:t>
            </a:r>
          </a:p>
        </p:txBody>
      </p:sp>
      <p:sp>
        <p:nvSpPr>
          <p:cNvPr id="3" name="Content Placeholder 2"/>
          <p:cNvSpPr>
            <a:spLocks noGrp="1"/>
          </p:cNvSpPr>
          <p:nvPr>
            <p:ph idx="1"/>
          </p:nvPr>
        </p:nvSpPr>
        <p:spPr>
          <a:xfrm>
            <a:off x="628650" y="1214422"/>
            <a:ext cx="7886700" cy="3357586"/>
          </a:xfrm>
        </p:spPr>
        <p:txBody>
          <a:bodyPr/>
          <a:lstStyle/>
          <a:p>
            <a:pPr>
              <a:buFont typeface="Wingdings" pitchFamily="2" charset="2"/>
              <a:buChar char="Ø"/>
            </a:pPr>
            <a:r>
              <a:rPr lang="en-US" dirty="0"/>
              <a:t> </a:t>
            </a:r>
            <a:r>
              <a:rPr lang="en-US" dirty="0">
                <a:latin typeface="Times New Roman" pitchFamily="18" charset="0"/>
                <a:cs typeface="Times New Roman" pitchFamily="18" charset="0"/>
              </a:rPr>
              <a:t>Finding outliers in the data.</a:t>
            </a:r>
          </a:p>
          <a:p>
            <a:pPr>
              <a:buFont typeface="Wingdings" pitchFamily="2" charset="2"/>
              <a:buChar char="Ø"/>
            </a:pPr>
            <a:r>
              <a:rPr lang="en-US" dirty="0">
                <a:latin typeface="Times New Roman" pitchFamily="18" charset="0"/>
                <a:cs typeface="Times New Roman" pitchFamily="18" charset="0"/>
              </a:rPr>
              <a:t> Dropping categorical data from the outliers </a:t>
            </a:r>
            <a:r>
              <a:rPr lang="en-US" dirty="0" err="1">
                <a:latin typeface="Times New Roman" pitchFamily="18" charset="0"/>
                <a:cs typeface="Times New Roman" pitchFamily="18" charset="0"/>
              </a:rPr>
              <a:t>dataframe</a:t>
            </a:r>
            <a:r>
              <a:rPr lang="en-US" dirty="0">
                <a:latin typeface="Times New Roman" pitchFamily="18" charset="0"/>
                <a:cs typeface="Times New Roman" pitchFamily="18" charset="0"/>
              </a:rPr>
              <a:t>.</a:t>
            </a:r>
          </a:p>
          <a:p>
            <a:pPr>
              <a:buFont typeface="Wingdings" pitchFamily="2" charset="2"/>
              <a:buChar char="Ø"/>
            </a:pPr>
            <a:r>
              <a:rPr lang="en-US" dirty="0">
                <a:latin typeface="Times New Roman" pitchFamily="18" charset="0"/>
                <a:cs typeface="Times New Roman" pitchFamily="18" charset="0"/>
              </a:rPr>
              <a:t> Getting the outliers which are greater than or equal to 0.</a:t>
            </a:r>
          </a:p>
          <a:p>
            <a:pPr>
              <a:buFont typeface="Wingdings" pitchFamily="2" charset="2"/>
              <a:buChar char="Ø"/>
            </a:pPr>
            <a:r>
              <a:rPr lang="en-US" dirty="0">
                <a:latin typeface="Times New Roman" pitchFamily="18" charset="0"/>
                <a:cs typeface="Times New Roman" pitchFamily="18" charset="0"/>
              </a:rPr>
              <a:t> Later we add churn feature and remove duplicate values. </a:t>
            </a:r>
          </a:p>
          <a:p>
            <a:pPr>
              <a:buFont typeface="Wingdings" pitchFamily="2" charset="2"/>
              <a:buChar char="Ø"/>
            </a:pPr>
            <a:r>
              <a:rPr lang="en-US" dirty="0">
                <a:latin typeface="Times New Roman" pitchFamily="18" charset="0"/>
                <a:cs typeface="Times New Roman" pitchFamily="18" charset="0"/>
              </a:rPr>
              <a:t> So,</a:t>
            </a:r>
          </a:p>
          <a:p>
            <a:pPr>
              <a:buNone/>
            </a:pPr>
            <a:r>
              <a:rPr lang="en-US" dirty="0">
                <a:latin typeface="Times New Roman" pitchFamily="18" charset="0"/>
                <a:cs typeface="Times New Roman" pitchFamily="18" charset="0"/>
              </a:rPr>
              <a:t> Non Churn Outliers = </a:t>
            </a:r>
            <a:r>
              <a:rPr lang="en-US" sz="2400" dirty="0">
                <a:latin typeface="Times New Roman" pitchFamily="18" charset="0"/>
                <a:ea typeface="Arial"/>
                <a:cs typeface="Times New Roman" pitchFamily="18" charset="0"/>
                <a:sym typeface="Arial"/>
              </a:rPr>
              <a:t> 391</a:t>
            </a:r>
          </a:p>
          <a:p>
            <a:pPr>
              <a:buNone/>
            </a:pPr>
            <a:r>
              <a:rPr lang="en-US" dirty="0">
                <a:latin typeface="Times New Roman" pitchFamily="18" charset="0"/>
                <a:cs typeface="Times New Roman" pitchFamily="18" charset="0"/>
              </a:rPr>
              <a:t> Churn Outliers = 87</a:t>
            </a:r>
          </a:p>
          <a:p>
            <a:pPr>
              <a:buFont typeface="Wingdings" pitchFamily="2" charset="2"/>
              <a:buChar char="Ø"/>
            </a:pPr>
            <a:endParaRPr lang="en-US" dirty="0">
              <a:latin typeface="Times New Roman" pitchFamily="18" charset="0"/>
              <a:cs typeface="Times New Roman" pitchFamily="18" charset="0"/>
            </a:endParaRPr>
          </a:p>
          <a:p>
            <a:pPr>
              <a:buFont typeface="Wingdings" pitchFamily="2" charset="2"/>
              <a:buChar char="Ø"/>
            </a:pPr>
            <a:endParaRPr lang="en-US" dirty="0"/>
          </a:p>
        </p:txBody>
      </p:sp>
      <p:pic>
        <p:nvPicPr>
          <p:cNvPr id="4098" name="Picture 2" descr="C:\Users\spoorthy\Downloads\download (18).png"/>
          <p:cNvPicPr>
            <a:picLocks noChangeAspect="1" noChangeArrowheads="1"/>
          </p:cNvPicPr>
          <p:nvPr/>
        </p:nvPicPr>
        <p:blipFill>
          <a:blip r:embed="rId2"/>
          <a:srcRect/>
          <a:stretch>
            <a:fillRect/>
          </a:stretch>
        </p:blipFill>
        <p:spPr bwMode="auto">
          <a:xfrm>
            <a:off x="4286248" y="3214686"/>
            <a:ext cx="4000528" cy="321471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 (19).png"/>
          <p:cNvPicPr>
            <a:picLocks noGrp="1" noChangeAspect="1"/>
          </p:cNvPicPr>
          <p:nvPr>
            <p:ph idx="1"/>
          </p:nvPr>
        </p:nvPicPr>
        <p:blipFill>
          <a:blip r:embed="rId2"/>
          <a:stretch>
            <a:fillRect/>
          </a:stretch>
        </p:blipFill>
        <p:spPr>
          <a:xfrm>
            <a:off x="357158" y="357166"/>
            <a:ext cx="7886700" cy="4144043"/>
          </a:xfrm>
        </p:spPr>
      </p:pic>
      <p:sp>
        <p:nvSpPr>
          <p:cNvPr id="5" name="TextBox 4"/>
          <p:cNvSpPr txBox="1"/>
          <p:nvPr/>
        </p:nvSpPr>
        <p:spPr>
          <a:xfrm>
            <a:off x="214282" y="4714884"/>
            <a:ext cx="8818440" cy="1846659"/>
          </a:xfrm>
          <a:prstGeom prst="rect">
            <a:avLst/>
          </a:prstGeom>
          <a:noFill/>
        </p:spPr>
        <p:txBody>
          <a:bodyPr wrap="none" rtlCol="0">
            <a:spAutoFit/>
          </a:bodyPr>
          <a:lstStyle/>
          <a:p>
            <a:pPr>
              <a:buFont typeface="Wingdings" pitchFamily="2" charset="2"/>
              <a:buChar char="Ø"/>
            </a:pPr>
            <a:r>
              <a:rPr lang="en-US" sz="2400" dirty="0">
                <a:latin typeface="Times New Roman" pitchFamily="18" charset="0"/>
                <a:cs typeface="Times New Roman" pitchFamily="18" charset="0"/>
              </a:rPr>
              <a:t>There are 391 customers who are outliers but they are not churns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customers and 87 customers are outliers but they are churn customers.</a:t>
            </a:r>
          </a:p>
          <a:p>
            <a:endParaRPr lang="en-US" sz="2400" dirty="0">
              <a:latin typeface="Times New Roman" pitchFamily="18" charset="0"/>
              <a:cs typeface="Times New Roman" pitchFamily="18" charset="0"/>
            </a:endParaRPr>
          </a:p>
          <a:p>
            <a:pPr>
              <a:buFont typeface="Wingdings" pitchFamily="2" charset="2"/>
              <a:buChar char="Ø"/>
            </a:pPr>
            <a:r>
              <a:rPr lang="en-US" sz="2400" dirty="0">
                <a:latin typeface="Times New Roman" pitchFamily="18" charset="0"/>
                <a:cs typeface="Times New Roman" pitchFamily="18" charset="0"/>
              </a:rPr>
              <a:t> Later we remove not churn customer outliers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latin typeface="Times New Roman" panose="02020603050405020304" pitchFamily="18" charset="0"/>
                <a:cs typeface="Times New Roman" panose="02020603050405020304" pitchFamily="18" charset="0"/>
              </a:rPr>
              <a:t>Feature Engineering</a:t>
            </a:r>
          </a:p>
        </p:txBody>
      </p:sp>
      <p:sp>
        <p:nvSpPr>
          <p:cNvPr id="3" name="Content Placeholder 2"/>
          <p:cNvSpPr>
            <a:spLocks noGrp="1"/>
          </p:cNvSpPr>
          <p:nvPr>
            <p:ph idx="1"/>
          </p:nvPr>
        </p:nvSpPr>
        <p:spPr/>
        <p:txBody>
          <a:bodyPr/>
          <a:lstStyle/>
          <a:p>
            <a:r>
              <a:rPr lang="en-US" dirty="0"/>
              <a:t>Process of feature engineering</a:t>
            </a:r>
          </a:p>
          <a:p>
            <a:r>
              <a:rPr lang="en-US" dirty="0"/>
              <a:t>1.Data selection- collecting required data and breaking down</a:t>
            </a:r>
          </a:p>
          <a:p>
            <a:r>
              <a:rPr lang="en-US" dirty="0"/>
              <a:t>2.Data preprocessing- cleaning the data and sampling to understand data better</a:t>
            </a:r>
          </a:p>
          <a:p>
            <a:r>
              <a:rPr lang="en-US" dirty="0"/>
              <a:t>3.Data Transformation-Feature engineering used here</a:t>
            </a:r>
          </a:p>
          <a:p>
            <a:r>
              <a:rPr lang="en-US" dirty="0"/>
              <a:t>4.Data modelling- creation, evaluation and tuning of models.</a:t>
            </a:r>
          </a:p>
        </p:txBody>
      </p:sp>
    </p:spTree>
    <p:extLst>
      <p:ext uri="{BB962C8B-B14F-4D97-AF65-F5344CB8AC3E}">
        <p14:creationId xmlns:p14="http://schemas.microsoft.com/office/powerpoint/2010/main" val="1055114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latin typeface="Times New Roman" panose="02020603050405020304" pitchFamily="18" charset="0"/>
                <a:cs typeface="Times New Roman" panose="02020603050405020304" pitchFamily="18" charset="0"/>
              </a:rPr>
              <a:t>Feature engineering techniques:-</a:t>
            </a:r>
          </a:p>
        </p:txBody>
      </p:sp>
      <p:sp>
        <p:nvSpPr>
          <p:cNvPr id="3" name="Content Placeholder 2"/>
          <p:cNvSpPr>
            <a:spLocks noGrp="1"/>
          </p:cNvSpPr>
          <p:nvPr>
            <p:ph idx="1"/>
          </p:nvPr>
        </p:nvSpPr>
        <p:spPr/>
        <p:txBody>
          <a:bodyPr/>
          <a:lstStyle/>
          <a:p>
            <a:r>
              <a:rPr lang="en-US" dirty="0"/>
              <a:t>Here are the most important feature engineering techniques adopted.</a:t>
            </a:r>
          </a:p>
          <a:p>
            <a:r>
              <a:rPr lang="en-US" dirty="0"/>
              <a:t>1.Data Imputation</a:t>
            </a:r>
          </a:p>
          <a:p>
            <a:r>
              <a:rPr lang="en-US" dirty="0"/>
              <a:t>2.Outlier Handling</a:t>
            </a:r>
          </a:p>
          <a:p>
            <a:r>
              <a:rPr lang="en-US" dirty="0"/>
              <a:t>3.One-hot encoding</a:t>
            </a:r>
          </a:p>
          <a:p>
            <a:r>
              <a:rPr lang="en-US" dirty="0"/>
              <a:t>4.Data grouping</a:t>
            </a:r>
          </a:p>
          <a:p>
            <a:r>
              <a:rPr lang="en-US" dirty="0"/>
              <a:t>5.Data scaling</a:t>
            </a:r>
          </a:p>
        </p:txBody>
      </p:sp>
    </p:spTree>
    <p:extLst>
      <p:ext uri="{BB962C8B-B14F-4D97-AF65-F5344CB8AC3E}">
        <p14:creationId xmlns:p14="http://schemas.microsoft.com/office/powerpoint/2010/main" val="4106703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8913" y="188640"/>
            <a:ext cx="3393247" cy="1143000"/>
          </a:xfrm>
        </p:spPr>
        <p:txBody>
          <a:bodyPr>
            <a:normAutofit fontScale="90000"/>
          </a:bodyPr>
          <a:lstStyle/>
          <a:p>
            <a:r>
              <a:rPr lang="en-IN" sz="4400" dirty="0">
                <a:solidFill>
                  <a:schemeClr val="tx1"/>
                </a:solidFill>
                <a:latin typeface="+mn-lt"/>
              </a:rPr>
              <a:t>                       </a:t>
            </a:r>
            <a:r>
              <a:rPr lang="en-IN" sz="4400" b="1" i="0" dirty="0">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946404" y="1331641"/>
            <a:ext cx="6446520" cy="4401616"/>
          </a:xfrm>
        </p:spPr>
        <p:txBody>
          <a:bodyPr>
            <a:normAutofit/>
          </a:bodyPr>
          <a:lstStyle/>
          <a:p>
            <a:pPr marL="114300" indent="0">
              <a:buClrTx/>
              <a:buNone/>
            </a:pPr>
            <a:r>
              <a:rPr lang="en-IN" dirty="0">
                <a:cs typeface="Times New Roman" pitchFamily="18" charset="0"/>
              </a:rPr>
              <a:t> </a:t>
            </a:r>
            <a:endParaRPr lang="en-IN" sz="2000" dirty="0">
              <a:latin typeface="Times New Roman" panose="02020603050405020304" pitchFamily="18" charset="0"/>
              <a:cs typeface="Times New Roman" panose="02020603050405020304" pitchFamily="18" charset="0"/>
            </a:endParaRPr>
          </a:p>
          <a:p>
            <a:pPr>
              <a:buClrTx/>
            </a:pPr>
            <a:r>
              <a:rPr lang="en-US" sz="2000" dirty="0">
                <a:latin typeface="Times New Roman" pitchFamily="18" charset="0"/>
                <a:cs typeface="Times New Roman" pitchFamily="18" charset="0"/>
              </a:rPr>
              <a:t>BUSINESS OBJECTIVE</a:t>
            </a:r>
          </a:p>
          <a:p>
            <a:pPr>
              <a:buClrTx/>
            </a:pPr>
            <a:r>
              <a:rPr lang="en-US" sz="2000" dirty="0">
                <a:latin typeface="Times New Roman" pitchFamily="18" charset="0"/>
                <a:cs typeface="Times New Roman" pitchFamily="18" charset="0"/>
              </a:rPr>
              <a:t>DATA SET DETAILS</a:t>
            </a:r>
          </a:p>
          <a:p>
            <a:pPr>
              <a:buClrTx/>
            </a:pPr>
            <a:r>
              <a:rPr lang="en-US" sz="2000" dirty="0">
                <a:latin typeface="Times New Roman" pitchFamily="18" charset="0"/>
                <a:cs typeface="Times New Roman" pitchFamily="18" charset="0"/>
              </a:rPr>
              <a:t>EXPLORATORY DATA ANALYSIS</a:t>
            </a:r>
          </a:p>
          <a:p>
            <a:pPr>
              <a:buClrTx/>
            </a:pPr>
            <a:r>
              <a:rPr lang="en-US" sz="2000" dirty="0">
                <a:latin typeface="Times New Roman" pitchFamily="18" charset="0"/>
                <a:cs typeface="Times New Roman" pitchFamily="18" charset="0"/>
              </a:rPr>
              <a:t>OUTLIERS IN DATA</a:t>
            </a:r>
          </a:p>
          <a:p>
            <a:pPr>
              <a:buClrTx/>
            </a:pPr>
            <a:r>
              <a:rPr lang="en-US" sz="2000" dirty="0">
                <a:latin typeface="Times New Roman" pitchFamily="18" charset="0"/>
                <a:cs typeface="Times New Roman" pitchFamily="18" charset="0"/>
              </a:rPr>
              <a:t>FEATURE ENGINEERING.</a:t>
            </a:r>
          </a:p>
          <a:p>
            <a:pPr>
              <a:buClrTx/>
            </a:pPr>
            <a:r>
              <a:rPr lang="en-US" sz="2000" dirty="0">
                <a:latin typeface="Times New Roman" pitchFamily="18" charset="0"/>
                <a:cs typeface="Times New Roman" pitchFamily="18" charset="0"/>
              </a:rPr>
              <a:t>MODEL BUIELDING</a:t>
            </a:r>
          </a:p>
          <a:p>
            <a:pPr>
              <a:buClrTx/>
            </a:pPr>
            <a:endParaRPr lang="en-US" sz="2000" dirty="0">
              <a:latin typeface="Times New Roman" pitchFamily="18" charset="0"/>
              <a:cs typeface="Times New Roman" pitchFamily="18" charset="0"/>
            </a:endParaRPr>
          </a:p>
          <a:p>
            <a:pPr marL="0" indent="0">
              <a:buClrTx/>
              <a:buNone/>
            </a:pPr>
            <a:endParaRPr lang="en-US" sz="2000" dirty="0">
              <a:latin typeface="Times New Roman" pitchFamily="18" charset="0"/>
              <a:cs typeface="Times New Roman" pitchFamily="18" charset="0"/>
            </a:endParaRPr>
          </a:p>
          <a:p>
            <a:pPr marL="0" indent="0">
              <a:buClrTx/>
              <a:buNone/>
            </a:pPr>
            <a:endParaRPr lang="en-US" sz="2000" dirty="0">
              <a:latin typeface="Times New Roman" pitchFamily="18" charset="0"/>
              <a:cs typeface="Times New Roman" pitchFamily="18" charset="0"/>
            </a:endParaRPr>
          </a:p>
          <a:p>
            <a:pPr marL="114300" indent="0">
              <a:buClrTx/>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6303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49295"/>
          </a:xfrm>
        </p:spPr>
        <p:txBody>
          <a:bodyPr/>
          <a:lstStyle/>
          <a:p>
            <a:pPr algn="ctr"/>
            <a:r>
              <a:rPr lang="en-US" b="1" i="0">
                <a:latin typeface="Times New Roman" pitchFamily="18" charset="0"/>
                <a:cs typeface="Times New Roman" pitchFamily="18" charset="0"/>
              </a:rPr>
              <a:t>MODEL</a:t>
            </a:r>
            <a:r>
              <a:rPr lang="en-US" i="0">
                <a:latin typeface="Times New Roman" pitchFamily="18" charset="0"/>
                <a:cs typeface="Times New Roman" pitchFamily="18" charset="0"/>
              </a:rPr>
              <a:t> </a:t>
            </a:r>
            <a:r>
              <a:rPr lang="en-US" b="1" i="0">
                <a:latin typeface="Times New Roman" pitchFamily="18" charset="0"/>
                <a:cs typeface="Times New Roman" pitchFamily="18" charset="0"/>
              </a:rPr>
              <a:t>BUILDING</a:t>
            </a:r>
            <a:endParaRPr lang="en-US" i="0" dirty="0">
              <a:latin typeface="Times New Roman" pitchFamily="18" charset="0"/>
              <a:cs typeface="Times New Roman" pitchFamily="18" charset="0"/>
            </a:endParaRPr>
          </a:p>
        </p:txBody>
      </p:sp>
      <p:sp>
        <p:nvSpPr>
          <p:cNvPr id="3" name="Content Placeholder 2"/>
          <p:cNvSpPr>
            <a:spLocks noGrp="1"/>
          </p:cNvSpPr>
          <p:nvPr>
            <p:ph idx="1"/>
          </p:nvPr>
        </p:nvSpPr>
        <p:spPr>
          <a:xfrm>
            <a:off x="628650" y="1643050"/>
            <a:ext cx="7886700" cy="4529150"/>
          </a:xfrm>
        </p:spPr>
        <p:txBody>
          <a:bodyPr/>
          <a:lstStyle/>
          <a:p>
            <a:pPr>
              <a:buFont typeface="Wingdings" pitchFamily="2" charset="2"/>
              <a:buChar char="Ø"/>
            </a:pPr>
            <a:r>
              <a:rPr lang="en-US" dirty="0"/>
              <a:t> </a:t>
            </a:r>
            <a:r>
              <a:rPr lang="en-US" dirty="0">
                <a:latin typeface="Times New Roman" pitchFamily="18" charset="0"/>
                <a:cs typeface="Times New Roman" pitchFamily="18" charset="0"/>
              </a:rPr>
              <a:t>Applying MinMax Scaler.</a:t>
            </a:r>
          </a:p>
          <a:p>
            <a:pPr>
              <a:buFont typeface="Wingdings" pitchFamily="2" charset="2"/>
              <a:buChar char="Ø"/>
            </a:pPr>
            <a:r>
              <a:rPr lang="en-US" dirty="0">
                <a:latin typeface="Times New Roman" pitchFamily="18" charset="0"/>
                <a:cs typeface="Times New Roman" pitchFamily="18" charset="0"/>
              </a:rPr>
              <a:t> Getting x and y variable.</a:t>
            </a:r>
            <a:endParaRPr lang="en-US" dirty="0"/>
          </a:p>
          <a:p>
            <a:pPr>
              <a:buFont typeface="Wingdings" pitchFamily="2" charset="2"/>
              <a:buChar char="Ø"/>
            </a:pPr>
            <a:r>
              <a:rPr lang="en-US" dirty="0"/>
              <a:t> </a:t>
            </a:r>
            <a:r>
              <a:rPr lang="en-US" dirty="0">
                <a:latin typeface="Times New Roman" pitchFamily="18" charset="0"/>
                <a:cs typeface="Times New Roman" pitchFamily="18" charset="0"/>
              </a:rPr>
              <a:t>Splitting data into train and test sets.</a:t>
            </a:r>
          </a:p>
          <a:p>
            <a:pPr>
              <a:buFont typeface="Wingdings" pitchFamily="2" charset="2"/>
              <a:buChar char="Ø"/>
            </a:pPr>
            <a:r>
              <a:rPr lang="en-US" dirty="0">
                <a:latin typeface="Times New Roman" pitchFamily="18" charset="0"/>
                <a:cs typeface="Times New Roman" pitchFamily="18" charset="0"/>
              </a:rPr>
              <a:t>Building the Logistic Regression, Ridge Classifier, Random forest classifier, Decision tree classifier.</a:t>
            </a:r>
          </a:p>
          <a:p>
            <a:pPr>
              <a:buFont typeface="Wingdings" pitchFamily="2" charset="2"/>
              <a:buChar char="Ø"/>
            </a:pPr>
            <a:r>
              <a:rPr lang="en-US" dirty="0">
                <a:latin typeface="Times New Roman" pitchFamily="18" charset="0"/>
                <a:cs typeface="Times New Roman" pitchFamily="18" charset="0"/>
              </a:rPr>
              <a:t> Comparison of  Accuracy score of all the applied models.</a:t>
            </a:r>
          </a:p>
          <a:p>
            <a:pPr>
              <a:buFont typeface="Wingdings" pitchFamily="2" charset="2"/>
              <a:buChar char="Ø"/>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1"/>
            <a:ext cx="8372506" cy="642917"/>
          </a:xfrm>
        </p:spPr>
        <p:txBody>
          <a:bodyPr/>
          <a:lstStyle/>
          <a:p>
            <a:r>
              <a:rPr lang="en-US" b="1" i="0" dirty="0">
                <a:latin typeface="Times New Roman" pitchFamily="18" charset="0"/>
                <a:cs typeface="Times New Roman" pitchFamily="18" charset="0"/>
              </a:rPr>
              <a:t>Logistic Regression</a:t>
            </a:r>
          </a:p>
        </p:txBody>
      </p:sp>
      <p:sp>
        <p:nvSpPr>
          <p:cNvPr id="12" name="TextBox 11"/>
          <p:cNvSpPr txBox="1"/>
          <p:nvPr/>
        </p:nvSpPr>
        <p:spPr>
          <a:xfrm>
            <a:off x="142844" y="785794"/>
            <a:ext cx="1311578" cy="369332"/>
          </a:xfrm>
          <a:prstGeom prst="rect">
            <a:avLst/>
          </a:prstGeom>
          <a:noFill/>
        </p:spPr>
        <p:txBody>
          <a:bodyPr wrap="none" rtlCol="0">
            <a:spAutoFit/>
          </a:bodyPr>
          <a:lstStyle/>
          <a:p>
            <a:r>
              <a:rPr lang="en-US" dirty="0"/>
              <a:t>Train data</a:t>
            </a:r>
          </a:p>
        </p:txBody>
      </p:sp>
      <p:sp>
        <p:nvSpPr>
          <p:cNvPr id="13" name="TextBox 12"/>
          <p:cNvSpPr txBox="1"/>
          <p:nvPr/>
        </p:nvSpPr>
        <p:spPr>
          <a:xfrm>
            <a:off x="4714876" y="714356"/>
            <a:ext cx="1217000" cy="369332"/>
          </a:xfrm>
          <a:prstGeom prst="rect">
            <a:avLst/>
          </a:prstGeom>
          <a:noFill/>
        </p:spPr>
        <p:txBody>
          <a:bodyPr wrap="none" rtlCol="0">
            <a:spAutoFit/>
          </a:bodyPr>
          <a:lstStyle/>
          <a:p>
            <a:r>
              <a:rPr lang="en-US" dirty="0"/>
              <a:t>Test data</a:t>
            </a:r>
          </a:p>
        </p:txBody>
      </p:sp>
      <p:sp>
        <p:nvSpPr>
          <p:cNvPr id="15" name="TextBox 14"/>
          <p:cNvSpPr txBox="1"/>
          <p:nvPr/>
        </p:nvSpPr>
        <p:spPr>
          <a:xfrm>
            <a:off x="3307823" y="3595302"/>
            <a:ext cx="2042547" cy="369332"/>
          </a:xfrm>
          <a:prstGeom prst="rect">
            <a:avLst/>
          </a:prstGeom>
          <a:noFill/>
        </p:spPr>
        <p:txBody>
          <a:bodyPr wrap="none" rtlCol="0">
            <a:spAutoFit/>
          </a:bodyPr>
          <a:lstStyle/>
          <a:p>
            <a:r>
              <a:rPr lang="en-US" dirty="0"/>
              <a:t>Confusion Matrix</a:t>
            </a:r>
          </a:p>
        </p:txBody>
      </p:sp>
      <p:pic>
        <p:nvPicPr>
          <p:cNvPr id="3" name="Picture 2"/>
          <p:cNvPicPr>
            <a:picLocks noChangeAspect="1"/>
          </p:cNvPicPr>
          <p:nvPr/>
        </p:nvPicPr>
        <p:blipFill>
          <a:blip r:embed="rId2"/>
          <a:stretch>
            <a:fillRect/>
          </a:stretch>
        </p:blipFill>
        <p:spPr>
          <a:xfrm>
            <a:off x="193140" y="1191748"/>
            <a:ext cx="4328563" cy="2300684"/>
          </a:xfrm>
          <a:prstGeom prst="rect">
            <a:avLst/>
          </a:prstGeom>
        </p:spPr>
      </p:pic>
      <p:pic>
        <p:nvPicPr>
          <p:cNvPr id="4" name="Picture 3"/>
          <p:cNvPicPr>
            <a:picLocks noChangeAspect="1"/>
          </p:cNvPicPr>
          <p:nvPr/>
        </p:nvPicPr>
        <p:blipFill>
          <a:blip r:embed="rId3"/>
          <a:stretch>
            <a:fillRect/>
          </a:stretch>
        </p:blipFill>
        <p:spPr>
          <a:xfrm>
            <a:off x="4714876" y="1191748"/>
            <a:ext cx="4282960" cy="2300684"/>
          </a:xfrm>
          <a:prstGeom prst="rect">
            <a:avLst/>
          </a:prstGeom>
        </p:spPr>
      </p:pic>
      <p:pic>
        <p:nvPicPr>
          <p:cNvPr id="5" name="Picture 4"/>
          <p:cNvPicPr>
            <a:picLocks noChangeAspect="1"/>
          </p:cNvPicPr>
          <p:nvPr/>
        </p:nvPicPr>
        <p:blipFill>
          <a:blip r:embed="rId4"/>
          <a:stretch>
            <a:fillRect/>
          </a:stretch>
        </p:blipFill>
        <p:spPr>
          <a:xfrm>
            <a:off x="2667409" y="3964634"/>
            <a:ext cx="3326661" cy="283382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63543"/>
          </a:xfrm>
        </p:spPr>
        <p:txBody>
          <a:bodyPr>
            <a:normAutofit fontScale="90000"/>
          </a:bodyPr>
          <a:lstStyle/>
          <a:p>
            <a:r>
              <a:rPr lang="en-US" b="1" i="0" dirty="0">
                <a:latin typeface="Times New Roman" pitchFamily="18" charset="0"/>
                <a:cs typeface="Times New Roman" pitchFamily="18" charset="0"/>
              </a:rPr>
              <a:t>Ridge Classifier</a:t>
            </a:r>
            <a:br>
              <a:rPr lang="en-US" b="1" i="0" dirty="0">
                <a:latin typeface="Times New Roman" pitchFamily="18" charset="0"/>
                <a:cs typeface="Times New Roman" pitchFamily="18" charset="0"/>
              </a:rPr>
            </a:br>
            <a:r>
              <a:rPr lang="en-US" b="1" i="0" dirty="0">
                <a:latin typeface="Times New Roman" pitchFamily="18" charset="0"/>
                <a:cs typeface="Times New Roman" pitchFamily="18" charset="0"/>
              </a:rPr>
              <a:t> </a:t>
            </a:r>
          </a:p>
        </p:txBody>
      </p:sp>
      <p:sp>
        <p:nvSpPr>
          <p:cNvPr id="6" name="TextBox 5"/>
          <p:cNvSpPr txBox="1"/>
          <p:nvPr/>
        </p:nvSpPr>
        <p:spPr>
          <a:xfrm>
            <a:off x="214282" y="1000108"/>
            <a:ext cx="1311578" cy="369332"/>
          </a:xfrm>
          <a:prstGeom prst="rect">
            <a:avLst/>
          </a:prstGeom>
          <a:noFill/>
        </p:spPr>
        <p:txBody>
          <a:bodyPr wrap="none" rtlCol="0">
            <a:spAutoFit/>
          </a:bodyPr>
          <a:lstStyle/>
          <a:p>
            <a:r>
              <a:rPr lang="en-US" dirty="0"/>
              <a:t>Train data</a:t>
            </a:r>
          </a:p>
        </p:txBody>
      </p:sp>
      <p:sp>
        <p:nvSpPr>
          <p:cNvPr id="7" name="TextBox 6"/>
          <p:cNvSpPr txBox="1"/>
          <p:nvPr/>
        </p:nvSpPr>
        <p:spPr>
          <a:xfrm>
            <a:off x="4557264" y="1000108"/>
            <a:ext cx="1217000" cy="369332"/>
          </a:xfrm>
          <a:prstGeom prst="rect">
            <a:avLst/>
          </a:prstGeom>
          <a:noFill/>
        </p:spPr>
        <p:txBody>
          <a:bodyPr wrap="none" rtlCol="0">
            <a:spAutoFit/>
          </a:bodyPr>
          <a:lstStyle/>
          <a:p>
            <a:r>
              <a:rPr lang="en-US" dirty="0"/>
              <a:t>Test data</a:t>
            </a:r>
          </a:p>
        </p:txBody>
      </p:sp>
      <p:sp>
        <p:nvSpPr>
          <p:cNvPr id="9" name="TextBox 8"/>
          <p:cNvSpPr txBox="1"/>
          <p:nvPr/>
        </p:nvSpPr>
        <p:spPr>
          <a:xfrm>
            <a:off x="3059097" y="3410657"/>
            <a:ext cx="2106667" cy="369332"/>
          </a:xfrm>
          <a:prstGeom prst="rect">
            <a:avLst/>
          </a:prstGeom>
          <a:noFill/>
        </p:spPr>
        <p:txBody>
          <a:bodyPr wrap="none" rtlCol="0">
            <a:spAutoFit/>
          </a:bodyPr>
          <a:lstStyle/>
          <a:p>
            <a:r>
              <a:rPr lang="en-US" dirty="0"/>
              <a:t> Confusion Matrix</a:t>
            </a:r>
          </a:p>
        </p:txBody>
      </p:sp>
      <p:pic>
        <p:nvPicPr>
          <p:cNvPr id="4" name="Picture 3"/>
          <p:cNvPicPr>
            <a:picLocks noChangeAspect="1"/>
          </p:cNvPicPr>
          <p:nvPr/>
        </p:nvPicPr>
        <p:blipFill>
          <a:blip r:embed="rId2"/>
          <a:stretch>
            <a:fillRect/>
          </a:stretch>
        </p:blipFill>
        <p:spPr>
          <a:xfrm>
            <a:off x="85778" y="1356744"/>
            <a:ext cx="3986156" cy="1995173"/>
          </a:xfrm>
          <a:prstGeom prst="rect">
            <a:avLst/>
          </a:prstGeom>
        </p:spPr>
      </p:pic>
      <p:pic>
        <p:nvPicPr>
          <p:cNvPr id="5" name="Picture 4"/>
          <p:cNvPicPr>
            <a:picLocks noChangeAspect="1"/>
          </p:cNvPicPr>
          <p:nvPr/>
        </p:nvPicPr>
        <p:blipFill>
          <a:blip r:embed="rId3"/>
          <a:stretch>
            <a:fillRect/>
          </a:stretch>
        </p:blipFill>
        <p:spPr>
          <a:xfrm>
            <a:off x="4572000" y="1356743"/>
            <a:ext cx="4006431" cy="1995173"/>
          </a:xfrm>
          <a:prstGeom prst="rect">
            <a:avLst/>
          </a:prstGeom>
        </p:spPr>
      </p:pic>
      <p:pic>
        <p:nvPicPr>
          <p:cNvPr id="8" name="Picture 7"/>
          <p:cNvPicPr>
            <a:picLocks noChangeAspect="1"/>
          </p:cNvPicPr>
          <p:nvPr/>
        </p:nvPicPr>
        <p:blipFill>
          <a:blip r:embed="rId4"/>
          <a:stretch>
            <a:fillRect/>
          </a:stretch>
        </p:blipFill>
        <p:spPr>
          <a:xfrm>
            <a:off x="2483768" y="3779989"/>
            <a:ext cx="3599753" cy="304450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658126" cy="777857"/>
          </a:xfrm>
        </p:spPr>
        <p:txBody>
          <a:bodyPr>
            <a:normAutofit/>
          </a:bodyPr>
          <a:lstStyle/>
          <a:p>
            <a:r>
              <a:rPr lang="en-US" b="1" i="0" dirty="0">
                <a:latin typeface="Times New Roman" pitchFamily="18" charset="0"/>
                <a:cs typeface="Times New Roman" pitchFamily="18" charset="0"/>
              </a:rPr>
              <a:t>Random Forest Classifier</a:t>
            </a:r>
            <a:endParaRPr lang="en-US" dirty="0"/>
          </a:p>
        </p:txBody>
      </p:sp>
      <p:sp>
        <p:nvSpPr>
          <p:cNvPr id="6" name="TextBox 5"/>
          <p:cNvSpPr txBox="1"/>
          <p:nvPr/>
        </p:nvSpPr>
        <p:spPr>
          <a:xfrm>
            <a:off x="80591" y="958318"/>
            <a:ext cx="1119089" cy="369332"/>
          </a:xfrm>
          <a:prstGeom prst="rect">
            <a:avLst/>
          </a:prstGeom>
          <a:noFill/>
        </p:spPr>
        <p:txBody>
          <a:bodyPr wrap="none" rtlCol="0">
            <a:spAutoFit/>
          </a:bodyPr>
          <a:lstStyle/>
          <a:p>
            <a:r>
              <a:rPr lang="en-US" dirty="0">
                <a:latin typeface="Times New Roman" pitchFamily="18" charset="0"/>
                <a:cs typeface="Times New Roman" pitchFamily="18" charset="0"/>
              </a:rPr>
              <a:t>Train data</a:t>
            </a:r>
          </a:p>
        </p:txBody>
      </p:sp>
      <p:sp>
        <p:nvSpPr>
          <p:cNvPr id="7" name="TextBox 6"/>
          <p:cNvSpPr txBox="1"/>
          <p:nvPr/>
        </p:nvSpPr>
        <p:spPr>
          <a:xfrm>
            <a:off x="4660282" y="904770"/>
            <a:ext cx="1008546" cy="369332"/>
          </a:xfrm>
          <a:prstGeom prst="rect">
            <a:avLst/>
          </a:prstGeom>
          <a:noFill/>
        </p:spPr>
        <p:txBody>
          <a:bodyPr wrap="none" rtlCol="0">
            <a:spAutoFit/>
          </a:bodyPr>
          <a:lstStyle/>
          <a:p>
            <a:r>
              <a:rPr lang="en-US" dirty="0">
                <a:latin typeface="Times New Roman" pitchFamily="18" charset="0"/>
                <a:cs typeface="Times New Roman" pitchFamily="18" charset="0"/>
              </a:rPr>
              <a:t>Test data</a:t>
            </a:r>
          </a:p>
        </p:txBody>
      </p:sp>
      <p:pic>
        <p:nvPicPr>
          <p:cNvPr id="3" name="Picture 2"/>
          <p:cNvPicPr>
            <a:picLocks noChangeAspect="1"/>
          </p:cNvPicPr>
          <p:nvPr/>
        </p:nvPicPr>
        <p:blipFill>
          <a:blip r:embed="rId2"/>
          <a:stretch>
            <a:fillRect/>
          </a:stretch>
        </p:blipFill>
        <p:spPr>
          <a:xfrm>
            <a:off x="84457" y="1300302"/>
            <a:ext cx="4343528" cy="2245929"/>
          </a:xfrm>
          <a:prstGeom prst="rect">
            <a:avLst/>
          </a:prstGeom>
        </p:spPr>
      </p:pic>
      <p:pic>
        <p:nvPicPr>
          <p:cNvPr id="4" name="Picture 3"/>
          <p:cNvPicPr>
            <a:picLocks noChangeAspect="1"/>
          </p:cNvPicPr>
          <p:nvPr/>
        </p:nvPicPr>
        <p:blipFill>
          <a:blip r:embed="rId3"/>
          <a:stretch>
            <a:fillRect/>
          </a:stretch>
        </p:blipFill>
        <p:spPr>
          <a:xfrm>
            <a:off x="4640260" y="1274101"/>
            <a:ext cx="4375658" cy="2272129"/>
          </a:xfrm>
          <a:prstGeom prst="rect">
            <a:avLst/>
          </a:prstGeom>
        </p:spPr>
      </p:pic>
      <p:pic>
        <p:nvPicPr>
          <p:cNvPr id="5" name="Picture 4"/>
          <p:cNvPicPr>
            <a:picLocks noChangeAspect="1"/>
          </p:cNvPicPr>
          <p:nvPr/>
        </p:nvPicPr>
        <p:blipFill>
          <a:blip r:embed="rId4"/>
          <a:stretch>
            <a:fillRect/>
          </a:stretch>
        </p:blipFill>
        <p:spPr>
          <a:xfrm>
            <a:off x="2716678" y="3904018"/>
            <a:ext cx="3482070" cy="2905812"/>
          </a:xfrm>
          <a:prstGeom prst="rect">
            <a:avLst/>
          </a:prstGeom>
        </p:spPr>
      </p:pic>
      <p:sp>
        <p:nvSpPr>
          <p:cNvPr id="13" name="TextBox 12"/>
          <p:cNvSpPr txBox="1"/>
          <p:nvPr/>
        </p:nvSpPr>
        <p:spPr>
          <a:xfrm>
            <a:off x="3617846" y="3540458"/>
            <a:ext cx="1832553" cy="369332"/>
          </a:xfrm>
          <a:prstGeom prst="rect">
            <a:avLst/>
          </a:prstGeom>
          <a:noFill/>
        </p:spPr>
        <p:txBody>
          <a:bodyPr wrap="none" rtlCol="0">
            <a:spAutoFit/>
          </a:bodyPr>
          <a:lstStyle/>
          <a:p>
            <a:r>
              <a:rPr lang="en-US" dirty="0">
                <a:latin typeface="Times New Roman" pitchFamily="18" charset="0"/>
                <a:cs typeface="Times New Roman" pitchFamily="18" charset="0"/>
              </a:rPr>
              <a:t>Confusion Matrix</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515250" cy="634981"/>
          </a:xfrm>
        </p:spPr>
        <p:txBody>
          <a:bodyPr>
            <a:normAutofit fontScale="90000"/>
          </a:bodyPr>
          <a:lstStyle/>
          <a:p>
            <a:r>
              <a:rPr lang="en-US" b="1" i="0" dirty="0">
                <a:latin typeface="Times New Roman" pitchFamily="18" charset="0"/>
                <a:cs typeface="Times New Roman" pitchFamily="18" charset="0"/>
              </a:rPr>
              <a:t>Decision Tree classifier</a:t>
            </a:r>
            <a:br>
              <a:rPr lang="en-US" b="1" i="0" dirty="0"/>
            </a:br>
            <a:endParaRPr lang="en-US" dirty="0"/>
          </a:p>
        </p:txBody>
      </p:sp>
      <p:sp>
        <p:nvSpPr>
          <p:cNvPr id="7" name="TextBox 6"/>
          <p:cNvSpPr txBox="1"/>
          <p:nvPr/>
        </p:nvSpPr>
        <p:spPr>
          <a:xfrm>
            <a:off x="146255" y="815442"/>
            <a:ext cx="1119089" cy="369332"/>
          </a:xfrm>
          <a:prstGeom prst="rect">
            <a:avLst/>
          </a:prstGeom>
          <a:noFill/>
        </p:spPr>
        <p:txBody>
          <a:bodyPr wrap="none" rtlCol="0">
            <a:spAutoFit/>
          </a:bodyPr>
          <a:lstStyle/>
          <a:p>
            <a:r>
              <a:rPr lang="en-US" dirty="0">
                <a:latin typeface="Times New Roman" pitchFamily="18" charset="0"/>
                <a:cs typeface="Times New Roman" pitchFamily="18" charset="0"/>
              </a:rPr>
              <a:t>Train data</a:t>
            </a:r>
          </a:p>
        </p:txBody>
      </p:sp>
      <p:sp>
        <p:nvSpPr>
          <p:cNvPr id="8" name="TextBox 7"/>
          <p:cNvSpPr txBox="1"/>
          <p:nvPr/>
        </p:nvSpPr>
        <p:spPr>
          <a:xfrm>
            <a:off x="4748136" y="815442"/>
            <a:ext cx="1008546" cy="369332"/>
          </a:xfrm>
          <a:prstGeom prst="rect">
            <a:avLst/>
          </a:prstGeom>
          <a:noFill/>
        </p:spPr>
        <p:txBody>
          <a:bodyPr wrap="none" rtlCol="0">
            <a:spAutoFit/>
          </a:bodyPr>
          <a:lstStyle/>
          <a:p>
            <a:r>
              <a:rPr lang="en-US" dirty="0">
                <a:latin typeface="Times New Roman" pitchFamily="18" charset="0"/>
                <a:cs typeface="Times New Roman" pitchFamily="18" charset="0"/>
              </a:rPr>
              <a:t>Test data</a:t>
            </a:r>
          </a:p>
        </p:txBody>
      </p:sp>
      <p:pic>
        <p:nvPicPr>
          <p:cNvPr id="3" name="Picture 2"/>
          <p:cNvPicPr>
            <a:picLocks noChangeAspect="1"/>
          </p:cNvPicPr>
          <p:nvPr/>
        </p:nvPicPr>
        <p:blipFill>
          <a:blip r:embed="rId2"/>
          <a:stretch>
            <a:fillRect/>
          </a:stretch>
        </p:blipFill>
        <p:spPr>
          <a:xfrm>
            <a:off x="121025" y="1184774"/>
            <a:ext cx="4452685" cy="2348162"/>
          </a:xfrm>
          <a:prstGeom prst="rect">
            <a:avLst/>
          </a:prstGeom>
        </p:spPr>
      </p:pic>
      <p:pic>
        <p:nvPicPr>
          <p:cNvPr id="4" name="Picture 3"/>
          <p:cNvPicPr>
            <a:picLocks noChangeAspect="1"/>
          </p:cNvPicPr>
          <p:nvPr/>
        </p:nvPicPr>
        <p:blipFill>
          <a:blip r:embed="rId3"/>
          <a:stretch>
            <a:fillRect/>
          </a:stretch>
        </p:blipFill>
        <p:spPr>
          <a:xfrm>
            <a:off x="4748136" y="1184320"/>
            <a:ext cx="4227950" cy="2348162"/>
          </a:xfrm>
          <a:prstGeom prst="rect">
            <a:avLst/>
          </a:prstGeom>
        </p:spPr>
      </p:pic>
      <p:pic>
        <p:nvPicPr>
          <p:cNvPr id="5" name="Picture 4"/>
          <p:cNvPicPr>
            <a:picLocks noChangeAspect="1"/>
          </p:cNvPicPr>
          <p:nvPr/>
        </p:nvPicPr>
        <p:blipFill>
          <a:blip r:embed="rId4"/>
          <a:stretch>
            <a:fillRect/>
          </a:stretch>
        </p:blipFill>
        <p:spPr>
          <a:xfrm>
            <a:off x="158795" y="3902268"/>
            <a:ext cx="4432712" cy="2767092"/>
          </a:xfrm>
          <a:prstGeom prst="rect">
            <a:avLst/>
          </a:prstGeom>
        </p:spPr>
      </p:pic>
      <p:pic>
        <p:nvPicPr>
          <p:cNvPr id="6" name="Picture 5"/>
          <p:cNvPicPr>
            <a:picLocks noChangeAspect="1"/>
          </p:cNvPicPr>
          <p:nvPr/>
        </p:nvPicPr>
        <p:blipFill>
          <a:blip r:embed="rId5"/>
          <a:stretch>
            <a:fillRect/>
          </a:stretch>
        </p:blipFill>
        <p:spPr>
          <a:xfrm>
            <a:off x="4748136" y="3902268"/>
            <a:ext cx="4227950" cy="2767092"/>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03CB8-2059-A128-49D8-8A81B1954A2A}"/>
              </a:ext>
            </a:extLst>
          </p:cNvPr>
          <p:cNvSpPr>
            <a:spLocks noGrp="1"/>
          </p:cNvSpPr>
          <p:nvPr>
            <p:ph type="title"/>
          </p:nvPr>
        </p:nvSpPr>
        <p:spPr>
          <a:xfrm>
            <a:off x="642925" y="332656"/>
            <a:ext cx="7886700" cy="1047650"/>
          </a:xfrm>
        </p:spPr>
        <p:txBody>
          <a:bodyPr/>
          <a:lstStyle/>
          <a:p>
            <a:r>
              <a:rPr lang="en-US" b="1" i="0" dirty="0">
                <a:latin typeface="Times New Roman" pitchFamily="18" charset="0"/>
                <a:cs typeface="Times New Roman" pitchFamily="18" charset="0"/>
              </a:rPr>
              <a:t>Naïve Bayes</a:t>
            </a:r>
            <a:endParaRPr lang="en-IN" dirty="0"/>
          </a:p>
        </p:txBody>
      </p:sp>
      <p:pic>
        <p:nvPicPr>
          <p:cNvPr id="12" name="Content Placeholder 11">
            <a:extLst>
              <a:ext uri="{FF2B5EF4-FFF2-40B4-BE49-F238E27FC236}">
                <a16:creationId xmlns:a16="http://schemas.microsoft.com/office/drawing/2014/main" id="{EAABDB9F-3616-3F60-656B-D5390AE34BE9}"/>
              </a:ext>
            </a:extLst>
          </p:cNvPr>
          <p:cNvPicPr>
            <a:picLocks noGrp="1" noChangeAspect="1"/>
          </p:cNvPicPr>
          <p:nvPr>
            <p:ph idx="1"/>
          </p:nvPr>
        </p:nvPicPr>
        <p:blipFill>
          <a:blip r:embed="rId2"/>
          <a:stretch>
            <a:fillRect/>
          </a:stretch>
        </p:blipFill>
        <p:spPr>
          <a:xfrm>
            <a:off x="251521" y="1985823"/>
            <a:ext cx="4176464" cy="2319471"/>
          </a:xfrm>
        </p:spPr>
      </p:pic>
      <p:pic>
        <p:nvPicPr>
          <p:cNvPr id="9" name="Picture 8">
            <a:extLst>
              <a:ext uri="{FF2B5EF4-FFF2-40B4-BE49-F238E27FC236}">
                <a16:creationId xmlns:a16="http://schemas.microsoft.com/office/drawing/2014/main" id="{9CCEAA12-280E-F0C1-2440-75C871A0F766}"/>
              </a:ext>
            </a:extLst>
          </p:cNvPr>
          <p:cNvPicPr>
            <a:picLocks noChangeAspect="1"/>
          </p:cNvPicPr>
          <p:nvPr/>
        </p:nvPicPr>
        <p:blipFill>
          <a:blip r:embed="rId3"/>
          <a:stretch>
            <a:fillRect/>
          </a:stretch>
        </p:blipFill>
        <p:spPr>
          <a:xfrm>
            <a:off x="4716017" y="1985823"/>
            <a:ext cx="4325860" cy="2316454"/>
          </a:xfrm>
          <a:prstGeom prst="rect">
            <a:avLst/>
          </a:prstGeom>
        </p:spPr>
      </p:pic>
      <p:sp>
        <p:nvSpPr>
          <p:cNvPr id="10" name="TextBox 9">
            <a:extLst>
              <a:ext uri="{FF2B5EF4-FFF2-40B4-BE49-F238E27FC236}">
                <a16:creationId xmlns:a16="http://schemas.microsoft.com/office/drawing/2014/main" id="{23816DAD-C8B3-033B-7B9C-0815878C82BA}"/>
              </a:ext>
            </a:extLst>
          </p:cNvPr>
          <p:cNvSpPr txBox="1"/>
          <p:nvPr/>
        </p:nvSpPr>
        <p:spPr>
          <a:xfrm>
            <a:off x="6019296" y="1628800"/>
            <a:ext cx="1217000" cy="369332"/>
          </a:xfrm>
          <a:prstGeom prst="rect">
            <a:avLst/>
          </a:prstGeom>
          <a:noFill/>
        </p:spPr>
        <p:txBody>
          <a:bodyPr wrap="none" rtlCol="0">
            <a:spAutoFit/>
          </a:bodyPr>
          <a:lstStyle/>
          <a:p>
            <a:r>
              <a:rPr lang="en-US" b="1" dirty="0"/>
              <a:t>Test data</a:t>
            </a:r>
            <a:endParaRPr lang="en-IN" b="1" dirty="0"/>
          </a:p>
        </p:txBody>
      </p:sp>
      <p:sp>
        <p:nvSpPr>
          <p:cNvPr id="13" name="TextBox 12">
            <a:extLst>
              <a:ext uri="{FF2B5EF4-FFF2-40B4-BE49-F238E27FC236}">
                <a16:creationId xmlns:a16="http://schemas.microsoft.com/office/drawing/2014/main" id="{B3DFF086-43F2-5D87-4B9D-98C8298009F2}"/>
              </a:ext>
            </a:extLst>
          </p:cNvPr>
          <p:cNvSpPr txBox="1"/>
          <p:nvPr/>
        </p:nvSpPr>
        <p:spPr>
          <a:xfrm>
            <a:off x="1835696" y="1628800"/>
            <a:ext cx="1311578" cy="369332"/>
          </a:xfrm>
          <a:prstGeom prst="rect">
            <a:avLst/>
          </a:prstGeom>
          <a:noFill/>
        </p:spPr>
        <p:txBody>
          <a:bodyPr wrap="none" rtlCol="0">
            <a:spAutoFit/>
          </a:bodyPr>
          <a:lstStyle/>
          <a:p>
            <a:r>
              <a:rPr lang="en-US" b="1" dirty="0"/>
              <a:t>Train data</a:t>
            </a:r>
            <a:endParaRPr lang="en-IN" b="1" dirty="0"/>
          </a:p>
        </p:txBody>
      </p:sp>
    </p:spTree>
    <p:extLst>
      <p:ext uri="{BB962C8B-B14F-4D97-AF65-F5344CB8AC3E}">
        <p14:creationId xmlns:p14="http://schemas.microsoft.com/office/powerpoint/2010/main" val="1496222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633108"/>
            <a:ext cx="8015316" cy="992172"/>
          </a:xfrm>
        </p:spPr>
        <p:txBody>
          <a:bodyPr/>
          <a:lstStyle/>
          <a:p>
            <a:r>
              <a:rPr lang="en-US" b="1" i="0" dirty="0">
                <a:latin typeface="Times New Roman" pitchFamily="18" charset="0"/>
                <a:cs typeface="Times New Roman" pitchFamily="18" charset="0"/>
              </a:rPr>
              <a:t>Accuracy score comparison</a:t>
            </a:r>
            <a:br>
              <a:rPr lang="en-US" b="1" i="0" dirty="0"/>
            </a:br>
            <a:endParaRPr lang="en-US" dirty="0"/>
          </a:p>
        </p:txBody>
      </p:sp>
      <p:pic>
        <p:nvPicPr>
          <p:cNvPr id="6" name="Content Placeholder 5">
            <a:extLst>
              <a:ext uri="{FF2B5EF4-FFF2-40B4-BE49-F238E27FC236}">
                <a16:creationId xmlns:a16="http://schemas.microsoft.com/office/drawing/2014/main" id="{0E76952F-61D9-7151-C4B2-62235F9F8C49}"/>
              </a:ext>
            </a:extLst>
          </p:cNvPr>
          <p:cNvPicPr>
            <a:picLocks noGrp="1" noChangeAspect="1"/>
          </p:cNvPicPr>
          <p:nvPr>
            <p:ph idx="1"/>
          </p:nvPr>
        </p:nvPicPr>
        <p:blipFill rotWithShape="1">
          <a:blip r:embed="rId3"/>
          <a:srcRect l="13981" t="42724" r="56814" b="31317"/>
          <a:stretch/>
        </p:blipFill>
        <p:spPr>
          <a:xfrm>
            <a:off x="1043608" y="1781936"/>
            <a:ext cx="6894792" cy="3447263"/>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68865-6E79-8565-3364-D3C67985B451}"/>
              </a:ext>
            </a:extLst>
          </p:cNvPr>
          <p:cNvSpPr>
            <a:spLocks noGrp="1"/>
          </p:cNvSpPr>
          <p:nvPr>
            <p:ph type="title"/>
          </p:nvPr>
        </p:nvSpPr>
        <p:spPr/>
        <p:txBody>
          <a:bodyPr/>
          <a:lstStyle/>
          <a:p>
            <a:r>
              <a:rPr lang="en-US" b="1" i="0" dirty="0"/>
              <a:t>Imbalanced Data</a:t>
            </a:r>
            <a:endParaRPr lang="en-IN" b="1" i="0" dirty="0"/>
          </a:p>
        </p:txBody>
      </p:sp>
      <p:sp>
        <p:nvSpPr>
          <p:cNvPr id="3" name="Content Placeholder 2">
            <a:extLst>
              <a:ext uri="{FF2B5EF4-FFF2-40B4-BE49-F238E27FC236}">
                <a16:creationId xmlns:a16="http://schemas.microsoft.com/office/drawing/2014/main" id="{AE3D181B-1B96-7606-D651-95993BFCC20C}"/>
              </a:ext>
            </a:extLst>
          </p:cNvPr>
          <p:cNvSpPr>
            <a:spLocks noGrp="1"/>
          </p:cNvSpPr>
          <p:nvPr>
            <p:ph idx="1"/>
          </p:nvPr>
        </p:nvSpPr>
        <p:spPr/>
        <p:txBody>
          <a:bodyPr/>
          <a:lstStyle/>
          <a:p>
            <a:pPr marL="0" indent="0">
              <a:buNone/>
            </a:pPr>
            <a:r>
              <a:rPr lang="en-US" dirty="0"/>
              <a:t>For balancing the data, we have used	</a:t>
            </a:r>
          </a:p>
          <a:p>
            <a:pPr lvl="3">
              <a:buFont typeface="Wingdings" panose="05000000000000000000" pitchFamily="2" charset="2"/>
              <a:buChar char="Ø"/>
            </a:pPr>
            <a:endParaRPr lang="en-US" dirty="0"/>
          </a:p>
          <a:p>
            <a:pPr lvl="3">
              <a:buFont typeface="Wingdings" panose="05000000000000000000" pitchFamily="2" charset="2"/>
              <a:buChar char="Ø"/>
            </a:pPr>
            <a:r>
              <a:rPr lang="en-US" sz="2400" dirty="0"/>
              <a:t>Under Sampling </a:t>
            </a:r>
          </a:p>
          <a:p>
            <a:pPr lvl="3">
              <a:buFont typeface="Wingdings" panose="05000000000000000000" pitchFamily="2" charset="2"/>
              <a:buChar char="Ø"/>
            </a:pPr>
            <a:r>
              <a:rPr lang="en-US" sz="2400" dirty="0"/>
              <a:t>Oversampling</a:t>
            </a:r>
          </a:p>
          <a:p>
            <a:pPr lvl="3">
              <a:buFont typeface="Wingdings" panose="05000000000000000000" pitchFamily="2" charset="2"/>
              <a:buChar char="Ø"/>
            </a:pPr>
            <a:r>
              <a:rPr lang="en-US" sz="2400" dirty="0"/>
              <a:t>SMOTE</a:t>
            </a:r>
          </a:p>
          <a:p>
            <a:pPr lvl="3">
              <a:buFont typeface="Wingdings" panose="05000000000000000000" pitchFamily="2" charset="2"/>
              <a:buChar char="Ø"/>
            </a:pPr>
            <a:r>
              <a:rPr lang="en-US" sz="2400" dirty="0"/>
              <a:t>Class Weights</a:t>
            </a:r>
            <a:r>
              <a:rPr lang="en-US" dirty="0"/>
              <a:t>		</a:t>
            </a:r>
          </a:p>
          <a:p>
            <a:pPr marL="0" indent="0">
              <a:buNone/>
            </a:pPr>
            <a:r>
              <a:rPr lang="en-US" dirty="0"/>
              <a:t>	</a:t>
            </a:r>
          </a:p>
        </p:txBody>
      </p:sp>
    </p:spTree>
    <p:extLst>
      <p:ext uri="{BB962C8B-B14F-4D97-AF65-F5344CB8AC3E}">
        <p14:creationId xmlns:p14="http://schemas.microsoft.com/office/powerpoint/2010/main" val="2161421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2BE590-AB88-E800-8FB8-0F74521F949D}"/>
              </a:ext>
            </a:extLst>
          </p:cNvPr>
          <p:cNvPicPr>
            <a:picLocks noChangeAspect="1"/>
          </p:cNvPicPr>
          <p:nvPr/>
        </p:nvPicPr>
        <p:blipFill rotWithShape="1">
          <a:blip r:embed="rId2"/>
          <a:srcRect l="14174" t="48999" r="52751" b="32801"/>
          <a:stretch/>
        </p:blipFill>
        <p:spPr>
          <a:xfrm>
            <a:off x="937553" y="2276872"/>
            <a:ext cx="7378864" cy="3024336"/>
          </a:xfrm>
          <a:prstGeom prst="rect">
            <a:avLst/>
          </a:prstGeom>
        </p:spPr>
      </p:pic>
      <p:sp>
        <p:nvSpPr>
          <p:cNvPr id="7" name="TextBox 6">
            <a:extLst>
              <a:ext uri="{FF2B5EF4-FFF2-40B4-BE49-F238E27FC236}">
                <a16:creationId xmlns:a16="http://schemas.microsoft.com/office/drawing/2014/main" id="{26A364C1-C676-1C44-A5FB-9727CD6A8ADF}"/>
              </a:ext>
            </a:extLst>
          </p:cNvPr>
          <p:cNvSpPr txBox="1"/>
          <p:nvPr/>
        </p:nvSpPr>
        <p:spPr>
          <a:xfrm>
            <a:off x="2195736" y="1052736"/>
            <a:ext cx="3733523" cy="461665"/>
          </a:xfrm>
          <a:prstGeom prst="rect">
            <a:avLst/>
          </a:prstGeom>
          <a:noFill/>
        </p:spPr>
        <p:txBody>
          <a:bodyPr wrap="none" rtlCol="0">
            <a:spAutoFit/>
          </a:bodyPr>
          <a:lstStyle/>
          <a:p>
            <a:r>
              <a:rPr lang="en-US" sz="2400" b="1" u="sng" dirty="0">
                <a:latin typeface="Arial" panose="020B0604020202020204" pitchFamily="34" charset="0"/>
                <a:cs typeface="Arial" panose="020B0604020202020204" pitchFamily="34" charset="0"/>
              </a:rPr>
              <a:t>Balanced data Accuracy</a:t>
            </a:r>
            <a:endParaRPr lang="en-IN" sz="24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1527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3A5F5-F616-33B3-A59C-222AA1277FA0}"/>
              </a:ext>
            </a:extLst>
          </p:cNvPr>
          <p:cNvSpPr>
            <a:spLocks noGrp="1"/>
          </p:cNvSpPr>
          <p:nvPr>
            <p:ph type="title"/>
          </p:nvPr>
        </p:nvSpPr>
        <p:spPr/>
        <p:txBody>
          <a:bodyPr/>
          <a:lstStyle/>
          <a:p>
            <a:r>
              <a:rPr lang="en-US" b="1" i="0" u="sng" dirty="0">
                <a:latin typeface="Arial" panose="020B0604020202020204" pitchFamily="34" charset="0"/>
                <a:cs typeface="Arial" panose="020B0604020202020204" pitchFamily="34" charset="0"/>
              </a:rPr>
              <a:t>Accuracy after using SMOTE</a:t>
            </a:r>
            <a:endParaRPr lang="en-IN" b="1" i="0" u="sng"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8C00A1A1-0904-D85C-F8BF-DB47B1748562}"/>
              </a:ext>
            </a:extLst>
          </p:cNvPr>
          <p:cNvPicPr>
            <a:picLocks noGrp="1" noChangeAspect="1"/>
          </p:cNvPicPr>
          <p:nvPr>
            <p:ph idx="1"/>
          </p:nvPr>
        </p:nvPicPr>
        <p:blipFill rotWithShape="1">
          <a:blip r:embed="rId2"/>
          <a:srcRect l="13470" t="48989" r="57796" b="23872"/>
          <a:stretch/>
        </p:blipFill>
        <p:spPr>
          <a:xfrm>
            <a:off x="1331640" y="2204864"/>
            <a:ext cx="6099501" cy="3240360"/>
          </a:xfrm>
        </p:spPr>
      </p:pic>
    </p:spTree>
    <p:extLst>
      <p:ext uri="{BB962C8B-B14F-4D97-AF65-F5344CB8AC3E}">
        <p14:creationId xmlns:p14="http://schemas.microsoft.com/office/powerpoint/2010/main" val="3167084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1D19-82AE-4605-9A52-84B6B0ED8ABF}"/>
              </a:ext>
            </a:extLst>
          </p:cNvPr>
          <p:cNvSpPr>
            <a:spLocks noGrp="1"/>
          </p:cNvSpPr>
          <p:nvPr>
            <p:ph type="title"/>
          </p:nvPr>
        </p:nvSpPr>
        <p:spPr/>
        <p:txBody>
          <a:bodyPr/>
          <a:lstStyle/>
          <a:p>
            <a:r>
              <a:rPr lang="en-US" i="0" dirty="0">
                <a:latin typeface="Times New Roman" pitchFamily="18" charset="0"/>
                <a:cs typeface="Times New Roman" pitchFamily="18" charset="0"/>
              </a:rPr>
              <a:t>Business Objective</a:t>
            </a:r>
            <a:endParaRPr lang="en-IN" i="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42A7EBD0-6244-41F5-A2AA-50B80E3BF03B}"/>
              </a:ext>
            </a:extLst>
          </p:cNvPr>
          <p:cNvSpPr>
            <a:spLocks noGrp="1"/>
          </p:cNvSpPr>
          <p:nvPr>
            <p:ph idx="1"/>
          </p:nvPr>
        </p:nvSpPr>
        <p:spPr>
          <a:xfrm>
            <a:off x="628650" y="1714488"/>
            <a:ext cx="7886700" cy="4457712"/>
          </a:xfrm>
        </p:spPr>
        <p:txBody>
          <a:bodyPr/>
          <a:lstStyle/>
          <a:p>
            <a:endParaRPr lang="en-US" dirty="0"/>
          </a:p>
          <a:p>
            <a:pPr algn="just">
              <a:buNone/>
            </a:pPr>
            <a:r>
              <a:rPr lang="en-US" dirty="0"/>
              <a:t>  Customer churn is a big problem for telecommunications companies. Indeed, their annual churn rates are usually higher than 10%. For that reason, they develop strategies to keep as many clients as possible. This is a classification project since the variable to be predicted is binary (churn or loyal customer). The goal here is to model churn probability, conditioned on the customer features.</a:t>
            </a:r>
          </a:p>
        </p:txBody>
      </p:sp>
    </p:spTree>
    <p:extLst>
      <p:ext uri="{BB962C8B-B14F-4D97-AF65-F5344CB8AC3E}">
        <p14:creationId xmlns:p14="http://schemas.microsoft.com/office/powerpoint/2010/main" val="15303141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7CEC4-ECEF-428E-87FF-C1AD9C9059BB}"/>
              </a:ext>
            </a:extLst>
          </p:cNvPr>
          <p:cNvSpPr>
            <a:spLocks noGrp="1"/>
          </p:cNvSpPr>
          <p:nvPr>
            <p:ph type="title"/>
          </p:nvPr>
        </p:nvSpPr>
        <p:spPr/>
        <p:txBody>
          <a:bodyPr/>
          <a:lstStyle/>
          <a:p>
            <a:r>
              <a:rPr lang="en-US" b="1" i="0" dirty="0">
                <a:latin typeface="Arial" panose="020B0604020202020204" pitchFamily="34" charset="0"/>
                <a:cs typeface="Arial" panose="020B0604020202020204" pitchFamily="34" charset="0"/>
              </a:rPr>
              <a:t>Conclusion</a:t>
            </a:r>
            <a:endParaRPr lang="en-IN" b="1" i="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4BDCFB3-CDAB-621E-2D70-BB6FC1A5F332}"/>
              </a:ext>
            </a:extLst>
          </p:cNvPr>
          <p:cNvSpPr>
            <a:spLocks noGrp="1"/>
          </p:cNvSpPr>
          <p:nvPr>
            <p:ph idx="1"/>
          </p:nvPr>
        </p:nvSpPr>
        <p:spPr/>
        <p:txBody>
          <a:bodyPr>
            <a:normAutofit/>
          </a:bodyPr>
          <a:lstStyle/>
          <a:p>
            <a:r>
              <a:rPr lang="en-US" sz="2400" dirty="0"/>
              <a:t>The model gives its best accuracy when the data is balanced.</a:t>
            </a:r>
          </a:p>
          <a:p>
            <a:r>
              <a:rPr lang="en-US" sz="2400" dirty="0"/>
              <a:t>But by comparing both the accuracies we have come to conclusion that </a:t>
            </a:r>
            <a:r>
              <a:rPr lang="en-US" sz="2400" b="1" dirty="0"/>
              <a:t>Random Forest Classifier</a:t>
            </a:r>
            <a:r>
              <a:rPr lang="en-US" sz="2400" dirty="0"/>
              <a:t> is the best model from other models.</a:t>
            </a:r>
            <a:endParaRPr lang="en-IN" sz="2400" dirty="0"/>
          </a:p>
        </p:txBody>
      </p:sp>
    </p:spTree>
    <p:extLst>
      <p:ext uri="{BB962C8B-B14F-4D97-AF65-F5344CB8AC3E}">
        <p14:creationId xmlns:p14="http://schemas.microsoft.com/office/powerpoint/2010/main" val="16068702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44CA8-05F2-5EE6-ED7A-1BB6B6FE01F2}"/>
              </a:ext>
            </a:extLst>
          </p:cNvPr>
          <p:cNvSpPr>
            <a:spLocks noGrp="1"/>
          </p:cNvSpPr>
          <p:nvPr>
            <p:ph type="title"/>
          </p:nvPr>
        </p:nvSpPr>
        <p:spPr/>
        <p:txBody>
          <a:bodyPr/>
          <a:lstStyle/>
          <a:p>
            <a:r>
              <a:rPr lang="en-US" b="1" i="0" dirty="0"/>
              <a:t>Deployment</a:t>
            </a:r>
            <a:endParaRPr lang="en-IN" b="1" i="0" dirty="0"/>
          </a:p>
        </p:txBody>
      </p:sp>
      <p:sp>
        <p:nvSpPr>
          <p:cNvPr id="3" name="Content Placeholder 2">
            <a:extLst>
              <a:ext uri="{FF2B5EF4-FFF2-40B4-BE49-F238E27FC236}">
                <a16:creationId xmlns:a16="http://schemas.microsoft.com/office/drawing/2014/main" id="{F84C8936-DB7D-C111-E4AE-CA9145B0D4DA}"/>
              </a:ext>
            </a:extLst>
          </p:cNvPr>
          <p:cNvSpPr>
            <a:spLocks noGrp="1"/>
          </p:cNvSpPr>
          <p:nvPr>
            <p:ph idx="1"/>
          </p:nvPr>
        </p:nvSpPr>
        <p:spPr/>
        <p:txBody>
          <a:bodyPr/>
          <a:lstStyle/>
          <a:p>
            <a:r>
              <a:rPr lang="en-US" sz="2400" b="1" dirty="0" err="1"/>
              <a:t>Streamlit</a:t>
            </a:r>
            <a:r>
              <a:rPr lang="en-US" dirty="0"/>
              <a:t> is used for deployment of the project.</a:t>
            </a:r>
            <a:endParaRPr lang="en-IN" dirty="0"/>
          </a:p>
        </p:txBody>
      </p:sp>
    </p:spTree>
    <p:extLst>
      <p:ext uri="{BB962C8B-B14F-4D97-AF65-F5344CB8AC3E}">
        <p14:creationId xmlns:p14="http://schemas.microsoft.com/office/powerpoint/2010/main" val="7498993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5890666"/>
          </a:xfrm>
        </p:spPr>
        <p:txBody>
          <a:bodyPr/>
          <a:lstStyle/>
          <a:p>
            <a:br>
              <a:rPr lang="en-IN" dirty="0"/>
            </a:br>
            <a:br>
              <a:rPr lang="en-IN" dirty="0"/>
            </a:br>
            <a:endParaRPr lang="en-IN" dirty="0"/>
          </a:p>
        </p:txBody>
      </p:sp>
      <p:sp>
        <p:nvSpPr>
          <p:cNvPr id="3" name="Content Placeholder 2"/>
          <p:cNvSpPr>
            <a:spLocks noGrp="1"/>
          </p:cNvSpPr>
          <p:nvPr>
            <p:ph idx="1"/>
          </p:nvPr>
        </p:nvSpPr>
        <p:spPr>
          <a:xfrm>
            <a:off x="179512" y="620688"/>
            <a:ext cx="7620000" cy="6400800"/>
          </a:xfrm>
        </p:spPr>
        <p:txBody>
          <a:bodyPr>
            <a:normAutofit/>
          </a:bodyPr>
          <a:lstStyle/>
          <a:p>
            <a:pPr marL="114300" indent="0">
              <a:buNone/>
            </a:pPr>
            <a:r>
              <a:rPr lang="en-IN" dirty="0"/>
              <a:t>                                   </a:t>
            </a:r>
          </a:p>
          <a:p>
            <a:pPr marL="114300" indent="0">
              <a:buNone/>
            </a:pPr>
            <a:endParaRPr lang="en-IN" dirty="0"/>
          </a:p>
          <a:p>
            <a:pPr marL="114300" indent="0">
              <a:buNone/>
            </a:pPr>
            <a:r>
              <a:rPr lang="en-IN" sz="8000" dirty="0">
                <a:cs typeface="Times New Roman" pitchFamily="18" charset="0"/>
              </a:rPr>
              <a:t>		</a:t>
            </a:r>
          </a:p>
          <a:p>
            <a:pPr marL="114300" indent="0">
              <a:buNone/>
            </a:pPr>
            <a:r>
              <a:rPr lang="en-IN" sz="8000" dirty="0">
                <a:cs typeface="Times New Roman" pitchFamily="18" charset="0"/>
              </a:rPr>
              <a:t>	  </a:t>
            </a:r>
            <a:r>
              <a:rPr lang="en-IN" sz="8000" b="1" i="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114783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6131024" cy="648072"/>
          </a:xfrm>
        </p:spPr>
        <p:txBody>
          <a:bodyPr>
            <a:normAutofit/>
          </a:bodyPr>
          <a:lstStyle/>
          <a:p>
            <a:r>
              <a:rPr lang="en-US" b="1" i="0" dirty="0">
                <a:latin typeface="Times New Roman" pitchFamily="18" charset="0"/>
                <a:cs typeface="Times New Roman" pitchFamily="18" charset="0"/>
              </a:rPr>
              <a:t>Data Set Details: </a:t>
            </a:r>
            <a:endParaRPr lang="en-IN" b="1" i="0" dirty="0">
              <a:latin typeface="Times New Roman" pitchFamily="18" charset="0"/>
              <a:cs typeface="Times New Roman" pitchFamily="18" charset="0"/>
            </a:endParaRPr>
          </a:p>
        </p:txBody>
      </p:sp>
      <p:sp>
        <p:nvSpPr>
          <p:cNvPr id="3" name="Content Placeholder 2"/>
          <p:cNvSpPr>
            <a:spLocks noGrp="1"/>
          </p:cNvSpPr>
          <p:nvPr>
            <p:ph idx="1"/>
          </p:nvPr>
        </p:nvSpPr>
        <p:spPr>
          <a:xfrm>
            <a:off x="475931" y="1124744"/>
            <a:ext cx="7382217" cy="1440160"/>
          </a:xfrm>
        </p:spPr>
        <p:txBody>
          <a:bodyPr>
            <a:normAutofit fontScale="92500" lnSpcReduction="10000"/>
          </a:bodyPr>
          <a:lstStyle/>
          <a:p>
            <a:pPr algn="just">
              <a:buClrTx/>
              <a:buNone/>
            </a:pPr>
            <a:r>
              <a:rPr lang="en-US" sz="2000" dirty="0">
                <a:latin typeface="Times New Roman" pitchFamily="18" charset="0"/>
                <a:cs typeface="Times New Roman" pitchFamily="18" charset="0"/>
              </a:rPr>
              <a:t>Each row corresponds to a client of a telecommunications company</a:t>
            </a:r>
          </a:p>
          <a:p>
            <a:pPr algn="just">
              <a:buClrTx/>
              <a:buNone/>
            </a:pPr>
            <a:r>
              <a:rPr lang="en-US" sz="2000" dirty="0">
                <a:latin typeface="Times New Roman" pitchFamily="18" charset="0"/>
                <a:cs typeface="Times New Roman" pitchFamily="18" charset="0"/>
              </a:rPr>
              <a:t>for whom it has collected information about the type of plan they have</a:t>
            </a:r>
          </a:p>
          <a:p>
            <a:pPr algn="just">
              <a:buClrTx/>
              <a:buNone/>
            </a:pPr>
            <a:r>
              <a:rPr lang="en-US" sz="2000" dirty="0">
                <a:latin typeface="Times New Roman" pitchFamily="18" charset="0"/>
                <a:cs typeface="Times New Roman" pitchFamily="18" charset="0"/>
              </a:rPr>
              <a:t>contracted, the minutes they have talked, or the charge they pay every</a:t>
            </a:r>
          </a:p>
          <a:p>
            <a:pPr algn="just">
              <a:buClrTx/>
              <a:buNone/>
            </a:pPr>
            <a:r>
              <a:rPr lang="en-US" sz="2000" dirty="0">
                <a:latin typeface="Times New Roman" pitchFamily="18" charset="0"/>
                <a:cs typeface="Times New Roman" pitchFamily="18" charset="0"/>
              </a:rPr>
              <a:t>month.</a:t>
            </a:r>
            <a:endParaRPr lang="en-IN" sz="2000" dirty="0">
              <a:latin typeface="Times New Roman" pitchFamily="18" charset="0"/>
              <a:cs typeface="Times New Roman" pitchFamily="18" charset="0"/>
            </a:endParaRPr>
          </a:p>
        </p:txBody>
      </p:sp>
      <p:sp>
        <p:nvSpPr>
          <p:cNvPr id="4" name="TextBox 3"/>
          <p:cNvSpPr txBox="1"/>
          <p:nvPr/>
        </p:nvSpPr>
        <p:spPr>
          <a:xfrm>
            <a:off x="1403648" y="2420888"/>
            <a:ext cx="7632848" cy="4678204"/>
          </a:xfrm>
          <a:prstGeom prst="rect">
            <a:avLst/>
          </a:prstGeom>
          <a:noFill/>
        </p:spPr>
        <p:txBody>
          <a:bodyPr wrap="square" rtlCol="0">
            <a:spAutoFit/>
          </a:bodyPr>
          <a:lstStyle/>
          <a:p>
            <a:pPr lvl="0"/>
            <a:r>
              <a:rPr lang="en-US" sz="1400" b="1" dirty="0">
                <a:latin typeface="Times New Roman" pitchFamily="18" charset="0"/>
                <a:cs typeface="Times New Roman" pitchFamily="18" charset="0"/>
              </a:rPr>
              <a:t>state: </a:t>
            </a:r>
            <a:r>
              <a:rPr lang="en-US" sz="1400" dirty="0">
                <a:latin typeface="Times New Roman" pitchFamily="18" charset="0"/>
                <a:cs typeface="Times New Roman" pitchFamily="18" charset="0"/>
              </a:rPr>
              <a:t>Categorical, for the 51 states and the District of Columbia.</a:t>
            </a:r>
          </a:p>
          <a:p>
            <a:pPr lvl="0"/>
            <a:r>
              <a:rPr lang="en-US" sz="1400" b="1" dirty="0">
                <a:latin typeface="Times New Roman" pitchFamily="18" charset="0"/>
                <a:cs typeface="Times New Roman" pitchFamily="18" charset="0"/>
              </a:rPr>
              <a:t>Area.code</a:t>
            </a:r>
          </a:p>
          <a:p>
            <a:pPr lvl="0"/>
            <a:r>
              <a:rPr lang="en-US" sz="1400" b="1" dirty="0">
                <a:latin typeface="Times New Roman" pitchFamily="18" charset="0"/>
                <a:cs typeface="Times New Roman" pitchFamily="18" charset="0"/>
              </a:rPr>
              <a:t>account.length: </a:t>
            </a:r>
            <a:r>
              <a:rPr lang="en-US" sz="1400" dirty="0">
                <a:latin typeface="Times New Roman" pitchFamily="18" charset="0"/>
                <a:cs typeface="Times New Roman" pitchFamily="18" charset="0"/>
              </a:rPr>
              <a:t>how long the account has been active.</a:t>
            </a:r>
          </a:p>
          <a:p>
            <a:pPr lvl="0"/>
            <a:r>
              <a:rPr lang="en-US" sz="1400" b="1" dirty="0">
                <a:latin typeface="Times New Roman" pitchFamily="18" charset="0"/>
                <a:cs typeface="Times New Roman" pitchFamily="18" charset="0"/>
              </a:rPr>
              <a:t>voice.plan: </a:t>
            </a:r>
            <a:r>
              <a:rPr lang="en-US" sz="1400" dirty="0">
                <a:latin typeface="Times New Roman" pitchFamily="18" charset="0"/>
                <a:cs typeface="Times New Roman" pitchFamily="18" charset="0"/>
              </a:rPr>
              <a:t>yes or no, voicemail plan.</a:t>
            </a:r>
          </a:p>
          <a:p>
            <a:pPr lvl="0"/>
            <a:r>
              <a:rPr lang="en-US" sz="1400" b="1" dirty="0">
                <a:latin typeface="Times New Roman" pitchFamily="18" charset="0"/>
                <a:cs typeface="Times New Roman" pitchFamily="18" charset="0"/>
              </a:rPr>
              <a:t>voice.messages: </a:t>
            </a:r>
            <a:r>
              <a:rPr lang="en-US" sz="1400" dirty="0">
                <a:latin typeface="Times New Roman" pitchFamily="18" charset="0"/>
                <a:cs typeface="Times New Roman" pitchFamily="18" charset="0"/>
              </a:rPr>
              <a:t>number of voicemail messages.</a:t>
            </a:r>
          </a:p>
          <a:p>
            <a:pPr lvl="0"/>
            <a:r>
              <a:rPr lang="en-US" sz="1400" b="1" dirty="0">
                <a:latin typeface="Times New Roman" pitchFamily="18" charset="0"/>
                <a:cs typeface="Times New Roman" pitchFamily="18" charset="0"/>
              </a:rPr>
              <a:t>intl.plan: </a:t>
            </a:r>
            <a:r>
              <a:rPr lang="en-US" sz="1400" dirty="0">
                <a:latin typeface="Times New Roman" pitchFamily="18" charset="0"/>
                <a:cs typeface="Times New Roman" pitchFamily="18" charset="0"/>
              </a:rPr>
              <a:t>yes or no, international plan.</a:t>
            </a:r>
          </a:p>
          <a:p>
            <a:pPr lvl="0"/>
            <a:r>
              <a:rPr lang="en-US" sz="1400" b="1" dirty="0">
                <a:latin typeface="Times New Roman" pitchFamily="18" charset="0"/>
                <a:cs typeface="Times New Roman" pitchFamily="18" charset="0"/>
              </a:rPr>
              <a:t>intl.mins: </a:t>
            </a:r>
            <a:r>
              <a:rPr lang="en-US" sz="1400" dirty="0">
                <a:latin typeface="Times New Roman" pitchFamily="18" charset="0"/>
                <a:cs typeface="Times New Roman" pitchFamily="18" charset="0"/>
              </a:rPr>
              <a:t>minutes customer used service to make international calls.</a:t>
            </a:r>
          </a:p>
          <a:p>
            <a:pPr lvl="0"/>
            <a:r>
              <a:rPr lang="en-US" sz="1400" b="1" dirty="0">
                <a:latin typeface="Times New Roman" pitchFamily="18" charset="0"/>
                <a:cs typeface="Times New Roman" pitchFamily="18" charset="0"/>
              </a:rPr>
              <a:t>intl.calls: </a:t>
            </a:r>
            <a:r>
              <a:rPr lang="en-US" sz="1400" dirty="0">
                <a:latin typeface="Times New Roman" pitchFamily="18" charset="0"/>
                <a:cs typeface="Times New Roman" pitchFamily="18" charset="0"/>
              </a:rPr>
              <a:t>total number of international calls.</a:t>
            </a:r>
          </a:p>
          <a:p>
            <a:pPr lvl="0"/>
            <a:r>
              <a:rPr lang="en-US" sz="1400" b="1" dirty="0">
                <a:latin typeface="Times New Roman" pitchFamily="18" charset="0"/>
                <a:cs typeface="Times New Roman" pitchFamily="18" charset="0"/>
              </a:rPr>
              <a:t>intl.charge: </a:t>
            </a:r>
            <a:r>
              <a:rPr lang="en-US" sz="1400" dirty="0">
                <a:latin typeface="Times New Roman" pitchFamily="18" charset="0"/>
                <a:cs typeface="Times New Roman" pitchFamily="18" charset="0"/>
              </a:rPr>
              <a:t>total international charge.</a:t>
            </a:r>
          </a:p>
          <a:p>
            <a:pPr lvl="0"/>
            <a:r>
              <a:rPr lang="en-US" sz="1400" b="1" dirty="0">
                <a:latin typeface="Times New Roman" pitchFamily="18" charset="0"/>
                <a:cs typeface="Times New Roman" pitchFamily="18" charset="0"/>
              </a:rPr>
              <a:t>day.mins: </a:t>
            </a:r>
            <a:r>
              <a:rPr lang="en-US" sz="1400" dirty="0">
                <a:latin typeface="Times New Roman" pitchFamily="18" charset="0"/>
                <a:cs typeface="Times New Roman" pitchFamily="18" charset="0"/>
              </a:rPr>
              <a:t>minutes customer used service during the day.</a:t>
            </a:r>
          </a:p>
          <a:p>
            <a:pPr lvl="0"/>
            <a:r>
              <a:rPr lang="en-US" sz="1400" b="1" dirty="0">
                <a:latin typeface="Times New Roman" pitchFamily="18" charset="0"/>
                <a:cs typeface="Times New Roman" pitchFamily="18" charset="0"/>
              </a:rPr>
              <a:t>day.calls: </a:t>
            </a:r>
            <a:r>
              <a:rPr lang="en-US" sz="1400" dirty="0">
                <a:latin typeface="Times New Roman" pitchFamily="18" charset="0"/>
                <a:cs typeface="Times New Roman" pitchFamily="18" charset="0"/>
              </a:rPr>
              <a:t>total number of calls during the day.</a:t>
            </a:r>
          </a:p>
          <a:p>
            <a:pPr lvl="0"/>
            <a:r>
              <a:rPr lang="en-US" sz="1400" b="1" dirty="0">
                <a:latin typeface="Times New Roman" pitchFamily="18" charset="0"/>
                <a:cs typeface="Times New Roman" pitchFamily="18" charset="0"/>
              </a:rPr>
              <a:t>day.charge: </a:t>
            </a:r>
            <a:r>
              <a:rPr lang="en-US" sz="1400" dirty="0">
                <a:latin typeface="Times New Roman" pitchFamily="18" charset="0"/>
                <a:cs typeface="Times New Roman" pitchFamily="18" charset="0"/>
              </a:rPr>
              <a:t>total charge during the day.</a:t>
            </a:r>
          </a:p>
          <a:p>
            <a:pPr lvl="0"/>
            <a:r>
              <a:rPr lang="en-US" sz="1400" b="1" dirty="0">
                <a:latin typeface="Times New Roman" pitchFamily="18" charset="0"/>
                <a:cs typeface="Times New Roman" pitchFamily="18" charset="0"/>
              </a:rPr>
              <a:t>eve.mins: </a:t>
            </a:r>
            <a:r>
              <a:rPr lang="en-US" sz="1400" dirty="0">
                <a:latin typeface="Times New Roman" pitchFamily="18" charset="0"/>
                <a:cs typeface="Times New Roman" pitchFamily="18" charset="0"/>
              </a:rPr>
              <a:t>minutes customer used service during the evening.</a:t>
            </a:r>
          </a:p>
          <a:p>
            <a:pPr lvl="0"/>
            <a:r>
              <a:rPr lang="en-US" sz="1400" b="1" dirty="0">
                <a:latin typeface="Times New Roman" pitchFamily="18" charset="0"/>
                <a:cs typeface="Times New Roman" pitchFamily="18" charset="0"/>
              </a:rPr>
              <a:t>eve.calls: </a:t>
            </a:r>
            <a:r>
              <a:rPr lang="en-US" sz="1400" dirty="0">
                <a:latin typeface="Times New Roman" pitchFamily="18" charset="0"/>
                <a:cs typeface="Times New Roman" pitchFamily="18" charset="0"/>
              </a:rPr>
              <a:t>total number of calls during the evening.</a:t>
            </a:r>
          </a:p>
          <a:p>
            <a:pPr lvl="0"/>
            <a:r>
              <a:rPr lang="en-US" sz="1400" b="1" dirty="0">
                <a:latin typeface="Times New Roman" pitchFamily="18" charset="0"/>
                <a:cs typeface="Times New Roman" pitchFamily="18" charset="0"/>
              </a:rPr>
              <a:t>eve.charge: </a:t>
            </a:r>
            <a:r>
              <a:rPr lang="en-US" sz="1400" dirty="0">
                <a:latin typeface="Times New Roman" pitchFamily="18" charset="0"/>
                <a:cs typeface="Times New Roman" pitchFamily="18" charset="0"/>
              </a:rPr>
              <a:t>total charge during the evening.</a:t>
            </a:r>
          </a:p>
          <a:p>
            <a:pPr lvl="0"/>
            <a:r>
              <a:rPr lang="en-US" sz="1400" b="1" dirty="0">
                <a:latin typeface="Times New Roman" pitchFamily="18" charset="0"/>
                <a:cs typeface="Times New Roman" pitchFamily="18" charset="0"/>
              </a:rPr>
              <a:t>night.mins: </a:t>
            </a:r>
            <a:r>
              <a:rPr lang="en-US" sz="1400" dirty="0">
                <a:latin typeface="Times New Roman" pitchFamily="18" charset="0"/>
                <a:cs typeface="Times New Roman" pitchFamily="18" charset="0"/>
              </a:rPr>
              <a:t>minutes customer used service during the night.</a:t>
            </a:r>
          </a:p>
          <a:p>
            <a:pPr lvl="0"/>
            <a:r>
              <a:rPr lang="en-US" sz="1400" b="1" dirty="0">
                <a:latin typeface="Times New Roman" pitchFamily="18" charset="0"/>
                <a:cs typeface="Times New Roman" pitchFamily="18" charset="0"/>
              </a:rPr>
              <a:t>night.calls: </a:t>
            </a:r>
            <a:r>
              <a:rPr lang="en-US" sz="1400" dirty="0">
                <a:latin typeface="Times New Roman" pitchFamily="18" charset="0"/>
                <a:cs typeface="Times New Roman" pitchFamily="18" charset="0"/>
              </a:rPr>
              <a:t>total number of calls during the night.</a:t>
            </a:r>
          </a:p>
          <a:p>
            <a:pPr lvl="0"/>
            <a:r>
              <a:rPr lang="en-US" sz="1400" b="1" dirty="0">
                <a:latin typeface="Times New Roman" pitchFamily="18" charset="0"/>
                <a:cs typeface="Times New Roman" pitchFamily="18" charset="0"/>
              </a:rPr>
              <a:t>night.charge: </a:t>
            </a:r>
            <a:r>
              <a:rPr lang="en-US" sz="1400" dirty="0">
                <a:latin typeface="Times New Roman" pitchFamily="18" charset="0"/>
                <a:cs typeface="Times New Roman" pitchFamily="18" charset="0"/>
              </a:rPr>
              <a:t>total charge during the night.</a:t>
            </a:r>
          </a:p>
          <a:p>
            <a:pPr lvl="0"/>
            <a:r>
              <a:rPr lang="en-US" sz="1400" b="1" dirty="0">
                <a:latin typeface="Times New Roman" pitchFamily="18" charset="0"/>
                <a:cs typeface="Times New Roman" pitchFamily="18" charset="0"/>
              </a:rPr>
              <a:t>customer.calls: </a:t>
            </a:r>
            <a:r>
              <a:rPr lang="en-US" sz="1400" dirty="0">
                <a:latin typeface="Times New Roman" pitchFamily="18" charset="0"/>
                <a:cs typeface="Times New Roman" pitchFamily="18" charset="0"/>
              </a:rPr>
              <a:t>number of calls to customer service.</a:t>
            </a:r>
          </a:p>
          <a:p>
            <a:pPr lvl="0"/>
            <a:r>
              <a:rPr lang="en-US" sz="1400" b="1" dirty="0">
                <a:latin typeface="Times New Roman" pitchFamily="18" charset="0"/>
                <a:cs typeface="Times New Roman" pitchFamily="18" charset="0"/>
              </a:rPr>
              <a:t>churn: </a:t>
            </a:r>
            <a:r>
              <a:rPr lang="en-US" sz="1400" dirty="0">
                <a:latin typeface="Times New Roman" pitchFamily="18" charset="0"/>
                <a:cs typeface="Times New Roman" pitchFamily="18" charset="0"/>
              </a:rPr>
              <a:t>Categorical, yes or no. Indicator of whether the customer has left the company (yes or no).</a:t>
            </a:r>
          </a:p>
          <a:p>
            <a:endParaRPr lang="en-US" sz="2000" dirty="0"/>
          </a:p>
        </p:txBody>
      </p:sp>
    </p:spTree>
    <p:extLst>
      <p:ext uri="{BB962C8B-B14F-4D97-AF65-F5344CB8AC3E}">
        <p14:creationId xmlns:p14="http://schemas.microsoft.com/office/powerpoint/2010/main" val="2485815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1000098" y="785786"/>
          <a:ext cx="6858052" cy="5429295"/>
        </p:xfrm>
        <a:graphic>
          <a:graphicData uri="http://schemas.openxmlformats.org/drawingml/2006/table">
            <a:tbl>
              <a:tblPr firstRow="1" bandRow="1">
                <a:tableStyleId>{073A0DAA-6AF3-43AB-8588-CEC1D06C72B9}</a:tableStyleId>
              </a:tblPr>
              <a:tblGrid>
                <a:gridCol w="1714513">
                  <a:extLst>
                    <a:ext uri="{9D8B030D-6E8A-4147-A177-3AD203B41FA5}">
                      <a16:colId xmlns:a16="http://schemas.microsoft.com/office/drawing/2014/main" val="20000"/>
                    </a:ext>
                  </a:extLst>
                </a:gridCol>
                <a:gridCol w="1714513">
                  <a:extLst>
                    <a:ext uri="{9D8B030D-6E8A-4147-A177-3AD203B41FA5}">
                      <a16:colId xmlns:a16="http://schemas.microsoft.com/office/drawing/2014/main" val="20001"/>
                    </a:ext>
                  </a:extLst>
                </a:gridCol>
                <a:gridCol w="1714513">
                  <a:extLst>
                    <a:ext uri="{9D8B030D-6E8A-4147-A177-3AD203B41FA5}">
                      <a16:colId xmlns:a16="http://schemas.microsoft.com/office/drawing/2014/main" val="20002"/>
                    </a:ext>
                  </a:extLst>
                </a:gridCol>
                <a:gridCol w="1714513">
                  <a:extLst>
                    <a:ext uri="{9D8B030D-6E8A-4147-A177-3AD203B41FA5}">
                      <a16:colId xmlns:a16="http://schemas.microsoft.com/office/drawing/2014/main" val="20003"/>
                    </a:ext>
                  </a:extLst>
                </a:gridCol>
              </a:tblGrid>
              <a:tr h="361953">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400" b="1" i="0" u="none" strike="noStrike" cap="none" dirty="0">
                          <a:solidFill>
                            <a:schemeClr val="bg1"/>
                          </a:solidFill>
                          <a:latin typeface="Arial"/>
                          <a:ea typeface="Arial"/>
                          <a:cs typeface="Arial"/>
                          <a:sym typeface="Arial"/>
                        </a:rPr>
                        <a:t>Numerical</a:t>
                      </a:r>
                      <a:r>
                        <a:rPr lang="en-IN" sz="1400" b="1" i="0" u="none" strike="noStrike" cap="none" baseline="0" dirty="0">
                          <a:solidFill>
                            <a:schemeClr val="bg1"/>
                          </a:solidFill>
                          <a:latin typeface="Arial"/>
                          <a:ea typeface="Arial"/>
                          <a:cs typeface="Arial"/>
                          <a:sym typeface="Arial"/>
                        </a:rPr>
                        <a:t> Data</a:t>
                      </a:r>
                      <a:endParaRPr lang="en-IN" sz="1400" b="1" i="0" u="none" strike="noStrike" cap="none" dirty="0">
                        <a:solidFill>
                          <a:schemeClr val="bg1"/>
                        </a:solidFill>
                        <a:latin typeface="Arial"/>
                        <a:ea typeface="Arial"/>
                        <a:cs typeface="Arial"/>
                        <a:sym typeface="Arial"/>
                      </a:endParaRPr>
                    </a:p>
                  </a:txBody>
                  <a:tcPr/>
                </a:tc>
                <a:tc>
                  <a:txBody>
                    <a:bodyPr/>
                    <a:lstStyle/>
                    <a:p>
                      <a:r>
                        <a:rPr lang="en-US" dirty="0"/>
                        <a:t>Categorical</a:t>
                      </a:r>
                      <a:r>
                        <a:rPr lang="en-US" baseline="0" dirty="0"/>
                        <a:t> Data</a:t>
                      </a:r>
                      <a:endParaRPr lang="en-US" dirty="0"/>
                    </a:p>
                  </a:txBody>
                  <a:tcPr/>
                </a:tc>
                <a:tc>
                  <a:txBody>
                    <a:bodyPr/>
                    <a:lstStyle/>
                    <a:p>
                      <a:r>
                        <a:rPr lang="en-US" dirty="0"/>
                        <a:t>Nominal Data</a:t>
                      </a:r>
                    </a:p>
                  </a:txBody>
                  <a:tcPr/>
                </a:tc>
                <a:tc>
                  <a:txBody>
                    <a:bodyPr/>
                    <a:lstStyle/>
                    <a:p>
                      <a:r>
                        <a:rPr lang="en-US" dirty="0"/>
                        <a:t>Decision Variable</a:t>
                      </a:r>
                    </a:p>
                  </a:txBody>
                  <a:tcPr/>
                </a:tc>
                <a:extLst>
                  <a:ext uri="{0D108BD9-81ED-4DB2-BD59-A6C34878D82A}">
                    <a16:rowId xmlns:a16="http://schemas.microsoft.com/office/drawing/2014/main" val="10000"/>
                  </a:ext>
                </a:extLst>
              </a:tr>
              <a:tr h="361953">
                <a:tc>
                  <a:txBody>
                    <a:bodyPr/>
                    <a:lstStyle/>
                    <a:p>
                      <a:r>
                        <a:rPr lang="en-US" dirty="0"/>
                        <a:t>Voice message</a:t>
                      </a:r>
                    </a:p>
                  </a:txBody>
                  <a:tcPr/>
                </a:tc>
                <a:tc>
                  <a:txBody>
                    <a:bodyPr/>
                    <a:lstStyle/>
                    <a:p>
                      <a:r>
                        <a:rPr lang="en-US" dirty="0"/>
                        <a:t>State</a:t>
                      </a:r>
                      <a:r>
                        <a:rPr lang="en-US" baseline="0" dirty="0"/>
                        <a:t> </a:t>
                      </a:r>
                      <a:endParaRPr lang="en-US" dirty="0"/>
                    </a:p>
                  </a:txBody>
                  <a:tcPr/>
                </a:tc>
                <a:tc>
                  <a:txBody>
                    <a:bodyPr/>
                    <a:lstStyle/>
                    <a:p>
                      <a:r>
                        <a:rPr lang="en-US" dirty="0"/>
                        <a:t>Area</a:t>
                      </a:r>
                      <a:r>
                        <a:rPr lang="en-US" baseline="0" dirty="0"/>
                        <a:t> code</a:t>
                      </a:r>
                      <a:endParaRPr lang="en-US" dirty="0"/>
                    </a:p>
                  </a:txBody>
                  <a:tcPr/>
                </a:tc>
                <a:tc>
                  <a:txBody>
                    <a:bodyPr/>
                    <a:lstStyle/>
                    <a:p>
                      <a:r>
                        <a:rPr lang="en-US" dirty="0"/>
                        <a:t>Churn</a:t>
                      </a:r>
                    </a:p>
                  </a:txBody>
                  <a:tcPr/>
                </a:tc>
                <a:extLst>
                  <a:ext uri="{0D108BD9-81ED-4DB2-BD59-A6C34878D82A}">
                    <a16:rowId xmlns:a16="http://schemas.microsoft.com/office/drawing/2014/main" val="10001"/>
                  </a:ext>
                </a:extLst>
              </a:tr>
              <a:tr h="361953">
                <a:tc>
                  <a:txBody>
                    <a:bodyPr/>
                    <a:lstStyle/>
                    <a:p>
                      <a:r>
                        <a:rPr lang="en-US" dirty="0"/>
                        <a:t>Intl </a:t>
                      </a:r>
                      <a:r>
                        <a:rPr lang="en-US" baseline="0" dirty="0"/>
                        <a:t> </a:t>
                      </a:r>
                      <a:r>
                        <a:rPr lang="en-US" dirty="0"/>
                        <a:t>min</a:t>
                      </a:r>
                    </a:p>
                  </a:txBody>
                  <a:tcPr/>
                </a:tc>
                <a:tc>
                  <a:txBody>
                    <a:bodyPr/>
                    <a:lstStyle/>
                    <a:p>
                      <a:r>
                        <a:rPr lang="en-US" dirty="0"/>
                        <a:t>Intl plan</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61953">
                <a:tc>
                  <a:txBody>
                    <a:bodyPr/>
                    <a:lstStyle/>
                    <a:p>
                      <a:r>
                        <a:rPr lang="en-US" dirty="0"/>
                        <a:t>Intl</a:t>
                      </a:r>
                      <a:r>
                        <a:rPr lang="en-US" baseline="0" dirty="0"/>
                        <a:t> calls</a:t>
                      </a:r>
                      <a:endParaRPr lang="en-US" dirty="0"/>
                    </a:p>
                  </a:txBody>
                  <a:tcPr/>
                </a:tc>
                <a:tc>
                  <a:txBody>
                    <a:bodyPr/>
                    <a:lstStyle/>
                    <a:p>
                      <a:r>
                        <a:rPr lang="en-US" dirty="0"/>
                        <a:t>Voice plan</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61953">
                <a:tc>
                  <a:txBody>
                    <a:bodyPr/>
                    <a:lstStyle/>
                    <a:p>
                      <a:r>
                        <a:rPr lang="en-US" dirty="0"/>
                        <a:t>Intl charge</a:t>
                      </a:r>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61953">
                <a:tc>
                  <a:txBody>
                    <a:bodyPr/>
                    <a:lstStyle/>
                    <a:p>
                      <a:r>
                        <a:rPr lang="en-US" dirty="0"/>
                        <a:t>Day</a:t>
                      </a:r>
                      <a:r>
                        <a:rPr lang="en-US" baseline="0" dirty="0"/>
                        <a:t> min</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361953">
                <a:tc>
                  <a:txBody>
                    <a:bodyPr/>
                    <a:lstStyle/>
                    <a:p>
                      <a:r>
                        <a:rPr lang="en-US" dirty="0"/>
                        <a:t>Day calls</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6"/>
                  </a:ext>
                </a:extLst>
              </a:tr>
              <a:tr h="361953">
                <a:tc>
                  <a:txBody>
                    <a:bodyPr/>
                    <a:lstStyle/>
                    <a:p>
                      <a:r>
                        <a:rPr lang="en-US" dirty="0"/>
                        <a:t>Day charge</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7"/>
                  </a:ext>
                </a:extLst>
              </a:tr>
              <a:tr h="361953">
                <a:tc>
                  <a:txBody>
                    <a:bodyPr/>
                    <a:lstStyle/>
                    <a:p>
                      <a:r>
                        <a:rPr lang="en-US" dirty="0"/>
                        <a:t>Eve min</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8"/>
                  </a:ext>
                </a:extLst>
              </a:tr>
              <a:tr h="361953">
                <a:tc>
                  <a:txBody>
                    <a:bodyPr/>
                    <a:lstStyle/>
                    <a:p>
                      <a:r>
                        <a:rPr lang="en-US" dirty="0"/>
                        <a:t>Eve calls</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9"/>
                  </a:ext>
                </a:extLst>
              </a:tr>
              <a:tr h="361953">
                <a:tc>
                  <a:txBody>
                    <a:bodyPr/>
                    <a:lstStyle/>
                    <a:p>
                      <a:r>
                        <a:rPr lang="en-US" dirty="0"/>
                        <a:t>Eve charge</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10"/>
                  </a:ext>
                </a:extLst>
              </a:tr>
              <a:tr h="361953">
                <a:tc>
                  <a:txBody>
                    <a:bodyPr/>
                    <a:lstStyle/>
                    <a:p>
                      <a:r>
                        <a:rPr lang="en-US" dirty="0"/>
                        <a:t>Night min</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11"/>
                  </a:ext>
                </a:extLst>
              </a:tr>
              <a:tr h="361953">
                <a:tc>
                  <a:txBody>
                    <a:bodyPr/>
                    <a:lstStyle/>
                    <a:p>
                      <a:r>
                        <a:rPr lang="en-US" dirty="0"/>
                        <a:t>Night calls</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12"/>
                  </a:ext>
                </a:extLst>
              </a:tr>
              <a:tr h="361953">
                <a:tc>
                  <a:txBody>
                    <a:bodyPr/>
                    <a:lstStyle/>
                    <a:p>
                      <a:r>
                        <a:rPr lang="en-US" dirty="0"/>
                        <a:t>Night charge</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13"/>
                  </a:ext>
                </a:extLst>
              </a:tr>
              <a:tr h="361953">
                <a:tc>
                  <a:txBody>
                    <a:bodyPr/>
                    <a:lstStyle/>
                    <a:p>
                      <a:r>
                        <a:rPr lang="en-US" dirty="0"/>
                        <a:t>Customer calls</a:t>
                      </a:r>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1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34981"/>
          </a:xfrm>
        </p:spPr>
        <p:txBody>
          <a:bodyPr>
            <a:normAutofit fontScale="90000"/>
          </a:bodyPr>
          <a:lstStyle/>
          <a:p>
            <a:r>
              <a:rPr lang="en-US" sz="4000" b="1" i="0" dirty="0">
                <a:latin typeface="Times New Roman" pitchFamily="18" charset="0"/>
                <a:cs typeface="Times New Roman" pitchFamily="18" charset="0"/>
              </a:rPr>
              <a:t>Exploratory Data Analysis</a:t>
            </a:r>
            <a:br>
              <a:rPr lang="en-US" b="1" i="0" dirty="0"/>
            </a:br>
            <a:endParaRPr lang="en-US" dirty="0"/>
          </a:p>
        </p:txBody>
      </p:sp>
      <p:sp>
        <p:nvSpPr>
          <p:cNvPr id="3" name="Content Placeholder 2"/>
          <p:cNvSpPr>
            <a:spLocks noGrp="1"/>
          </p:cNvSpPr>
          <p:nvPr>
            <p:ph idx="1"/>
          </p:nvPr>
        </p:nvSpPr>
        <p:spPr>
          <a:xfrm>
            <a:off x="628650" y="1500174"/>
            <a:ext cx="7886700" cy="4672026"/>
          </a:xfrm>
        </p:spPr>
        <p:txBody>
          <a:bodyPr>
            <a:normAutofit/>
          </a:bodyPr>
          <a:lstStyle/>
          <a:p>
            <a:pPr>
              <a:buFont typeface="Wingdings" pitchFamily="2" charset="2"/>
              <a:buChar char="Ø"/>
            </a:pPr>
            <a:r>
              <a:rPr lang="en-US" b="1" dirty="0"/>
              <a:t>Checking for Missing And Duplicate value :</a:t>
            </a:r>
          </a:p>
          <a:p>
            <a:pPr>
              <a:buNone/>
            </a:pPr>
            <a:r>
              <a:rPr lang="en-US" dirty="0"/>
              <a:t>There are 7 and 24 missing values are there in day.charge</a:t>
            </a:r>
          </a:p>
          <a:p>
            <a:pPr>
              <a:buNone/>
            </a:pPr>
            <a:r>
              <a:rPr lang="en-US" dirty="0"/>
              <a:t>And evening min so we did the missing value imputation.</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Font typeface="Wingdings" pitchFamily="2" charset="2"/>
              <a:buChar char="Ø"/>
            </a:pPr>
            <a:endParaRPr lang="en-US" b="1" dirty="0"/>
          </a:p>
          <a:p>
            <a:pPr>
              <a:buFont typeface="Wingdings" pitchFamily="2" charset="2"/>
              <a:buChar char="Ø"/>
            </a:pPr>
            <a:endParaRPr lang="en-US" b="1" dirty="0"/>
          </a:p>
          <a:p>
            <a:pPr>
              <a:buFont typeface="Wingdings" pitchFamily="2" charset="2"/>
              <a:buChar char="Ø"/>
            </a:pPr>
            <a:endParaRPr lang="en-US" b="1" dirty="0"/>
          </a:p>
          <a:p>
            <a:pPr>
              <a:buFont typeface="Wingdings" pitchFamily="2" charset="2"/>
              <a:buChar char="Ø"/>
            </a:pPr>
            <a:endParaRPr lang="en-US" b="1" dirty="0"/>
          </a:p>
          <a:p>
            <a:pPr>
              <a:buFont typeface="Wingdings" pitchFamily="2" charset="2"/>
              <a:buChar char="Ø"/>
            </a:pPr>
            <a:endParaRPr lang="en-US" b="1" dirty="0"/>
          </a:p>
          <a:p>
            <a:pPr>
              <a:buFont typeface="Wingdings" pitchFamily="2" charset="2"/>
              <a:buChar char="Ø"/>
            </a:pPr>
            <a:endParaRPr lang="en-US" b="1" dirty="0"/>
          </a:p>
          <a:p>
            <a:pPr>
              <a:buNone/>
            </a:pPr>
            <a:endParaRPr lang="en-US" b="1" dirty="0"/>
          </a:p>
          <a:p>
            <a:pPr>
              <a:buFont typeface="Wingdings" pitchFamily="2" charset="2"/>
              <a:buChar char="Ø"/>
            </a:pPr>
            <a:endParaRPr lang="en-US" b="1" dirty="0"/>
          </a:p>
          <a:p>
            <a:pPr>
              <a:buNone/>
            </a:pPr>
            <a:endParaRPr lang="en-US" dirty="0"/>
          </a:p>
        </p:txBody>
      </p:sp>
      <p:pic>
        <p:nvPicPr>
          <p:cNvPr id="1027" name="Picture 3" descr="C:\Users\spoorthy\Downloads\download (1).png"/>
          <p:cNvPicPr>
            <a:picLocks noChangeAspect="1" noChangeArrowheads="1"/>
          </p:cNvPicPr>
          <p:nvPr/>
        </p:nvPicPr>
        <p:blipFill>
          <a:blip r:embed="rId2"/>
          <a:srcRect/>
          <a:stretch>
            <a:fillRect/>
          </a:stretch>
        </p:blipFill>
        <p:spPr bwMode="auto">
          <a:xfrm>
            <a:off x="500034" y="2857496"/>
            <a:ext cx="7858180" cy="2786082"/>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500042"/>
            <a:ext cx="7886700" cy="714380"/>
          </a:xfrm>
        </p:spPr>
        <p:txBody>
          <a:bodyPr/>
          <a:lstStyle/>
          <a:p>
            <a:pPr>
              <a:buFont typeface="Wingdings" pitchFamily="2" charset="2"/>
              <a:buChar char="Ø"/>
            </a:pPr>
            <a:r>
              <a:rPr lang="en-US" b="1" dirty="0"/>
              <a:t>Converting categorical variables into dummy variables</a:t>
            </a:r>
          </a:p>
        </p:txBody>
      </p:sp>
      <p:pic>
        <p:nvPicPr>
          <p:cNvPr id="2051" name="Picture 3" descr="C:\Users\spoorthy\Downloads\WhatsApp Image 2022-12-16 at 1.24.30 PM.jpeg"/>
          <p:cNvPicPr>
            <a:picLocks noChangeAspect="1" noChangeArrowheads="1"/>
          </p:cNvPicPr>
          <p:nvPr/>
        </p:nvPicPr>
        <p:blipFill>
          <a:blip r:embed="rId2"/>
          <a:srcRect/>
          <a:stretch>
            <a:fillRect/>
          </a:stretch>
        </p:blipFill>
        <p:spPr bwMode="auto">
          <a:xfrm>
            <a:off x="571472" y="1428737"/>
            <a:ext cx="8210578" cy="2571768"/>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365127"/>
            <a:ext cx="8158192" cy="920733"/>
          </a:xfrm>
        </p:spPr>
        <p:txBody>
          <a:bodyPr>
            <a:normAutofit/>
          </a:bodyPr>
          <a:lstStyle/>
          <a:p>
            <a:r>
              <a:rPr lang="en-IN" sz="2400" b="1" i="0" dirty="0">
                <a:solidFill>
                  <a:schemeClr val="dk1"/>
                </a:solidFill>
                <a:latin typeface="Arial"/>
                <a:ea typeface="Arial"/>
                <a:cs typeface="Arial"/>
                <a:sym typeface="Arial"/>
              </a:rPr>
              <a:t>       </a:t>
            </a:r>
            <a:r>
              <a:rPr lang="en-IN" sz="2400" b="1" i="0" dirty="0">
                <a:solidFill>
                  <a:schemeClr val="dk1"/>
                </a:solidFill>
                <a:latin typeface="Times New Roman" pitchFamily="18" charset="0"/>
                <a:ea typeface="Arial"/>
                <a:cs typeface="Times New Roman" pitchFamily="18" charset="0"/>
                <a:sym typeface="Arial"/>
              </a:rPr>
              <a:t>ANALYZING DEPENDENT VARIABLE “CHURN”</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628650" y="1357298"/>
            <a:ext cx="7886700" cy="1071570"/>
          </a:xfrm>
        </p:spPr>
        <p:txBody>
          <a:bodyPr/>
          <a:lstStyle/>
          <a:p>
            <a:pPr marL="457200" lvl="0" indent="-381000">
              <a:spcBef>
                <a:spcPts val="0"/>
              </a:spcBef>
              <a:buClr>
                <a:srgbClr val="002060"/>
              </a:buClr>
              <a:buSzPts val="2400"/>
              <a:buFont typeface="Arial"/>
              <a:buChar char="➢"/>
            </a:pPr>
            <a:r>
              <a:rPr lang="en-US" sz="2000" dirty="0">
                <a:latin typeface="Times New Roman" pitchFamily="18" charset="0"/>
                <a:ea typeface="Arial"/>
                <a:cs typeface="Times New Roman" pitchFamily="18" charset="0"/>
                <a:sym typeface="Arial"/>
              </a:rPr>
              <a:t>Total Customers number - 5000. </a:t>
            </a:r>
          </a:p>
          <a:p>
            <a:pPr marL="457200" lvl="0" indent="-381000">
              <a:spcBef>
                <a:spcPts val="0"/>
              </a:spcBef>
              <a:buClr>
                <a:srgbClr val="002060"/>
              </a:buClr>
              <a:buSzPts val="2400"/>
              <a:buFont typeface="Arial"/>
              <a:buChar char="➢"/>
            </a:pPr>
            <a:r>
              <a:rPr lang="en-US" sz="2000" dirty="0">
                <a:latin typeface="Times New Roman" pitchFamily="18" charset="0"/>
                <a:ea typeface="Arial"/>
                <a:cs typeface="Times New Roman" pitchFamily="18" charset="0"/>
                <a:sym typeface="Arial"/>
              </a:rPr>
              <a:t>Non churn  - 4293 </a:t>
            </a:r>
          </a:p>
          <a:p>
            <a:pPr marL="457200" lvl="0" indent="-381000">
              <a:spcBef>
                <a:spcPts val="0"/>
              </a:spcBef>
              <a:buClr>
                <a:srgbClr val="002060"/>
              </a:buClr>
              <a:buSzPts val="2400"/>
              <a:buFont typeface="Arial"/>
              <a:buChar char="➢"/>
            </a:pPr>
            <a:r>
              <a:rPr lang="en-US" sz="2000" dirty="0">
                <a:latin typeface="Times New Roman" pitchFamily="18" charset="0"/>
                <a:ea typeface="Arial"/>
                <a:cs typeface="Times New Roman" pitchFamily="18" charset="0"/>
                <a:sym typeface="Arial"/>
              </a:rPr>
              <a:t> Churn  - 707 </a:t>
            </a:r>
          </a:p>
          <a:p>
            <a:pPr>
              <a:buNone/>
            </a:pPr>
            <a:endParaRPr lang="en-US" dirty="0"/>
          </a:p>
        </p:txBody>
      </p:sp>
      <p:pic>
        <p:nvPicPr>
          <p:cNvPr id="3074" name="Picture 2" descr="C:\Users\spoorthy\Downloads\download.png"/>
          <p:cNvPicPr>
            <a:picLocks noChangeAspect="1" noChangeArrowheads="1"/>
          </p:cNvPicPr>
          <p:nvPr/>
        </p:nvPicPr>
        <p:blipFill>
          <a:blip r:embed="rId2"/>
          <a:srcRect/>
          <a:stretch>
            <a:fillRect/>
          </a:stretch>
        </p:blipFill>
        <p:spPr bwMode="auto">
          <a:xfrm>
            <a:off x="4929190" y="2000240"/>
            <a:ext cx="3725868" cy="3381378"/>
          </a:xfrm>
          <a:prstGeom prst="rect">
            <a:avLst/>
          </a:prstGeom>
          <a:noFill/>
        </p:spPr>
      </p:pic>
      <p:pic>
        <p:nvPicPr>
          <p:cNvPr id="3075" name="Picture 3" descr="C:\Users\spoorthy\Downloads\download (2).png"/>
          <p:cNvPicPr>
            <a:picLocks noChangeAspect="1" noChangeArrowheads="1"/>
          </p:cNvPicPr>
          <p:nvPr/>
        </p:nvPicPr>
        <p:blipFill>
          <a:blip r:embed="rId3"/>
          <a:srcRect/>
          <a:stretch>
            <a:fillRect/>
          </a:stretch>
        </p:blipFill>
        <p:spPr bwMode="auto">
          <a:xfrm>
            <a:off x="285720" y="2428868"/>
            <a:ext cx="4143404" cy="3113086"/>
          </a:xfrm>
          <a:prstGeom prst="rect">
            <a:avLst/>
          </a:prstGeom>
          <a:noFill/>
        </p:spPr>
      </p:pic>
      <p:sp>
        <p:nvSpPr>
          <p:cNvPr id="6" name="TextBox 5"/>
          <p:cNvSpPr txBox="1"/>
          <p:nvPr/>
        </p:nvSpPr>
        <p:spPr>
          <a:xfrm>
            <a:off x="714348" y="5572140"/>
            <a:ext cx="7929618" cy="923330"/>
          </a:xfrm>
          <a:prstGeom prst="rect">
            <a:avLst/>
          </a:prstGeom>
          <a:noFill/>
        </p:spPr>
        <p:txBody>
          <a:bodyPr wrap="square" rtlCol="0">
            <a:spAutoFit/>
          </a:bodyPr>
          <a:lstStyle/>
          <a:p>
            <a:pPr lvl="0"/>
            <a:r>
              <a:rPr lang="en-US" dirty="0">
                <a:latin typeface="Times New Roman" pitchFamily="18" charset="0"/>
                <a:ea typeface="Arial"/>
                <a:cs typeface="Times New Roman" pitchFamily="18" charset="0"/>
                <a:sym typeface="Arial"/>
              </a:rPr>
              <a:t>From the above donut plot and count plot, It was found from this analysis that almost 14.1% of customers had churned and 85.9% are not churned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428604"/>
            <a:ext cx="3214710" cy="571503"/>
          </a:xfrm>
        </p:spPr>
        <p:txBody>
          <a:bodyPr>
            <a:normAutofit fontScale="90000"/>
          </a:bodyPr>
          <a:lstStyle/>
          <a:p>
            <a:r>
              <a:rPr lang="en-US" b="1" i="0" dirty="0">
                <a:latin typeface="Times New Roman" pitchFamily="18" charset="0"/>
                <a:cs typeface="Times New Roman" pitchFamily="18" charset="0"/>
              </a:rPr>
              <a:t>STATE vs. CHURN </a:t>
            </a:r>
            <a:endParaRPr lang="en-US" dirty="0"/>
          </a:p>
        </p:txBody>
      </p:sp>
      <p:pic>
        <p:nvPicPr>
          <p:cNvPr id="5" name="Content Placeholder 3" descr="download (3).png"/>
          <p:cNvPicPr>
            <a:picLocks noGrp="1" noChangeAspect="1"/>
          </p:cNvPicPr>
          <p:nvPr>
            <p:ph sz="half" idx="1"/>
          </p:nvPr>
        </p:nvPicPr>
        <p:blipFill>
          <a:blip r:embed="rId2"/>
          <a:stretch>
            <a:fillRect/>
          </a:stretch>
        </p:blipFill>
        <p:spPr>
          <a:xfrm>
            <a:off x="142844" y="1000108"/>
            <a:ext cx="3929090" cy="4000528"/>
          </a:xfrm>
        </p:spPr>
      </p:pic>
      <p:pic>
        <p:nvPicPr>
          <p:cNvPr id="6" name="Content Placeholder 3" descr="download (4).png"/>
          <p:cNvPicPr>
            <a:picLocks noGrp="1" noChangeAspect="1"/>
          </p:cNvPicPr>
          <p:nvPr>
            <p:ph sz="half" idx="2"/>
          </p:nvPr>
        </p:nvPicPr>
        <p:blipFill>
          <a:blip r:embed="rId3"/>
          <a:stretch>
            <a:fillRect/>
          </a:stretch>
        </p:blipFill>
        <p:spPr>
          <a:xfrm>
            <a:off x="4714876" y="928670"/>
            <a:ext cx="4000528" cy="4000528"/>
          </a:xfrm>
        </p:spPr>
      </p:pic>
      <p:sp>
        <p:nvSpPr>
          <p:cNvPr id="7" name="TextBox 6"/>
          <p:cNvSpPr txBox="1"/>
          <p:nvPr/>
        </p:nvSpPr>
        <p:spPr>
          <a:xfrm>
            <a:off x="4929190" y="428604"/>
            <a:ext cx="3786214" cy="461665"/>
          </a:xfrm>
          <a:prstGeom prst="rect">
            <a:avLst/>
          </a:prstGeom>
          <a:noFill/>
        </p:spPr>
        <p:txBody>
          <a:bodyPr wrap="square" rtlCol="0">
            <a:spAutoFit/>
          </a:bodyPr>
          <a:lstStyle/>
          <a:p>
            <a:r>
              <a:rPr lang="en-US" sz="2400" b="1" dirty="0">
                <a:latin typeface="Times New Roman" pitchFamily="18" charset="0"/>
                <a:cs typeface="Times New Roman" pitchFamily="18" charset="0"/>
              </a:rPr>
              <a:t>AREA CODE vs. CHURN</a:t>
            </a:r>
            <a:endParaRPr lang="en-US" sz="2400" dirty="0"/>
          </a:p>
        </p:txBody>
      </p:sp>
      <p:sp>
        <p:nvSpPr>
          <p:cNvPr id="8" name="TextBox 7"/>
          <p:cNvSpPr txBox="1"/>
          <p:nvPr/>
        </p:nvSpPr>
        <p:spPr>
          <a:xfrm>
            <a:off x="0" y="5072074"/>
            <a:ext cx="4429124" cy="1477328"/>
          </a:xfrm>
          <a:prstGeom prst="rect">
            <a:avLst/>
          </a:prstGeom>
          <a:noFill/>
        </p:spPr>
        <p:txBody>
          <a:bodyPr wrap="square" rtlCol="0">
            <a:spAutoFit/>
          </a:bodyPr>
          <a:lstStyle/>
          <a:p>
            <a:r>
              <a:rPr lang="en-US" dirty="0">
                <a:latin typeface="Times New Roman" pitchFamily="18" charset="0"/>
                <a:cs typeface="Times New Roman" pitchFamily="18" charset="0"/>
              </a:rPr>
              <a:t>There is 51 unique state present who have different churn rate. From the above analysis CA, NJ, WA, TX, MT, MD, NV, ME, KS, OK are the ones who have a higher churn rate of more than 21.</a:t>
            </a:r>
          </a:p>
        </p:txBody>
      </p:sp>
      <p:sp>
        <p:nvSpPr>
          <p:cNvPr id="9" name="TextBox 8"/>
          <p:cNvSpPr txBox="1"/>
          <p:nvPr/>
        </p:nvSpPr>
        <p:spPr>
          <a:xfrm>
            <a:off x="4929190" y="5072074"/>
            <a:ext cx="4071966" cy="923330"/>
          </a:xfrm>
          <a:prstGeom prst="rect">
            <a:avLst/>
          </a:prstGeom>
          <a:noFill/>
        </p:spPr>
        <p:txBody>
          <a:bodyPr wrap="square" rtlCol="0">
            <a:spAutoFit/>
          </a:bodyPr>
          <a:lstStyle/>
          <a:p>
            <a:r>
              <a:rPr lang="en-US" dirty="0">
                <a:latin typeface="Times New Roman" pitchFamily="18" charset="0"/>
                <a:cs typeface="Times New Roman" pitchFamily="18" charset="0"/>
              </a:rPr>
              <a:t>In the above data, we notice that there is only 3 unique value are there </a:t>
            </a:r>
            <a:r>
              <a:rPr lang="en-US" dirty="0" err="1">
                <a:latin typeface="Times New Roman" pitchFamily="18" charset="0"/>
                <a:cs typeface="Times New Roman" pitchFamily="18" charset="0"/>
              </a:rPr>
              <a:t>i.e</a:t>
            </a:r>
            <a:r>
              <a:rPr lang="en-US" dirty="0">
                <a:latin typeface="Times New Roman" pitchFamily="18" charset="0"/>
                <a:cs typeface="Times New Roman" pitchFamily="18" charset="0"/>
              </a:rPr>
              <a:t> 408,415,510</a:t>
            </a:r>
          </a:p>
        </p:txBody>
      </p:sp>
    </p:spTree>
  </p:cSld>
  <p:clrMapOvr>
    <a:masterClrMapping/>
  </p:clrMapOvr>
</p:sld>
</file>

<file path=ppt/theme/theme1.xml><?xml version="1.0" encoding="utf-8"?>
<a:theme xmlns:a="http://schemas.openxmlformats.org/drawingml/2006/main" name="Theme1">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C27AC51F-73A2-4363-8674-89B8670118AB}" vid="{34861F5E-14EF-4925-9053-1BE6E6D8E5A7}"/>
    </a:ext>
  </a:extLst>
</a:theme>
</file>

<file path=ppt/theme/theme2.xml><?xml version="1.0" encoding="utf-8"?>
<a:theme xmlns:a="http://schemas.openxmlformats.org/drawingml/2006/main" name="1_Theme1">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C27AC51F-73A2-4363-8674-89B8670118AB}" vid="{34861F5E-14EF-4925-9053-1BE6E6D8E5A7}"/>
    </a:ext>
  </a:extLst>
</a:theme>
</file>

<file path=ppt/theme/theme3.xml><?xml version="1.0" encoding="utf-8"?>
<a:theme xmlns:a="http://schemas.openxmlformats.org/drawingml/2006/main" name="2_Theme1">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C27AC51F-73A2-4363-8674-89B8670118AB}" vid="{34861F5E-14EF-4925-9053-1BE6E6D8E5A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6797</TotalTime>
  <Words>1314</Words>
  <Application>Microsoft Office PowerPoint</Application>
  <PresentationFormat>On-screen Show (4:3)</PresentationFormat>
  <Paragraphs>201</Paragraphs>
  <Slides>32</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32</vt:i4>
      </vt:variant>
    </vt:vector>
  </HeadingPairs>
  <TitlesOfParts>
    <vt:vector size="41" baseType="lpstr">
      <vt:lpstr>Arial</vt:lpstr>
      <vt:lpstr>Calibri</vt:lpstr>
      <vt:lpstr>Century Gothic</vt:lpstr>
      <vt:lpstr>Elephant</vt:lpstr>
      <vt:lpstr>Times New Roman</vt:lpstr>
      <vt:lpstr>Wingdings</vt:lpstr>
      <vt:lpstr>Theme1</vt:lpstr>
      <vt:lpstr>1_Theme1</vt:lpstr>
      <vt:lpstr>2_Theme1</vt:lpstr>
      <vt:lpstr>PowerPoint Presentation</vt:lpstr>
      <vt:lpstr>                       CONTENTS</vt:lpstr>
      <vt:lpstr>Business Objective</vt:lpstr>
      <vt:lpstr>Data Set Details: </vt:lpstr>
      <vt:lpstr>PowerPoint Presentation</vt:lpstr>
      <vt:lpstr>Exploratory Data Analysis </vt:lpstr>
      <vt:lpstr>PowerPoint Presentation</vt:lpstr>
      <vt:lpstr>       ANALYZING DEPENDENT VARIABLE “CHURN”</vt:lpstr>
      <vt:lpstr>STATE vs. CHURN </vt:lpstr>
      <vt:lpstr>PowerPoint Presentation</vt:lpstr>
      <vt:lpstr>ACCOUNT LENGTH vs. CHURN</vt:lpstr>
      <vt:lpstr>VOICE MESSAGES vs. CHURN</vt:lpstr>
      <vt:lpstr>DAY.MIN, DAY.CHARGE vs. CHURN</vt:lpstr>
      <vt:lpstr>Relation between overall call charge and overall call minutes </vt:lpstr>
      <vt:lpstr>CORRELATION MATRIX</vt:lpstr>
      <vt:lpstr>Outliers in Data</vt:lpstr>
      <vt:lpstr>PowerPoint Presentation</vt:lpstr>
      <vt:lpstr>Feature Engineering</vt:lpstr>
      <vt:lpstr>Feature engineering techniques:-</vt:lpstr>
      <vt:lpstr>MODEL BUILDING</vt:lpstr>
      <vt:lpstr>Logistic Regression</vt:lpstr>
      <vt:lpstr>Ridge Classifier  </vt:lpstr>
      <vt:lpstr>Random Forest Classifier</vt:lpstr>
      <vt:lpstr>Decision Tree classifier </vt:lpstr>
      <vt:lpstr>Naïve Bayes</vt:lpstr>
      <vt:lpstr>Accuracy score comparison </vt:lpstr>
      <vt:lpstr>Imbalanced Data</vt:lpstr>
      <vt:lpstr>PowerPoint Presentation</vt:lpstr>
      <vt:lpstr>Accuracy after using SMOTE</vt:lpstr>
      <vt:lpstr>Conclusion</vt:lpstr>
      <vt:lpstr>Deployment</vt:lpstr>
      <vt:lpstr>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Cotton Leaf Disease Detection Using Deep Learning</dc:title>
  <dc:creator>Nidhishree S</dc:creator>
  <cp:lastModifiedBy>Sukumaran Apparambath</cp:lastModifiedBy>
  <cp:revision>250</cp:revision>
  <dcterms:created xsi:type="dcterms:W3CDTF">2020-12-20T07:00:53Z</dcterms:created>
  <dcterms:modified xsi:type="dcterms:W3CDTF">2022-12-23T09:18:25Z</dcterms:modified>
</cp:coreProperties>
</file>