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F86F796-D3E1-4976-AEF1-18C8CD7C8E4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1BD82F3-3132-47E3-A18D-48C1F917D0EF}">
      <dgm:prSet/>
      <dgm:spPr/>
      <dgm:t>
        <a:bodyPr/>
        <a:lstStyle/>
        <a:p>
          <a:r>
            <a:rPr lang="en-US" b="0" i="0"/>
            <a:t>Next word prediction is a fascinating problem that involves developing a model capable of predicting the most probable word to follow a given sequence of words in a sentence. This predictive model harnesses the power of algorithms and language patterns to anticipate the next word, enabling various applications such as predictive keyboard suggestions, writing assistance, and content generation.</a:t>
          </a:r>
          <a:endParaRPr lang="en-US"/>
        </a:p>
      </dgm:t>
    </dgm:pt>
    <dgm:pt modelId="{0F26273C-FB15-4C94-B8B9-BBC28D85AFFC}" type="parTrans" cxnId="{2A5A7961-252A-4A68-8D4A-C3D953E57E5C}">
      <dgm:prSet/>
      <dgm:spPr/>
      <dgm:t>
        <a:bodyPr/>
        <a:lstStyle/>
        <a:p>
          <a:endParaRPr lang="en-US"/>
        </a:p>
      </dgm:t>
    </dgm:pt>
    <dgm:pt modelId="{AD4FD045-D4D1-4D64-B9ED-2FC0082FE66E}" type="sibTrans" cxnId="{2A5A7961-252A-4A68-8D4A-C3D953E57E5C}">
      <dgm:prSet/>
      <dgm:spPr/>
      <dgm:t>
        <a:bodyPr/>
        <a:lstStyle/>
        <a:p>
          <a:endParaRPr lang="en-US"/>
        </a:p>
      </dgm:t>
    </dgm:pt>
    <dgm:pt modelId="{F39FFDB0-4B59-4BB6-AAB2-9B5FB18F1F54}">
      <dgm:prSet/>
      <dgm:spPr/>
      <dgm:t>
        <a:bodyPr/>
        <a:lstStyle/>
        <a:p>
          <a:r>
            <a:rPr lang="en-US" b="0" i="0"/>
            <a:t>Our task is to develop a robust Next Word Prediction model that can accurately forecast the most appropriate word following a given sequence of words. By analyzing the dataset, our model should learn the linguistic patterns and relationships that govern the progression of words.</a:t>
          </a:r>
          <a:endParaRPr lang="en-US"/>
        </a:p>
      </dgm:t>
    </dgm:pt>
    <dgm:pt modelId="{55830EE2-D2E1-4EAF-B915-808FB5BA79D0}" type="parTrans" cxnId="{17CBCDC9-F5DC-46E6-A64D-C90897AC62EA}">
      <dgm:prSet/>
      <dgm:spPr/>
      <dgm:t>
        <a:bodyPr/>
        <a:lstStyle/>
        <a:p>
          <a:endParaRPr lang="en-US"/>
        </a:p>
      </dgm:t>
    </dgm:pt>
    <dgm:pt modelId="{4A521FCB-2C7F-4AE9-BE76-03AFFBB18EBB}" type="sibTrans" cxnId="{17CBCDC9-F5DC-46E6-A64D-C90897AC62EA}">
      <dgm:prSet/>
      <dgm:spPr/>
      <dgm:t>
        <a:bodyPr/>
        <a:lstStyle/>
        <a:p>
          <a:endParaRPr lang="en-US"/>
        </a:p>
      </dgm:t>
    </dgm:pt>
    <dgm:pt modelId="{82D215E6-A40B-4AD1-877E-5A634722DF9A}" type="pres">
      <dgm:prSet presAssocID="{CF86F796-D3E1-4976-AEF1-18C8CD7C8E43}" presName="root" presStyleCnt="0">
        <dgm:presLayoutVars>
          <dgm:dir/>
          <dgm:resizeHandles val="exact"/>
        </dgm:presLayoutVars>
      </dgm:prSet>
      <dgm:spPr/>
    </dgm:pt>
    <dgm:pt modelId="{43C689D3-1153-4160-8FB4-0B3E0FBD823C}" type="pres">
      <dgm:prSet presAssocID="{A1BD82F3-3132-47E3-A18D-48C1F917D0EF}" presName="compNode" presStyleCnt="0"/>
      <dgm:spPr/>
    </dgm:pt>
    <dgm:pt modelId="{8D2212E0-EF23-4871-B343-AF8931573ADF}" type="pres">
      <dgm:prSet presAssocID="{A1BD82F3-3132-47E3-A18D-48C1F917D0EF}" presName="bgRect" presStyleLbl="bgShp" presStyleIdx="0" presStyleCnt="2"/>
      <dgm:spPr/>
    </dgm:pt>
    <dgm:pt modelId="{DF9837FA-930A-4A8A-A882-52EE6467FE5B}" type="pres">
      <dgm:prSet presAssocID="{A1BD82F3-3132-47E3-A18D-48C1F917D0E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 Bulb and Gear"/>
        </a:ext>
      </dgm:extLst>
    </dgm:pt>
    <dgm:pt modelId="{1F9E0813-58D0-44DF-9634-B0967AFB9619}" type="pres">
      <dgm:prSet presAssocID="{A1BD82F3-3132-47E3-A18D-48C1F917D0EF}" presName="spaceRect" presStyleCnt="0"/>
      <dgm:spPr/>
    </dgm:pt>
    <dgm:pt modelId="{13F12E88-FB8B-4A16-B08E-784E95C90198}" type="pres">
      <dgm:prSet presAssocID="{A1BD82F3-3132-47E3-A18D-48C1F917D0EF}" presName="parTx" presStyleLbl="revTx" presStyleIdx="0" presStyleCnt="2">
        <dgm:presLayoutVars>
          <dgm:chMax val="0"/>
          <dgm:chPref val="0"/>
        </dgm:presLayoutVars>
      </dgm:prSet>
      <dgm:spPr/>
    </dgm:pt>
    <dgm:pt modelId="{F7CF07F8-0F41-479A-B694-323F9BA05C36}" type="pres">
      <dgm:prSet presAssocID="{AD4FD045-D4D1-4D64-B9ED-2FC0082FE66E}" presName="sibTrans" presStyleCnt="0"/>
      <dgm:spPr/>
    </dgm:pt>
    <dgm:pt modelId="{765392F8-171E-4126-9891-64634E44AF59}" type="pres">
      <dgm:prSet presAssocID="{F39FFDB0-4B59-4BB6-AAB2-9B5FB18F1F54}" presName="compNode" presStyleCnt="0"/>
      <dgm:spPr/>
    </dgm:pt>
    <dgm:pt modelId="{94E1EA5B-95A5-45C5-A5AC-AF11DF0C602D}" type="pres">
      <dgm:prSet presAssocID="{F39FFDB0-4B59-4BB6-AAB2-9B5FB18F1F54}" presName="bgRect" presStyleLbl="bgShp" presStyleIdx="1" presStyleCnt="2"/>
      <dgm:spPr/>
    </dgm:pt>
    <dgm:pt modelId="{85609029-E979-4DDE-9F4C-5D540A49C0F1}" type="pres">
      <dgm:prSet presAssocID="{F39FFDB0-4B59-4BB6-AAB2-9B5FB18F1F5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1EC3B07D-B981-478A-B00F-54AAEB507345}" type="pres">
      <dgm:prSet presAssocID="{F39FFDB0-4B59-4BB6-AAB2-9B5FB18F1F54}" presName="spaceRect" presStyleCnt="0"/>
      <dgm:spPr/>
    </dgm:pt>
    <dgm:pt modelId="{310536A8-5AE4-470A-924C-6376E0EE0B7A}" type="pres">
      <dgm:prSet presAssocID="{F39FFDB0-4B59-4BB6-AAB2-9B5FB18F1F54}" presName="parTx" presStyleLbl="revTx" presStyleIdx="1" presStyleCnt="2">
        <dgm:presLayoutVars>
          <dgm:chMax val="0"/>
          <dgm:chPref val="0"/>
        </dgm:presLayoutVars>
      </dgm:prSet>
      <dgm:spPr/>
    </dgm:pt>
  </dgm:ptLst>
  <dgm:cxnLst>
    <dgm:cxn modelId="{AD18EA09-F376-45D8-B765-BE1F51297C5F}" type="presOf" srcId="{F39FFDB0-4B59-4BB6-AAB2-9B5FB18F1F54}" destId="{310536A8-5AE4-470A-924C-6376E0EE0B7A}" srcOrd="0" destOrd="0" presId="urn:microsoft.com/office/officeart/2018/2/layout/IconVerticalSolidList"/>
    <dgm:cxn modelId="{2A5A7961-252A-4A68-8D4A-C3D953E57E5C}" srcId="{CF86F796-D3E1-4976-AEF1-18C8CD7C8E43}" destId="{A1BD82F3-3132-47E3-A18D-48C1F917D0EF}" srcOrd="0" destOrd="0" parTransId="{0F26273C-FB15-4C94-B8B9-BBC28D85AFFC}" sibTransId="{AD4FD045-D4D1-4D64-B9ED-2FC0082FE66E}"/>
    <dgm:cxn modelId="{52B74A63-8285-49E4-8E17-F612B9741E0E}" type="presOf" srcId="{A1BD82F3-3132-47E3-A18D-48C1F917D0EF}" destId="{13F12E88-FB8B-4A16-B08E-784E95C90198}" srcOrd="0" destOrd="0" presId="urn:microsoft.com/office/officeart/2018/2/layout/IconVerticalSolidList"/>
    <dgm:cxn modelId="{0224AA66-5121-499A-AB2F-27FA8E938518}" type="presOf" srcId="{CF86F796-D3E1-4976-AEF1-18C8CD7C8E43}" destId="{82D215E6-A40B-4AD1-877E-5A634722DF9A}" srcOrd="0" destOrd="0" presId="urn:microsoft.com/office/officeart/2018/2/layout/IconVerticalSolidList"/>
    <dgm:cxn modelId="{17CBCDC9-F5DC-46E6-A64D-C90897AC62EA}" srcId="{CF86F796-D3E1-4976-AEF1-18C8CD7C8E43}" destId="{F39FFDB0-4B59-4BB6-AAB2-9B5FB18F1F54}" srcOrd="1" destOrd="0" parTransId="{55830EE2-D2E1-4EAF-B915-808FB5BA79D0}" sibTransId="{4A521FCB-2C7F-4AE9-BE76-03AFFBB18EBB}"/>
    <dgm:cxn modelId="{A833B455-F87A-4A5C-BD36-970152532443}" type="presParOf" srcId="{82D215E6-A40B-4AD1-877E-5A634722DF9A}" destId="{43C689D3-1153-4160-8FB4-0B3E0FBD823C}" srcOrd="0" destOrd="0" presId="urn:microsoft.com/office/officeart/2018/2/layout/IconVerticalSolidList"/>
    <dgm:cxn modelId="{B2F2F16B-59D3-47DD-A8EA-C623BD4A00E8}" type="presParOf" srcId="{43C689D3-1153-4160-8FB4-0B3E0FBD823C}" destId="{8D2212E0-EF23-4871-B343-AF8931573ADF}" srcOrd="0" destOrd="0" presId="urn:microsoft.com/office/officeart/2018/2/layout/IconVerticalSolidList"/>
    <dgm:cxn modelId="{1874CE9D-5C14-4A9D-858A-EDBED36799C8}" type="presParOf" srcId="{43C689D3-1153-4160-8FB4-0B3E0FBD823C}" destId="{DF9837FA-930A-4A8A-A882-52EE6467FE5B}" srcOrd="1" destOrd="0" presId="urn:microsoft.com/office/officeart/2018/2/layout/IconVerticalSolidList"/>
    <dgm:cxn modelId="{1C01392B-3222-4F8C-A576-C92C07180114}" type="presParOf" srcId="{43C689D3-1153-4160-8FB4-0B3E0FBD823C}" destId="{1F9E0813-58D0-44DF-9634-B0967AFB9619}" srcOrd="2" destOrd="0" presId="urn:microsoft.com/office/officeart/2018/2/layout/IconVerticalSolidList"/>
    <dgm:cxn modelId="{37AAB98D-1A8C-42DA-AF58-8CFD30989A67}" type="presParOf" srcId="{43C689D3-1153-4160-8FB4-0B3E0FBD823C}" destId="{13F12E88-FB8B-4A16-B08E-784E95C90198}" srcOrd="3" destOrd="0" presId="urn:microsoft.com/office/officeart/2018/2/layout/IconVerticalSolidList"/>
    <dgm:cxn modelId="{529A1874-B6FE-46E6-B955-8F63B8F056BE}" type="presParOf" srcId="{82D215E6-A40B-4AD1-877E-5A634722DF9A}" destId="{F7CF07F8-0F41-479A-B694-323F9BA05C36}" srcOrd="1" destOrd="0" presId="urn:microsoft.com/office/officeart/2018/2/layout/IconVerticalSolidList"/>
    <dgm:cxn modelId="{17B1A6BE-5FA0-4047-9F2E-31C763F76B57}" type="presParOf" srcId="{82D215E6-A40B-4AD1-877E-5A634722DF9A}" destId="{765392F8-171E-4126-9891-64634E44AF59}" srcOrd="2" destOrd="0" presId="urn:microsoft.com/office/officeart/2018/2/layout/IconVerticalSolidList"/>
    <dgm:cxn modelId="{F2032BDD-A182-4F69-885D-259A240C6F6C}" type="presParOf" srcId="{765392F8-171E-4126-9891-64634E44AF59}" destId="{94E1EA5B-95A5-45C5-A5AC-AF11DF0C602D}" srcOrd="0" destOrd="0" presId="urn:microsoft.com/office/officeart/2018/2/layout/IconVerticalSolidList"/>
    <dgm:cxn modelId="{0464D3C9-DC0B-4F5B-AA10-5B0DB506A23D}" type="presParOf" srcId="{765392F8-171E-4126-9891-64634E44AF59}" destId="{85609029-E979-4DDE-9F4C-5D540A49C0F1}" srcOrd="1" destOrd="0" presId="urn:microsoft.com/office/officeart/2018/2/layout/IconVerticalSolidList"/>
    <dgm:cxn modelId="{11BA5E00-552F-444A-B640-807F5887E310}" type="presParOf" srcId="{765392F8-171E-4126-9891-64634E44AF59}" destId="{1EC3B07D-B981-478A-B00F-54AAEB507345}" srcOrd="2" destOrd="0" presId="urn:microsoft.com/office/officeart/2018/2/layout/IconVerticalSolidList"/>
    <dgm:cxn modelId="{5E2BA226-DC56-4DDC-A228-24F6F6B78093}" type="presParOf" srcId="{765392F8-171E-4126-9891-64634E44AF59}" destId="{310536A8-5AE4-470A-924C-6376E0EE0B7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2212E0-EF23-4871-B343-AF8931573ADF}">
      <dsp:nvSpPr>
        <dsp:cNvPr id="0" name=""/>
        <dsp:cNvSpPr/>
      </dsp:nvSpPr>
      <dsp:spPr>
        <a:xfrm>
          <a:off x="0" y="615237"/>
          <a:ext cx="10058399" cy="113582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9837FA-930A-4A8A-A882-52EE6467FE5B}">
      <dsp:nvSpPr>
        <dsp:cNvPr id="0" name=""/>
        <dsp:cNvSpPr/>
      </dsp:nvSpPr>
      <dsp:spPr>
        <a:xfrm>
          <a:off x="343586" y="870798"/>
          <a:ext cx="624703" cy="6247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3F12E88-FB8B-4A16-B08E-784E95C90198}">
      <dsp:nvSpPr>
        <dsp:cNvPr id="0" name=""/>
        <dsp:cNvSpPr/>
      </dsp:nvSpPr>
      <dsp:spPr>
        <a:xfrm>
          <a:off x="1311876" y="615237"/>
          <a:ext cx="8746523" cy="113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208" tIns="120208" rIns="120208" bIns="120208" numCol="1" spcCol="1270" anchor="ctr" anchorCtr="0">
          <a:noAutofit/>
        </a:bodyPr>
        <a:lstStyle/>
        <a:p>
          <a:pPr marL="0" lvl="0" indent="0" algn="l" defTabSz="711200">
            <a:lnSpc>
              <a:spcPct val="90000"/>
            </a:lnSpc>
            <a:spcBef>
              <a:spcPct val="0"/>
            </a:spcBef>
            <a:spcAft>
              <a:spcPct val="35000"/>
            </a:spcAft>
            <a:buNone/>
          </a:pPr>
          <a:r>
            <a:rPr lang="en-US" sz="1600" b="0" i="0" kern="1200"/>
            <a:t>Next word prediction is a fascinating problem that involves developing a model capable of predicting the most probable word to follow a given sequence of words in a sentence. This predictive model harnesses the power of algorithms and language patterns to anticipate the next word, enabling various applications such as predictive keyboard suggestions, writing assistance, and content generation.</a:t>
          </a:r>
          <a:endParaRPr lang="en-US" sz="1600" kern="1200"/>
        </a:p>
      </dsp:txBody>
      <dsp:txXfrm>
        <a:off x="1311876" y="615237"/>
        <a:ext cx="8746523" cy="1135824"/>
      </dsp:txXfrm>
    </dsp:sp>
    <dsp:sp modelId="{94E1EA5B-95A5-45C5-A5AC-AF11DF0C602D}">
      <dsp:nvSpPr>
        <dsp:cNvPr id="0" name=""/>
        <dsp:cNvSpPr/>
      </dsp:nvSpPr>
      <dsp:spPr>
        <a:xfrm>
          <a:off x="0" y="2035018"/>
          <a:ext cx="10058399" cy="113582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609029-E979-4DDE-9F4C-5D540A49C0F1}">
      <dsp:nvSpPr>
        <dsp:cNvPr id="0" name=""/>
        <dsp:cNvSpPr/>
      </dsp:nvSpPr>
      <dsp:spPr>
        <a:xfrm>
          <a:off x="343586" y="2290578"/>
          <a:ext cx="624703" cy="6247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10536A8-5AE4-470A-924C-6376E0EE0B7A}">
      <dsp:nvSpPr>
        <dsp:cNvPr id="0" name=""/>
        <dsp:cNvSpPr/>
      </dsp:nvSpPr>
      <dsp:spPr>
        <a:xfrm>
          <a:off x="1311876" y="2035018"/>
          <a:ext cx="8746523" cy="113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208" tIns="120208" rIns="120208" bIns="120208" numCol="1" spcCol="1270" anchor="ctr" anchorCtr="0">
          <a:noAutofit/>
        </a:bodyPr>
        <a:lstStyle/>
        <a:p>
          <a:pPr marL="0" lvl="0" indent="0" algn="l" defTabSz="711200">
            <a:lnSpc>
              <a:spcPct val="90000"/>
            </a:lnSpc>
            <a:spcBef>
              <a:spcPct val="0"/>
            </a:spcBef>
            <a:spcAft>
              <a:spcPct val="35000"/>
            </a:spcAft>
            <a:buNone/>
          </a:pPr>
          <a:r>
            <a:rPr lang="en-US" sz="1600" b="0" i="0" kern="1200"/>
            <a:t>Our task is to develop a robust Next Word Prediction model that can accurately forecast the most appropriate word following a given sequence of words. By analyzing the dataset, our model should learn the linguistic patterns and relationships that govern the progression of words.</a:t>
          </a:r>
          <a:endParaRPr lang="en-US" sz="1600" kern="1200"/>
        </a:p>
      </dsp:txBody>
      <dsp:txXfrm>
        <a:off x="1311876" y="2035018"/>
        <a:ext cx="8746523" cy="113582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11/13/2024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7232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11/13/2024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70719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11/13/2024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8266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11/13/2024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2007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11/13/2024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8048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11/13/2024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6287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11/13/2024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52171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11/13/2024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08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11/13/2024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2672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11/13/2024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30877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11/13/2024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525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11/13/2024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776996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statso.io/wp-content/uploads/2023/07/book.zip"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485CAD-7294-57F1-10C0-B91A7519BA63}"/>
              </a:ext>
            </a:extLst>
          </p:cNvPr>
          <p:cNvSpPr>
            <a:spLocks noGrp="1"/>
          </p:cNvSpPr>
          <p:nvPr>
            <p:ph type="ctrTitle"/>
          </p:nvPr>
        </p:nvSpPr>
        <p:spPr>
          <a:xfrm>
            <a:off x="5289754" y="639097"/>
            <a:ext cx="6253317" cy="3686015"/>
          </a:xfrm>
        </p:spPr>
        <p:txBody>
          <a:bodyPr>
            <a:normAutofit/>
          </a:bodyPr>
          <a:lstStyle/>
          <a:p>
            <a:r>
              <a:rPr lang="en-IN" dirty="0"/>
              <a:t>NLP PROJECT</a:t>
            </a:r>
          </a:p>
        </p:txBody>
      </p:sp>
      <p:sp>
        <p:nvSpPr>
          <p:cNvPr id="3" name="Subtitle 2">
            <a:extLst>
              <a:ext uri="{FF2B5EF4-FFF2-40B4-BE49-F238E27FC236}">
                <a16:creationId xmlns:a16="http://schemas.microsoft.com/office/drawing/2014/main" id="{54E25F1D-E191-66D6-FF63-3681D9B17F7B}"/>
              </a:ext>
            </a:extLst>
          </p:cNvPr>
          <p:cNvSpPr>
            <a:spLocks noGrp="1"/>
          </p:cNvSpPr>
          <p:nvPr>
            <p:ph type="subTitle" idx="1"/>
          </p:nvPr>
        </p:nvSpPr>
        <p:spPr>
          <a:xfrm>
            <a:off x="5289753" y="4672739"/>
            <a:ext cx="6269347" cy="1021498"/>
          </a:xfrm>
        </p:spPr>
        <p:txBody>
          <a:bodyPr>
            <a:normAutofit/>
          </a:bodyPr>
          <a:lstStyle/>
          <a:p>
            <a:r>
              <a:rPr lang="en-IN" dirty="0">
                <a:solidFill>
                  <a:schemeClr val="tx1">
                    <a:lumMod val="85000"/>
                    <a:lumOff val="15000"/>
                  </a:schemeClr>
                </a:solidFill>
              </a:rPr>
              <a:t>Next word prediction using </a:t>
            </a:r>
            <a:r>
              <a:rPr lang="en-IN" dirty="0" err="1">
                <a:solidFill>
                  <a:schemeClr val="tx1">
                    <a:lumMod val="85000"/>
                    <a:lumOff val="15000"/>
                  </a:schemeClr>
                </a:solidFill>
              </a:rPr>
              <a:t>lstm</a:t>
            </a:r>
            <a:endParaRPr lang="en-IN" dirty="0">
              <a:solidFill>
                <a:schemeClr val="tx1">
                  <a:lumMod val="85000"/>
                  <a:lumOff val="15000"/>
                </a:schemeClr>
              </a:solidFill>
            </a:endParaRPr>
          </a:p>
        </p:txBody>
      </p:sp>
      <p:pic>
        <p:nvPicPr>
          <p:cNvPr id="4" name="Picture 3" descr="Pink and blue clouds">
            <a:extLst>
              <a:ext uri="{FF2B5EF4-FFF2-40B4-BE49-F238E27FC236}">
                <a16:creationId xmlns:a16="http://schemas.microsoft.com/office/drawing/2014/main" id="{AA82A1AB-99F4-40FD-544B-C8C582012C26}"/>
              </a:ext>
            </a:extLst>
          </p:cNvPr>
          <p:cNvPicPr>
            <a:picLocks noChangeAspect="1"/>
          </p:cNvPicPr>
          <p:nvPr/>
        </p:nvPicPr>
        <p:blipFill>
          <a:blip r:embed="rId2"/>
          <a:srcRect l="28653" r="27076" b="2"/>
          <a:stretch/>
        </p:blipFill>
        <p:spPr>
          <a:xfrm>
            <a:off x="-1" y="1"/>
            <a:ext cx="4635315" cy="6857999"/>
          </a:xfrm>
          <a:prstGeom prst="rect">
            <a:avLst/>
          </a:prstGeom>
        </p:spPr>
      </p:pic>
      <p:cxnSp>
        <p:nvCxnSpPr>
          <p:cNvPr id="11" name="Straight Connector 10">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23821B7-CD95-2139-66B1-72DB2B8C94F0}"/>
              </a:ext>
            </a:extLst>
          </p:cNvPr>
          <p:cNvSpPr txBox="1"/>
          <p:nvPr/>
        </p:nvSpPr>
        <p:spPr>
          <a:xfrm>
            <a:off x="9555480" y="5849571"/>
            <a:ext cx="2165016" cy="646331"/>
          </a:xfrm>
          <a:prstGeom prst="rect">
            <a:avLst/>
          </a:prstGeom>
          <a:noFill/>
        </p:spPr>
        <p:txBody>
          <a:bodyPr wrap="none" rtlCol="0">
            <a:spAutoFit/>
          </a:bodyPr>
          <a:lstStyle/>
          <a:p>
            <a:r>
              <a:rPr lang="en-IN" dirty="0"/>
              <a:t>Name: Khushal Yadav</a:t>
            </a:r>
          </a:p>
          <a:p>
            <a:r>
              <a:rPr lang="en-IN" dirty="0"/>
              <a:t>Roll No. 21CSU188</a:t>
            </a:r>
          </a:p>
        </p:txBody>
      </p:sp>
    </p:spTree>
    <p:extLst>
      <p:ext uri="{BB962C8B-B14F-4D97-AF65-F5344CB8AC3E}">
        <p14:creationId xmlns:p14="http://schemas.microsoft.com/office/powerpoint/2010/main" val="3363722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E28CBC-916B-F245-5CD1-179E62D836DE}"/>
              </a:ext>
            </a:extLst>
          </p:cNvPr>
          <p:cNvSpPr>
            <a:spLocks noGrp="1"/>
          </p:cNvSpPr>
          <p:nvPr>
            <p:ph type="title"/>
          </p:nvPr>
        </p:nvSpPr>
        <p:spPr>
          <a:xfrm>
            <a:off x="1097280" y="286603"/>
            <a:ext cx="10058400" cy="1450757"/>
          </a:xfrm>
        </p:spPr>
        <p:txBody>
          <a:bodyPr>
            <a:normAutofit/>
          </a:bodyPr>
          <a:lstStyle/>
          <a:p>
            <a:r>
              <a:rPr lang="en-IN" dirty="0"/>
              <a:t>INTRODUCTION	</a:t>
            </a:r>
          </a:p>
        </p:txBody>
      </p:sp>
      <p:cxnSp>
        <p:nvCxnSpPr>
          <p:cNvPr id="11" name="Straight Connector 10">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6" name="Content Placeholder 2">
            <a:extLst>
              <a:ext uri="{FF2B5EF4-FFF2-40B4-BE49-F238E27FC236}">
                <a16:creationId xmlns:a16="http://schemas.microsoft.com/office/drawing/2014/main" id="{049AEC47-A01C-266D-9E8E-C3B37F88EF5D}"/>
              </a:ext>
            </a:extLst>
          </p:cNvPr>
          <p:cNvGraphicFramePr>
            <a:graphicFrameLocks noGrp="1"/>
          </p:cNvGraphicFramePr>
          <p:nvPr>
            <p:ph idx="1"/>
            <p:extLst>
              <p:ext uri="{D42A27DB-BD31-4B8C-83A1-F6EECF244321}">
                <p14:modId xmlns:p14="http://schemas.microsoft.com/office/powerpoint/2010/main" val="22194002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7773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EE2DC3-47C2-36E1-2868-46A867BA2FF3}"/>
              </a:ext>
            </a:extLst>
          </p:cNvPr>
          <p:cNvSpPr>
            <a:spLocks noGrp="1"/>
          </p:cNvSpPr>
          <p:nvPr>
            <p:ph type="title"/>
          </p:nvPr>
        </p:nvSpPr>
        <p:spPr>
          <a:xfrm>
            <a:off x="5172074" y="286603"/>
            <a:ext cx="5983605" cy="1450757"/>
          </a:xfrm>
        </p:spPr>
        <p:txBody>
          <a:bodyPr>
            <a:normAutofit/>
          </a:bodyPr>
          <a:lstStyle/>
          <a:p>
            <a:r>
              <a:rPr lang="en-IN" dirty="0"/>
              <a:t>DATASET USED</a:t>
            </a:r>
          </a:p>
        </p:txBody>
      </p:sp>
      <p:pic>
        <p:nvPicPr>
          <p:cNvPr id="16" name="Picture 15" descr="Analog board showing flight information">
            <a:extLst>
              <a:ext uri="{FF2B5EF4-FFF2-40B4-BE49-F238E27FC236}">
                <a16:creationId xmlns:a16="http://schemas.microsoft.com/office/drawing/2014/main" id="{31E5D4CD-281F-9278-AFC3-AFE890F769E4}"/>
              </a:ext>
            </a:extLst>
          </p:cNvPr>
          <p:cNvPicPr>
            <a:picLocks noChangeAspect="1"/>
          </p:cNvPicPr>
          <p:nvPr/>
        </p:nvPicPr>
        <p:blipFill>
          <a:blip r:embed="rId2"/>
          <a:srcRect l="23621" r="28617"/>
          <a:stretch/>
        </p:blipFill>
        <p:spPr>
          <a:xfrm>
            <a:off x="20" y="10"/>
            <a:ext cx="4580077" cy="6400784"/>
          </a:xfrm>
          <a:prstGeom prst="rect">
            <a:avLst/>
          </a:prstGeom>
        </p:spPr>
      </p:pic>
      <p:cxnSp>
        <p:nvCxnSpPr>
          <p:cNvPr id="17"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ED561B71-3209-5207-198E-DA275461C5B8}"/>
              </a:ext>
            </a:extLst>
          </p:cNvPr>
          <p:cNvSpPr>
            <a:spLocks noGrp="1"/>
          </p:cNvSpPr>
          <p:nvPr>
            <p:ph idx="1"/>
          </p:nvPr>
        </p:nvSpPr>
        <p:spPr>
          <a:xfrm>
            <a:off x="5172074" y="2108201"/>
            <a:ext cx="5983606" cy="3760891"/>
          </a:xfrm>
        </p:spPr>
        <p:txBody>
          <a:bodyPr>
            <a:normAutofit/>
          </a:bodyPr>
          <a:lstStyle/>
          <a:p>
            <a:r>
              <a:rPr lang="en-US" b="0" i="0">
                <a:effectLst/>
                <a:latin typeface="-apple-system"/>
              </a:rPr>
              <a:t>For this task, </a:t>
            </a:r>
            <a:r>
              <a:rPr lang="en-US">
                <a:latin typeface="-apple-system"/>
              </a:rPr>
              <a:t>we</a:t>
            </a:r>
            <a:r>
              <a:rPr lang="en-US" b="0" i="0">
                <a:effectLst/>
                <a:latin typeface="-apple-system"/>
              </a:rPr>
              <a:t> are given a textual dataset based on the renowned book series featuring the brilliant detective, Sherlock Holmes. </a:t>
            </a:r>
            <a:r>
              <a:rPr lang="en-US" b="0" i="0" dirty="0">
                <a:effectLst/>
                <a:latin typeface="-apple-system"/>
              </a:rPr>
              <a:t>These stories serve as a rich source of textual data, allowing us to delve into the language patterns and contextual relationships.</a:t>
            </a:r>
          </a:p>
          <a:p>
            <a:endParaRPr lang="en-US" dirty="0">
              <a:latin typeface="-apple-system"/>
            </a:endParaRPr>
          </a:p>
          <a:p>
            <a:r>
              <a:rPr lang="en-US" dirty="0">
                <a:latin typeface="-apple-system"/>
              </a:rPr>
              <a:t>Dataset Link: </a:t>
            </a:r>
            <a:r>
              <a:rPr lang="en-US" dirty="0">
                <a:latin typeface="-apple-system"/>
                <a:hlinkClick r:id="rId3"/>
              </a:rPr>
              <a:t>https://statso.io/wp-content/uploads/2023/07/book.zip</a:t>
            </a:r>
            <a:endParaRPr lang="en-IN" dirty="0"/>
          </a:p>
        </p:txBody>
      </p:sp>
      <p:sp>
        <p:nvSpPr>
          <p:cNvPr id="19" name="Rectangle 18">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467964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D54478-E9E9-631A-7B18-5ED0DC2E4DB9}"/>
              </a:ext>
            </a:extLst>
          </p:cNvPr>
          <p:cNvSpPr>
            <a:spLocks noGrp="1"/>
          </p:cNvSpPr>
          <p:nvPr>
            <p:ph type="title"/>
          </p:nvPr>
        </p:nvSpPr>
        <p:spPr>
          <a:xfrm>
            <a:off x="6411685" y="634946"/>
            <a:ext cx="5127171" cy="1450757"/>
          </a:xfrm>
        </p:spPr>
        <p:txBody>
          <a:bodyPr>
            <a:normAutofit/>
          </a:bodyPr>
          <a:lstStyle/>
          <a:p>
            <a:r>
              <a:rPr lang="en-IN" dirty="0"/>
              <a:t>LSTM(Long Short-Term Memory)</a:t>
            </a:r>
          </a:p>
        </p:txBody>
      </p:sp>
      <p:pic>
        <p:nvPicPr>
          <p:cNvPr id="1026" name="Picture 2" descr="A diagram of a diagram&#10;&#10;Description automatically generated">
            <a:extLst>
              <a:ext uri="{FF2B5EF4-FFF2-40B4-BE49-F238E27FC236}">
                <a16:creationId xmlns:a16="http://schemas.microsoft.com/office/drawing/2014/main" id="{18C46D20-A67B-2431-7E17-31C2FDEC0CD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8600" y="999045"/>
            <a:ext cx="5687568" cy="4539869"/>
          </a:xfrm>
          <a:prstGeom prst="rect">
            <a:avLst/>
          </a:prstGeom>
          <a:noFill/>
          <a:extLst>
            <a:ext uri="{909E8E84-426E-40DD-AFC4-6F175D3DCCD1}">
              <a14:hiddenFill xmlns:a14="http://schemas.microsoft.com/office/drawing/2010/main">
                <a:solidFill>
                  <a:srgbClr val="FFFFFF"/>
                </a:solidFill>
              </a14:hiddenFill>
            </a:ext>
          </a:extLst>
        </p:spPr>
      </p:pic>
      <p:cxnSp>
        <p:nvCxnSpPr>
          <p:cNvPr id="1033" name="Straight Connector 1032">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5848BB3-2651-E973-58F0-D72E87E8CBF6}"/>
              </a:ext>
            </a:extLst>
          </p:cNvPr>
          <p:cNvSpPr>
            <a:spLocks noGrp="1"/>
          </p:cNvSpPr>
          <p:nvPr>
            <p:ph idx="1"/>
          </p:nvPr>
        </p:nvSpPr>
        <p:spPr>
          <a:xfrm>
            <a:off x="5996134" y="2407436"/>
            <a:ext cx="5700716" cy="3461658"/>
          </a:xfrm>
        </p:spPr>
        <p:txBody>
          <a:bodyPr>
            <a:normAutofit/>
          </a:bodyPr>
          <a:lstStyle/>
          <a:p>
            <a:r>
              <a:rPr lang="en-US" dirty="0"/>
              <a:t>LSTM (Long Short-Term Memory) is a type of neural network used for processing sequences of data, like text or time series. It helps the model remember important information for a long time and forget irrelevant details. LSTM is especially useful for tasks like language translation, speech recognition, and text prediction, where understanding context over time is crucial.</a:t>
            </a:r>
          </a:p>
          <a:p>
            <a:endParaRPr lang="en-IN" dirty="0"/>
          </a:p>
        </p:txBody>
      </p:sp>
      <p:sp>
        <p:nvSpPr>
          <p:cNvPr id="1035" name="Rectangle 1034">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652241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42C807-17CC-A828-AAC8-5B172206A2E9}"/>
              </a:ext>
            </a:extLst>
          </p:cNvPr>
          <p:cNvSpPr>
            <a:spLocks noGrp="1"/>
          </p:cNvSpPr>
          <p:nvPr>
            <p:ph type="title"/>
          </p:nvPr>
        </p:nvSpPr>
        <p:spPr>
          <a:xfrm>
            <a:off x="6411685" y="634946"/>
            <a:ext cx="5127171" cy="1450757"/>
          </a:xfrm>
        </p:spPr>
        <p:txBody>
          <a:bodyPr>
            <a:normAutofit/>
          </a:bodyPr>
          <a:lstStyle/>
          <a:p>
            <a:r>
              <a:rPr lang="en-IN" dirty="0"/>
              <a:t>CHANGING THE MODEL</a:t>
            </a:r>
          </a:p>
        </p:txBody>
      </p:sp>
      <p:pic>
        <p:nvPicPr>
          <p:cNvPr id="7" name="Graphic 6" descr="Robot">
            <a:extLst>
              <a:ext uri="{FF2B5EF4-FFF2-40B4-BE49-F238E27FC236}">
                <a16:creationId xmlns:a16="http://schemas.microsoft.com/office/drawing/2014/main" id="{FA54A60F-89CD-8769-0784-B6DEE2BD09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192" y="711306"/>
            <a:ext cx="5115347" cy="5115347"/>
          </a:xfrm>
          <a:prstGeom prst="rect">
            <a:avLst/>
          </a:prstGeom>
        </p:spPr>
      </p:pic>
      <p:cxnSp>
        <p:nvCxnSpPr>
          <p:cNvPr id="12" name="Straight Connector 11">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67CF6B5-40BA-F858-84F2-3D8A1EA5B7CB}"/>
              </a:ext>
            </a:extLst>
          </p:cNvPr>
          <p:cNvSpPr>
            <a:spLocks noGrp="1"/>
          </p:cNvSpPr>
          <p:nvPr>
            <p:ph idx="1"/>
          </p:nvPr>
        </p:nvSpPr>
        <p:spPr>
          <a:xfrm>
            <a:off x="6411684" y="2407436"/>
            <a:ext cx="5127172" cy="3461658"/>
          </a:xfrm>
        </p:spPr>
        <p:txBody>
          <a:bodyPr>
            <a:normAutofit/>
          </a:bodyPr>
          <a:lstStyle/>
          <a:p>
            <a:pPr>
              <a:lnSpc>
                <a:spcPct val="100000"/>
              </a:lnSpc>
            </a:pPr>
            <a:r>
              <a:rPr lang="en-US" sz="1700" dirty="0"/>
              <a:t>We used the LSTM model to predict the next word based on the input text. Now, let's apply another model, </a:t>
            </a:r>
            <a:r>
              <a:rPr lang="en-US" sz="1700" dirty="0" err="1"/>
              <a:t>DistilBERT</a:t>
            </a:r>
            <a:r>
              <a:rPr lang="en-US" sz="1700" dirty="0"/>
              <a:t>, to predict the next word using the same input text and dataset.</a:t>
            </a:r>
            <a:br>
              <a:rPr lang="en-US" sz="1700" dirty="0"/>
            </a:br>
            <a:br>
              <a:rPr lang="en-US" sz="1700" dirty="0"/>
            </a:br>
            <a:r>
              <a:rPr lang="en-US" sz="1700" b="1" dirty="0" err="1"/>
              <a:t>DistilBERT</a:t>
            </a:r>
            <a:r>
              <a:rPr lang="en-US" sz="1700" b="1" dirty="0"/>
              <a:t>:</a:t>
            </a:r>
            <a:r>
              <a:rPr lang="en-US" sz="1700" dirty="0"/>
              <a:t> </a:t>
            </a:r>
            <a:r>
              <a:rPr lang="en-US" sz="1700" dirty="0" err="1"/>
              <a:t>DistilBERT</a:t>
            </a:r>
            <a:r>
              <a:rPr lang="en-US" sz="1700" dirty="0"/>
              <a:t> is a smaller, faster version of the BERT model. It is designed to retain most of BERT’s accuracy while being more efficient. </a:t>
            </a:r>
            <a:r>
              <a:rPr lang="en-US" sz="1700" dirty="0" err="1"/>
              <a:t>DistilBERT</a:t>
            </a:r>
            <a:r>
              <a:rPr lang="en-US" sz="1700" dirty="0"/>
              <a:t> works well for tasks like text classification, question answering, and text prediction, but with reduced computation time and memory usage.</a:t>
            </a:r>
            <a:endParaRPr lang="en-IN" sz="1700" dirty="0"/>
          </a:p>
        </p:txBody>
      </p:sp>
      <p:sp>
        <p:nvSpPr>
          <p:cNvPr id="14" name="Rectangle 13">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706807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B5A63E-F081-90EF-F1A2-41E108D50E6E}"/>
              </a:ext>
            </a:extLst>
          </p:cNvPr>
          <p:cNvSpPr>
            <a:spLocks noGrp="1"/>
          </p:cNvSpPr>
          <p:nvPr>
            <p:ph type="title"/>
          </p:nvPr>
        </p:nvSpPr>
        <p:spPr>
          <a:xfrm>
            <a:off x="1097280" y="286603"/>
            <a:ext cx="10058400" cy="1450757"/>
          </a:xfrm>
        </p:spPr>
        <p:txBody>
          <a:bodyPr>
            <a:normAutofit/>
          </a:bodyPr>
          <a:lstStyle/>
          <a:p>
            <a:r>
              <a:rPr lang="en-IN" dirty="0"/>
              <a:t>LSTM VS DistilBERT</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5" name="Content Placeholder 4">
            <a:extLst>
              <a:ext uri="{FF2B5EF4-FFF2-40B4-BE49-F238E27FC236}">
                <a16:creationId xmlns:a16="http://schemas.microsoft.com/office/drawing/2014/main" id="{32CB52FD-48E2-E60C-4380-76EC1519CFB1}"/>
              </a:ext>
            </a:extLst>
          </p:cNvPr>
          <p:cNvGraphicFramePr>
            <a:graphicFrameLocks noGrp="1"/>
          </p:cNvGraphicFramePr>
          <p:nvPr>
            <p:ph idx="1"/>
            <p:extLst>
              <p:ext uri="{D42A27DB-BD31-4B8C-83A1-F6EECF244321}">
                <p14:modId xmlns:p14="http://schemas.microsoft.com/office/powerpoint/2010/main" val="1648536456"/>
              </p:ext>
            </p:extLst>
          </p:nvPr>
        </p:nvGraphicFramePr>
        <p:xfrm>
          <a:off x="1561265" y="2098515"/>
          <a:ext cx="9129798" cy="3786081"/>
        </p:xfrm>
        <a:graphic>
          <a:graphicData uri="http://schemas.openxmlformats.org/drawingml/2006/table">
            <a:tbl>
              <a:tblPr firstRow="1" bandRow="1">
                <a:tableStyleId>{5C22544A-7EE6-4342-B048-85BDC9FD1C3A}</a:tableStyleId>
              </a:tblPr>
              <a:tblGrid>
                <a:gridCol w="1915780">
                  <a:extLst>
                    <a:ext uri="{9D8B030D-6E8A-4147-A177-3AD203B41FA5}">
                      <a16:colId xmlns:a16="http://schemas.microsoft.com/office/drawing/2014/main" val="3835473504"/>
                    </a:ext>
                  </a:extLst>
                </a:gridCol>
                <a:gridCol w="3464889">
                  <a:extLst>
                    <a:ext uri="{9D8B030D-6E8A-4147-A177-3AD203B41FA5}">
                      <a16:colId xmlns:a16="http://schemas.microsoft.com/office/drawing/2014/main" val="3409211583"/>
                    </a:ext>
                  </a:extLst>
                </a:gridCol>
                <a:gridCol w="3749129">
                  <a:extLst>
                    <a:ext uri="{9D8B030D-6E8A-4147-A177-3AD203B41FA5}">
                      <a16:colId xmlns:a16="http://schemas.microsoft.com/office/drawing/2014/main" val="2995476465"/>
                    </a:ext>
                  </a:extLst>
                </a:gridCol>
              </a:tblGrid>
              <a:tr h="450237">
                <a:tc>
                  <a:txBody>
                    <a:bodyPr/>
                    <a:lstStyle/>
                    <a:p>
                      <a:endParaRPr lang="en-IN" sz="2000"/>
                    </a:p>
                  </a:txBody>
                  <a:tcPr marL="102326" marR="102326" marT="51163" marB="51163"/>
                </a:tc>
                <a:tc>
                  <a:txBody>
                    <a:bodyPr/>
                    <a:lstStyle/>
                    <a:p>
                      <a:pPr algn="ctr"/>
                      <a:r>
                        <a:rPr lang="en-IN" sz="2000"/>
                        <a:t>LSTM</a:t>
                      </a:r>
                    </a:p>
                  </a:txBody>
                  <a:tcPr marL="102326" marR="102326" marT="51163" marB="51163"/>
                </a:tc>
                <a:tc>
                  <a:txBody>
                    <a:bodyPr/>
                    <a:lstStyle/>
                    <a:p>
                      <a:pPr algn="ctr"/>
                      <a:r>
                        <a:rPr lang="en-IN" sz="2000" dirty="0"/>
                        <a:t>DistilBert</a:t>
                      </a:r>
                    </a:p>
                  </a:txBody>
                  <a:tcPr marL="102326" marR="102326" marT="51163" marB="51163"/>
                </a:tc>
                <a:extLst>
                  <a:ext uri="{0D108BD9-81ED-4DB2-BD59-A6C34878D82A}">
                    <a16:rowId xmlns:a16="http://schemas.microsoft.com/office/drawing/2014/main" val="590110355"/>
                  </a:ext>
                </a:extLst>
              </a:tr>
              <a:tr h="7572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1"/>
                        <a:t>Model Type</a:t>
                      </a:r>
                      <a:endParaRPr lang="en-IN" sz="2000"/>
                    </a:p>
                  </a:txBody>
                  <a:tcPr marL="102326" marR="102326" marT="51163" marB="51163"/>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a:t>Recurrent Neural Network (RNN)</a:t>
                      </a:r>
                    </a:p>
                  </a:txBody>
                  <a:tcPr marL="102326" marR="102326" marT="51163" marB="51163"/>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a:t>Transformer-based model</a:t>
                      </a:r>
                    </a:p>
                  </a:txBody>
                  <a:tcPr marL="102326" marR="102326" marT="51163" marB="51163"/>
                </a:tc>
                <a:extLst>
                  <a:ext uri="{0D108BD9-81ED-4DB2-BD59-A6C34878D82A}">
                    <a16:rowId xmlns:a16="http://schemas.microsoft.com/office/drawing/2014/main" val="668983724"/>
                  </a:ext>
                </a:extLst>
              </a:tr>
              <a:tr h="757216">
                <a:tc>
                  <a:txBody>
                    <a:bodyPr/>
                    <a:lstStyle/>
                    <a:p>
                      <a:r>
                        <a:rPr lang="en-IN" sz="2000" b="1"/>
                        <a:t>Architecture</a:t>
                      </a:r>
                      <a:endParaRPr lang="en-IN" sz="2000"/>
                    </a:p>
                  </a:txBody>
                  <a:tcPr marL="102326" marR="102326" marT="51163" marB="51163" anchor="ctr"/>
                </a:tc>
                <a:tc>
                  <a:txBody>
                    <a:bodyPr/>
                    <a:lstStyle/>
                    <a:p>
                      <a:r>
                        <a:rPr lang="en-US" sz="2000"/>
                        <a:t>Sequential, processes one step at a time</a:t>
                      </a:r>
                    </a:p>
                  </a:txBody>
                  <a:tcPr marL="102326" marR="102326" marT="51163" marB="51163" anchor="ctr"/>
                </a:tc>
                <a:tc>
                  <a:txBody>
                    <a:bodyPr/>
                    <a:lstStyle/>
                    <a:p>
                      <a:r>
                        <a:rPr lang="en-US" sz="2000"/>
                        <a:t>Parallel processing of input data</a:t>
                      </a:r>
                    </a:p>
                  </a:txBody>
                  <a:tcPr marL="102326" marR="102326" marT="51163" marB="51163" anchor="ctr"/>
                </a:tc>
                <a:extLst>
                  <a:ext uri="{0D108BD9-81ED-4DB2-BD59-A6C34878D82A}">
                    <a16:rowId xmlns:a16="http://schemas.microsoft.com/office/drawing/2014/main" val="1756254995"/>
                  </a:ext>
                </a:extLst>
              </a:tr>
              <a:tr h="757216">
                <a:tc>
                  <a:txBody>
                    <a:bodyPr/>
                    <a:lstStyle/>
                    <a:p>
                      <a:r>
                        <a:rPr lang="en-IN" sz="2000" b="1"/>
                        <a:t>Performance</a:t>
                      </a:r>
                      <a:endParaRPr lang="en-IN" sz="2000"/>
                    </a:p>
                  </a:txBody>
                  <a:tcPr marL="102326" marR="102326" marT="51163" marB="51163" anchor="ctr"/>
                </a:tc>
                <a:tc>
                  <a:txBody>
                    <a:bodyPr/>
                    <a:lstStyle/>
                    <a:p>
                      <a:r>
                        <a:rPr lang="en-IN" sz="2000"/>
                        <a:t>Slower for long sequences</a:t>
                      </a:r>
                    </a:p>
                  </a:txBody>
                  <a:tcPr marL="102326" marR="102326" marT="51163" marB="51163" anchor="ctr"/>
                </a:tc>
                <a:tc>
                  <a:txBody>
                    <a:bodyPr/>
                    <a:lstStyle/>
                    <a:p>
                      <a:r>
                        <a:rPr lang="en-US" sz="2000"/>
                        <a:t>Faster and more efficient than BERT</a:t>
                      </a:r>
                    </a:p>
                  </a:txBody>
                  <a:tcPr marL="102326" marR="102326" marT="51163" marB="51163" anchor="ctr"/>
                </a:tc>
                <a:extLst>
                  <a:ext uri="{0D108BD9-81ED-4DB2-BD59-A6C34878D82A}">
                    <a16:rowId xmlns:a16="http://schemas.microsoft.com/office/drawing/2014/main" val="2869170571"/>
                  </a:ext>
                </a:extLst>
              </a:tr>
              <a:tr h="1064196">
                <a:tc>
                  <a:txBody>
                    <a:bodyPr/>
                    <a:lstStyle/>
                    <a:p>
                      <a:r>
                        <a:rPr lang="en-IN" sz="2000" b="1"/>
                        <a:t>Use Case</a:t>
                      </a:r>
                      <a:endParaRPr lang="en-IN" sz="2000"/>
                    </a:p>
                  </a:txBody>
                  <a:tcPr marL="102326" marR="102326" marT="51163" marB="51163" anchor="ctr"/>
                </a:tc>
                <a:tc>
                  <a:txBody>
                    <a:bodyPr/>
                    <a:lstStyle/>
                    <a:p>
                      <a:r>
                        <a:rPr lang="en-US" sz="2000"/>
                        <a:t>Suitable for time-series and text data</a:t>
                      </a:r>
                    </a:p>
                  </a:txBody>
                  <a:tcPr marL="102326" marR="102326" marT="51163" marB="51163" anchor="ctr"/>
                </a:tc>
                <a:tc>
                  <a:txBody>
                    <a:bodyPr/>
                    <a:lstStyle/>
                    <a:p>
                      <a:r>
                        <a:rPr lang="en-US" sz="2000" dirty="0"/>
                        <a:t>Best for NLP tasks like text classification, and question answering</a:t>
                      </a:r>
                    </a:p>
                  </a:txBody>
                  <a:tcPr marL="102326" marR="102326" marT="51163" marB="51163" anchor="ctr"/>
                </a:tc>
                <a:extLst>
                  <a:ext uri="{0D108BD9-81ED-4DB2-BD59-A6C34878D82A}">
                    <a16:rowId xmlns:a16="http://schemas.microsoft.com/office/drawing/2014/main" val="3700639973"/>
                  </a:ext>
                </a:extLst>
              </a:tr>
            </a:tbl>
          </a:graphicData>
        </a:graphic>
      </p:graphicFrame>
    </p:spTree>
    <p:extLst>
      <p:ext uri="{BB962C8B-B14F-4D97-AF65-F5344CB8AC3E}">
        <p14:creationId xmlns:p14="http://schemas.microsoft.com/office/powerpoint/2010/main" val="1154453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60C143-9813-344D-2D7A-BF2A551737C2}"/>
              </a:ext>
            </a:extLst>
          </p:cNvPr>
          <p:cNvSpPr>
            <a:spLocks noGrp="1"/>
          </p:cNvSpPr>
          <p:nvPr>
            <p:ph type="title"/>
          </p:nvPr>
        </p:nvSpPr>
        <p:spPr>
          <a:xfrm>
            <a:off x="1036320" y="286603"/>
            <a:ext cx="10058400" cy="1450757"/>
          </a:xfrm>
        </p:spPr>
        <p:txBody>
          <a:bodyPr>
            <a:normAutofit/>
          </a:bodyPr>
          <a:lstStyle/>
          <a:p>
            <a:r>
              <a:rPr lang="en-IN" dirty="0"/>
              <a:t>Which is Better?</a:t>
            </a:r>
          </a:p>
        </p:txBody>
      </p:sp>
      <p:cxnSp>
        <p:nvCxnSpPr>
          <p:cNvPr id="17" name="Straight Connector 16">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6573" y="1895846"/>
            <a:ext cx="9784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1" name="Graphic 10" descr="Head with Gears">
            <a:extLst>
              <a:ext uri="{FF2B5EF4-FFF2-40B4-BE49-F238E27FC236}">
                <a16:creationId xmlns:a16="http://schemas.microsoft.com/office/drawing/2014/main" id="{17E9A35C-BB64-5E52-0299-7986C63D99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sp>
        <p:nvSpPr>
          <p:cNvPr id="8" name="Content Placeholder 7">
            <a:extLst>
              <a:ext uri="{FF2B5EF4-FFF2-40B4-BE49-F238E27FC236}">
                <a16:creationId xmlns:a16="http://schemas.microsoft.com/office/drawing/2014/main" id="{15964340-FFE8-1FCD-C0F9-66D585CC69F3}"/>
              </a:ext>
            </a:extLst>
          </p:cNvPr>
          <p:cNvSpPr>
            <a:spLocks noGrp="1"/>
          </p:cNvSpPr>
          <p:nvPr>
            <p:ph idx="1"/>
          </p:nvPr>
        </p:nvSpPr>
        <p:spPr>
          <a:xfrm>
            <a:off x="4706460" y="2108201"/>
            <a:ext cx="6388260" cy="3760891"/>
          </a:xfrm>
        </p:spPr>
        <p:txBody>
          <a:bodyPr>
            <a:normAutofit/>
          </a:bodyPr>
          <a:lstStyle/>
          <a:p>
            <a:pPr marL="0" indent="0">
              <a:lnSpc>
                <a:spcPct val="100000"/>
              </a:lnSpc>
              <a:buNone/>
            </a:pPr>
            <a:r>
              <a:rPr lang="en-US" sz="1900" err="1"/>
              <a:t>DistilBERT</a:t>
            </a:r>
            <a:r>
              <a:rPr lang="en-US" sz="1900"/>
              <a:t> generally outperforms LSTM for most natural language processing tasks due to its ability to understand complex context and process entire sequences in parallel, making it ideal for tasks like text classification, language understanding, and next-word prediction. Unlike LSTM, which processes data sequentially and struggles with retaining long-term context, </a:t>
            </a:r>
            <a:r>
              <a:rPr lang="en-US" sz="1900" err="1"/>
              <a:t>DistilBERT</a:t>
            </a:r>
            <a:r>
              <a:rPr lang="en-US" sz="1900"/>
              <a:t> leverages its transformer architecture to capture broader relationships across words in a sentence</a:t>
            </a:r>
            <a:endParaRPr lang="en-IN" sz="1900"/>
          </a:p>
          <a:p>
            <a:pPr marL="0" indent="0">
              <a:lnSpc>
                <a:spcPct val="100000"/>
              </a:lnSpc>
              <a:buNone/>
            </a:pPr>
            <a:r>
              <a:rPr lang="en-US" sz="1900"/>
              <a:t>Overall, </a:t>
            </a:r>
            <a:r>
              <a:rPr lang="en-US" sz="1900" err="1"/>
              <a:t>DistilBERT</a:t>
            </a:r>
            <a:r>
              <a:rPr lang="en-US" sz="1900"/>
              <a:t> is better suited for sophisticated NLP applications, while LSTM remains valuable for specific, resource-constrained tasks.</a:t>
            </a:r>
            <a:endParaRPr lang="en-IN" sz="1900"/>
          </a:p>
          <a:p>
            <a:pPr>
              <a:lnSpc>
                <a:spcPct val="100000"/>
              </a:lnSpc>
            </a:pPr>
            <a:endParaRPr lang="en-IN" sz="1900"/>
          </a:p>
        </p:txBody>
      </p:sp>
      <p:sp>
        <p:nvSpPr>
          <p:cNvPr id="19" name="Rectangle 18">
            <a:extLst>
              <a:ext uri="{FF2B5EF4-FFF2-40B4-BE49-F238E27FC236}">
                <a16:creationId xmlns:a16="http://schemas.microsoft.com/office/drawing/2014/main" id="{0B2EDFE5-9478-4774-9D3D-FEC7DC708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786600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3074" name="Picture 2" descr="thanks for following me">
            <a:extLst>
              <a:ext uri="{FF2B5EF4-FFF2-40B4-BE49-F238E27FC236}">
                <a16:creationId xmlns:a16="http://schemas.microsoft.com/office/drawing/2014/main" id="{536A5F79-FB51-B7B7-DA23-A04193CFFCD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625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3081" name="Rectangle 3080">
            <a:extLst>
              <a:ext uri="{FF2B5EF4-FFF2-40B4-BE49-F238E27FC236}">
                <a16:creationId xmlns:a16="http://schemas.microsoft.com/office/drawing/2014/main" id="{8DA9D5E3-3A22-4873-81C8-59749E2165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329448563"/>
      </p:ext>
    </p:extLst>
  </p:cSld>
  <p:clrMapOvr>
    <a:masterClrMapping/>
  </p:clrMapOvr>
</p:sld>
</file>

<file path=ppt/theme/theme1.xml><?xml version="1.0" encoding="utf-8"?>
<a:theme xmlns:a="http://schemas.openxmlformats.org/drawingml/2006/main" name="RetrospectVTI">
  <a:themeElements>
    <a:clrScheme name="AnalogousFromLightSeedLeftStep">
      <a:dk1>
        <a:srgbClr val="000000"/>
      </a:dk1>
      <a:lt1>
        <a:srgbClr val="FFFFFF"/>
      </a:lt1>
      <a:dk2>
        <a:srgbClr val="242B41"/>
      </a:dk2>
      <a:lt2>
        <a:srgbClr val="E2E8E2"/>
      </a:lt2>
      <a:accent1>
        <a:srgbClr val="D18BD1"/>
      </a:accent1>
      <a:accent2>
        <a:srgbClr val="A471C7"/>
      </a:accent2>
      <a:accent3>
        <a:srgbClr val="978BD1"/>
      </a:accent3>
      <a:accent4>
        <a:srgbClr val="7186C7"/>
      </a:accent4>
      <a:accent5>
        <a:srgbClr val="71AAC7"/>
      </a:accent5>
      <a:accent6>
        <a:srgbClr val="65B1AB"/>
      </a:accent6>
      <a:hlink>
        <a:srgbClr val="568F57"/>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194</TotalTime>
  <Words>515</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-apple-system</vt:lpstr>
      <vt:lpstr>Calibri</vt:lpstr>
      <vt:lpstr>Georgia Pro Cond Light</vt:lpstr>
      <vt:lpstr>Speak Pro</vt:lpstr>
      <vt:lpstr>RetrospectVTI</vt:lpstr>
      <vt:lpstr>NLP PROJECT</vt:lpstr>
      <vt:lpstr>INTRODUCTION </vt:lpstr>
      <vt:lpstr>DATASET USED</vt:lpstr>
      <vt:lpstr>LSTM(Long Short-Term Memory)</vt:lpstr>
      <vt:lpstr>CHANGING THE MODEL</vt:lpstr>
      <vt:lpstr>LSTM VS DistilBERT</vt:lpstr>
      <vt:lpstr>Which is Better?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khushal21csu188</dc:creator>
  <cp:lastModifiedBy>khushal21csu188</cp:lastModifiedBy>
  <cp:revision>2</cp:revision>
  <dcterms:created xsi:type="dcterms:W3CDTF">2024-11-12T15:05:45Z</dcterms:created>
  <dcterms:modified xsi:type="dcterms:W3CDTF">2024-11-13T05:47:55Z</dcterms:modified>
</cp:coreProperties>
</file>