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4"/>
    <p:sldMasterId id="2147483868" r:id="rId5"/>
    <p:sldMasterId id="2147483894" r:id="rId6"/>
    <p:sldMasterId id="2147483898" r:id="rId7"/>
  </p:sldMasterIdLst>
  <p:sldIdLst>
    <p:sldId id="278" r:id="rId8"/>
    <p:sldId id="355" r:id="rId9"/>
    <p:sldId id="319" r:id="rId10"/>
    <p:sldId id="320" r:id="rId11"/>
    <p:sldId id="321" r:id="rId12"/>
    <p:sldId id="323" r:id="rId13"/>
    <p:sldId id="324" r:id="rId14"/>
    <p:sldId id="32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1C"/>
    <a:srgbClr val="FFCC00"/>
    <a:srgbClr val="99FF99"/>
    <a:srgbClr val="FFFF99"/>
    <a:srgbClr val="FFFF66"/>
    <a:srgbClr val="CCFFFF"/>
    <a:srgbClr val="3BC7FF"/>
    <a:srgbClr val="00B136"/>
    <a:srgbClr val="F7FAEA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6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70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0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0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4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  <a:lvl2pPr marL="231775" indent="-231775">
              <a:buNone/>
              <a:defRPr sz="40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1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1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5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_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491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0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27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6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2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rgbClr val="000210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2226"/>
            <a:ext cx="2385905" cy="512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962" y="470758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10" y="407033"/>
            <a:ext cx="1415746" cy="4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1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82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5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9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47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799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870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34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8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81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8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26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89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37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1060" y="477369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9647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50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33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475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18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26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74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5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16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2400" y="428462"/>
            <a:ext cx="8532000" cy="2988000"/>
          </a:xfrm>
        </p:spPr>
        <p:txBody>
          <a:bodyPr/>
          <a:lstStyle>
            <a:lvl1pPr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40839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date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45157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5F5E4-A3EF-6C49-8E12-CDE30CEC7A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C6415-810C-F147-AB3A-5896059F94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BDC2-8235-DE4A-8523-36058DD81B54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283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8" y="3020400"/>
            <a:ext cx="6372000" cy="936000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864BB-CB4E-9F42-A578-BCA2FAA5A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DC779B-8E26-0D42-87C8-8B3B397B4C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F54350-2D34-534C-AE9E-A0718AF7C461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932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75D25A-C34D-DC45-91FD-9D52ACE44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334F01-FF37-D642-817F-AA8BDC1459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3834A4-708C-CF4B-84EA-9CD64E348FB0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901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8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028496-807F-244B-9B6C-AC929985B0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A6D1DF-257B-D54C-A776-FDB6AB47EE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0B4477-4E7D-034C-B06C-02E1F60D2B80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559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729B8-BCDA-204C-BD85-61A1CC91A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49214-25C1-DA45-886C-156B52C679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038A52-9440-934E-842C-225E56D2E2E4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619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84F30-8C8A-B240-9302-8E3A442BA9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973071-6EAC-5346-9BB0-B9D3F1484B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92D0B-EC51-B049-B857-D2CAF4798C03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726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21"/>
          </p:nvPr>
        </p:nvSpPr>
        <p:spPr>
          <a:xfrm>
            <a:off x="4658081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4C45E8-1568-8848-905B-60680DAEC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675C61-0644-1643-A9FF-DF451053B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5892C8-D3AB-2F4A-9BBD-509C5CE38BC9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466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4658081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20724779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large right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7" y="280650"/>
            <a:ext cx="5580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21"/>
          </p:nvPr>
        </p:nvSpPr>
        <p:spPr>
          <a:xfrm>
            <a:off x="304799" y="1398588"/>
            <a:ext cx="5580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6084001" y="0"/>
            <a:ext cx="3060000" cy="5143500"/>
          </a:xfrm>
        </p:spPr>
        <p:txBody>
          <a:bodyPr/>
          <a:lstStyle>
            <a:lvl1pPr marL="0" indent="0">
              <a:buFontTx/>
              <a:buNone/>
              <a:defRPr sz="2000" baseline="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3EBAA4-9B29-A845-BF9C-A68E8BA980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51D6D8-53A6-A445-B42A-4D152B2B0C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C178AA-CD48-0A4E-8677-AF7B5208C556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59CEB6-635F-3746-BC5C-1A7A62E12824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613726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733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graph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27432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203848" y="1389600"/>
            <a:ext cx="5616000" cy="31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405288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2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8" y="280650"/>
            <a:ext cx="6372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85356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126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s in 3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038" y="280650"/>
            <a:ext cx="6372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ele2 Slab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3048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4"/>
          </p:nvPr>
        </p:nvSpPr>
        <p:spPr>
          <a:xfrm>
            <a:off x="304800" y="2500313"/>
            <a:ext cx="2736000" cy="20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7"/>
          </p:nvPr>
        </p:nvSpPr>
        <p:spPr>
          <a:xfrm>
            <a:off x="3203848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25"/>
          </p:nvPr>
        </p:nvSpPr>
        <p:spPr>
          <a:xfrm>
            <a:off x="3203848" y="2500313"/>
            <a:ext cx="2736000" cy="20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8"/>
          </p:nvPr>
        </p:nvSpPr>
        <p:spPr>
          <a:xfrm>
            <a:off x="61032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quarter" idx="26"/>
          </p:nvPr>
        </p:nvSpPr>
        <p:spPr>
          <a:xfrm>
            <a:off x="6109277" y="2500313"/>
            <a:ext cx="2736000" cy="20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884290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objects and pictures in 3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>
          <a:xfrm>
            <a:off x="3048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02400" y="2481169"/>
            <a:ext cx="2736000" cy="2069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4"/>
          </p:nvPr>
        </p:nvSpPr>
        <p:spPr>
          <a:xfrm>
            <a:off x="3203848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3848" y="2481169"/>
            <a:ext cx="2736000" cy="2069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5"/>
          </p:nvPr>
        </p:nvSpPr>
        <p:spPr>
          <a:xfrm>
            <a:off x="6103200" y="1398588"/>
            <a:ext cx="2736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103200" y="2481169"/>
            <a:ext cx="2736000" cy="2069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834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s in 4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5"/>
          </p:nvPr>
        </p:nvSpPr>
        <p:spPr>
          <a:xfrm>
            <a:off x="304799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6"/>
          </p:nvPr>
        </p:nvSpPr>
        <p:spPr>
          <a:xfrm>
            <a:off x="2457757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quarter" idx="27"/>
          </p:nvPr>
        </p:nvSpPr>
        <p:spPr>
          <a:xfrm>
            <a:off x="4613114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8"/>
          </p:nvPr>
        </p:nvSpPr>
        <p:spPr>
          <a:xfrm>
            <a:off x="6768472" y="1398588"/>
            <a:ext cx="2052000" cy="96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36B139B-B9CC-304B-8710-CB790C74FFB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1038" y="2545325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4F9481-BA2F-6541-ABD0-20ADFD3CE159}"/>
              </a:ext>
            </a:extLst>
          </p:cNvPr>
          <p:cNvSpPr>
            <a:spLocks noGrp="1"/>
          </p:cNvSpPr>
          <p:nvPr>
            <p:ph type="pic" idx="29" hasCustomPrompt="1"/>
          </p:nvPr>
        </p:nvSpPr>
        <p:spPr>
          <a:xfrm>
            <a:off x="2457757" y="2545325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4184478-C004-9F49-BC90-08D816D9077D}"/>
              </a:ext>
            </a:extLst>
          </p:cNvPr>
          <p:cNvSpPr>
            <a:spLocks noGrp="1"/>
          </p:cNvSpPr>
          <p:nvPr>
            <p:ph type="pic" idx="30" hasCustomPrompt="1"/>
          </p:nvPr>
        </p:nvSpPr>
        <p:spPr>
          <a:xfrm>
            <a:off x="4609353" y="2545324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6A2198B-7A0D-8241-9F50-E46ACE5F894F}"/>
              </a:ext>
            </a:extLst>
          </p:cNvPr>
          <p:cNvSpPr>
            <a:spLocks noGrp="1"/>
          </p:cNvSpPr>
          <p:nvPr>
            <p:ph type="pic" idx="31" hasCustomPrompt="1"/>
          </p:nvPr>
        </p:nvSpPr>
        <p:spPr>
          <a:xfrm>
            <a:off x="6768472" y="2545323"/>
            <a:ext cx="2055761" cy="1888129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0947926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400" y="1389600"/>
            <a:ext cx="4176000" cy="3168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644008" y="1389600"/>
            <a:ext cx="4176000" cy="3168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809916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038" y="280650"/>
            <a:ext cx="6372000" cy="936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2400" y="1389600"/>
            <a:ext cx="2736000" cy="31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04000" y="1389600"/>
            <a:ext cx="2736000" cy="31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04560" y="1389600"/>
            <a:ext cx="2736000" cy="31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18532609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400" y="280800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04000" y="280800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04560" y="280800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2400" y="2491216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04000" y="2491216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04560" y="2491216"/>
            <a:ext cx="2736000" cy="2069733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11417307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400" y="184310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04000" y="184310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04560" y="184310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2400" y="1743163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04000" y="1743163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104560" y="1743163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4D5CB38A-8BB1-6548-8DC6-FD0E1A3AEE9B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02400" y="3302015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5097BD6-5483-8144-B37D-5ABBD1A32BCB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204000" y="3302015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19C9C98-6F1A-3F42-8DEF-367B5222DA26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104560" y="3302015"/>
            <a:ext cx="2736000" cy="1368000"/>
          </a:xfrm>
        </p:spPr>
        <p:txBody>
          <a:bodyPr/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723907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val="28933216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icture-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FEC9DE-17D9-9748-AFD9-9203D2760B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F023C-B6C8-3046-BAF1-F3EC1516BD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85AAC4-6108-E649-A124-FE472719FDF0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87084E-200A-8A45-B871-626F3F5DA68D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613726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55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icture-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37200" y="4758301"/>
            <a:ext cx="507600" cy="190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7797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923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489CE-4E59-1D4B-9772-7233662D25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77C44-700E-9540-BB18-36DBC8451F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2FD6E-284C-3B44-AED2-6E5A11C5C659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66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8" y="1369219"/>
            <a:ext cx="25650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835" y="1369219"/>
            <a:ext cx="25650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A7C6-6BB7-3D40-A583-A90C1CD0287C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8B0D-7240-BB4C-BD4F-22FA845E50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620411F-5E5C-2048-AAC3-D1D838ABF91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11741" y="1369219"/>
            <a:ext cx="25650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9392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2400" y="428462"/>
            <a:ext cx="8532000" cy="2988000"/>
          </a:xfrm>
        </p:spPr>
        <p:txBody>
          <a:bodyPr/>
          <a:lstStyle>
            <a:lvl1pPr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40839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date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4515718"/>
            <a:ext cx="4505935" cy="43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07781-D4B4-7343-8646-DD6479F67C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31830" y="6373368"/>
            <a:ext cx="1695785" cy="365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33375-4899-6B4A-934F-E1217B746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87CCA-A2B4-9F4D-BE93-2EF6FA3D20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5321A6-BB34-A54A-BD00-F20AE0EEA391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659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8" y="3020400"/>
            <a:ext cx="6372000" cy="936000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D5AB82-4D37-3C4A-B894-994D3DCE9B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AB2661-7F26-E249-AF57-49371D7BB7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4E3C20-A286-D941-85E8-36BC7A89113C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489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290B3-D6E3-C241-812F-601C29E45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627DAC-368E-A04E-8BF2-266EE6B90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C82E1-10D9-3940-A361-AD33633B8E4D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5817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8"/>
          </p:nvPr>
        </p:nvSpPr>
        <p:spPr>
          <a:xfrm>
            <a:off x="304799" y="1398588"/>
            <a:ext cx="6372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F0DA33-0481-BE4B-A17D-82192BD4C1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F4412D-2D8F-594F-A93E-00754C69D6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B07951-1D52-D845-A7E2-D59F687B04F3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476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,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65A8C1-3DE0-3246-89F5-BA5C421BF3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F0737-5C1E-A840-A72A-C1E58D75D5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B6EDD8-D4A5-EC48-9380-8E5FB418C0E9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121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A93192-305E-4C4E-AABC-2863351D4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F4CD6-0CF3-464A-AE09-B85BDA3655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A6CC18-6A80-D343-B8EA-E70AC6EFCC1C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96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,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20"/>
          </p:nvPr>
        </p:nvSpPr>
        <p:spPr>
          <a:xfrm>
            <a:off x="304799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21"/>
          </p:nvPr>
        </p:nvSpPr>
        <p:spPr>
          <a:xfrm>
            <a:off x="4658081" y="1398588"/>
            <a:ext cx="4176000" cy="3168000"/>
          </a:xfrm>
        </p:spPr>
        <p:txBody>
          <a:bodyPr/>
          <a:lstStyle>
            <a:lvl1pPr>
              <a:spcBef>
                <a:spcPts val="48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48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48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480"/>
              </a:spcBef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7584" y="4839447"/>
            <a:ext cx="198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25848" y="4839447"/>
            <a:ext cx="3852000" cy="144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source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0D825C-915C-CB43-ABA2-EA4AAE3EC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C2D93B-ACBF-AA46-9F08-FCC8635E13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8F836-9398-2741-A460-4D2FB0AEEEED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931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Picture-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4B20E5-BC7A-D846-846E-21C5F521E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C49AB0-C1E3-804C-9DBD-00487219BD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7E1A6-1ADF-6D47-82F2-7F23240007D7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DD6EAF-8C42-3E42-BFBB-17C2730AE0A0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613726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43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2400" y="267494"/>
            <a:ext cx="8532000" cy="4320000"/>
          </a:xfrm>
        </p:spPr>
        <p:txBody>
          <a:bodyPr anchor="ctr"/>
          <a:lstStyle>
            <a:lvl1pPr algn="ctr">
              <a:lnSpc>
                <a:spcPts val="8000"/>
              </a:lnSpc>
              <a:defRPr sz="10000" b="1" cap="all" spc="0" baseline="0">
                <a:solidFill>
                  <a:schemeClr val="bg1"/>
                </a:solidFill>
                <a:latin typeface="Tele2 Slab Heavy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27746-7BFD-7842-9489-DA4E20AC89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976469" y="4825410"/>
            <a:ext cx="873003" cy="187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4D8EB-F8C9-4E4D-A04C-B4A0DE20EF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22" y="4825123"/>
            <a:ext cx="420852" cy="1581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6A0A2-ED71-C84F-A82B-FF99E047B836}"/>
              </a:ext>
            </a:extLst>
          </p:cNvPr>
          <p:cNvCxnSpPr>
            <a:cxnSpLocks/>
          </p:cNvCxnSpPr>
          <p:nvPr userDrawn="1"/>
        </p:nvCxnSpPr>
        <p:spPr>
          <a:xfrm>
            <a:off x="7882347" y="4825758"/>
            <a:ext cx="0" cy="153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9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A7C6-6BB7-3D40-A583-A90C1CD0287C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8B0D-7240-BB4C-BD4F-22FA845E50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1773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5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38" Type="http://schemas.openxmlformats.org/officeDocument/2006/relationships/image" Target="../media/image8.png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4.xml"/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3/15/2019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08" y="4775742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2019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7512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981" r:id="rId23"/>
    <p:sldLayoutId id="2147483891" r:id="rId24"/>
    <p:sldLayoutId id="2147483892" r:id="rId25"/>
    <p:sldLayoutId id="2147483893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620" userDrawn="1">
          <p15:clr>
            <a:srgbClr val="F26B43"/>
          </p15:clr>
        </p15:guide>
        <p15:guide id="4" pos="38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0BC57A0B-D762-4DDE-B63B-5BD4CF6B97B0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anguageTextBox"/>
          <p:cNvSpPr txBox="1"/>
          <p:nvPr userDrawn="1"/>
        </p:nvSpPr>
        <p:spPr>
          <a:xfrm>
            <a:off x="63500000" y="0"/>
            <a:ext cx="205505" cy="10772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" dirty="0"/>
              <a:t>Eng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037" y="107722"/>
            <a:ext cx="8371908" cy="4813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00" y="1387083"/>
            <a:ext cx="6372000" cy="31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4826747"/>
            <a:ext cx="198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7584" y="4682731"/>
            <a:ext cx="198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44" y="4826747"/>
            <a:ext cx="503944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7797330-2422-4065-95CA-A93CECDF82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E949A-1270-2C46-890D-710F52DB8E97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 bwMode="black">
          <a:xfrm>
            <a:off x="7976893" y="4835127"/>
            <a:ext cx="873003" cy="187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88948-F2A3-7B44-998D-F7DB3A89FF6E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4" y="4828384"/>
            <a:ext cx="422027" cy="1584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BE3937-30D5-F64F-AB45-FC930C45386A}"/>
              </a:ext>
            </a:extLst>
          </p:cNvPr>
          <p:cNvCxnSpPr>
            <a:cxnSpLocks/>
          </p:cNvCxnSpPr>
          <p:nvPr userDrawn="1"/>
        </p:nvCxnSpPr>
        <p:spPr>
          <a:xfrm>
            <a:off x="7885313" y="4842385"/>
            <a:ext cx="0" cy="153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  <p:sldLayoutId id="2147483920" r:id="rId22"/>
    <p:sldLayoutId id="2147483921" r:id="rId23"/>
    <p:sldLayoutId id="2147483922" r:id="rId24"/>
    <p:sldLayoutId id="2147483923" r:id="rId25"/>
    <p:sldLayoutId id="2147483924" r:id="rId26"/>
    <p:sldLayoutId id="2147483925" r:id="rId27"/>
    <p:sldLayoutId id="2147483926" r:id="rId28"/>
    <p:sldLayoutId id="2147483927" r:id="rId29"/>
    <p:sldLayoutId id="2147483928" r:id="rId30"/>
    <p:sldLayoutId id="2147483929" r:id="rId31"/>
    <p:sldLayoutId id="2147483930" r:id="rId32"/>
    <p:sldLayoutId id="2147483931" r:id="rId33"/>
    <p:sldLayoutId id="2147483932" r:id="rId34"/>
    <p:sldLayoutId id="2147483979" r:id="rId35"/>
  </p:sldLayoutIdLst>
  <p:hf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480"/>
        </a:spcBef>
        <a:buFont typeface="Boton Pro Regular" pitchFamily="50" charset="0"/>
        <a:buChar char="–"/>
        <a:tabLst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tabLst>
          <a:tab pos="539750" algn="l"/>
        </a:tabLst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1938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1612900" indent="-271463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6pPr>
      <a:lvl7pPr marL="1879600" indent="-268288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7pPr>
      <a:lvl8pPr marL="2152650" indent="-271463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2420938" indent="-269875" algn="l" defTabSz="914400" rtl="0" eaLnBrk="1" latinLnBrk="0" hangingPunct="1">
        <a:lnSpc>
          <a:spcPct val="100000"/>
        </a:lnSpc>
        <a:spcBef>
          <a:spcPct val="20000"/>
        </a:spcBef>
        <a:buFont typeface="Boton Pro Regular" pitchFamily="50" charset="0"/>
        <a:buChar char="–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1"/>
            <a:ext cx="8677961" cy="514349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238359" y="442650"/>
            <a:ext cx="1823973" cy="617225"/>
            <a:chOff x="3050981" y="590199"/>
            <a:chExt cx="2431963" cy="822965"/>
          </a:xfrm>
          <a:solidFill>
            <a:srgbClr val="0033A0"/>
          </a:solidFill>
        </p:grpSpPr>
        <p:sp>
          <p:nvSpPr>
            <p:cNvPr id="13" name="Freeform 12"/>
            <p:cNvSpPr/>
            <p:nvPr/>
          </p:nvSpPr>
          <p:spPr>
            <a:xfrm rot="10800000">
              <a:off x="3050981" y="590201"/>
              <a:ext cx="1856301" cy="822962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43730" y="590199"/>
              <a:ext cx="1639214" cy="822965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Clean and sleek iconography with hover and click states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12851" y="1689561"/>
            <a:ext cx="1941830" cy="617222"/>
            <a:chOff x="1617135" y="2252747"/>
            <a:chExt cx="2589106" cy="822962"/>
          </a:xfrm>
          <a:solidFill>
            <a:srgbClr val="0033A0"/>
          </a:solidFill>
        </p:grpSpPr>
        <p:sp>
          <p:nvSpPr>
            <p:cNvPr id="9" name="Freeform 8"/>
            <p:cNvSpPr/>
            <p:nvPr/>
          </p:nvSpPr>
          <p:spPr>
            <a:xfrm>
              <a:off x="2349940" y="2252748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17135" y="2252747"/>
              <a:ext cx="1777056" cy="822961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 algn="r"/>
              <a:r>
                <a:rPr lang="en-US" dirty="0"/>
                <a:t>Each tile can be treated as portlet &amp; option to pop over and expand can be given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0219" y="193270"/>
            <a:ext cx="2089569" cy="617223"/>
            <a:chOff x="7413626" y="257693"/>
            <a:chExt cx="2786091" cy="822964"/>
          </a:xfrm>
          <a:solidFill>
            <a:srgbClr val="0033A0"/>
          </a:solidFill>
        </p:grpSpPr>
        <p:sp>
          <p:nvSpPr>
            <p:cNvPr id="11" name="Freeform 10"/>
            <p:cNvSpPr/>
            <p:nvPr/>
          </p:nvSpPr>
          <p:spPr>
            <a:xfrm>
              <a:off x="8343416" y="257694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13626" y="257693"/>
              <a:ext cx="1940926" cy="822964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 algn="r"/>
              <a:r>
                <a:rPr lang="en-US" dirty="0"/>
                <a:t>OACH can be de-coupled from Siebel and have its over header with CSR profile info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8343" y="1164389"/>
            <a:ext cx="1801548" cy="617223"/>
            <a:chOff x="9717787" y="1552517"/>
            <a:chExt cx="2402063" cy="822963"/>
          </a:xfrm>
          <a:solidFill>
            <a:srgbClr val="0033A0"/>
          </a:solidFill>
        </p:grpSpPr>
        <p:sp>
          <p:nvSpPr>
            <p:cNvPr id="12" name="Freeform 11"/>
            <p:cNvSpPr/>
            <p:nvPr/>
          </p:nvSpPr>
          <p:spPr>
            <a:xfrm rot="10800000">
              <a:off x="9717787" y="1552517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94732" y="1561728"/>
              <a:ext cx="1625118" cy="813752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r>
                <a:rPr lang="en-US" dirty="0"/>
                <a:t>Service log form is simplified with clean </a:t>
              </a:r>
              <a:r>
                <a:rPr lang="en-US" dirty="0" smtClean="0"/>
                <a:t>UI components </a:t>
              </a:r>
              <a:r>
                <a:rPr lang="en-US" dirty="0"/>
                <a:t>and clear call to actions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8120" y="2655914"/>
            <a:ext cx="1625246" cy="617222"/>
            <a:chOff x="424160" y="3541221"/>
            <a:chExt cx="2166995" cy="822963"/>
          </a:xfrm>
          <a:solidFill>
            <a:srgbClr val="0033A0"/>
          </a:solidFill>
        </p:grpSpPr>
        <p:sp>
          <p:nvSpPr>
            <p:cNvPr id="15" name="Freeform 14"/>
            <p:cNvSpPr/>
            <p:nvPr/>
          </p:nvSpPr>
          <p:spPr>
            <a:xfrm rot="10800000">
              <a:off x="424160" y="3541222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91703" y="3541221"/>
              <a:ext cx="1399452" cy="822963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 algn="l"/>
              <a:r>
                <a:rPr lang="en-US" dirty="0"/>
                <a:t>Labels and Typography are made consistent everywhere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7274" y="4308073"/>
            <a:ext cx="1941079" cy="617223"/>
            <a:chOff x="3303029" y="5744092"/>
            <a:chExt cx="2588104" cy="822963"/>
          </a:xfrm>
          <a:solidFill>
            <a:srgbClr val="0033A0"/>
          </a:solidFill>
        </p:grpSpPr>
        <p:sp>
          <p:nvSpPr>
            <p:cNvPr id="10" name="Freeform 9"/>
            <p:cNvSpPr/>
            <p:nvPr/>
          </p:nvSpPr>
          <p:spPr>
            <a:xfrm rot="10800000">
              <a:off x="3303029" y="5744093"/>
              <a:ext cx="1856301" cy="822960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4643" y="5744092"/>
              <a:ext cx="1786490" cy="822963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r>
                <a:rPr lang="en-US" dirty="0"/>
                <a:t>Carousal interaction is clear and is active when there are more than 4 items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39664" y="3746472"/>
            <a:ext cx="2077993" cy="617221"/>
            <a:chOff x="7786218" y="4995295"/>
            <a:chExt cx="2770657" cy="822961"/>
          </a:xfrm>
          <a:solidFill>
            <a:srgbClr val="0033A0"/>
          </a:solidFill>
        </p:grpSpPr>
        <p:sp>
          <p:nvSpPr>
            <p:cNvPr id="26" name="Freeform 25"/>
            <p:cNvSpPr/>
            <p:nvPr/>
          </p:nvSpPr>
          <p:spPr>
            <a:xfrm rot="10800000">
              <a:off x="7786218" y="4995295"/>
              <a:ext cx="1856301" cy="822961"/>
            </a:xfrm>
            <a:custGeom>
              <a:avLst/>
              <a:gdLst>
                <a:gd name="connsiteX0" fmla="*/ 0 w 2493819"/>
                <a:gd name="connsiteY0" fmla="*/ 552796 h 1105594"/>
                <a:gd name="connsiteX1" fmla="*/ 0 w 2493819"/>
                <a:gd name="connsiteY1" fmla="*/ 552797 h 1105594"/>
                <a:gd name="connsiteX2" fmla="*/ 0 w 2493819"/>
                <a:gd name="connsiteY2" fmla="*/ 552797 h 1105594"/>
                <a:gd name="connsiteX3" fmla="*/ 1947257 w 2493819"/>
                <a:gd name="connsiteY3" fmla="*/ 60266 h 1105594"/>
                <a:gd name="connsiteX4" fmla="*/ 1454727 w 2493819"/>
                <a:gd name="connsiteY4" fmla="*/ 552796 h 1105594"/>
                <a:gd name="connsiteX5" fmla="*/ 1947257 w 2493819"/>
                <a:gd name="connsiteY5" fmla="*/ 1045326 h 1105594"/>
                <a:gd name="connsiteX6" fmla="*/ 2439787 w 2493819"/>
                <a:gd name="connsiteY6" fmla="*/ 552796 h 1105594"/>
                <a:gd name="connsiteX7" fmla="*/ 1947257 w 2493819"/>
                <a:gd name="connsiteY7" fmla="*/ 60266 h 1105594"/>
                <a:gd name="connsiteX8" fmla="*/ 552797 w 2493819"/>
                <a:gd name="connsiteY8" fmla="*/ 0 h 1105594"/>
                <a:gd name="connsiteX9" fmla="*/ 1941022 w 2493819"/>
                <a:gd name="connsiteY9" fmla="*/ 0 h 1105594"/>
                <a:gd name="connsiteX10" fmla="*/ 2493819 w 2493819"/>
                <a:gd name="connsiteY10" fmla="*/ 552797 h 1105594"/>
                <a:gd name="connsiteX11" fmla="*/ 2493818 w 2493819"/>
                <a:gd name="connsiteY11" fmla="*/ 552797 h 1105594"/>
                <a:gd name="connsiteX12" fmla="*/ 1941021 w 2493819"/>
                <a:gd name="connsiteY12" fmla="*/ 1105594 h 1105594"/>
                <a:gd name="connsiteX13" fmla="*/ 552797 w 2493819"/>
                <a:gd name="connsiteY13" fmla="*/ 1105593 h 1105594"/>
                <a:gd name="connsiteX14" fmla="*/ 11231 w 2493819"/>
                <a:gd name="connsiteY14" fmla="*/ 664204 h 1105594"/>
                <a:gd name="connsiteX15" fmla="*/ 0 w 2493819"/>
                <a:gd name="connsiteY15" fmla="*/ 552797 h 1105594"/>
                <a:gd name="connsiteX16" fmla="*/ 11231 w 2493819"/>
                <a:gd name="connsiteY16" fmla="*/ 441389 h 1105594"/>
                <a:gd name="connsiteX17" fmla="*/ 552797 w 2493819"/>
                <a:gd name="connsiteY17" fmla="*/ 0 h 110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3819" h="1105594">
                  <a:moveTo>
                    <a:pt x="0" y="552796"/>
                  </a:moveTo>
                  <a:lnTo>
                    <a:pt x="0" y="552797"/>
                  </a:lnTo>
                  <a:lnTo>
                    <a:pt x="0" y="552797"/>
                  </a:lnTo>
                  <a:close/>
                  <a:moveTo>
                    <a:pt x="1947257" y="60266"/>
                  </a:moveTo>
                  <a:cubicBezTo>
                    <a:pt x="1675240" y="60266"/>
                    <a:pt x="1454727" y="280779"/>
                    <a:pt x="1454727" y="552796"/>
                  </a:cubicBezTo>
                  <a:cubicBezTo>
                    <a:pt x="1454727" y="824813"/>
                    <a:pt x="1675240" y="1045326"/>
                    <a:pt x="1947257" y="1045326"/>
                  </a:cubicBezTo>
                  <a:cubicBezTo>
                    <a:pt x="2219274" y="1045326"/>
                    <a:pt x="2439787" y="824813"/>
                    <a:pt x="2439787" y="552796"/>
                  </a:cubicBezTo>
                  <a:cubicBezTo>
                    <a:pt x="2439787" y="280779"/>
                    <a:pt x="2219274" y="60266"/>
                    <a:pt x="1947257" y="60266"/>
                  </a:cubicBezTo>
                  <a:close/>
                  <a:moveTo>
                    <a:pt x="552797" y="0"/>
                  </a:moveTo>
                  <a:lnTo>
                    <a:pt x="1941022" y="0"/>
                  </a:lnTo>
                  <a:cubicBezTo>
                    <a:pt x="2246323" y="0"/>
                    <a:pt x="2493819" y="247496"/>
                    <a:pt x="2493819" y="552797"/>
                  </a:cubicBezTo>
                  <a:lnTo>
                    <a:pt x="2493818" y="552797"/>
                  </a:lnTo>
                  <a:cubicBezTo>
                    <a:pt x="2493818" y="858098"/>
                    <a:pt x="2246322" y="1105594"/>
                    <a:pt x="1941021" y="1105594"/>
                  </a:cubicBezTo>
                  <a:lnTo>
                    <a:pt x="552797" y="1105593"/>
                  </a:lnTo>
                  <a:cubicBezTo>
                    <a:pt x="285659" y="1105593"/>
                    <a:pt x="62777" y="916104"/>
                    <a:pt x="11231" y="664204"/>
                  </a:cubicBezTo>
                  <a:lnTo>
                    <a:pt x="0" y="552797"/>
                  </a:lnTo>
                  <a:lnTo>
                    <a:pt x="11231" y="441389"/>
                  </a:lnTo>
                  <a:cubicBezTo>
                    <a:pt x="62777" y="189489"/>
                    <a:pt x="285659" y="0"/>
                    <a:pt x="55279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91046" y="4995295"/>
              <a:ext cx="1965829" cy="822961"/>
            </a:xfrm>
            <a:prstGeom prst="roundRect">
              <a:avLst>
                <a:gd name="adj" fmla="val 50000"/>
              </a:avLst>
            </a:prstGeom>
            <a:solidFill>
              <a:srgbClr val="0033A0"/>
            </a:solidFill>
          </p:spPr>
          <p:txBody>
            <a:bodyPr wrap="square" lIns="0" rIns="0" rtlCol="0" anchor="ctr">
              <a:no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r>
                <a:rPr lang="en-US" dirty="0"/>
                <a:t>Account timeline is made vertical to accommodate current events and give a continual feel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UX Feature List 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6028" y="1932951"/>
            <a:ext cx="13390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New features </a:t>
            </a:r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which may be need of the future – for e.g. adding trend mapping etc. for a user and having predictive and preemptive approach for better customer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accent1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9" name="Picture 2" descr="https://static.thenounproject.com/png/91673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06" y="998519"/>
            <a:ext cx="786913" cy="786913"/>
          </a:xfrm>
          <a:prstGeom prst="rect">
            <a:avLst/>
          </a:prstGeom>
          <a:solidFill>
            <a:srgbClr val="FFC000"/>
          </a:solidFill>
          <a:extLst/>
        </p:spPr>
      </p:pic>
      <p:pic>
        <p:nvPicPr>
          <p:cNvPr id="10" name="Picture 4" descr="https://static.thenounproject.com/png/1416298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" y="998520"/>
            <a:ext cx="786913" cy="786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xtLst/>
        </p:spPr>
      </p:pic>
      <p:sp>
        <p:nvSpPr>
          <p:cNvPr id="11" name="Rectangle 10"/>
          <p:cNvSpPr/>
          <p:nvPr/>
        </p:nvSpPr>
        <p:spPr>
          <a:xfrm>
            <a:off x="2056130" y="1932951"/>
            <a:ext cx="1036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Model </a:t>
            </a:r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Windows</a:t>
            </a:r>
          </a:p>
          <a:p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Pop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over of modules can give a detailed info in the OACH tabs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4048" y="1932951"/>
            <a:ext cx="11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Modular Tile </a:t>
            </a:r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layout</a:t>
            </a:r>
            <a:endParaRPr lang="en-US" sz="1200" dirty="0">
              <a:solidFill>
                <a:schemeClr val="accent1"/>
              </a:solidFill>
              <a:ea typeface="Microsoft YaHei" panose="020B0503020204020204" pitchFamily="34" charset="-122"/>
            </a:endParaRPr>
          </a:p>
          <a:p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Can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shuffle the tiles and re-arrange them</a:t>
            </a:r>
          </a:p>
        </p:txBody>
      </p:sp>
      <p:pic>
        <p:nvPicPr>
          <p:cNvPr id="13" name="Picture 6" descr="https://static.thenounproject.com/png/2062720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26" y="1075566"/>
            <a:ext cx="570674" cy="570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xtLst/>
        </p:spPr>
      </p:pic>
      <p:sp>
        <p:nvSpPr>
          <p:cNvPr id="14" name="Rectangle 13"/>
          <p:cNvSpPr/>
          <p:nvPr/>
        </p:nvSpPr>
        <p:spPr>
          <a:xfrm>
            <a:off x="3762375" y="1932951"/>
            <a:ext cx="1292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Basic Tile </a:t>
            </a:r>
            <a:r>
              <a:rPr lang="en-US" sz="1200" b="1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Interactions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 </a:t>
            </a:r>
            <a:endParaRPr lang="en-US" sz="1200" dirty="0" smtClean="0">
              <a:solidFill>
                <a:schemeClr val="accent1"/>
              </a:solidFill>
              <a:ea typeface="Microsoft YaHei" panose="020B0503020204020204" pitchFamily="34" charset="-122"/>
            </a:endParaRPr>
          </a:p>
          <a:p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Can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move, collapsed and resize based on User preference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0789" y="1932951"/>
            <a:ext cx="12890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Timeline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 can have infinite scroll with key filters to sort through the </a:t>
            </a:r>
            <a:r>
              <a:rPr lang="en-US" sz="1200" dirty="0" smtClean="0">
                <a:solidFill>
                  <a:schemeClr val="accent1"/>
                </a:solidFill>
                <a:ea typeface="Microsoft YaHei" panose="020B0503020204020204" pitchFamily="34" charset="-122"/>
              </a:rPr>
              <a:t>events</a:t>
            </a:r>
          </a:p>
          <a:p>
            <a:r>
              <a:rPr lang="en-US" sz="12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The zoom function </a:t>
            </a:r>
            <a:r>
              <a:rPr lang="en-US" sz="1200" dirty="0">
                <a:solidFill>
                  <a:schemeClr val="accent1"/>
                </a:solidFill>
                <a:ea typeface="Microsoft YaHei" panose="020B0503020204020204" pitchFamily="34" charset="-122"/>
              </a:rPr>
              <a:t>of the timeline will have vertical interaction which is more intuitive and close to real life. </a:t>
            </a:r>
          </a:p>
          <a:p>
            <a:endParaRPr lang="en-US" sz="1200" dirty="0">
              <a:solidFill>
                <a:schemeClr val="accent1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16" name="Picture 8" descr="https://static.thenounproject.com/png/83843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2" y="998519"/>
            <a:ext cx="724768" cy="72476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</p:pic>
      <p:pic>
        <p:nvPicPr>
          <p:cNvPr id="17" name="Picture 10" descr="https://static.thenounproject.com/png/63876-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38" y="1075566"/>
            <a:ext cx="580112" cy="580112"/>
          </a:xfrm>
          <a:prstGeom prst="rect">
            <a:avLst/>
          </a:prstGeom>
          <a:solidFill>
            <a:srgbClr val="DF7A1C"/>
          </a:solidFill>
          <a:extLst/>
        </p:spPr>
      </p:pic>
    </p:spTree>
    <p:extLst>
      <p:ext uri="{BB962C8B-B14F-4D97-AF65-F5344CB8AC3E}">
        <p14:creationId xmlns:p14="http://schemas.microsoft.com/office/powerpoint/2010/main" val="2133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Flexible and Scalable UI Layout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4156" y="1421859"/>
            <a:ext cx="4311404" cy="2130829"/>
            <a:chOff x="299593" y="1739206"/>
            <a:chExt cx="5748539" cy="2841105"/>
          </a:xfrm>
        </p:grpSpPr>
        <p:sp>
          <p:nvSpPr>
            <p:cNvPr id="6" name="Rectangle 5"/>
            <p:cNvSpPr/>
            <p:nvPr/>
          </p:nvSpPr>
          <p:spPr>
            <a:xfrm>
              <a:off x="299593" y="2069869"/>
              <a:ext cx="5748538" cy="2510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93" y="1739206"/>
              <a:ext cx="5748539" cy="284110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593" y="1739206"/>
              <a:ext cx="5748539" cy="895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593" y="2013526"/>
              <a:ext cx="5748539" cy="563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0327" y="1936866"/>
              <a:ext cx="382386" cy="1015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2384" y="2117899"/>
              <a:ext cx="2094809" cy="2412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8419" y="2117899"/>
              <a:ext cx="2377776" cy="558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42034" y="2254595"/>
              <a:ext cx="1043130" cy="227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8419" y="2724728"/>
              <a:ext cx="2377776" cy="1805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2384" y="2117899"/>
              <a:ext cx="2094809" cy="1366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384" y="2818015"/>
              <a:ext cx="2094809" cy="99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4064" y="3315857"/>
              <a:ext cx="2094809" cy="99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7771" y="4019669"/>
              <a:ext cx="2094809" cy="99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618509" y="2568633"/>
              <a:ext cx="2136371" cy="0"/>
            </a:xfrm>
            <a:prstGeom prst="line">
              <a:avLst/>
            </a:prstGeom>
            <a:ln w="28575">
              <a:solidFill>
                <a:srgbClr val="05B8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40327" y="3009207"/>
              <a:ext cx="241069" cy="2410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1046" y="3497814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1046" y="3572168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1046" y="3664299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046" y="3738653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1046" y="3830324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046" y="3904678"/>
              <a:ext cx="204825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3413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3117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76698" y="2917767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76698" y="3203172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38996" y="2818015"/>
              <a:ext cx="382386" cy="99752"/>
            </a:xfrm>
            <a:prstGeom prst="rect">
              <a:avLst/>
            </a:prstGeom>
            <a:solidFill>
              <a:srgbClr val="83D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1841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66890" y="4214553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6698" y="3476573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0465" y="1077925"/>
            <a:ext cx="29981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Fixed Layout (Current)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2790" y="3682917"/>
            <a:ext cx="14608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{Customer Information}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60439" y="3682917"/>
            <a:ext cx="132712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{Timeline &amp; Details}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4393" y="3682917"/>
            <a:ext cx="132712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{Service Log}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617691" y="1077926"/>
            <a:ext cx="4581622" cy="2989441"/>
            <a:chOff x="6156921" y="1437234"/>
            <a:chExt cx="6108829" cy="3985921"/>
          </a:xfrm>
        </p:grpSpPr>
        <p:sp>
          <p:nvSpPr>
            <p:cNvPr id="40" name="Rectangle 39"/>
            <p:cNvSpPr/>
            <p:nvPr/>
          </p:nvSpPr>
          <p:spPr>
            <a:xfrm>
              <a:off x="6227443" y="2226474"/>
              <a:ext cx="5748538" cy="2510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7443" y="1895811"/>
              <a:ext cx="5748539" cy="284110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27443" y="1895811"/>
              <a:ext cx="5748539" cy="895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7443" y="2170131"/>
              <a:ext cx="5748539" cy="563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8177" y="2093471"/>
              <a:ext cx="382386" cy="1015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10234" y="2274504"/>
              <a:ext cx="1773037" cy="2412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69884" y="2411200"/>
              <a:ext cx="1043130" cy="227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136426" y="2282817"/>
              <a:ext cx="1819424" cy="2404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05621" y="2274504"/>
              <a:ext cx="1777650" cy="2001522"/>
              <a:chOff x="6305621" y="2274504"/>
              <a:chExt cx="2101102" cy="200152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310234" y="2274504"/>
                <a:ext cx="2094809" cy="136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10234" y="2974620"/>
                <a:ext cx="2094809" cy="99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11914" y="3472462"/>
                <a:ext cx="2094809" cy="99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305621" y="4176274"/>
                <a:ext cx="2094809" cy="997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6468177" y="3165812"/>
              <a:ext cx="241069" cy="2410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28896" y="3654419"/>
              <a:ext cx="1758988" cy="452583"/>
              <a:chOff x="6328896" y="3654419"/>
              <a:chExt cx="2048256" cy="452583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328896" y="3654419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28896" y="3728773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28896" y="3820904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28896" y="3895258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328896" y="3986929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28896" y="4061283"/>
                <a:ext cx="2048256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6391263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10967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05442" y="2587261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05442" y="2872666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507725" y="2363708"/>
              <a:ext cx="382386" cy="99752"/>
            </a:xfrm>
            <a:prstGeom prst="rect">
              <a:avLst/>
            </a:prstGeom>
            <a:solidFill>
              <a:srgbClr val="83D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049691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94740" y="4371158"/>
              <a:ext cx="241069" cy="241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05442" y="3165812"/>
              <a:ext cx="157942" cy="241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01624" y="2282817"/>
              <a:ext cx="811067" cy="2404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56921" y="1437234"/>
              <a:ext cx="37331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Scalable Layout (Proposed )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275000" y="5423155"/>
              <a:ext cx="567036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153052" y="5251580"/>
              <a:ext cx="1819424" cy="8545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001623" y="5255852"/>
              <a:ext cx="811067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227444" y="4910555"/>
              <a:ext cx="19477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{Customer Information}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90302" y="4910555"/>
              <a:ext cx="9965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{Details}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96247" y="4910555"/>
              <a:ext cx="17695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{Service Log}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90111" y="4910555"/>
              <a:ext cx="9965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+mn-cs"/>
                </a:rPr>
                <a:t>{Timeline}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0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Here is how scalability works: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4872" y="784295"/>
            <a:ext cx="2973412" cy="1470957"/>
            <a:chOff x="537181" y="1662545"/>
            <a:chExt cx="3096967" cy="15320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81" y="1662545"/>
              <a:ext cx="3096967" cy="15320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57378" y="1864646"/>
              <a:ext cx="459385" cy="12989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>
            <a:off x="3668284" y="1072270"/>
            <a:ext cx="1983404" cy="776794"/>
          </a:xfrm>
          <a:custGeom>
            <a:avLst/>
            <a:gdLst>
              <a:gd name="connsiteX0" fmla="*/ 0 w 1529542"/>
              <a:gd name="connsiteY0" fmla="*/ 856307 h 856307"/>
              <a:gd name="connsiteX1" fmla="*/ 665019 w 1529542"/>
              <a:gd name="connsiteY1" fmla="*/ 141412 h 856307"/>
              <a:gd name="connsiteX2" fmla="*/ 1529542 w 1529542"/>
              <a:gd name="connsiteY2" fmla="*/ 96 h 8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9542" h="856307">
                <a:moveTo>
                  <a:pt x="0" y="856307"/>
                </a:moveTo>
                <a:cubicBezTo>
                  <a:pt x="205047" y="570210"/>
                  <a:pt x="410095" y="284114"/>
                  <a:pt x="665019" y="141412"/>
                </a:cubicBezTo>
                <a:cubicBezTo>
                  <a:pt x="919943" y="-1290"/>
                  <a:pt x="1224742" y="-597"/>
                  <a:pt x="1529542" y="96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" y="575640"/>
            <a:ext cx="102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100%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49511" y="2275878"/>
            <a:ext cx="5073270" cy="2185739"/>
            <a:chOff x="4896196" y="3385932"/>
            <a:chExt cx="5515854" cy="3158397"/>
          </a:xfrm>
        </p:grpSpPr>
        <p:grpSp>
          <p:nvGrpSpPr>
            <p:cNvPr id="11" name="Group 10"/>
            <p:cNvGrpSpPr/>
            <p:nvPr/>
          </p:nvGrpSpPr>
          <p:grpSpPr>
            <a:xfrm>
              <a:off x="4896196" y="3703224"/>
              <a:ext cx="5515854" cy="2841105"/>
              <a:chOff x="4896196" y="3703224"/>
              <a:chExt cx="5515854" cy="28411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403825" y="4033887"/>
                <a:ext cx="3008224" cy="2510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403824" y="3703224"/>
                <a:ext cx="3008226" cy="28411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403824" y="3703224"/>
                <a:ext cx="3008226" cy="330663"/>
                <a:chOff x="673031" y="3710467"/>
                <a:chExt cx="5748539" cy="330663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73031" y="3710467"/>
                  <a:ext cx="5748539" cy="8959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73031" y="3984787"/>
                  <a:ext cx="5748539" cy="5634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644557" y="3900884"/>
                <a:ext cx="382386" cy="1015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86614" y="4081917"/>
                <a:ext cx="1773037" cy="2412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306306" y="4209231"/>
                <a:ext cx="1043130" cy="2275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482001" y="4081917"/>
                <a:ext cx="1777650" cy="2001522"/>
                <a:chOff x="6305621" y="2274504"/>
                <a:chExt cx="2101102" cy="200152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310234" y="2274504"/>
                  <a:ext cx="2094809" cy="13669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310234" y="2974620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311914" y="3472462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305621" y="4176274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7644557" y="4973225"/>
                <a:ext cx="212210" cy="2410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505276" y="5461832"/>
                <a:ext cx="1758988" cy="452583"/>
                <a:chOff x="6328896" y="3654419"/>
                <a:chExt cx="2048256" cy="45258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328896" y="365441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328896" y="372877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328896" y="3820904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328896" y="3895258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328896" y="398692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328896" y="406128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7567643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887347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226071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1120" y="6178571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896196" y="4995947"/>
                <a:ext cx="2503015" cy="511604"/>
              </a:xfrm>
              <a:custGeom>
                <a:avLst/>
                <a:gdLst>
                  <a:gd name="connsiteX0" fmla="*/ 0 w 1147157"/>
                  <a:gd name="connsiteY0" fmla="*/ 307571 h 307571"/>
                  <a:gd name="connsiteX1" fmla="*/ 382386 w 1147157"/>
                  <a:gd name="connsiteY1" fmla="*/ 49876 h 307571"/>
                  <a:gd name="connsiteX2" fmla="*/ 939339 w 1147157"/>
                  <a:gd name="connsiteY2" fmla="*/ 91440 h 307571"/>
                  <a:gd name="connsiteX3" fmla="*/ 1147157 w 1147157"/>
                  <a:gd name="connsiteY3" fmla="*/ 0 h 307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157" h="307571">
                    <a:moveTo>
                      <a:pt x="0" y="307571"/>
                    </a:moveTo>
                    <a:cubicBezTo>
                      <a:pt x="112915" y="196734"/>
                      <a:pt x="225830" y="85898"/>
                      <a:pt x="382386" y="49876"/>
                    </a:cubicBezTo>
                    <a:cubicBezTo>
                      <a:pt x="538942" y="13854"/>
                      <a:pt x="811877" y="99753"/>
                      <a:pt x="939339" y="91440"/>
                    </a:cubicBezTo>
                    <a:cubicBezTo>
                      <a:pt x="1066801" y="83127"/>
                      <a:pt x="1106979" y="41563"/>
                      <a:pt x="1147157" y="0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364022" y="3385932"/>
              <a:ext cx="1363963" cy="355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en-US" dirty="0"/>
                <a:t>~50%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8760" y="2230916"/>
            <a:ext cx="12742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Microsoft YaHei" panose="020B0503020204020204" pitchFamily="34" charset="-122"/>
                <a:cs typeface="+mn-cs"/>
              </a:rPr>
              <a:t>OACH in full scale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07884" y="295573"/>
            <a:ext cx="2814897" cy="2002839"/>
            <a:chOff x="5390803" y="-64445"/>
            <a:chExt cx="5019957" cy="3571767"/>
          </a:xfrm>
        </p:grpSpPr>
        <p:grpSp>
          <p:nvGrpSpPr>
            <p:cNvPr id="41" name="Group 40"/>
            <p:cNvGrpSpPr/>
            <p:nvPr/>
          </p:nvGrpSpPr>
          <p:grpSpPr>
            <a:xfrm>
              <a:off x="5494841" y="328581"/>
              <a:ext cx="4915919" cy="2841105"/>
              <a:chOff x="553389" y="3360090"/>
              <a:chExt cx="4915919" cy="28411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53389" y="3690753"/>
                <a:ext cx="4915919" cy="2510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53389" y="3360090"/>
                <a:ext cx="4915919" cy="28411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53389" y="3360090"/>
                <a:ext cx="4915919" cy="330663"/>
                <a:chOff x="673031" y="3710467"/>
                <a:chExt cx="5748539" cy="330663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3031" y="3710467"/>
                  <a:ext cx="5748539" cy="8959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73031" y="3984787"/>
                  <a:ext cx="5748539" cy="5634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794123" y="3557750"/>
                <a:ext cx="382386" cy="1015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6180" y="3738783"/>
                <a:ext cx="1773037" cy="2412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41244" y="3875479"/>
                <a:ext cx="1043130" cy="2275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62372" y="3747096"/>
                <a:ext cx="1819424" cy="240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31567" y="3738783"/>
                <a:ext cx="1777650" cy="2001522"/>
                <a:chOff x="6305621" y="2274504"/>
                <a:chExt cx="2101102" cy="2001522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6310234" y="2274504"/>
                  <a:ext cx="2094809" cy="13669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6310234" y="2974620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6311914" y="3472462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305621" y="4176274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794123" y="4630091"/>
                <a:ext cx="241069" cy="24106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654842" y="5118698"/>
                <a:ext cx="1758988" cy="452583"/>
                <a:chOff x="6328896" y="3654419"/>
                <a:chExt cx="2048256" cy="452583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328896" y="365441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328896" y="372877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6328896" y="3820904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328896" y="3895258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328896" y="398692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328896" y="406128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717209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36913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31388" y="4051540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31388" y="4336945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833671" y="3827987"/>
                <a:ext cx="382386" cy="99752"/>
              </a:xfrm>
              <a:prstGeom prst="rect">
                <a:avLst/>
              </a:prstGeom>
              <a:solidFill>
                <a:srgbClr val="83D6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375637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20686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31388" y="4630091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392001" y="-64445"/>
              <a:ext cx="2146864" cy="43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en-US" dirty="0"/>
                <a:t>Less than100%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803" y="3177997"/>
              <a:ext cx="3113479" cy="3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Microsoft YaHei" panose="020B0503020204020204" pitchFamily="34" charset="-122"/>
                </a:rPr>
                <a:t>OACH with removed timeline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39528" y="1977184"/>
            <a:ext cx="5024107" cy="2666115"/>
            <a:chOff x="431077" y="2723803"/>
            <a:chExt cx="7719127" cy="4096265"/>
          </a:xfrm>
        </p:grpSpPr>
        <p:grpSp>
          <p:nvGrpSpPr>
            <p:cNvPr id="75" name="Group 74"/>
            <p:cNvGrpSpPr/>
            <p:nvPr/>
          </p:nvGrpSpPr>
          <p:grpSpPr>
            <a:xfrm>
              <a:off x="519206" y="3695472"/>
              <a:ext cx="4360443" cy="2841105"/>
              <a:chOff x="6672178" y="3360090"/>
              <a:chExt cx="4360443" cy="284110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672179" y="3690753"/>
                <a:ext cx="4360442" cy="2510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72178" y="3360090"/>
                <a:ext cx="4360443" cy="2841105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672178" y="3360090"/>
                <a:ext cx="4360443" cy="330663"/>
                <a:chOff x="673031" y="3710467"/>
                <a:chExt cx="5748539" cy="330663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3031" y="3710467"/>
                  <a:ext cx="5748539" cy="8959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3031" y="3984787"/>
                  <a:ext cx="5748539" cy="5634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6912912" y="3557750"/>
                <a:ext cx="382386" cy="1015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754969" y="3738783"/>
                <a:ext cx="1773037" cy="2412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889195" y="3866097"/>
                <a:ext cx="1043130" cy="2275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581161" y="3747096"/>
                <a:ext cx="1246112" cy="240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750356" y="3738783"/>
                <a:ext cx="1777650" cy="2001522"/>
                <a:chOff x="6305621" y="2274504"/>
                <a:chExt cx="2101102" cy="2001522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6310234" y="2274504"/>
                  <a:ext cx="2094809" cy="13669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310234" y="2974620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311914" y="3472462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305621" y="4176274"/>
                  <a:ext cx="2094809" cy="997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6912912" y="4630091"/>
                <a:ext cx="241069" cy="24106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773631" y="5118698"/>
                <a:ext cx="1758988" cy="452583"/>
                <a:chOff x="6328896" y="3654419"/>
                <a:chExt cx="2048256" cy="452583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6328896" y="365441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6328896" y="372877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6328896" y="3820904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328896" y="3895258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328896" y="3986929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328896" y="4061283"/>
                  <a:ext cx="2048256" cy="457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6835998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155702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8750177" y="4051540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750177" y="4336945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347069" y="3807131"/>
                <a:ext cx="382386" cy="99752"/>
              </a:xfrm>
              <a:prstGeom prst="rect">
                <a:avLst/>
              </a:prstGeom>
              <a:solidFill>
                <a:srgbClr val="83D6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494426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839475" y="5835437"/>
                <a:ext cx="241069" cy="241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750177" y="4630091"/>
                <a:ext cx="157942" cy="2419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76" name="Freeform 75"/>
            <p:cNvSpPr/>
            <p:nvPr/>
          </p:nvSpPr>
          <p:spPr>
            <a:xfrm>
              <a:off x="2951019" y="2723803"/>
              <a:ext cx="5199185" cy="1058487"/>
            </a:xfrm>
            <a:custGeom>
              <a:avLst/>
              <a:gdLst>
                <a:gd name="connsiteX0" fmla="*/ 4879571 w 4879571"/>
                <a:gd name="connsiteY0" fmla="*/ 0 h 831273"/>
                <a:gd name="connsiteX1" fmla="*/ 2992582 w 4879571"/>
                <a:gd name="connsiteY1" fmla="*/ 615142 h 831273"/>
                <a:gd name="connsiteX2" fmla="*/ 573578 w 4879571"/>
                <a:gd name="connsiteY2" fmla="*/ 540327 h 831273"/>
                <a:gd name="connsiteX3" fmla="*/ 0 w 4879571"/>
                <a:gd name="connsiteY3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9571" h="831273">
                  <a:moveTo>
                    <a:pt x="4879571" y="0"/>
                  </a:moveTo>
                  <a:cubicBezTo>
                    <a:pt x="4294909" y="262544"/>
                    <a:pt x="3710247" y="525088"/>
                    <a:pt x="2992582" y="615142"/>
                  </a:cubicBezTo>
                  <a:cubicBezTo>
                    <a:pt x="2274916" y="705197"/>
                    <a:pt x="1072342" y="504305"/>
                    <a:pt x="573578" y="540327"/>
                  </a:cubicBezTo>
                  <a:cubicBezTo>
                    <a:pt x="74814" y="576349"/>
                    <a:pt x="37407" y="703811"/>
                    <a:pt x="0" y="831273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1077" y="3343155"/>
              <a:ext cx="1363962" cy="37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1" i="0" u="none" strike="noStrike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Microsoft YaHei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en-US" dirty="0"/>
                <a:t>~70%-60%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2364" y="6536344"/>
              <a:ext cx="2095015" cy="28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Microsoft YaHei" panose="020B0503020204020204" pitchFamily="34" charset="-122"/>
                </a:rPr>
                <a:t>OACH with details scaled down 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663635" y="4465808"/>
            <a:ext cx="16901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Microsoft YaHei" panose="020B0503020204020204" pitchFamily="34" charset="-122"/>
              </a:rPr>
              <a:t>OACH with details pane removed </a:t>
            </a:r>
          </a:p>
        </p:txBody>
      </p:sp>
    </p:spTree>
    <p:extLst>
      <p:ext uri="{BB962C8B-B14F-4D97-AF65-F5344CB8AC3E}">
        <p14:creationId xmlns:p14="http://schemas.microsoft.com/office/powerpoint/2010/main" val="4283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Mock ups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1"/>
            <a:ext cx="867796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8066"/>
            <a:ext cx="7346649" cy="51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0" y="7849"/>
            <a:ext cx="4429376" cy="51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le2"/>
</p:tagLst>
</file>

<file path=ppt/theme/theme1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2018 Blu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Blue Graphic" id="{F7F8E506-5E01-474A-9013-6B36521A4775}" vid="{27DD3ABA-CEA3-4E61-8928-44E3EDB0FA58}"/>
    </a:ext>
  </a:extLst>
</a:theme>
</file>

<file path=ppt/theme/theme3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4.xml><?xml version="1.0" encoding="utf-8"?>
<a:theme xmlns:a="http://schemas.openxmlformats.org/drawingml/2006/main" name="1_Tele2">
  <a:themeElements>
    <a:clrScheme name="Tele2 New">
      <a:dk1>
        <a:sysClr val="windowText" lastClr="000000"/>
      </a:dk1>
      <a:lt1>
        <a:sysClr val="window" lastClr="FFFFFF"/>
      </a:lt1>
      <a:dk2>
        <a:srgbClr val="009FDF"/>
      </a:dk2>
      <a:lt2>
        <a:srgbClr val="EEECE1"/>
      </a:lt2>
      <a:accent1>
        <a:srgbClr val="E4002B"/>
      </a:accent1>
      <a:accent2>
        <a:srgbClr val="005EB8"/>
      </a:accent2>
      <a:accent3>
        <a:srgbClr val="43B02A"/>
      </a:accent3>
      <a:accent4>
        <a:srgbClr val="6A1B89"/>
      </a:accent4>
      <a:accent5>
        <a:srgbClr val="FF7D00"/>
      </a:accent5>
      <a:accent6>
        <a:srgbClr val="E6007E"/>
      </a:accent6>
      <a:hlink>
        <a:srgbClr val="005EB8"/>
      </a:hlink>
      <a:folHlink>
        <a:srgbClr val="6A1B89"/>
      </a:folHlink>
    </a:clrScheme>
    <a:fontScheme name="Tele2 Slab-Arial">
      <a:majorFont>
        <a:latin typeface="Tele2 Slab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ele2-Green">
      <a:srgbClr val="43B02A"/>
    </a:custClr>
    <a:custClr name="Tele2-Blue">
      <a:srgbClr val="005EB8"/>
    </a:custClr>
    <a:custClr name="Tele2-Red">
      <a:srgbClr val="E4002B"/>
    </a:custClr>
    <a:custClr name="Tele2-Purple">
      <a:srgbClr val="6A1B89"/>
    </a:custClr>
    <a:custClr name="Tele2-Orange">
      <a:srgbClr val="FF7D00"/>
    </a:custClr>
    <a:custClr name="Tele2-Pink">
      <a:srgbClr val="E6007E"/>
    </a:custClr>
    <a:custClr name="Tele2-Yellow">
      <a:srgbClr val="FFE600"/>
    </a:custClr>
    <a:custClr name="Tele2-Light Blue">
      <a:srgbClr val="009FDF"/>
    </a:custClr>
    <a:custClr name="Tele2-Light Green">
      <a:srgbClr val="97D700"/>
    </a:custClr>
    <a:custClr name="Tele2-Black">
      <a:srgbClr val="000000"/>
    </a:custClr>
    <a:custClr name="Tele2-White">
      <a:srgbClr val="FFFFFF"/>
    </a:custClr>
  </a:custClrLst>
  <a:extLst>
    <a:ext uri="{05A4C25C-085E-4340-85A3-A5531E510DB2}">
      <thm15:themeFamily xmlns:thm15="http://schemas.microsoft.com/office/thememl/2012/main" name="Tele2 Template.potx" id="{C76E777E-EA47-4F19-8291-9E9803D2C74E}" vid="{AAF25E59-5CB8-4ACA-8663-033102655B1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22282108E6F40A3F693FC4852E728" ma:contentTypeVersion="2" ma:contentTypeDescription="Create a new document." ma:contentTypeScope="" ma:versionID="328038ea1af3ae752af1cc28499257b6">
  <xsd:schema xmlns:xsd="http://www.w3.org/2001/XMLSchema" xmlns:xs="http://www.w3.org/2001/XMLSchema" xmlns:p="http://schemas.microsoft.com/office/2006/metadata/properties" xmlns:ns2="f765df05-1ad1-452d-80b7-03eaf76adddf" targetNamespace="http://schemas.microsoft.com/office/2006/metadata/properties" ma:root="true" ma:fieldsID="89ec7e57618ba317e5f6321a51f2acb7" ns2:_="">
    <xsd:import namespace="f765df05-1ad1-452d-80b7-03eaf76add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5df05-1ad1-452d-80b7-03eaf76ad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1F6A89-5266-419F-B5C8-675BF0E3BD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3B1C9-6C52-42B9-8EE2-9AF9D3C3E5EE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f765df05-1ad1-452d-80b7-03eaf76adddf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96A38C7-891E-449A-858D-D840E1A39E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65df05-1ad1-452d-80b7-03eaf76add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CognizantTemplateBlueGraphic</Template>
  <TotalTime>386</TotalTime>
  <Words>292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</vt:lpstr>
      <vt:lpstr>Arial</vt:lpstr>
      <vt:lpstr>Boton Pro Regular</vt:lpstr>
      <vt:lpstr>Courier New</vt:lpstr>
      <vt:lpstr>Tele2 Slab</vt:lpstr>
      <vt:lpstr>Tele2 Slab Heavy</vt:lpstr>
      <vt:lpstr>1_Cognizant</vt:lpstr>
      <vt:lpstr>2018 Blue Graphic</vt:lpstr>
      <vt:lpstr>Cognizant</vt:lpstr>
      <vt:lpstr>1_Tele2</vt:lpstr>
      <vt:lpstr>PowerPoint Presentation</vt:lpstr>
      <vt:lpstr>UX Feature List </vt:lpstr>
      <vt:lpstr>Flexible and Scalable UI Layout</vt:lpstr>
      <vt:lpstr>Here is how scalability works: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Chaudhary, Shweta (Cognizant)</dc:creator>
  <cp:lastModifiedBy>Bansal, Amit (Cognizant)</cp:lastModifiedBy>
  <cp:revision>264</cp:revision>
  <dcterms:created xsi:type="dcterms:W3CDTF">2018-11-30T08:37:06Z</dcterms:created>
  <dcterms:modified xsi:type="dcterms:W3CDTF">2019-03-15T10:30:35Z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0x0101003D822282108E6F40A3F693FC4852E728</vt:lpwstr>
  </property>
</Properties>
</file>