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56" r:id="rId3"/>
    <p:sldId id="257" r:id="rId4"/>
    <p:sldId id="258" r:id="rId5"/>
    <p:sldId id="260" r:id="rId6"/>
    <p:sldId id="264" r:id="rId7"/>
    <p:sldId id="265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C8A8992-5F41-4541-96BF-B6F8D77AA4EE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0B542C-A79E-4E86-B2CE-885F779C5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81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8992-5F41-4541-96BF-B6F8D77AA4EE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542C-A79E-4E86-B2CE-885F779C5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7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8992-5F41-4541-96BF-B6F8D77AA4EE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542C-A79E-4E86-B2CE-885F779C5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4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8992-5F41-4541-96BF-B6F8D77AA4EE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542C-A79E-4E86-B2CE-885F779C5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76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8992-5F41-4541-96BF-B6F8D77AA4EE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542C-A79E-4E86-B2CE-885F779C5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14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8992-5F41-4541-96BF-B6F8D77AA4EE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542C-A79E-4E86-B2CE-885F779C5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352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8992-5F41-4541-96BF-B6F8D77AA4EE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542C-A79E-4E86-B2CE-885F779C5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821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C8A8992-5F41-4541-96BF-B6F8D77AA4EE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542C-A79E-4E86-B2CE-885F779C5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383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C8A8992-5F41-4541-96BF-B6F8D77AA4EE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542C-A79E-4E86-B2CE-885F779C5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7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8992-5F41-4541-96BF-B6F8D77AA4EE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542C-A79E-4E86-B2CE-885F779C5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90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8992-5F41-4541-96BF-B6F8D77AA4EE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542C-A79E-4E86-B2CE-885F779C5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47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8992-5F41-4541-96BF-B6F8D77AA4EE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542C-A79E-4E86-B2CE-885F779C5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44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8992-5F41-4541-96BF-B6F8D77AA4EE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542C-A79E-4E86-B2CE-885F779C5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7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8992-5F41-4541-96BF-B6F8D77AA4EE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542C-A79E-4E86-B2CE-885F779C5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30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8992-5F41-4541-96BF-B6F8D77AA4EE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542C-A79E-4E86-B2CE-885F779C5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72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8992-5F41-4541-96BF-B6F8D77AA4EE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542C-A79E-4E86-B2CE-885F779C5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85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8992-5F41-4541-96BF-B6F8D77AA4EE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542C-A79E-4E86-B2CE-885F779C5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51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C8A8992-5F41-4541-96BF-B6F8D77AA4EE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0B542C-A79E-4E86-B2CE-885F779C5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31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E68C4C-71FA-C3CC-54A0-EB10D7FAB843}"/>
              </a:ext>
            </a:extLst>
          </p:cNvPr>
          <p:cNvSpPr txBox="1">
            <a:spLocks/>
          </p:cNvSpPr>
          <p:nvPr/>
        </p:nvSpPr>
        <p:spPr bwMode="gray">
          <a:xfrm>
            <a:off x="1576985" y="1827171"/>
            <a:ext cx="9538449" cy="25370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72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CARDIOVASCULAR RISK ASSESSMENT</a:t>
            </a:r>
            <a:endParaRPr lang="en-IN" sz="7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23" y="652098"/>
            <a:ext cx="1500323" cy="162372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014B50A-6223-A856-386C-A1CB564CF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0506" y="4613377"/>
            <a:ext cx="4150658" cy="66338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Khushal Gogia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18/09/2023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27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62" y="501162"/>
            <a:ext cx="1116623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6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293" y="1044656"/>
            <a:ext cx="8825658" cy="1021536"/>
          </a:xfrm>
        </p:spPr>
        <p:txBody>
          <a:bodyPr/>
          <a:lstStyle/>
          <a:p>
            <a:pPr algn="ctr"/>
            <a:r>
              <a:rPr lang="en-IN" sz="6000" b="1" dirty="0" smtClean="0"/>
              <a:t>KEY FINDINGS</a:t>
            </a:r>
            <a:endParaRPr lang="en-IN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7492" y="2373923"/>
            <a:ext cx="10454053" cy="3569677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Interestingly </a:t>
            </a:r>
            <a:r>
              <a:rPr lang="en-US" sz="2200" cap="none" dirty="0">
                <a:solidFill>
                  <a:srgbClr val="FFFF00"/>
                </a:solidFill>
                <a:latin typeface="Bookman Old Style" panose="02050604050505020204" pitchFamily="18" charset="0"/>
              </a:rPr>
              <a:t>two extremes are more likely for the risk of </a:t>
            </a:r>
            <a:r>
              <a:rPr lang="en-US" sz="2200" cap="none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cardiovascular </a:t>
            </a:r>
            <a:r>
              <a:rPr lang="en-US" sz="2200" cap="none" dirty="0">
                <a:solidFill>
                  <a:srgbClr val="FFFF00"/>
                </a:solidFill>
                <a:latin typeface="Bookman Old Style" panose="02050604050505020204" pitchFamily="18" charset="0"/>
              </a:rPr>
              <a:t>disease</a:t>
            </a:r>
            <a:r>
              <a:rPr lang="en-US" sz="22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i.e</a:t>
            </a:r>
            <a:r>
              <a:rPr lang="en-US" sz="22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. Non Smoker and Heavy Smoker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Your </a:t>
            </a:r>
            <a:r>
              <a:rPr lang="en-US" sz="2200" cap="none" dirty="0">
                <a:solidFill>
                  <a:srgbClr val="FFFF00"/>
                </a:solidFill>
                <a:latin typeface="Bookman Old Style" panose="02050604050505020204" pitchFamily="18" charset="0"/>
              </a:rPr>
              <a:t>Educational Background </a:t>
            </a:r>
            <a:r>
              <a:rPr lang="en-US" sz="22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also determines your </a:t>
            </a:r>
            <a:r>
              <a:rPr lang="en-US" sz="2200" cap="none" dirty="0">
                <a:solidFill>
                  <a:srgbClr val="FFFF00"/>
                </a:solidFill>
                <a:latin typeface="Bookman Old Style" panose="02050604050505020204" pitchFamily="18" charset="0"/>
              </a:rPr>
              <a:t>risk</a:t>
            </a:r>
            <a:r>
              <a:rPr lang="en-US" sz="22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 for </a:t>
            </a:r>
            <a:r>
              <a:rPr lang="en-US" sz="2200" cap="none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Cardiovascular Disease</a:t>
            </a:r>
            <a:r>
              <a:rPr lang="en-US" sz="22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, least educated you are, more risk for cardiovascular disease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As </a:t>
            </a:r>
            <a:r>
              <a:rPr lang="en-US" sz="22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per this data, </a:t>
            </a:r>
            <a:r>
              <a:rPr lang="en-US" sz="2200" cap="none" dirty="0">
                <a:solidFill>
                  <a:srgbClr val="FFFF00"/>
                </a:solidFill>
                <a:latin typeface="Bookman Old Style" panose="02050604050505020204" pitchFamily="18" charset="0"/>
              </a:rPr>
              <a:t>old age people </a:t>
            </a:r>
            <a:r>
              <a:rPr lang="en-US" sz="22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are most likely to have cardio vascular disease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People </a:t>
            </a:r>
            <a:r>
              <a:rPr lang="en-US" sz="22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who have risk for cardiovascular disease smokes an average of 11 </a:t>
            </a:r>
            <a:r>
              <a:rPr lang="en-US" sz="22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cigarettes</a:t>
            </a:r>
            <a:endParaRPr lang="en-IN" sz="2200" cap="none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3428997"/>
            <a:ext cx="4" cy="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0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293" y="1044656"/>
            <a:ext cx="8825658" cy="1021536"/>
          </a:xfrm>
        </p:spPr>
        <p:txBody>
          <a:bodyPr/>
          <a:lstStyle/>
          <a:p>
            <a:pPr algn="ctr"/>
            <a:r>
              <a:rPr lang="en-IN" sz="6000" b="1" dirty="0" smtClean="0"/>
              <a:t>MODEL TRAINING</a:t>
            </a:r>
            <a:endParaRPr lang="en-IN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1468" y="2356338"/>
            <a:ext cx="6770077" cy="3587262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Model </a:t>
            </a:r>
            <a:r>
              <a:rPr lang="en-US" sz="24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training is where the </a:t>
            </a:r>
            <a:r>
              <a:rPr lang="en-US" sz="2400" cap="none" dirty="0">
                <a:solidFill>
                  <a:srgbClr val="FFFF00"/>
                </a:solidFill>
                <a:latin typeface="Bookman Old Style" panose="02050604050505020204" pitchFamily="18" charset="0"/>
              </a:rPr>
              <a:t>magic </a:t>
            </a:r>
            <a:r>
              <a:rPr lang="en-US" sz="2400" cap="none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happens.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In my </a:t>
            </a:r>
            <a:r>
              <a:rPr lang="en-US" sz="24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project, </a:t>
            </a:r>
            <a:r>
              <a:rPr lang="en-US" sz="24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I </a:t>
            </a:r>
            <a:r>
              <a:rPr lang="en-US" sz="24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wanted to explore how different data scenarios can affect </a:t>
            </a:r>
            <a:r>
              <a:rPr lang="en-US" sz="24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my </a:t>
            </a:r>
            <a:r>
              <a:rPr lang="en-US" sz="24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model's performance. </a:t>
            </a:r>
            <a:endParaRPr lang="en-US" sz="2400" cap="none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Specifically</a:t>
            </a:r>
            <a:r>
              <a:rPr lang="en-US" sz="24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24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I </a:t>
            </a:r>
            <a:r>
              <a:rPr lang="en-US" sz="24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delved into </a:t>
            </a:r>
            <a:r>
              <a:rPr lang="en-US" sz="2400" cap="none" dirty="0">
                <a:solidFill>
                  <a:srgbClr val="FFFF00"/>
                </a:solidFill>
                <a:latin typeface="Bookman Old Style" panose="02050604050505020204" pitchFamily="18" charset="0"/>
              </a:rPr>
              <a:t>two scenarios</a:t>
            </a:r>
            <a:r>
              <a:rPr lang="en-US" sz="24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: </a:t>
            </a:r>
            <a:r>
              <a:rPr lang="en-US" sz="2400" cap="none" dirty="0">
                <a:solidFill>
                  <a:srgbClr val="FFFF00"/>
                </a:solidFill>
                <a:latin typeface="Bookman Old Style" panose="02050604050505020204" pitchFamily="18" charset="0"/>
              </a:rPr>
              <a:t>one with balanced </a:t>
            </a:r>
            <a:r>
              <a:rPr lang="en-US" sz="2400" cap="none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training data </a:t>
            </a:r>
            <a:r>
              <a:rPr lang="en-US" sz="2400" cap="none" dirty="0">
                <a:solidFill>
                  <a:srgbClr val="FFFF00"/>
                </a:solidFill>
                <a:latin typeface="Bookman Old Style" panose="02050604050505020204" pitchFamily="18" charset="0"/>
              </a:rPr>
              <a:t>and another with </a:t>
            </a:r>
            <a:r>
              <a:rPr lang="en-US" sz="2400" cap="none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balanced training and test data.</a:t>
            </a:r>
            <a:endParaRPr lang="en-IN" sz="2400" cap="none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3428997"/>
            <a:ext cx="4" cy="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55" y="2356337"/>
            <a:ext cx="3944258" cy="241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8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293" y="1044656"/>
            <a:ext cx="8825658" cy="1021536"/>
          </a:xfrm>
        </p:spPr>
        <p:txBody>
          <a:bodyPr/>
          <a:lstStyle/>
          <a:p>
            <a:pPr algn="ctr"/>
            <a:r>
              <a:rPr lang="en-IN" sz="6000" b="1" dirty="0" smtClean="0"/>
              <a:t>SCENARIO 1</a:t>
            </a:r>
            <a:endParaRPr lang="en-IN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8554" y="2356338"/>
            <a:ext cx="10752991" cy="3587262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In Scenario </a:t>
            </a:r>
            <a:r>
              <a:rPr lang="en-US" sz="28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1, I </a:t>
            </a:r>
            <a:r>
              <a:rPr lang="en-US" sz="28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explored a more real-world scenario where </a:t>
            </a:r>
            <a:r>
              <a:rPr lang="en-US" sz="28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I </a:t>
            </a:r>
            <a:r>
              <a:rPr lang="en-US" sz="28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focused on </a:t>
            </a:r>
            <a:r>
              <a:rPr lang="en-US" sz="2800" cap="none" dirty="0">
                <a:solidFill>
                  <a:srgbClr val="FFFF00"/>
                </a:solidFill>
                <a:latin typeface="Bookman Old Style" panose="02050604050505020204" pitchFamily="18" charset="0"/>
              </a:rPr>
              <a:t>balancing only the training data </a:t>
            </a:r>
            <a:r>
              <a:rPr lang="en-US" sz="28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while keeping the test data imbalanced</a:t>
            </a:r>
            <a:r>
              <a:rPr lang="en-US" sz="28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To address the class imbalance issue, </a:t>
            </a:r>
            <a:r>
              <a:rPr lang="en-US" sz="28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I </a:t>
            </a:r>
            <a:r>
              <a:rPr lang="en-US" sz="28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applied the </a:t>
            </a:r>
            <a:r>
              <a:rPr lang="en-US" sz="28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Random Over-sampling </a:t>
            </a:r>
            <a:r>
              <a:rPr lang="en-US" sz="28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Technique </a:t>
            </a:r>
            <a:r>
              <a:rPr lang="en-US" sz="28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exclusively </a:t>
            </a:r>
            <a:r>
              <a:rPr lang="en-US" sz="28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to the training dataset. This approach allowed </a:t>
            </a:r>
            <a:r>
              <a:rPr lang="en-US" sz="28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me </a:t>
            </a:r>
            <a:r>
              <a:rPr lang="en-US" sz="28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to create synthetic samples while preserving the original test data </a:t>
            </a:r>
            <a:r>
              <a:rPr lang="en-US" sz="28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distribution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3428997"/>
            <a:ext cx="4" cy="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293" y="1044656"/>
            <a:ext cx="8825658" cy="1021536"/>
          </a:xfrm>
        </p:spPr>
        <p:txBody>
          <a:bodyPr/>
          <a:lstStyle/>
          <a:p>
            <a:pPr algn="ctr"/>
            <a:r>
              <a:rPr lang="en-IN" sz="6000" b="1" dirty="0" smtClean="0"/>
              <a:t>SCENARIO 2</a:t>
            </a:r>
            <a:endParaRPr lang="en-IN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8554" y="2356338"/>
            <a:ext cx="10752991" cy="3587262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In Scenario </a:t>
            </a:r>
            <a:r>
              <a:rPr lang="en-US" sz="24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2, my </a:t>
            </a:r>
            <a:r>
              <a:rPr lang="en-US" sz="24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focus was on addressing the challenge of class imbalance, I focused on </a:t>
            </a:r>
            <a:r>
              <a:rPr lang="en-US" sz="2400" cap="none" dirty="0">
                <a:solidFill>
                  <a:srgbClr val="FFFF00"/>
                </a:solidFill>
                <a:latin typeface="Bookman Old Style" panose="02050604050505020204" pitchFamily="18" charset="0"/>
              </a:rPr>
              <a:t>balancing </a:t>
            </a:r>
            <a:r>
              <a:rPr lang="en-US" sz="2400" cap="none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both train and test data</a:t>
            </a:r>
            <a:r>
              <a:rPr lang="en-US" sz="24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To </a:t>
            </a:r>
            <a:r>
              <a:rPr lang="en-US" sz="24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tackle class imbalance, </a:t>
            </a:r>
            <a:r>
              <a:rPr lang="en-US" sz="24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I </a:t>
            </a:r>
            <a:r>
              <a:rPr lang="en-US" sz="24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employed the </a:t>
            </a:r>
            <a:r>
              <a:rPr lang="en-US" sz="2400" cap="none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RandomOverSampler</a:t>
            </a:r>
            <a:r>
              <a:rPr lang="en-US" sz="24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 technique, which creates synthetic samples of the minority class. </a:t>
            </a:r>
            <a:r>
              <a:rPr lang="en-US" sz="24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On the training data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This ensured a balanced representation of </a:t>
            </a:r>
            <a:r>
              <a:rPr lang="en-US" sz="24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cardiovascular </a:t>
            </a:r>
            <a:r>
              <a:rPr lang="en-US" sz="24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risk instances.</a:t>
            </a:r>
            <a:endParaRPr lang="en-IN" sz="2400" cap="none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3428997"/>
            <a:ext cx="4" cy="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7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293" y="1044656"/>
            <a:ext cx="8825658" cy="1021536"/>
          </a:xfrm>
        </p:spPr>
        <p:txBody>
          <a:bodyPr/>
          <a:lstStyle/>
          <a:p>
            <a:pPr algn="ctr"/>
            <a:r>
              <a:rPr lang="en-IN" sz="6600" b="1" dirty="0" smtClean="0"/>
              <a:t>OUTCOMES</a:t>
            </a:r>
            <a:endParaRPr lang="en-IN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8554" y="2356338"/>
            <a:ext cx="10752991" cy="3587262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cap="none" dirty="0">
                <a:solidFill>
                  <a:srgbClr val="FFFF00"/>
                </a:solidFill>
                <a:latin typeface="Bookman Old Style" panose="02050604050505020204" pitchFamily="18" charset="0"/>
              </a:rPr>
              <a:t>Scenario 1</a:t>
            </a:r>
            <a:r>
              <a:rPr lang="en-US" sz="24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 : While this strategy aimed to mimic a real-world setting, we observed some trade-offs:</a:t>
            </a:r>
          </a:p>
          <a:p>
            <a:r>
              <a:rPr lang="en-US" b="1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                                                  </a:t>
            </a:r>
            <a:r>
              <a:rPr lang="en-US" b="1" cap="none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Accuracy Score : 87%</a:t>
            </a:r>
            <a:endParaRPr lang="en-US" b="1" cap="none" dirty="0">
              <a:solidFill>
                <a:srgbClr val="FFFF00"/>
              </a:solidFill>
              <a:latin typeface="Bookman Old Style" panose="02050604050505020204" pitchFamily="18" charset="0"/>
            </a:endParaRPr>
          </a:p>
          <a:p>
            <a:r>
              <a:rPr lang="en-US" b="1" cap="none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                                                  Recall Score     : 50%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cap="none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Scenario 2</a:t>
            </a:r>
            <a:r>
              <a:rPr lang="en-IN" sz="24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: </a:t>
            </a:r>
            <a:r>
              <a:rPr lang="en-US" sz="24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Our efforts in balancing the dataset yielded impressive results:</a:t>
            </a:r>
          </a:p>
          <a:p>
            <a:r>
              <a:rPr lang="en-US" b="1" cap="none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                                                  Accuracy Score : 100%</a:t>
            </a:r>
            <a:endParaRPr lang="en-US" b="1" cap="none" dirty="0">
              <a:solidFill>
                <a:srgbClr val="FFFF00"/>
              </a:solidFill>
              <a:latin typeface="Bookman Old Style" panose="02050604050505020204" pitchFamily="18" charset="0"/>
            </a:endParaRPr>
          </a:p>
          <a:p>
            <a:r>
              <a:rPr lang="en-US" b="1" cap="none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                                                  Recall Score     :  97%</a:t>
            </a:r>
            <a:endParaRPr lang="en-IN" b="1" cap="none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3428997"/>
            <a:ext cx="4" cy="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9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293" y="1044656"/>
            <a:ext cx="8825658" cy="1021536"/>
          </a:xfrm>
        </p:spPr>
        <p:txBody>
          <a:bodyPr/>
          <a:lstStyle/>
          <a:p>
            <a:pPr algn="ctr"/>
            <a:r>
              <a:rPr lang="en-IN" b="1" dirty="0" smtClean="0"/>
              <a:t>TRADE-OFFS OBSERVED</a:t>
            </a:r>
            <a:endParaRPr lang="en-IN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8554" y="2356338"/>
            <a:ext cx="10752991" cy="3587262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The recall score, in particular, showed a noticeable drop compared to Scenario </a:t>
            </a:r>
            <a:r>
              <a:rPr lang="en-US" sz="22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2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Although Scenario </a:t>
            </a:r>
            <a:r>
              <a:rPr lang="en-US" sz="22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1 </a:t>
            </a:r>
            <a:r>
              <a:rPr lang="en-US" sz="22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resembles real-world conditions more closely, the trade-offs in recall accuracy highlight the challenges faced when dealing with imbalanced data</a:t>
            </a:r>
            <a:r>
              <a:rPr lang="en-US" sz="22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It emphasizes the importance of selecting the most appropriate strategy based on project </a:t>
            </a:r>
            <a:r>
              <a:rPr lang="en-US" sz="22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goals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These scores demonstrate our model's robustness in identifying individuals at risk of cardiovascular issues.</a:t>
            </a:r>
            <a:endParaRPr lang="en-US" sz="2200" cap="none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200" b="1" cap="none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3428997"/>
            <a:ext cx="4" cy="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9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554" y="1044656"/>
            <a:ext cx="10357338" cy="1021536"/>
          </a:xfrm>
        </p:spPr>
        <p:txBody>
          <a:bodyPr/>
          <a:lstStyle/>
          <a:p>
            <a:pPr algn="ctr"/>
            <a:r>
              <a:rPr lang="en-IN" sz="4800" b="1" dirty="0" smtClean="0"/>
              <a:t>INSIGHTS AND RECOMMENDATION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8554" y="2356338"/>
            <a:ext cx="10752991" cy="3587262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Focus on improving health literacy among individuals with lower education levels. Provide easily understandable materials and access to educational programs on heart health</a:t>
            </a:r>
            <a:r>
              <a:rPr lang="en-US" sz="20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Promote regular health check-ups for older adults, and emphasize preventive measures such as a balanced diet, regular exercise, and stress management to reduce the risk of heart disease</a:t>
            </a:r>
            <a:r>
              <a:rPr lang="en-US" sz="20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Develop gender-specific health programs that target these high-risk groups. For male heavy smokers, focus on smoking cessation programs and emphasize the importance of early detection through regular check-ups. For females, promote and maintain healthy lifestyle choices, including regular exercise and a balanced diet.</a:t>
            </a:r>
            <a:endParaRPr lang="en-IN" sz="2000" cap="none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3428997"/>
            <a:ext cx="4" cy="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8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800" y="659423"/>
            <a:ext cx="8825658" cy="1591408"/>
          </a:xfrm>
        </p:spPr>
        <p:txBody>
          <a:bodyPr/>
          <a:lstStyle/>
          <a:p>
            <a:pPr algn="ctr"/>
            <a:r>
              <a:rPr lang="en-US" sz="4800" b="1" dirty="0" smtClean="0"/>
              <a:t>TRANSFORMING LIVES WITH DATA SCIENCE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3931" y="2417884"/>
            <a:ext cx="6938473" cy="3326423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Cardiovascular </a:t>
            </a:r>
            <a:r>
              <a:rPr lang="en-US" sz="24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diseases, such as heart attacks and strokes, often manifest with </a:t>
            </a:r>
            <a:r>
              <a:rPr lang="en-US" sz="2400" cap="none" dirty="0">
                <a:solidFill>
                  <a:srgbClr val="FFFF00"/>
                </a:solidFill>
                <a:latin typeface="Bookman Old Style" panose="02050604050505020204" pitchFamily="18" charset="0"/>
              </a:rPr>
              <a:t>subtle warning signs or risk factors long before a major event </a:t>
            </a:r>
            <a:r>
              <a:rPr lang="en-US" sz="2400" cap="none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occurs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Early detection allows individuals to identify and address risk factors early, reducing the chances of severe health complications</a:t>
            </a:r>
            <a:r>
              <a:rPr lang="en-US" sz="24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In essence, early detection using data-driven insights is like having </a:t>
            </a:r>
            <a:r>
              <a:rPr lang="en-US" sz="2400" cap="none" dirty="0">
                <a:solidFill>
                  <a:srgbClr val="FFFF00"/>
                </a:solidFill>
                <a:latin typeface="Bookman Old Style" panose="02050604050505020204" pitchFamily="18" charset="0"/>
              </a:rPr>
              <a:t>a </a:t>
            </a:r>
            <a:r>
              <a:rPr lang="en-US" sz="2400" cap="none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Crystal Ball </a:t>
            </a:r>
            <a:r>
              <a:rPr lang="en-US" sz="24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that reveals potential health challenges. It empowers individuals to </a:t>
            </a:r>
            <a:r>
              <a:rPr lang="en-US" sz="2400" cap="none" dirty="0">
                <a:solidFill>
                  <a:srgbClr val="FFFF00"/>
                </a:solidFill>
                <a:latin typeface="Bookman Old Style" panose="02050604050505020204" pitchFamily="18" charset="0"/>
              </a:rPr>
              <a:t>rewrite their health stories, leading to better and longer lives</a:t>
            </a:r>
            <a:r>
              <a:rPr lang="en-US" sz="2400" cap="none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309" y="1628041"/>
            <a:ext cx="6758355" cy="382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3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8037" y="930355"/>
            <a:ext cx="6098699" cy="1021536"/>
          </a:xfrm>
        </p:spPr>
        <p:txBody>
          <a:bodyPr/>
          <a:lstStyle/>
          <a:p>
            <a:pPr algn="ctr"/>
            <a:r>
              <a:rPr lang="en-IN" b="1" dirty="0" smtClean="0"/>
              <a:t>DO YOU KNOW?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2435967"/>
            <a:ext cx="9870599" cy="332642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It's not an exaggeration to say that heart disease is a global epidemic. According to the World Health Organization (WHO), it's the </a:t>
            </a:r>
            <a:r>
              <a:rPr lang="en-US" sz="2400" cap="none" dirty="0">
                <a:solidFill>
                  <a:srgbClr val="FFFF00"/>
                </a:solidFill>
                <a:latin typeface="Bookman Old Style" panose="02050604050505020204" pitchFamily="18" charset="0"/>
              </a:rPr>
              <a:t>leading cause of death worldwide</a:t>
            </a:r>
            <a:r>
              <a:rPr lang="en-US" sz="2400" cap="none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The statistics are staggering. Every year, millions of lives are claimed by heart disease, </a:t>
            </a:r>
            <a:r>
              <a:rPr lang="en-US" sz="2400" cap="none" dirty="0">
                <a:solidFill>
                  <a:srgbClr val="FFFF00"/>
                </a:solidFill>
                <a:latin typeface="Bookman Old Style" panose="02050604050505020204" pitchFamily="18" charset="0"/>
              </a:rPr>
              <a:t>surpassing any other health condition</a:t>
            </a:r>
            <a:r>
              <a:rPr lang="en-US" sz="2400" cap="none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Moreover, heart disease </a:t>
            </a:r>
            <a:r>
              <a:rPr lang="en-US" sz="2400" cap="none" dirty="0">
                <a:solidFill>
                  <a:srgbClr val="FFFF00"/>
                </a:solidFill>
                <a:latin typeface="Bookman Old Style" panose="02050604050505020204" pitchFamily="18" charset="0"/>
              </a:rPr>
              <a:t>affects people of all ages </a:t>
            </a:r>
            <a:r>
              <a:rPr lang="en-US" sz="24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and backgrounds, dispelling the myth that it's an ailment exclusive to the elderly.</a:t>
            </a:r>
            <a:endParaRPr lang="en-IN" sz="2400" cap="none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50" y="446280"/>
            <a:ext cx="1989687" cy="19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2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293" y="1044656"/>
            <a:ext cx="8825658" cy="1021536"/>
          </a:xfrm>
        </p:spPr>
        <p:txBody>
          <a:bodyPr/>
          <a:lstStyle/>
          <a:p>
            <a:pPr algn="ctr"/>
            <a:r>
              <a:rPr lang="en-IN" sz="6000" b="1" dirty="0" smtClean="0"/>
              <a:t>PROJECT OBJECTIVE</a:t>
            </a:r>
            <a:endParaRPr lang="en-IN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312377"/>
            <a:ext cx="10251831" cy="3326423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6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One of our key goals is to harness the power of data science to </a:t>
            </a:r>
            <a:r>
              <a:rPr lang="en-US" sz="2600" cap="none" dirty="0">
                <a:solidFill>
                  <a:srgbClr val="FFFF00"/>
                </a:solidFill>
                <a:latin typeface="Bookman Old Style" panose="02050604050505020204" pitchFamily="18" charset="0"/>
              </a:rPr>
              <a:t>predict cardiovascular risk accurately.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6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Through advanced analytics and machine learning, </a:t>
            </a:r>
            <a:r>
              <a:rPr lang="en-US" sz="26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I've </a:t>
            </a:r>
            <a:r>
              <a:rPr lang="en-US" sz="26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created a tool that can </a:t>
            </a:r>
            <a:r>
              <a:rPr lang="en-US" sz="2600" cap="none" dirty="0">
                <a:solidFill>
                  <a:srgbClr val="FFFF00"/>
                </a:solidFill>
                <a:latin typeface="Bookman Old Style" panose="02050604050505020204" pitchFamily="18" charset="0"/>
              </a:rPr>
              <a:t>potentially save lives by identifying risks before they become critical</a:t>
            </a:r>
            <a:r>
              <a:rPr lang="en-US" sz="2600" cap="none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6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Our project is not just about numbers and predictions; it's about people and their well-being.</a:t>
            </a:r>
            <a:endParaRPr lang="en-IN" sz="2600" cap="none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5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293" y="1044656"/>
            <a:ext cx="8825658" cy="1021536"/>
          </a:xfrm>
        </p:spPr>
        <p:txBody>
          <a:bodyPr/>
          <a:lstStyle/>
          <a:p>
            <a:pPr algn="ctr"/>
            <a:r>
              <a:rPr lang="en-IN" sz="6000" b="1" dirty="0" smtClean="0"/>
              <a:t>DATA PRE-PROCESSING</a:t>
            </a:r>
            <a:endParaRPr lang="en-IN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192" y="3086100"/>
            <a:ext cx="6814039" cy="285750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Null values in data can lead to </a:t>
            </a:r>
            <a:r>
              <a:rPr lang="en-US" sz="1600" cap="none" dirty="0">
                <a:solidFill>
                  <a:srgbClr val="FFFF00"/>
                </a:solidFill>
                <a:latin typeface="Bookman Old Style" panose="02050604050505020204" pitchFamily="18" charset="0"/>
              </a:rPr>
              <a:t>inaccuracies in predictions </a:t>
            </a:r>
            <a:r>
              <a:rPr lang="en-US" sz="16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and insights. In our project, </a:t>
            </a:r>
            <a:r>
              <a:rPr lang="en-US" sz="16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I </a:t>
            </a:r>
            <a:r>
              <a:rPr lang="en-US" sz="16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prioritize data integrity</a:t>
            </a:r>
            <a:r>
              <a:rPr lang="en-US" sz="16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I've </a:t>
            </a:r>
            <a:r>
              <a:rPr lang="en-US" sz="16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implemented a systematic approach to handle null values. Instead of ignoring or blindly filling them, </a:t>
            </a:r>
            <a:r>
              <a:rPr lang="en-US" sz="16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I </a:t>
            </a:r>
            <a:r>
              <a:rPr lang="en-US" sz="16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carefully analyze each column</a:t>
            </a:r>
            <a:r>
              <a:rPr lang="en-US" sz="16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cap="none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For Numerical columns, I replaced null values with their median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cap="none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For Categorical and binary columns, I used mode for handling null values</a:t>
            </a:r>
            <a:endParaRPr lang="en-IN" sz="1600" cap="none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412862" y="1969477"/>
            <a:ext cx="8825658" cy="794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3600" b="1" dirty="0" smtClean="0"/>
              <a:t>HANDLING NULL VALUES</a:t>
            </a:r>
            <a:endParaRPr lang="en-IN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08" y="2991013"/>
            <a:ext cx="3492368" cy="262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2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293" y="1044656"/>
            <a:ext cx="8825658" cy="1021536"/>
          </a:xfrm>
        </p:spPr>
        <p:txBody>
          <a:bodyPr/>
          <a:lstStyle/>
          <a:p>
            <a:pPr algn="ctr"/>
            <a:r>
              <a:rPr lang="en-IN" sz="6000" b="1" dirty="0" smtClean="0"/>
              <a:t>DATA PRE-PROCESSING</a:t>
            </a:r>
            <a:endParaRPr lang="en-IN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1468" y="3086100"/>
            <a:ext cx="6770077" cy="285750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7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Outliers can distort the accuracy of predictive models. To maintain data quality, we've adopted a two-step approach to outlier handling</a:t>
            </a:r>
            <a:r>
              <a:rPr lang="en-US" sz="17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7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Features with outliers </a:t>
            </a:r>
            <a:r>
              <a:rPr lang="en-US" sz="17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– </a:t>
            </a:r>
            <a:r>
              <a:rPr lang="en-US" sz="1700" cap="none" dirty="0">
                <a:solidFill>
                  <a:srgbClr val="FFFF00"/>
                </a:solidFill>
                <a:latin typeface="Bookman Old Style" panose="02050604050505020204" pitchFamily="18" charset="0"/>
              </a:rPr>
              <a:t>[</a:t>
            </a:r>
            <a:r>
              <a:rPr lang="en-US" sz="1700" cap="none" dirty="0" err="1">
                <a:solidFill>
                  <a:srgbClr val="FFFF00"/>
                </a:solidFill>
                <a:latin typeface="Bookman Old Style" panose="02050604050505020204" pitchFamily="18" charset="0"/>
              </a:rPr>
              <a:t>totChol</a:t>
            </a:r>
            <a:r>
              <a:rPr lang="en-US" sz="1700" cap="none" dirty="0">
                <a:solidFill>
                  <a:srgbClr val="FFFF00"/>
                </a:solidFill>
                <a:latin typeface="Bookman Old Style" panose="02050604050505020204" pitchFamily="18" charset="0"/>
              </a:rPr>
              <a:t>, </a:t>
            </a:r>
            <a:r>
              <a:rPr lang="en-US" sz="1700" cap="none" dirty="0" err="1">
                <a:solidFill>
                  <a:srgbClr val="FFFF00"/>
                </a:solidFill>
                <a:latin typeface="Bookman Old Style" panose="02050604050505020204" pitchFamily="18" charset="0"/>
              </a:rPr>
              <a:t>sysBP</a:t>
            </a:r>
            <a:r>
              <a:rPr lang="en-US" sz="1700" cap="none" dirty="0">
                <a:solidFill>
                  <a:srgbClr val="FFFF00"/>
                </a:solidFill>
                <a:latin typeface="Bookman Old Style" panose="02050604050505020204" pitchFamily="18" charset="0"/>
              </a:rPr>
              <a:t>, </a:t>
            </a:r>
            <a:r>
              <a:rPr lang="en-US" sz="1700" cap="none" dirty="0" err="1">
                <a:solidFill>
                  <a:srgbClr val="FFFF00"/>
                </a:solidFill>
                <a:latin typeface="Bookman Old Style" panose="02050604050505020204" pitchFamily="18" charset="0"/>
              </a:rPr>
              <a:t>diaBP</a:t>
            </a:r>
            <a:r>
              <a:rPr lang="en-US" sz="1700" cap="none" dirty="0">
                <a:solidFill>
                  <a:srgbClr val="FFFF00"/>
                </a:solidFill>
                <a:latin typeface="Bookman Old Style" panose="02050604050505020204" pitchFamily="18" charset="0"/>
              </a:rPr>
              <a:t>, BMI, </a:t>
            </a:r>
            <a:r>
              <a:rPr lang="en-US" sz="1700" cap="none" dirty="0" err="1">
                <a:solidFill>
                  <a:srgbClr val="FFFF00"/>
                </a:solidFill>
                <a:latin typeface="Bookman Old Style" panose="02050604050505020204" pitchFamily="18" charset="0"/>
              </a:rPr>
              <a:t>heartRate</a:t>
            </a:r>
            <a:r>
              <a:rPr lang="en-US" sz="1700" cap="none" dirty="0">
                <a:solidFill>
                  <a:srgbClr val="FFFF00"/>
                </a:solidFill>
                <a:latin typeface="Bookman Old Style" panose="02050604050505020204" pitchFamily="18" charset="0"/>
              </a:rPr>
              <a:t>, glucose]</a:t>
            </a:r>
            <a:endParaRPr lang="en-US" sz="1700" cap="none" dirty="0" smtClean="0">
              <a:solidFill>
                <a:srgbClr val="FFFF00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7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Firstly</a:t>
            </a:r>
            <a:r>
              <a:rPr lang="en-US" sz="17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, we calculate the Interquartile Range (IQR) for each numerical feature, a statistical measure of data spread</a:t>
            </a:r>
            <a:r>
              <a:rPr lang="en-US" sz="17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  <a:endParaRPr lang="en-US" sz="1700" cap="none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7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Next, we identify outliers as data points falling below Q1 - 1.5 * IQR or above Q3 + 1.5 * IQR</a:t>
            </a:r>
            <a:endParaRPr lang="en-IN" sz="1700" cap="none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412863" y="1952055"/>
            <a:ext cx="8825658" cy="794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/>
              <a:t>Outlier Removal Using IQR Method:</a:t>
            </a:r>
            <a:endParaRPr lang="en-IN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23" y="3086100"/>
            <a:ext cx="3898024" cy="201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293" y="1044656"/>
            <a:ext cx="8825658" cy="1021536"/>
          </a:xfrm>
        </p:spPr>
        <p:txBody>
          <a:bodyPr/>
          <a:lstStyle/>
          <a:p>
            <a:pPr algn="ctr"/>
            <a:r>
              <a:rPr lang="en-IN" sz="6000" b="1" dirty="0" smtClean="0"/>
              <a:t>DATA PRE-PROCESSING</a:t>
            </a:r>
            <a:endParaRPr lang="en-IN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1468" y="3086100"/>
            <a:ext cx="6770077" cy="285750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There were two categorical columns in the data i.e. [sex , </a:t>
            </a:r>
            <a:r>
              <a:rPr lang="en-US" sz="2800" cap="none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is_smoking</a:t>
            </a:r>
            <a:r>
              <a:rPr lang="en-US" sz="28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]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For the process of model building, I converted them into 0 and 1 as you can see on the screen</a:t>
            </a:r>
            <a:endParaRPr lang="en-IN" sz="2800" cap="none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412863" y="1952055"/>
            <a:ext cx="8825658" cy="794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 smtClean="0"/>
              <a:t>Encoding</a:t>
            </a:r>
            <a:endParaRPr lang="en-IN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3428997"/>
            <a:ext cx="4" cy="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1" y="2368058"/>
            <a:ext cx="3666395" cy="357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1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332" y="2090941"/>
            <a:ext cx="10134368" cy="2525020"/>
          </a:xfrm>
        </p:spPr>
        <p:txBody>
          <a:bodyPr/>
          <a:lstStyle/>
          <a:p>
            <a:pPr algn="ctr"/>
            <a:r>
              <a:rPr lang="en-IN" sz="80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</a:rPr>
              <a:t>EDA - </a:t>
            </a:r>
            <a:r>
              <a:rPr lang="en-US" sz="80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</a:rPr>
              <a:t>EXPLORATORY DATA ANALYSIS</a:t>
            </a:r>
            <a:endParaRPr lang="en-IN" sz="8000" b="1" dirty="0">
              <a:solidFill>
                <a:schemeClr val="accent6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644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9254" y="874571"/>
            <a:ext cx="8825658" cy="1021536"/>
          </a:xfrm>
        </p:spPr>
        <p:txBody>
          <a:bodyPr/>
          <a:lstStyle/>
          <a:p>
            <a:pPr algn="ctr"/>
            <a:r>
              <a:rPr lang="en-IN" sz="6000" b="1" dirty="0" smtClean="0"/>
              <a:t>FINDINGS</a:t>
            </a:r>
            <a:endParaRPr lang="en-IN" sz="60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gray">
          <a:xfrm>
            <a:off x="589085" y="5205880"/>
            <a:ext cx="3903784" cy="7025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IN" sz="1600" b="1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Old people are more susceptible to diabetes</a:t>
            </a:r>
            <a:endParaRPr lang="en-IN" sz="1600" b="1" cap="none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13" y="2143125"/>
            <a:ext cx="3875062" cy="2815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544" y="2720704"/>
            <a:ext cx="3993725" cy="3202734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 bwMode="gray">
          <a:xfrm>
            <a:off x="5102466" y="2018153"/>
            <a:ext cx="5940669" cy="7025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IN" sz="1600" b="1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Most of the data collected is for the Old age people so </a:t>
            </a:r>
            <a:r>
              <a:rPr lang="en-IN" sz="1600" b="1" cap="none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data might be biased</a:t>
            </a:r>
            <a:endParaRPr lang="en-IN" sz="1600" b="1" cap="none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02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582</TotalTime>
  <Words>950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Algerian</vt:lpstr>
      <vt:lpstr>Arial</vt:lpstr>
      <vt:lpstr>Bookman Old Style</vt:lpstr>
      <vt:lpstr>Century Gothic</vt:lpstr>
      <vt:lpstr>Wingdings</vt:lpstr>
      <vt:lpstr>Wingdings 3</vt:lpstr>
      <vt:lpstr>Ion Boardroom</vt:lpstr>
      <vt:lpstr>PowerPoint Presentation</vt:lpstr>
      <vt:lpstr>TRANSFORMING LIVES WITH DATA SCIENCE</vt:lpstr>
      <vt:lpstr>DO YOU KNOW?</vt:lpstr>
      <vt:lpstr>PROJECT OBJECTIVE</vt:lpstr>
      <vt:lpstr>DATA PRE-PROCESSING</vt:lpstr>
      <vt:lpstr>DATA PRE-PROCESSING</vt:lpstr>
      <vt:lpstr>DATA PRE-PROCESSING</vt:lpstr>
      <vt:lpstr>EDA - EXPLORATORY DATA ANALYSIS</vt:lpstr>
      <vt:lpstr>FINDINGS</vt:lpstr>
      <vt:lpstr>PowerPoint Presentation</vt:lpstr>
      <vt:lpstr>KEY FINDINGS</vt:lpstr>
      <vt:lpstr>MODEL TRAINING</vt:lpstr>
      <vt:lpstr>SCENARIO 1</vt:lpstr>
      <vt:lpstr>SCENARIO 2</vt:lpstr>
      <vt:lpstr>OUTCOMES</vt:lpstr>
      <vt:lpstr>TRADE-OFFS OBSERVED</vt:lpstr>
      <vt:lpstr>INSIGHTS AND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CARDIOVASCULAR RISK ASSESMENT</dc:title>
  <dc:creator>Khushal gogia</dc:creator>
  <cp:lastModifiedBy>Khushal gogia</cp:lastModifiedBy>
  <cp:revision>18</cp:revision>
  <dcterms:created xsi:type="dcterms:W3CDTF">2023-09-17T08:14:50Z</dcterms:created>
  <dcterms:modified xsi:type="dcterms:W3CDTF">2023-09-17T17:57:14Z</dcterms:modified>
</cp:coreProperties>
</file>