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0" r:id="rId3"/>
    <p:sldId id="263" r:id="rId4"/>
    <p:sldId id="264" r:id="rId5"/>
    <p:sldId id="265" r:id="rId6"/>
    <p:sldId id="266" r:id="rId7"/>
    <p:sldId id="267" r:id="rId8"/>
    <p:sldId id="268" r:id="rId9"/>
    <p:sldId id="269" r:id="rId10"/>
    <p:sldId id="270" r:id="rId11"/>
    <p:sldId id="271" r:id="rId12"/>
    <p:sldId id="272" r:id="rId13"/>
    <p:sldId id="273" r:id="rId14"/>
    <p:sldId id="258" r:id="rId15"/>
    <p:sldId id="259" r:id="rId16"/>
    <p:sldId id="256" r:id="rId17"/>
    <p:sldId id="274" r:id="rId18"/>
    <p:sldId id="275" r:id="rId19"/>
    <p:sldId id="276" r:id="rId20"/>
    <p:sldId id="277" r:id="rId21"/>
    <p:sldId id="278"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653"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91F-ED49-3B44-9ED5-3315B4733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9B1B67-FD95-C87C-8250-1145698A57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AEF2D5-3C4B-3625-269F-CC26D0753ABF}"/>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5" name="Footer Placeholder 4">
            <a:extLst>
              <a:ext uri="{FF2B5EF4-FFF2-40B4-BE49-F238E27FC236}">
                <a16:creationId xmlns:a16="http://schemas.microsoft.com/office/drawing/2014/main" id="{2C909A70-E016-96A7-520A-F86890C66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10C4A3-C88D-C11A-9275-05FC5384FE1D}"/>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238286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99DD-2724-D7CE-40C2-7FA11EAE62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0D838F-9582-0CAA-33CE-FA213697C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03CFCD-1D36-FA2C-E5B8-DF4CE3D48550}"/>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5" name="Footer Placeholder 4">
            <a:extLst>
              <a:ext uri="{FF2B5EF4-FFF2-40B4-BE49-F238E27FC236}">
                <a16:creationId xmlns:a16="http://schemas.microsoft.com/office/drawing/2014/main" id="{7926D904-D34D-7605-20BD-94C59BBF1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45B87-F2FB-A152-1B65-9C0C9C9A214A}"/>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154445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FEAE3-7B82-6978-3E8B-A7DC904E0C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A3A7E8-2A5A-24F4-E539-BDBF6AA9F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D3B2C1-634A-6469-67AA-B45A6E019FEE}"/>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5" name="Footer Placeholder 4">
            <a:extLst>
              <a:ext uri="{FF2B5EF4-FFF2-40B4-BE49-F238E27FC236}">
                <a16:creationId xmlns:a16="http://schemas.microsoft.com/office/drawing/2014/main" id="{CEB62900-F311-78EF-D2FE-4872BD07BC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A0BC0-6CD4-6CCA-72D6-1F773D190075}"/>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256294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FD1E9-CC66-5B78-E7FA-B7DE5B9A5F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470BB-44C1-C0F0-0594-982A3B33A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0EC27A-1827-5EFB-A7A6-9D9EF20DB737}"/>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5" name="Footer Placeholder 4">
            <a:extLst>
              <a:ext uri="{FF2B5EF4-FFF2-40B4-BE49-F238E27FC236}">
                <a16:creationId xmlns:a16="http://schemas.microsoft.com/office/drawing/2014/main" id="{32BCE0C6-F86E-E3B1-E8D3-E6CBAECDB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2FEF1-E158-61A6-FB0E-7AF73F21653E}"/>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250030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953F-CF41-F0C4-D10D-DB990CE25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CE1FDF-2C1A-DEB6-D1BE-64D3209E2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0CB71-2F71-7A7F-6B4F-8C5CF7AD2B83}"/>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5" name="Footer Placeholder 4">
            <a:extLst>
              <a:ext uri="{FF2B5EF4-FFF2-40B4-BE49-F238E27FC236}">
                <a16:creationId xmlns:a16="http://schemas.microsoft.com/office/drawing/2014/main" id="{11815502-4B06-2868-AADD-117C28613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D53B3-E162-E832-5125-4BD19D9C4A2D}"/>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404745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8D33-996C-15F3-B264-A934B0F162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2BF36C-FCB3-4273-D6B5-D320BBEE5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3D9E4E-233C-B38E-BF84-8CAC0C98A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9F8732-C5F1-A3D5-2CED-6B773D3FF11D}"/>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6" name="Footer Placeholder 5">
            <a:extLst>
              <a:ext uri="{FF2B5EF4-FFF2-40B4-BE49-F238E27FC236}">
                <a16:creationId xmlns:a16="http://schemas.microsoft.com/office/drawing/2014/main" id="{B6E46BE0-FA19-C0F4-ECB1-F0A00C1BF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8D8E5A-CF7D-9A43-29A7-283B5E217AE3}"/>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271352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D29E-2FF4-E5DA-B77B-806A3854C8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A8CCC1-E3CC-05BF-40F9-0F9E9A6925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C3A0C-9E5F-0A47-2798-9D9D7E7AB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72641F-F759-079A-0DA1-33660F8EF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D9254-933D-E485-59FA-3270137972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EA5EBB-2902-DC13-F701-DF96A560F2B7}"/>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8" name="Footer Placeholder 7">
            <a:extLst>
              <a:ext uri="{FF2B5EF4-FFF2-40B4-BE49-F238E27FC236}">
                <a16:creationId xmlns:a16="http://schemas.microsoft.com/office/drawing/2014/main" id="{9DDAA272-90D1-5405-4B30-B4F7B5E485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B26D34-5F9A-81D0-A754-8E33C572AABC}"/>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142924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3F5C-3F96-A72F-276E-1260056C2C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35CA52-CF70-4C6B-468C-E0A984EF483F}"/>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4" name="Footer Placeholder 3">
            <a:extLst>
              <a:ext uri="{FF2B5EF4-FFF2-40B4-BE49-F238E27FC236}">
                <a16:creationId xmlns:a16="http://schemas.microsoft.com/office/drawing/2014/main" id="{B5395286-3DD9-7BBB-81FB-F2870AAC2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7B72D7-67CE-98AB-9407-2C19929FD6D7}"/>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47528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778A79-5169-000C-BB59-D6C930F7645B}"/>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3" name="Footer Placeholder 2">
            <a:extLst>
              <a:ext uri="{FF2B5EF4-FFF2-40B4-BE49-F238E27FC236}">
                <a16:creationId xmlns:a16="http://schemas.microsoft.com/office/drawing/2014/main" id="{FA54D221-91CB-D80F-53B3-85DBB9A9BF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C37843-FF28-0036-39E5-8438C0E893BF}"/>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235174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69F3-D81B-9D8C-4E96-DEAE03DB2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72D7D-0936-BC1E-3989-D446FC05E1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518540-5396-3E66-E0C2-05C0F5480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09810-EB3F-230D-B415-06B60538B5BA}"/>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6" name="Footer Placeholder 5">
            <a:extLst>
              <a:ext uri="{FF2B5EF4-FFF2-40B4-BE49-F238E27FC236}">
                <a16:creationId xmlns:a16="http://schemas.microsoft.com/office/drawing/2014/main" id="{7A96813D-1CDF-D61D-35B5-C08B889A1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26B34A-CB6F-7F4E-31FB-490F7DD36F01}"/>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408093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4282-3EA5-E551-C794-860AC905D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B0A9BF-DAA6-E196-FBC6-0612467DDE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C4D772-AAE2-DD8E-1068-A43C0EC3B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FC170-F3A8-D303-1968-E5C8A5DEABE4}"/>
              </a:ext>
            </a:extLst>
          </p:cNvPr>
          <p:cNvSpPr>
            <a:spLocks noGrp="1"/>
          </p:cNvSpPr>
          <p:nvPr>
            <p:ph type="dt" sz="half" idx="10"/>
          </p:nvPr>
        </p:nvSpPr>
        <p:spPr/>
        <p:txBody>
          <a:bodyPr/>
          <a:lstStyle/>
          <a:p>
            <a:fld id="{D67B6153-7042-48B0-931B-80C44E895A73}" type="datetimeFigureOut">
              <a:rPr lang="en-IN" smtClean="0"/>
              <a:t>21-05-2023</a:t>
            </a:fld>
            <a:endParaRPr lang="en-IN"/>
          </a:p>
        </p:txBody>
      </p:sp>
      <p:sp>
        <p:nvSpPr>
          <p:cNvPr id="6" name="Footer Placeholder 5">
            <a:extLst>
              <a:ext uri="{FF2B5EF4-FFF2-40B4-BE49-F238E27FC236}">
                <a16:creationId xmlns:a16="http://schemas.microsoft.com/office/drawing/2014/main" id="{2FD464B0-610B-66DF-D8CA-9B4FDB499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20CCBF-CF34-F7CD-7F67-E69F7FE36327}"/>
              </a:ext>
            </a:extLst>
          </p:cNvPr>
          <p:cNvSpPr>
            <a:spLocks noGrp="1"/>
          </p:cNvSpPr>
          <p:nvPr>
            <p:ph type="sldNum" sz="quarter" idx="12"/>
          </p:nvPr>
        </p:nvSpPr>
        <p:spPr/>
        <p:txBody>
          <a:bodyPr/>
          <a:lstStyle/>
          <a:p>
            <a:fld id="{D6C4562F-B220-4354-92F6-096C8DE416C6}" type="slidenum">
              <a:rPr lang="en-IN" smtClean="0"/>
              <a:t>‹#›</a:t>
            </a:fld>
            <a:endParaRPr lang="en-IN"/>
          </a:p>
        </p:txBody>
      </p:sp>
    </p:spTree>
    <p:extLst>
      <p:ext uri="{BB962C8B-B14F-4D97-AF65-F5344CB8AC3E}">
        <p14:creationId xmlns:p14="http://schemas.microsoft.com/office/powerpoint/2010/main" val="143101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A5AC85-D452-9A94-0C7F-BFC4B5D12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47E2D6-0710-96F8-4161-5AF31F44E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3035A-62F0-A496-B8FB-9CBE1E132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B6153-7042-48B0-931B-80C44E895A73}" type="datetimeFigureOut">
              <a:rPr lang="en-IN" smtClean="0"/>
              <a:t>21-05-2023</a:t>
            </a:fld>
            <a:endParaRPr lang="en-IN"/>
          </a:p>
        </p:txBody>
      </p:sp>
      <p:sp>
        <p:nvSpPr>
          <p:cNvPr id="5" name="Footer Placeholder 4">
            <a:extLst>
              <a:ext uri="{FF2B5EF4-FFF2-40B4-BE49-F238E27FC236}">
                <a16:creationId xmlns:a16="http://schemas.microsoft.com/office/drawing/2014/main" id="{E308F373-0247-7640-DD32-CB48389BD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4DAE6C-AE94-5BDE-583B-B875C28B9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4562F-B220-4354-92F6-096C8DE416C6}" type="slidenum">
              <a:rPr lang="en-IN" smtClean="0"/>
              <a:t>‹#›</a:t>
            </a:fld>
            <a:endParaRPr lang="en-IN"/>
          </a:p>
        </p:txBody>
      </p:sp>
    </p:spTree>
    <p:extLst>
      <p:ext uri="{BB962C8B-B14F-4D97-AF65-F5344CB8AC3E}">
        <p14:creationId xmlns:p14="http://schemas.microsoft.com/office/powerpoint/2010/main" val="2577081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9.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40" y="-577050"/>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2">
            <a:extLst>
              <a:ext uri="{FF2B5EF4-FFF2-40B4-BE49-F238E27FC236}">
                <a16:creationId xmlns:a16="http://schemas.microsoft.com/office/drawing/2014/main" id="{497471AA-2EFC-60A4-3298-2137BCACB1D1}"/>
              </a:ext>
            </a:extLst>
          </p:cNvPr>
          <p:cNvSpPr>
            <a:spLocks noGrp="1"/>
          </p:cNvSpPr>
          <p:nvPr>
            <p:ph idx="1"/>
          </p:nvPr>
        </p:nvSpPr>
        <p:spPr>
          <a:xfrm>
            <a:off x="776056" y="1452762"/>
            <a:ext cx="10515600" cy="4965793"/>
          </a:xfrm>
        </p:spPr>
        <p:txBody>
          <a:bodyPr>
            <a:normAutofit fontScale="92500" lnSpcReduction="10000"/>
          </a:bodyPr>
          <a:lstStyle/>
          <a:p>
            <a:pPr marL="0" indent="0" algn="ctr">
              <a:buNone/>
            </a:pPr>
            <a:r>
              <a:rPr lang="en-US" sz="8800" b="1" dirty="0">
                <a:solidFill>
                  <a:schemeClr val="bg1"/>
                </a:solidFill>
                <a:latin typeface="Algerian" panose="04020705040A02060702" pitchFamily="82" charset="0"/>
              </a:rPr>
              <a:t>PREDICTING ONLINE </a:t>
            </a:r>
            <a:r>
              <a:rPr lang="en-US" sz="8800" b="1" dirty="0">
                <a:solidFill>
                  <a:srgbClr val="FFFF00"/>
                </a:solidFill>
                <a:latin typeface="Algerian" panose="04020705040A02060702" pitchFamily="82" charset="0"/>
              </a:rPr>
              <a:t>SHOPPERS INTENTIONS</a:t>
            </a:r>
          </a:p>
          <a:p>
            <a:pPr marL="0" indent="0" algn="r">
              <a:buNone/>
            </a:pPr>
            <a:endParaRPr lang="en-US" sz="2400" dirty="0">
              <a:solidFill>
                <a:schemeClr val="bg1"/>
              </a:solidFill>
            </a:endParaRPr>
          </a:p>
          <a:p>
            <a:pPr marL="0" indent="0" algn="r">
              <a:buNone/>
            </a:pPr>
            <a:endParaRPr lang="en-US" sz="2400" dirty="0">
              <a:solidFill>
                <a:schemeClr val="bg1"/>
              </a:solidFill>
            </a:endParaRPr>
          </a:p>
          <a:p>
            <a:pPr marL="0" indent="0" algn="r">
              <a:buNone/>
            </a:pPr>
            <a:r>
              <a:rPr lang="en-US" sz="2400" dirty="0">
                <a:solidFill>
                  <a:schemeClr val="bg1"/>
                </a:solidFill>
              </a:rPr>
              <a:t>Khushal Gogia</a:t>
            </a:r>
          </a:p>
          <a:p>
            <a:pPr marL="0" indent="0" algn="r">
              <a:buNone/>
            </a:pPr>
            <a:r>
              <a:rPr lang="en-US" sz="2400" dirty="0">
                <a:solidFill>
                  <a:schemeClr val="bg1"/>
                </a:solidFill>
              </a:rPr>
              <a:t>23/05/2023</a:t>
            </a:r>
            <a:endParaRPr lang="en-IN" sz="2400" dirty="0">
              <a:solidFill>
                <a:schemeClr val="bg1"/>
              </a:solidFill>
            </a:endParaRPr>
          </a:p>
        </p:txBody>
      </p:sp>
    </p:spTree>
    <p:extLst>
      <p:ext uri="{BB962C8B-B14F-4D97-AF65-F5344CB8AC3E}">
        <p14:creationId xmlns:p14="http://schemas.microsoft.com/office/powerpoint/2010/main" val="63352679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48" y="-704379"/>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3171454" y="69625"/>
            <a:ext cx="8182345" cy="1325563"/>
          </a:xfrm>
        </p:spPr>
        <p:txBody>
          <a:bodyPr>
            <a:normAutofit/>
          </a:bodyPr>
          <a:lstStyle/>
          <a:p>
            <a:pPr algn="ctr"/>
            <a:r>
              <a:rPr lang="en-US" sz="6000" b="1" dirty="0">
                <a:solidFill>
                  <a:schemeClr val="bg1"/>
                </a:solidFill>
              </a:rPr>
              <a:t>Skewness</a:t>
            </a:r>
            <a:endParaRPr lang="en-IN" sz="60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4474346" y="1395189"/>
            <a:ext cx="7403976" cy="2537620"/>
          </a:xfrm>
        </p:spPr>
        <p:txBody>
          <a:bodyPr>
            <a:normAutofit/>
          </a:bodyPr>
          <a:lstStyle/>
          <a:p>
            <a:r>
              <a:rPr lang="en-US" sz="4000" dirty="0">
                <a:solidFill>
                  <a:schemeClr val="bg1"/>
                </a:solidFill>
              </a:rPr>
              <a:t>As shown in the images, data has </a:t>
            </a:r>
            <a:r>
              <a:rPr lang="en-US" sz="4000" dirty="0">
                <a:solidFill>
                  <a:srgbClr val="FF0000"/>
                </a:solidFill>
              </a:rPr>
              <a:t>Positive Skewness</a:t>
            </a:r>
          </a:p>
          <a:p>
            <a:r>
              <a:rPr lang="en-US" sz="4000" dirty="0">
                <a:solidFill>
                  <a:schemeClr val="bg1"/>
                </a:solidFill>
              </a:rPr>
              <a:t>Hence, I handled skewed data using </a:t>
            </a:r>
            <a:r>
              <a:rPr lang="en-US" sz="4000" dirty="0">
                <a:solidFill>
                  <a:srgbClr val="FFFF00"/>
                </a:solidFill>
              </a:rPr>
              <a:t>Square Root Transformation</a:t>
            </a:r>
            <a:endParaRPr lang="en-IN" sz="4000" dirty="0">
              <a:solidFill>
                <a:srgbClr val="FFFF00"/>
              </a:solidFill>
            </a:endParaRPr>
          </a:p>
        </p:txBody>
      </p:sp>
      <p:pic>
        <p:nvPicPr>
          <p:cNvPr id="3074" name="Picture 2">
            <a:extLst>
              <a:ext uri="{FF2B5EF4-FFF2-40B4-BE49-F238E27FC236}">
                <a16:creationId xmlns:a16="http://schemas.microsoft.com/office/drawing/2014/main" id="{5E012D3A-953E-7C63-7650-5344DEDE3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99" y="732406"/>
            <a:ext cx="1877278" cy="139518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FFC479B-16DC-F439-4E34-61A44D5FE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7" y="732406"/>
            <a:ext cx="1877278" cy="13951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5E83249-19C6-BD75-A1CF-61DA034CFE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331" y="3932809"/>
            <a:ext cx="2794432" cy="185705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72385C6-94AB-DD0E-FA82-55562B3D6A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0707" y="2250240"/>
            <a:ext cx="1911378" cy="152511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19A6CAE-D29F-C850-0435-DF8A8F15F7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299" y="2262608"/>
            <a:ext cx="1877278" cy="15251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74D1740-D94F-07BF-BCC6-6FF8A88160F5}"/>
              </a:ext>
            </a:extLst>
          </p:cNvPr>
          <p:cNvPicPr>
            <a:picLocks noChangeAspect="1"/>
          </p:cNvPicPr>
          <p:nvPr/>
        </p:nvPicPr>
        <p:blipFill rotWithShape="1">
          <a:blip r:embed="rId9"/>
          <a:srcRect l="7249" r="39348" b="70407"/>
          <a:stretch/>
        </p:blipFill>
        <p:spPr>
          <a:xfrm>
            <a:off x="5104405" y="4354613"/>
            <a:ext cx="6143857" cy="1525110"/>
          </a:xfrm>
          <a:prstGeom prst="rect">
            <a:avLst/>
          </a:prstGeom>
        </p:spPr>
      </p:pic>
    </p:spTree>
    <p:extLst>
      <p:ext uri="{BB962C8B-B14F-4D97-AF65-F5344CB8AC3E}">
        <p14:creationId xmlns:p14="http://schemas.microsoft.com/office/powerpoint/2010/main" val="224566775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785" y="-805993"/>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1020932" y="69625"/>
            <a:ext cx="12374731" cy="1111105"/>
          </a:xfrm>
        </p:spPr>
        <p:txBody>
          <a:bodyPr>
            <a:normAutofit/>
          </a:bodyPr>
          <a:lstStyle/>
          <a:p>
            <a:pPr algn="ctr"/>
            <a:r>
              <a:rPr lang="en-US" sz="6000" b="1" dirty="0">
                <a:solidFill>
                  <a:schemeClr val="bg1"/>
                </a:solidFill>
              </a:rPr>
              <a:t>Outliers</a:t>
            </a:r>
            <a:endParaRPr lang="en-IN" sz="60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248574" y="4744571"/>
            <a:ext cx="11561685" cy="1266189"/>
          </a:xfrm>
        </p:spPr>
        <p:txBody>
          <a:bodyPr>
            <a:normAutofit/>
          </a:bodyPr>
          <a:lstStyle/>
          <a:p>
            <a:r>
              <a:rPr lang="en-US" sz="4000" dirty="0">
                <a:solidFill>
                  <a:schemeClr val="bg1"/>
                </a:solidFill>
              </a:rPr>
              <a:t>Since </a:t>
            </a:r>
            <a:r>
              <a:rPr lang="en-US" sz="4000" dirty="0">
                <a:solidFill>
                  <a:srgbClr val="92D050"/>
                </a:solidFill>
              </a:rPr>
              <a:t>Difference</a:t>
            </a:r>
            <a:r>
              <a:rPr lang="en-US" sz="4000" dirty="0">
                <a:solidFill>
                  <a:schemeClr val="bg1"/>
                </a:solidFill>
              </a:rPr>
              <a:t> between </a:t>
            </a:r>
            <a:r>
              <a:rPr lang="en-US" sz="4000" dirty="0">
                <a:solidFill>
                  <a:srgbClr val="FFFF00"/>
                </a:solidFill>
              </a:rPr>
              <a:t>Minimum</a:t>
            </a:r>
            <a:r>
              <a:rPr lang="en-US" sz="4000" dirty="0">
                <a:solidFill>
                  <a:schemeClr val="bg1"/>
                </a:solidFill>
              </a:rPr>
              <a:t> and </a:t>
            </a:r>
            <a:r>
              <a:rPr lang="en-US" sz="4000" dirty="0">
                <a:solidFill>
                  <a:srgbClr val="FF0000"/>
                </a:solidFill>
              </a:rPr>
              <a:t>Maximum</a:t>
            </a:r>
            <a:r>
              <a:rPr lang="en-US" sz="4000" dirty="0">
                <a:solidFill>
                  <a:schemeClr val="bg1"/>
                </a:solidFill>
              </a:rPr>
              <a:t> value is way </a:t>
            </a:r>
            <a:r>
              <a:rPr lang="en-US" sz="4000" dirty="0">
                <a:solidFill>
                  <a:srgbClr val="FFFF00"/>
                </a:solidFill>
              </a:rPr>
              <a:t>too less</a:t>
            </a:r>
            <a:r>
              <a:rPr lang="en-US" sz="4000" dirty="0">
                <a:solidFill>
                  <a:schemeClr val="bg1"/>
                </a:solidFill>
              </a:rPr>
              <a:t>, then no need to handle outliers</a:t>
            </a:r>
            <a:endParaRPr lang="en-IN" sz="4000" dirty="0">
              <a:solidFill>
                <a:srgbClr val="FFFF00"/>
              </a:solidFill>
            </a:endParaRPr>
          </a:p>
        </p:txBody>
      </p:sp>
      <p:pic>
        <p:nvPicPr>
          <p:cNvPr id="7" name="Picture 6">
            <a:extLst>
              <a:ext uri="{FF2B5EF4-FFF2-40B4-BE49-F238E27FC236}">
                <a16:creationId xmlns:a16="http://schemas.microsoft.com/office/drawing/2014/main" id="{FEA3882E-0ADA-4499-973F-EE9923BAB895}"/>
              </a:ext>
            </a:extLst>
          </p:cNvPr>
          <p:cNvPicPr>
            <a:picLocks noChangeAspect="1"/>
          </p:cNvPicPr>
          <p:nvPr/>
        </p:nvPicPr>
        <p:blipFill rotWithShape="1">
          <a:blip r:embed="rId4"/>
          <a:srcRect l="1650" b="4050"/>
          <a:stretch/>
        </p:blipFill>
        <p:spPr>
          <a:xfrm>
            <a:off x="692458" y="1349790"/>
            <a:ext cx="10082074" cy="2852715"/>
          </a:xfrm>
          <a:prstGeom prst="rect">
            <a:avLst/>
          </a:prstGeom>
        </p:spPr>
      </p:pic>
    </p:spTree>
    <p:extLst>
      <p:ext uri="{BB962C8B-B14F-4D97-AF65-F5344CB8AC3E}">
        <p14:creationId xmlns:p14="http://schemas.microsoft.com/office/powerpoint/2010/main" val="7645255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54" y="-705775"/>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568170" y="109575"/>
            <a:ext cx="12374731" cy="1111105"/>
          </a:xfrm>
        </p:spPr>
        <p:txBody>
          <a:bodyPr>
            <a:normAutofit/>
          </a:bodyPr>
          <a:lstStyle/>
          <a:p>
            <a:pPr algn="ctr"/>
            <a:r>
              <a:rPr lang="en-US" sz="6000" b="1" dirty="0">
                <a:solidFill>
                  <a:schemeClr val="bg1"/>
                </a:solidFill>
              </a:rPr>
              <a:t>Feature Scaling</a:t>
            </a:r>
            <a:endParaRPr lang="en-IN" sz="60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315157" y="1358285"/>
            <a:ext cx="11561685" cy="1367160"/>
          </a:xfrm>
        </p:spPr>
        <p:txBody>
          <a:bodyPr>
            <a:normAutofit fontScale="85000" lnSpcReduction="20000"/>
          </a:bodyPr>
          <a:lstStyle/>
          <a:p>
            <a:r>
              <a:rPr lang="en-US" sz="4000" dirty="0">
                <a:solidFill>
                  <a:schemeClr val="bg1"/>
                </a:solidFill>
              </a:rPr>
              <a:t>Feature scaling has become the </a:t>
            </a:r>
            <a:r>
              <a:rPr lang="en-US" sz="4000" dirty="0">
                <a:solidFill>
                  <a:srgbClr val="FFFF00"/>
                </a:solidFill>
              </a:rPr>
              <a:t>necessity</a:t>
            </a:r>
            <a:r>
              <a:rPr lang="en-US" sz="4000" dirty="0">
                <a:solidFill>
                  <a:schemeClr val="bg1"/>
                </a:solidFill>
              </a:rPr>
              <a:t> as there are different </a:t>
            </a:r>
            <a:r>
              <a:rPr lang="en-US" sz="4000" dirty="0">
                <a:solidFill>
                  <a:srgbClr val="FFC000"/>
                </a:solidFill>
              </a:rPr>
              <a:t>range of data</a:t>
            </a:r>
            <a:r>
              <a:rPr lang="en-US" sz="4000" dirty="0">
                <a:solidFill>
                  <a:schemeClr val="bg1"/>
                </a:solidFill>
              </a:rPr>
              <a:t>, </a:t>
            </a:r>
          </a:p>
          <a:p>
            <a:r>
              <a:rPr lang="en-US" sz="4000" dirty="0">
                <a:solidFill>
                  <a:schemeClr val="bg1"/>
                </a:solidFill>
              </a:rPr>
              <a:t>and </a:t>
            </a:r>
            <a:r>
              <a:rPr lang="en-US" sz="4000" dirty="0">
                <a:solidFill>
                  <a:srgbClr val="FFC000"/>
                </a:solidFill>
              </a:rPr>
              <a:t>Scaling</a:t>
            </a:r>
            <a:r>
              <a:rPr lang="en-US" sz="4000" dirty="0">
                <a:solidFill>
                  <a:schemeClr val="bg1"/>
                </a:solidFill>
              </a:rPr>
              <a:t> the data will help in the </a:t>
            </a:r>
            <a:r>
              <a:rPr lang="en-US" sz="4000" dirty="0">
                <a:solidFill>
                  <a:srgbClr val="FFFF00"/>
                </a:solidFill>
              </a:rPr>
              <a:t>process of model building</a:t>
            </a:r>
            <a:endParaRPr lang="en-IN" sz="4000" dirty="0">
              <a:solidFill>
                <a:srgbClr val="FFFF00"/>
              </a:solidFill>
            </a:endParaRPr>
          </a:p>
        </p:txBody>
      </p:sp>
      <p:pic>
        <p:nvPicPr>
          <p:cNvPr id="6" name="Picture 5">
            <a:extLst>
              <a:ext uri="{FF2B5EF4-FFF2-40B4-BE49-F238E27FC236}">
                <a16:creationId xmlns:a16="http://schemas.microsoft.com/office/drawing/2014/main" id="{C0012D55-09FC-EE23-1BBB-DBA3D45A2E4D}"/>
              </a:ext>
            </a:extLst>
          </p:cNvPr>
          <p:cNvPicPr>
            <a:picLocks noChangeAspect="1"/>
          </p:cNvPicPr>
          <p:nvPr/>
        </p:nvPicPr>
        <p:blipFill>
          <a:blip r:embed="rId4"/>
          <a:stretch>
            <a:fillRect/>
          </a:stretch>
        </p:blipFill>
        <p:spPr>
          <a:xfrm>
            <a:off x="616696" y="3000655"/>
            <a:ext cx="10130024" cy="3071672"/>
          </a:xfrm>
          <a:prstGeom prst="rect">
            <a:avLst/>
          </a:prstGeom>
        </p:spPr>
      </p:pic>
    </p:spTree>
    <p:extLst>
      <p:ext uri="{BB962C8B-B14F-4D97-AF65-F5344CB8AC3E}">
        <p14:creationId xmlns:p14="http://schemas.microsoft.com/office/powerpoint/2010/main" val="32915172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01" y="-830063"/>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168677" y="97655"/>
            <a:ext cx="12360677" cy="6436310"/>
          </a:xfrm>
        </p:spPr>
        <p:txBody>
          <a:bodyPr>
            <a:normAutofit/>
          </a:bodyPr>
          <a:lstStyle/>
          <a:p>
            <a:pPr algn="ctr"/>
            <a:r>
              <a:rPr lang="en-US" sz="8000" b="1" dirty="0">
                <a:solidFill>
                  <a:schemeClr val="bg1"/>
                </a:solidFill>
              </a:rPr>
              <a:t>Exploratory </a:t>
            </a:r>
            <a:r>
              <a:rPr lang="en-US" sz="8000" b="1" dirty="0">
                <a:solidFill>
                  <a:srgbClr val="FF0000"/>
                </a:solidFill>
              </a:rPr>
              <a:t>Data</a:t>
            </a:r>
            <a:r>
              <a:rPr lang="en-US" sz="8000" b="1" dirty="0">
                <a:solidFill>
                  <a:schemeClr val="bg1"/>
                </a:solidFill>
              </a:rPr>
              <a:t> Analysis</a:t>
            </a:r>
            <a:br>
              <a:rPr lang="en-US" sz="8000" b="1" dirty="0">
                <a:solidFill>
                  <a:schemeClr val="bg1"/>
                </a:solidFill>
              </a:rPr>
            </a:br>
            <a:r>
              <a:rPr lang="en-US" sz="8000" b="1" dirty="0">
                <a:solidFill>
                  <a:schemeClr val="bg1"/>
                </a:solidFill>
              </a:rPr>
              <a:t>(EDA)</a:t>
            </a:r>
            <a:endParaRPr lang="en-IN" sz="8000" b="1" dirty="0">
              <a:solidFill>
                <a:schemeClr val="bg1"/>
              </a:solidFill>
            </a:endParaRPr>
          </a:p>
        </p:txBody>
      </p:sp>
    </p:spTree>
    <p:extLst>
      <p:ext uri="{BB962C8B-B14F-4D97-AF65-F5344CB8AC3E}">
        <p14:creationId xmlns:p14="http://schemas.microsoft.com/office/powerpoint/2010/main" val="330567956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44" y="-927717"/>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4891597" y="2021514"/>
            <a:ext cx="7300403" cy="566572"/>
          </a:xfrm>
        </p:spPr>
        <p:txBody>
          <a:bodyPr>
            <a:normAutofit fontScale="90000"/>
          </a:bodyPr>
          <a:lstStyle/>
          <a:p>
            <a:pPr marL="571500" indent="-571500" algn="ctr">
              <a:buFont typeface="Wingdings" panose="05000000000000000000" pitchFamily="2" charset="2"/>
              <a:buChar char="q"/>
            </a:pPr>
            <a:r>
              <a:rPr lang="en-US" sz="4400" b="1" dirty="0">
                <a:solidFill>
                  <a:schemeClr val="bg1"/>
                </a:solidFill>
              </a:rPr>
              <a:t>Weekend is more profitable as it generate more visitors who generates Revenue</a:t>
            </a:r>
            <a:br>
              <a:rPr lang="en-US" sz="4400" b="1" dirty="0">
                <a:solidFill>
                  <a:schemeClr val="bg1"/>
                </a:solidFill>
              </a:rPr>
            </a:br>
            <a:br>
              <a:rPr lang="en-US" sz="3200" b="1" dirty="0">
                <a:solidFill>
                  <a:schemeClr val="bg1"/>
                </a:solidFill>
              </a:rPr>
            </a:br>
            <a:br>
              <a:rPr lang="en-US" b="1" dirty="0">
                <a:solidFill>
                  <a:schemeClr val="bg1"/>
                </a:solidFill>
              </a:rPr>
            </a:br>
            <a:endParaRPr lang="en-IN" b="1" dirty="0">
              <a:solidFill>
                <a:schemeClr val="bg1"/>
              </a:solidFill>
            </a:endParaRPr>
          </a:p>
        </p:txBody>
      </p:sp>
      <p:pic>
        <p:nvPicPr>
          <p:cNvPr id="6" name="Picture 5">
            <a:extLst>
              <a:ext uri="{FF2B5EF4-FFF2-40B4-BE49-F238E27FC236}">
                <a16:creationId xmlns:a16="http://schemas.microsoft.com/office/drawing/2014/main" id="{7FB747AC-8468-580C-F9E3-EE02555FB752}"/>
              </a:ext>
            </a:extLst>
          </p:cNvPr>
          <p:cNvPicPr>
            <a:picLocks noChangeAspect="1"/>
          </p:cNvPicPr>
          <p:nvPr/>
        </p:nvPicPr>
        <p:blipFill>
          <a:blip r:embed="rId4"/>
          <a:stretch>
            <a:fillRect/>
          </a:stretch>
        </p:blipFill>
        <p:spPr>
          <a:xfrm>
            <a:off x="496801" y="109288"/>
            <a:ext cx="4013055" cy="2657705"/>
          </a:xfrm>
          <a:prstGeom prst="rect">
            <a:avLst/>
          </a:prstGeom>
        </p:spPr>
      </p:pic>
      <p:pic>
        <p:nvPicPr>
          <p:cNvPr id="1026" name="Picture 2">
            <a:extLst>
              <a:ext uri="{FF2B5EF4-FFF2-40B4-BE49-F238E27FC236}">
                <a16:creationId xmlns:a16="http://schemas.microsoft.com/office/drawing/2014/main" id="{62E7A92D-431A-85B3-EA01-D750407F02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01" y="3112447"/>
            <a:ext cx="4013055" cy="300087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ABB45D8-F62C-8B71-CA82-5771C600CF65}"/>
              </a:ext>
            </a:extLst>
          </p:cNvPr>
          <p:cNvSpPr txBox="1">
            <a:spLocks/>
          </p:cNvSpPr>
          <p:nvPr/>
        </p:nvSpPr>
        <p:spPr>
          <a:xfrm>
            <a:off x="4700726" y="3429000"/>
            <a:ext cx="7364027" cy="17022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buFont typeface="Wingdings" panose="05000000000000000000" pitchFamily="2" charset="2"/>
              <a:buChar char="q"/>
            </a:pPr>
            <a:r>
              <a:rPr lang="en-US" sz="3850" b="1" dirty="0">
                <a:solidFill>
                  <a:schemeClr val="bg1"/>
                </a:solidFill>
              </a:rPr>
              <a:t>Mostly New Visitors are generating Revenue on weekends</a:t>
            </a:r>
            <a:br>
              <a:rPr lang="en-US" sz="3850" b="1" dirty="0">
                <a:solidFill>
                  <a:schemeClr val="bg1"/>
                </a:solidFill>
              </a:rPr>
            </a:br>
            <a:endParaRPr lang="en-IN" sz="3850" b="1" dirty="0">
              <a:solidFill>
                <a:schemeClr val="bg1"/>
              </a:solidFill>
            </a:endParaRPr>
          </a:p>
        </p:txBody>
      </p:sp>
    </p:spTree>
    <p:extLst>
      <p:ext uri="{BB962C8B-B14F-4D97-AF65-F5344CB8AC3E}">
        <p14:creationId xmlns:p14="http://schemas.microsoft.com/office/powerpoint/2010/main" val="19315965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1" y="-630316"/>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5731900" y="2005751"/>
            <a:ext cx="6771857" cy="2885243"/>
          </a:xfrm>
        </p:spPr>
        <p:txBody>
          <a:bodyPr>
            <a:normAutofit/>
          </a:bodyPr>
          <a:lstStyle/>
          <a:p>
            <a:pPr>
              <a:buFont typeface="Wingdings" panose="05000000000000000000" pitchFamily="2" charset="2"/>
              <a:buChar char="q"/>
            </a:pPr>
            <a:r>
              <a:rPr lang="en-US" sz="4000" dirty="0">
                <a:solidFill>
                  <a:schemeClr val="bg1"/>
                </a:solidFill>
              </a:rPr>
              <a:t>  As the data has shown, Lesser the</a:t>
            </a:r>
            <a:r>
              <a:rPr lang="en-US" sz="4000" dirty="0">
                <a:solidFill>
                  <a:schemeClr val="accent6">
                    <a:lumMod val="20000"/>
                    <a:lumOff val="80000"/>
                  </a:schemeClr>
                </a:solidFill>
              </a:rPr>
              <a:t> Exit Rates </a:t>
            </a:r>
            <a:r>
              <a:rPr lang="en-US" sz="4000" dirty="0">
                <a:solidFill>
                  <a:schemeClr val="bg1"/>
                </a:solidFill>
              </a:rPr>
              <a:t>and </a:t>
            </a:r>
            <a:r>
              <a:rPr lang="en-US" sz="4000" dirty="0">
                <a:solidFill>
                  <a:schemeClr val="accent6">
                    <a:lumMod val="20000"/>
                    <a:lumOff val="80000"/>
                  </a:schemeClr>
                </a:solidFill>
              </a:rPr>
              <a:t>Bounce Rates</a:t>
            </a:r>
            <a:r>
              <a:rPr lang="en-US" sz="4000" dirty="0">
                <a:solidFill>
                  <a:schemeClr val="bg1"/>
                </a:solidFill>
              </a:rPr>
              <a:t>, Better  for the </a:t>
            </a:r>
            <a:r>
              <a:rPr lang="en-US" sz="4000" dirty="0">
                <a:solidFill>
                  <a:srgbClr val="FF0000"/>
                </a:solidFill>
              </a:rPr>
              <a:t>website</a:t>
            </a:r>
            <a:endParaRPr lang="en-IN" sz="4000" dirty="0">
              <a:solidFill>
                <a:srgbClr val="FF0000"/>
              </a:solidFill>
            </a:endParaRPr>
          </a:p>
        </p:txBody>
      </p:sp>
      <p:pic>
        <p:nvPicPr>
          <p:cNvPr id="2050" name="Picture 2">
            <a:extLst>
              <a:ext uri="{FF2B5EF4-FFF2-40B4-BE49-F238E27FC236}">
                <a16:creationId xmlns:a16="http://schemas.microsoft.com/office/drawing/2014/main" id="{00400483-A692-53ED-3306-301C5F9A50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05" y="728569"/>
            <a:ext cx="4954664"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04785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C88B-FDA7-D1C1-30BB-B4042A8D82D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FDFAAC9-5C2C-85DB-6397-926E9A10B07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C93731E3-A23D-E9AD-EF53-39B96156D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C25C2108-3AF3-998A-C824-986A01ABF66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38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176" y="-572610"/>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568170" y="109575"/>
            <a:ext cx="12374731" cy="1111105"/>
          </a:xfrm>
        </p:spPr>
        <p:txBody>
          <a:bodyPr>
            <a:normAutofit/>
          </a:bodyPr>
          <a:lstStyle/>
          <a:p>
            <a:pPr algn="ctr"/>
            <a:r>
              <a:rPr lang="en-US" sz="6000" b="1" dirty="0">
                <a:solidFill>
                  <a:schemeClr val="bg1"/>
                </a:solidFill>
              </a:rPr>
              <a:t>Key Points</a:t>
            </a:r>
            <a:endParaRPr lang="en-IN" sz="60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315157" y="1358284"/>
            <a:ext cx="11561685" cy="4500977"/>
          </a:xfrm>
        </p:spPr>
        <p:txBody>
          <a:bodyPr>
            <a:normAutofit lnSpcReduction="10000"/>
          </a:bodyPr>
          <a:lstStyle/>
          <a:p>
            <a:r>
              <a:rPr lang="en-US" sz="4000" dirty="0">
                <a:solidFill>
                  <a:srgbClr val="FFFF00"/>
                </a:solidFill>
              </a:rPr>
              <a:t> </a:t>
            </a:r>
            <a:r>
              <a:rPr lang="en-US" sz="4000" dirty="0">
                <a:solidFill>
                  <a:srgbClr val="FF0000"/>
                </a:solidFill>
              </a:rPr>
              <a:t>#1 Region </a:t>
            </a:r>
            <a:r>
              <a:rPr lang="en-US" sz="4000" dirty="0">
                <a:solidFill>
                  <a:schemeClr val="bg1"/>
                </a:solidFill>
              </a:rPr>
              <a:t>is where most of the shoppers visit the website</a:t>
            </a:r>
          </a:p>
          <a:p>
            <a:r>
              <a:rPr lang="en-US" sz="4000" dirty="0">
                <a:solidFill>
                  <a:schemeClr val="bg1"/>
                </a:solidFill>
              </a:rPr>
              <a:t>Most shoppers use </a:t>
            </a:r>
            <a:r>
              <a:rPr lang="en-US" sz="4000" dirty="0">
                <a:solidFill>
                  <a:srgbClr val="FFFF00"/>
                </a:solidFill>
              </a:rPr>
              <a:t>#2 Browser</a:t>
            </a:r>
          </a:p>
          <a:p>
            <a:r>
              <a:rPr lang="en-US" sz="4000" dirty="0">
                <a:solidFill>
                  <a:schemeClr val="bg1"/>
                </a:solidFill>
              </a:rPr>
              <a:t>Website is not able to </a:t>
            </a:r>
            <a:r>
              <a:rPr lang="en-US" sz="4000" dirty="0">
                <a:solidFill>
                  <a:srgbClr val="FFFF00"/>
                </a:solidFill>
              </a:rPr>
              <a:t>attract New Visitors </a:t>
            </a:r>
            <a:r>
              <a:rPr lang="en-US" sz="4000" dirty="0">
                <a:solidFill>
                  <a:schemeClr val="bg1"/>
                </a:solidFill>
              </a:rPr>
              <a:t>but have really </a:t>
            </a:r>
            <a:r>
              <a:rPr lang="en-US" sz="4000" dirty="0">
                <a:solidFill>
                  <a:srgbClr val="FFC000"/>
                </a:solidFill>
              </a:rPr>
              <a:t>good Retention rate</a:t>
            </a:r>
          </a:p>
          <a:p>
            <a:r>
              <a:rPr lang="en-US" sz="4000" dirty="0">
                <a:solidFill>
                  <a:schemeClr val="bg1"/>
                </a:solidFill>
              </a:rPr>
              <a:t>November is the most </a:t>
            </a:r>
            <a:r>
              <a:rPr lang="en-US" sz="4000" dirty="0">
                <a:solidFill>
                  <a:srgbClr val="92D050"/>
                </a:solidFill>
              </a:rPr>
              <a:t>Profitable month</a:t>
            </a:r>
          </a:p>
          <a:p>
            <a:r>
              <a:rPr lang="en-US" sz="4000" dirty="0">
                <a:solidFill>
                  <a:schemeClr val="bg1"/>
                </a:solidFill>
              </a:rPr>
              <a:t>People who generally shops from our website spent around </a:t>
            </a:r>
            <a:r>
              <a:rPr lang="en-US" sz="4000" dirty="0">
                <a:solidFill>
                  <a:srgbClr val="00B050"/>
                </a:solidFill>
              </a:rPr>
              <a:t>1000 – 2500 seconds </a:t>
            </a:r>
            <a:r>
              <a:rPr lang="en-US" sz="4000" dirty="0">
                <a:solidFill>
                  <a:schemeClr val="bg1"/>
                </a:solidFill>
              </a:rPr>
              <a:t>on product page</a:t>
            </a:r>
          </a:p>
          <a:p>
            <a:endParaRPr lang="en-US" sz="4000" dirty="0">
              <a:solidFill>
                <a:srgbClr val="FFFF00"/>
              </a:solidFill>
            </a:endParaRPr>
          </a:p>
          <a:p>
            <a:endParaRPr lang="en-US" sz="4000" dirty="0">
              <a:solidFill>
                <a:srgbClr val="FFFF00"/>
              </a:solidFill>
            </a:endParaRPr>
          </a:p>
          <a:p>
            <a:endParaRPr lang="en-US" sz="4000" dirty="0">
              <a:solidFill>
                <a:srgbClr val="FFFF00"/>
              </a:solidFill>
            </a:endParaRPr>
          </a:p>
          <a:p>
            <a:endParaRPr lang="en-IN" sz="4000" dirty="0">
              <a:solidFill>
                <a:srgbClr val="FFFF00"/>
              </a:solidFill>
            </a:endParaRPr>
          </a:p>
        </p:txBody>
      </p:sp>
    </p:spTree>
    <p:extLst>
      <p:ext uri="{BB962C8B-B14F-4D97-AF65-F5344CB8AC3E}">
        <p14:creationId xmlns:p14="http://schemas.microsoft.com/office/powerpoint/2010/main" val="310746092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45" y="-648557"/>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568170" y="109575"/>
            <a:ext cx="12374731" cy="1111105"/>
          </a:xfrm>
        </p:spPr>
        <p:txBody>
          <a:bodyPr>
            <a:normAutofit/>
          </a:bodyPr>
          <a:lstStyle/>
          <a:p>
            <a:pPr algn="ctr"/>
            <a:r>
              <a:rPr lang="en-US" sz="6000" b="1" dirty="0">
                <a:solidFill>
                  <a:schemeClr val="bg1"/>
                </a:solidFill>
              </a:rPr>
              <a:t>Model Training:</a:t>
            </a: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4518734" y="1358284"/>
            <a:ext cx="7358108" cy="4500977"/>
          </a:xfrm>
        </p:spPr>
        <p:txBody>
          <a:bodyPr>
            <a:normAutofit fontScale="92500"/>
          </a:bodyPr>
          <a:lstStyle/>
          <a:p>
            <a:r>
              <a:rPr lang="en-US" sz="4000" dirty="0">
                <a:solidFill>
                  <a:schemeClr val="bg1"/>
                </a:solidFill>
              </a:rPr>
              <a:t> I trained the model using </a:t>
            </a:r>
            <a:r>
              <a:rPr lang="en-US" sz="4000" dirty="0">
                <a:solidFill>
                  <a:srgbClr val="00B050"/>
                </a:solidFill>
              </a:rPr>
              <a:t>Logistic Regression, Decision Tree, Random Forest, Bagging Classifier, SVM,KNN and Voting Classifier</a:t>
            </a:r>
          </a:p>
          <a:p>
            <a:r>
              <a:rPr lang="en-US" sz="4000" dirty="0">
                <a:solidFill>
                  <a:schemeClr val="bg1"/>
                </a:solidFill>
              </a:rPr>
              <a:t>However, </a:t>
            </a:r>
            <a:r>
              <a:rPr lang="en-US" sz="4000" dirty="0">
                <a:solidFill>
                  <a:srgbClr val="FFFF00"/>
                </a:solidFill>
              </a:rPr>
              <a:t>Random Forest and Bagging Classifier </a:t>
            </a:r>
            <a:r>
              <a:rPr lang="en-US" sz="4000" dirty="0">
                <a:solidFill>
                  <a:schemeClr val="bg1"/>
                </a:solidFill>
              </a:rPr>
              <a:t>seems to more accurate models (as shown in the figure)</a:t>
            </a:r>
          </a:p>
          <a:p>
            <a:endParaRPr lang="en-US" sz="4000" dirty="0">
              <a:solidFill>
                <a:srgbClr val="FFFF00"/>
              </a:solidFill>
            </a:endParaRPr>
          </a:p>
          <a:p>
            <a:endParaRPr lang="en-US" sz="4000" dirty="0">
              <a:solidFill>
                <a:srgbClr val="FFFF00"/>
              </a:solidFill>
            </a:endParaRPr>
          </a:p>
          <a:p>
            <a:endParaRPr lang="en-US" sz="4000" dirty="0">
              <a:solidFill>
                <a:srgbClr val="FFFF00"/>
              </a:solidFill>
            </a:endParaRPr>
          </a:p>
          <a:p>
            <a:endParaRPr lang="en-IN" sz="4000" dirty="0">
              <a:solidFill>
                <a:srgbClr val="FFFF00"/>
              </a:solidFill>
            </a:endParaRPr>
          </a:p>
        </p:txBody>
      </p:sp>
      <p:pic>
        <p:nvPicPr>
          <p:cNvPr id="6" name="Picture 5">
            <a:extLst>
              <a:ext uri="{FF2B5EF4-FFF2-40B4-BE49-F238E27FC236}">
                <a16:creationId xmlns:a16="http://schemas.microsoft.com/office/drawing/2014/main" id="{78D9E213-49CF-1CAD-356B-1B982A0ACE3E}"/>
              </a:ext>
            </a:extLst>
          </p:cNvPr>
          <p:cNvPicPr>
            <a:picLocks noChangeAspect="1"/>
          </p:cNvPicPr>
          <p:nvPr/>
        </p:nvPicPr>
        <p:blipFill>
          <a:blip r:embed="rId4"/>
          <a:stretch>
            <a:fillRect/>
          </a:stretch>
        </p:blipFill>
        <p:spPr>
          <a:xfrm>
            <a:off x="408372" y="1739051"/>
            <a:ext cx="3949085" cy="3010503"/>
          </a:xfrm>
          <a:prstGeom prst="rect">
            <a:avLst/>
          </a:prstGeom>
        </p:spPr>
      </p:pic>
    </p:spTree>
    <p:extLst>
      <p:ext uri="{BB962C8B-B14F-4D97-AF65-F5344CB8AC3E}">
        <p14:creationId xmlns:p14="http://schemas.microsoft.com/office/powerpoint/2010/main" val="243561880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932" y="-750164"/>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505658" y="0"/>
            <a:ext cx="12374731" cy="1111105"/>
          </a:xfrm>
        </p:spPr>
        <p:txBody>
          <a:bodyPr>
            <a:normAutofit/>
          </a:bodyPr>
          <a:lstStyle/>
          <a:p>
            <a:pPr algn="ctr"/>
            <a:r>
              <a:rPr lang="en-US" sz="6000" b="1" dirty="0">
                <a:solidFill>
                  <a:schemeClr val="bg1"/>
                </a:solidFill>
              </a:rPr>
              <a:t>Performance Estimates</a:t>
            </a: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170177" y="1162976"/>
            <a:ext cx="11301274" cy="1384915"/>
          </a:xfrm>
        </p:spPr>
        <p:txBody>
          <a:bodyPr>
            <a:normAutofit fontScale="85000" lnSpcReduction="20000"/>
          </a:bodyPr>
          <a:lstStyle/>
          <a:p>
            <a:r>
              <a:rPr lang="en-US" sz="4200" dirty="0">
                <a:solidFill>
                  <a:schemeClr val="bg1"/>
                </a:solidFill>
              </a:rPr>
              <a:t>I ran </a:t>
            </a:r>
            <a:r>
              <a:rPr lang="en-US" sz="4200" dirty="0" err="1">
                <a:solidFill>
                  <a:schemeClr val="bg1"/>
                </a:solidFill>
              </a:rPr>
              <a:t>GridSearchCV</a:t>
            </a:r>
            <a:r>
              <a:rPr lang="en-US" sz="4200" dirty="0">
                <a:solidFill>
                  <a:schemeClr val="bg1"/>
                </a:solidFill>
              </a:rPr>
              <a:t>() on Random Forest model for </a:t>
            </a:r>
            <a:r>
              <a:rPr lang="en-US" sz="4200" dirty="0" err="1">
                <a:solidFill>
                  <a:schemeClr val="bg1"/>
                </a:solidFill>
              </a:rPr>
              <a:t>hypertuning</a:t>
            </a:r>
            <a:r>
              <a:rPr lang="en-US" sz="4200" dirty="0">
                <a:solidFill>
                  <a:schemeClr val="bg1"/>
                </a:solidFill>
              </a:rPr>
              <a:t> and the reliability of the model</a:t>
            </a:r>
          </a:p>
          <a:p>
            <a:r>
              <a:rPr lang="en-US" sz="4200" dirty="0">
                <a:solidFill>
                  <a:schemeClr val="bg1"/>
                </a:solidFill>
              </a:rPr>
              <a:t>Here are the results : </a:t>
            </a:r>
          </a:p>
          <a:p>
            <a:endParaRPr lang="en-US" sz="4000" dirty="0">
              <a:solidFill>
                <a:srgbClr val="FFFF00"/>
              </a:solidFill>
            </a:endParaRPr>
          </a:p>
          <a:p>
            <a:endParaRPr lang="en-US" sz="4000" dirty="0">
              <a:solidFill>
                <a:srgbClr val="FFFF00"/>
              </a:solidFill>
            </a:endParaRPr>
          </a:p>
          <a:p>
            <a:endParaRPr lang="en-IN" sz="4000" dirty="0">
              <a:solidFill>
                <a:srgbClr val="FFFF00"/>
              </a:solidFill>
            </a:endParaRPr>
          </a:p>
        </p:txBody>
      </p:sp>
      <p:pic>
        <p:nvPicPr>
          <p:cNvPr id="9" name="Picture 8">
            <a:extLst>
              <a:ext uri="{FF2B5EF4-FFF2-40B4-BE49-F238E27FC236}">
                <a16:creationId xmlns:a16="http://schemas.microsoft.com/office/drawing/2014/main" id="{20A133E5-F678-EFEF-8975-0CC4A6407316}"/>
              </a:ext>
            </a:extLst>
          </p:cNvPr>
          <p:cNvPicPr>
            <a:picLocks noChangeAspect="1"/>
          </p:cNvPicPr>
          <p:nvPr/>
        </p:nvPicPr>
        <p:blipFill>
          <a:blip r:embed="rId4"/>
          <a:stretch>
            <a:fillRect/>
          </a:stretch>
        </p:blipFill>
        <p:spPr>
          <a:xfrm>
            <a:off x="519112" y="2599762"/>
            <a:ext cx="11153775" cy="3618727"/>
          </a:xfrm>
          <a:prstGeom prst="rect">
            <a:avLst/>
          </a:prstGeom>
        </p:spPr>
      </p:pic>
    </p:spTree>
    <p:extLst>
      <p:ext uri="{BB962C8B-B14F-4D97-AF65-F5344CB8AC3E}">
        <p14:creationId xmlns:p14="http://schemas.microsoft.com/office/powerpoint/2010/main" val="25736661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1" y="-630316"/>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p:txBody>
          <a:bodyPr/>
          <a:lstStyle/>
          <a:p>
            <a:pPr algn="ctr"/>
            <a:r>
              <a:rPr lang="en-US" b="1" dirty="0">
                <a:solidFill>
                  <a:schemeClr val="bg1"/>
                </a:solidFill>
                <a:latin typeface="+mn-lt"/>
              </a:rPr>
              <a:t>INTRODUCTION</a:t>
            </a:r>
            <a:endParaRPr lang="en-IN" b="1" dirty="0">
              <a:solidFill>
                <a:schemeClr val="bg1"/>
              </a:solidFill>
              <a:latin typeface="+mn-lt"/>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p:txBody>
          <a:bodyPr>
            <a:normAutofit/>
          </a:bodyPr>
          <a:lstStyle/>
          <a:p>
            <a:r>
              <a:rPr lang="en-US" sz="3600" dirty="0">
                <a:solidFill>
                  <a:schemeClr val="bg1"/>
                </a:solidFill>
              </a:rPr>
              <a:t>In Today's digital era, online shopping has become increasingly significant, revolutionizing the way people shop and businesses operate. </a:t>
            </a:r>
          </a:p>
          <a:p>
            <a:r>
              <a:rPr lang="en-US" sz="3600" dirty="0">
                <a:solidFill>
                  <a:schemeClr val="bg1"/>
                </a:solidFill>
              </a:rPr>
              <a:t>Online shopping allows customers to browse, compare prices, and make purchases from the comfort of their homes, eliminating the need for physical stores and expanding market reach for businesses. </a:t>
            </a:r>
            <a:endParaRPr lang="en-IN" sz="3600" dirty="0">
              <a:solidFill>
                <a:schemeClr val="bg1"/>
              </a:solidFill>
            </a:endParaRPr>
          </a:p>
        </p:txBody>
      </p:sp>
    </p:spTree>
    <p:extLst>
      <p:ext uri="{BB962C8B-B14F-4D97-AF65-F5344CB8AC3E}">
        <p14:creationId xmlns:p14="http://schemas.microsoft.com/office/powerpoint/2010/main" val="43342522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023" y="-671524"/>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505658" y="0"/>
            <a:ext cx="12374731" cy="1111105"/>
          </a:xfrm>
        </p:spPr>
        <p:txBody>
          <a:bodyPr>
            <a:normAutofit/>
          </a:bodyPr>
          <a:lstStyle/>
          <a:p>
            <a:pPr algn="ctr"/>
            <a:r>
              <a:rPr lang="en-US" sz="6000" b="1" dirty="0">
                <a:solidFill>
                  <a:schemeClr val="bg1"/>
                </a:solidFill>
              </a:rPr>
              <a:t>Model Evaluation</a:t>
            </a: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170177" y="1162976"/>
            <a:ext cx="11301274" cy="1384915"/>
          </a:xfrm>
        </p:spPr>
        <p:txBody>
          <a:bodyPr>
            <a:normAutofit/>
          </a:bodyPr>
          <a:lstStyle/>
          <a:p>
            <a:endParaRPr lang="en-US" sz="4000" dirty="0">
              <a:solidFill>
                <a:srgbClr val="FFFF00"/>
              </a:solidFill>
            </a:endParaRPr>
          </a:p>
          <a:p>
            <a:endParaRPr lang="en-US" sz="4000" dirty="0">
              <a:solidFill>
                <a:srgbClr val="FFFF00"/>
              </a:solidFill>
            </a:endParaRPr>
          </a:p>
          <a:p>
            <a:endParaRPr lang="en-IN" sz="4000" dirty="0">
              <a:solidFill>
                <a:srgbClr val="FFFF00"/>
              </a:solidFill>
            </a:endParaRPr>
          </a:p>
        </p:txBody>
      </p:sp>
      <p:pic>
        <p:nvPicPr>
          <p:cNvPr id="6" name="Picture 5">
            <a:extLst>
              <a:ext uri="{FF2B5EF4-FFF2-40B4-BE49-F238E27FC236}">
                <a16:creationId xmlns:a16="http://schemas.microsoft.com/office/drawing/2014/main" id="{28A9069F-276E-085E-C8C9-F62A6DAA8919}"/>
              </a:ext>
            </a:extLst>
          </p:cNvPr>
          <p:cNvPicPr>
            <a:picLocks noChangeAspect="1"/>
          </p:cNvPicPr>
          <p:nvPr/>
        </p:nvPicPr>
        <p:blipFill>
          <a:blip r:embed="rId4"/>
          <a:stretch>
            <a:fillRect/>
          </a:stretch>
        </p:blipFill>
        <p:spPr>
          <a:xfrm rot="21277401">
            <a:off x="170177" y="1605462"/>
            <a:ext cx="5447951" cy="2486025"/>
          </a:xfrm>
          <a:prstGeom prst="rect">
            <a:avLst/>
          </a:prstGeom>
        </p:spPr>
      </p:pic>
      <p:pic>
        <p:nvPicPr>
          <p:cNvPr id="9" name="Picture 8">
            <a:extLst>
              <a:ext uri="{FF2B5EF4-FFF2-40B4-BE49-F238E27FC236}">
                <a16:creationId xmlns:a16="http://schemas.microsoft.com/office/drawing/2014/main" id="{58692B00-C604-0D2E-2E73-6229AA569D51}"/>
              </a:ext>
            </a:extLst>
          </p:cNvPr>
          <p:cNvPicPr>
            <a:picLocks noChangeAspect="1"/>
          </p:cNvPicPr>
          <p:nvPr/>
        </p:nvPicPr>
        <p:blipFill rotWithShape="1">
          <a:blip r:embed="rId5"/>
          <a:srcRect l="9500" t="9770" r="18892" b="2590"/>
          <a:stretch/>
        </p:blipFill>
        <p:spPr>
          <a:xfrm>
            <a:off x="6096000" y="1370022"/>
            <a:ext cx="5592932" cy="4983554"/>
          </a:xfrm>
          <a:prstGeom prst="rect">
            <a:avLst/>
          </a:prstGeom>
        </p:spPr>
      </p:pic>
    </p:spTree>
    <p:extLst>
      <p:ext uri="{BB962C8B-B14F-4D97-AF65-F5344CB8AC3E}">
        <p14:creationId xmlns:p14="http://schemas.microsoft.com/office/powerpoint/2010/main" val="350432210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99" y="-634754"/>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505658" y="0"/>
            <a:ext cx="12374731" cy="1111105"/>
          </a:xfrm>
        </p:spPr>
        <p:txBody>
          <a:bodyPr>
            <a:normAutofit/>
          </a:bodyPr>
          <a:lstStyle/>
          <a:p>
            <a:pPr algn="ctr"/>
            <a:r>
              <a:rPr lang="en-US" sz="6000" b="1" dirty="0">
                <a:solidFill>
                  <a:schemeClr val="bg1"/>
                </a:solidFill>
              </a:rPr>
              <a:t> Insights and Recommendations:</a:t>
            </a: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170177" y="1162976"/>
            <a:ext cx="11317528" cy="5166803"/>
          </a:xfrm>
        </p:spPr>
        <p:txBody>
          <a:bodyPr>
            <a:normAutofit fontScale="70000" lnSpcReduction="20000"/>
          </a:bodyPr>
          <a:lstStyle/>
          <a:p>
            <a:r>
              <a:rPr lang="en-US" sz="4200" b="1" dirty="0">
                <a:solidFill>
                  <a:schemeClr val="accent4"/>
                </a:solidFill>
              </a:rPr>
              <a:t>Target Marketing Efforts</a:t>
            </a:r>
            <a:r>
              <a:rPr lang="en-US" sz="4200" dirty="0">
                <a:solidFill>
                  <a:schemeClr val="bg1"/>
                </a:solidFill>
              </a:rPr>
              <a:t>: Focus marketing efforts on Region 1 since it attracts the majority of shoppers. Allocate resources and campaigns specifically targeting this region to maximize reach and engagement.</a:t>
            </a:r>
          </a:p>
          <a:p>
            <a:r>
              <a:rPr lang="en-US" sz="4200" b="1" dirty="0">
                <a:solidFill>
                  <a:schemeClr val="accent4"/>
                </a:solidFill>
              </a:rPr>
              <a:t>Optimize Website</a:t>
            </a:r>
            <a:r>
              <a:rPr lang="en-US" sz="4200" dirty="0">
                <a:solidFill>
                  <a:schemeClr val="bg1"/>
                </a:solidFill>
              </a:rPr>
              <a:t> </a:t>
            </a:r>
            <a:r>
              <a:rPr lang="en-US" sz="4200" b="1" dirty="0">
                <a:solidFill>
                  <a:schemeClr val="accent4"/>
                </a:solidFill>
              </a:rPr>
              <a:t>Compatibility</a:t>
            </a:r>
            <a:r>
              <a:rPr lang="en-US" sz="4200" dirty="0">
                <a:solidFill>
                  <a:schemeClr val="bg1"/>
                </a:solidFill>
              </a:rPr>
              <a:t>: Given that most shoppers use Browser 2, ensure that the website is fully optimized and compatible with this browser. Conduct regular testing and updates to ensure a seamless user experience.</a:t>
            </a:r>
          </a:p>
          <a:p>
            <a:r>
              <a:rPr lang="en-US" sz="4200" b="1" dirty="0">
                <a:solidFill>
                  <a:schemeClr val="accent4"/>
                </a:solidFill>
              </a:rPr>
              <a:t>Enhance New Visitor Acquisition</a:t>
            </a:r>
            <a:r>
              <a:rPr lang="en-US" sz="4200" dirty="0">
                <a:solidFill>
                  <a:schemeClr val="bg1"/>
                </a:solidFill>
              </a:rPr>
              <a:t>: Despite good retention rates, the website is struggling to attract new visitors. Implement targeted marketing strategies to increase brand awareness and attract new users. Consider social media advertising, search engine optimization (SEO), and referral programs to expand the customer base.</a:t>
            </a:r>
          </a:p>
          <a:p>
            <a:endParaRPr lang="en-US" sz="4000" dirty="0">
              <a:solidFill>
                <a:srgbClr val="FFFF00"/>
              </a:solidFill>
            </a:endParaRPr>
          </a:p>
          <a:p>
            <a:endParaRPr lang="en-IN" sz="4000" dirty="0">
              <a:solidFill>
                <a:srgbClr val="FFFF00"/>
              </a:solidFill>
            </a:endParaRPr>
          </a:p>
        </p:txBody>
      </p:sp>
    </p:spTree>
    <p:extLst>
      <p:ext uri="{BB962C8B-B14F-4D97-AF65-F5344CB8AC3E}">
        <p14:creationId xmlns:p14="http://schemas.microsoft.com/office/powerpoint/2010/main" val="41674540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10" y="-679141"/>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281876" y="810087"/>
            <a:ext cx="11823555" cy="5237825"/>
          </a:xfrm>
        </p:spPr>
        <p:txBody>
          <a:bodyPr>
            <a:noAutofit/>
          </a:bodyPr>
          <a:lstStyle/>
          <a:p>
            <a:r>
              <a:rPr lang="en-US" sz="2850" b="1" dirty="0">
                <a:solidFill>
                  <a:schemeClr val="accent4"/>
                </a:solidFill>
              </a:rPr>
              <a:t>Leverage November's Profitability</a:t>
            </a:r>
            <a:r>
              <a:rPr lang="en-US" sz="2850" dirty="0">
                <a:solidFill>
                  <a:schemeClr val="bg1"/>
                </a:solidFill>
              </a:rPr>
              <a:t>: Capitalize on the profitability of November by launching special promotions, discounts, or exclusive offers during this month. Develop marketing campaigns tailored to the seasonal shopping behavior observed in November to further drive sales.</a:t>
            </a:r>
          </a:p>
          <a:p>
            <a:r>
              <a:rPr lang="en-US" sz="2850" b="1" dirty="0">
                <a:solidFill>
                  <a:schemeClr val="accent4"/>
                </a:solidFill>
              </a:rPr>
              <a:t>Focus on Weekend Revenue Generation: </a:t>
            </a:r>
            <a:r>
              <a:rPr lang="en-US" sz="2850" dirty="0">
                <a:solidFill>
                  <a:schemeClr val="bg1"/>
                </a:solidFill>
              </a:rPr>
              <a:t>Allocate additional resources and marketing efforts to capitalize on the higher revenue generation during weekends. Develop targeted promotions or exclusive deals specifically for weekends to attract more visitors and drive sales.</a:t>
            </a:r>
          </a:p>
          <a:p>
            <a:r>
              <a:rPr lang="en-US" sz="2850" b="1" dirty="0">
                <a:solidFill>
                  <a:schemeClr val="accent4"/>
                </a:solidFill>
              </a:rPr>
              <a:t>Nurture New Visitors during Weekends: </a:t>
            </a:r>
            <a:r>
              <a:rPr lang="en-US" sz="2850" dirty="0">
                <a:solidFill>
                  <a:schemeClr val="bg1"/>
                </a:solidFill>
              </a:rPr>
              <a:t>Leverage the trend of new visitors generating revenue on weekends by tailoring marketing campaigns to this segment. Offer incentives, discounts, or personalized recommendations to encourage new visitors to make a purchase during their weekend visits.</a:t>
            </a:r>
            <a:endParaRPr lang="en-US" sz="2850" dirty="0">
              <a:solidFill>
                <a:srgbClr val="FFFF00"/>
              </a:solidFill>
            </a:endParaRPr>
          </a:p>
        </p:txBody>
      </p:sp>
    </p:spTree>
    <p:extLst>
      <p:ext uri="{BB962C8B-B14F-4D97-AF65-F5344CB8AC3E}">
        <p14:creationId xmlns:p14="http://schemas.microsoft.com/office/powerpoint/2010/main" val="155204216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689" y="-865573"/>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505659" y="834501"/>
            <a:ext cx="12374731" cy="4740675"/>
          </a:xfrm>
        </p:spPr>
        <p:txBody>
          <a:bodyPr>
            <a:normAutofit/>
          </a:bodyPr>
          <a:lstStyle/>
          <a:p>
            <a:pPr algn="ctr"/>
            <a:r>
              <a:rPr lang="en-US" sz="9600" b="1" dirty="0">
                <a:solidFill>
                  <a:schemeClr val="bg1"/>
                </a:solidFill>
              </a:rPr>
              <a:t>THANK YOU</a:t>
            </a:r>
          </a:p>
        </p:txBody>
      </p:sp>
    </p:spTree>
    <p:extLst>
      <p:ext uri="{BB962C8B-B14F-4D97-AF65-F5344CB8AC3E}">
        <p14:creationId xmlns:p14="http://schemas.microsoft.com/office/powerpoint/2010/main" val="21155272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1" y="-630316"/>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p:txBody>
          <a:bodyPr>
            <a:normAutofit/>
          </a:bodyPr>
          <a:lstStyle/>
          <a:p>
            <a:pPr algn="ctr"/>
            <a:r>
              <a:rPr lang="en-US" sz="6600" b="1" dirty="0">
                <a:solidFill>
                  <a:schemeClr val="bg1"/>
                </a:solidFill>
              </a:rPr>
              <a:t>IMPORTANCE</a:t>
            </a:r>
            <a:endParaRPr lang="en-IN" sz="66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p:txBody>
          <a:bodyPr/>
          <a:lstStyle/>
          <a:p>
            <a:r>
              <a:rPr lang="en-US" sz="3600" dirty="0">
                <a:solidFill>
                  <a:schemeClr val="bg1"/>
                </a:solidFill>
              </a:rPr>
              <a:t>That is why understanding and analyzing the shoppers intention will give edge to any business against their competitors and could help the business to grow exponentially</a:t>
            </a:r>
          </a:p>
          <a:p>
            <a:r>
              <a:rPr lang="en-US" sz="3600" dirty="0">
                <a:solidFill>
                  <a:schemeClr val="bg1"/>
                </a:solidFill>
              </a:rPr>
              <a:t>Interpreting and analyzing will also help the business to optimize marketing strategies, personalize user experiences, and improve conversion rates.</a:t>
            </a:r>
          </a:p>
          <a:p>
            <a:endParaRPr lang="en-IN" dirty="0"/>
          </a:p>
        </p:txBody>
      </p:sp>
    </p:spTree>
    <p:extLst>
      <p:ext uri="{BB962C8B-B14F-4D97-AF65-F5344CB8AC3E}">
        <p14:creationId xmlns:p14="http://schemas.microsoft.com/office/powerpoint/2010/main" val="16278797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1" y="-630316"/>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p:txBody>
          <a:bodyPr>
            <a:normAutofit/>
          </a:bodyPr>
          <a:lstStyle/>
          <a:p>
            <a:pPr algn="ctr"/>
            <a:r>
              <a:rPr lang="en-US" sz="6600" b="1" dirty="0">
                <a:solidFill>
                  <a:schemeClr val="bg1"/>
                </a:solidFill>
              </a:rPr>
              <a:t>SIGNIFICANCE</a:t>
            </a:r>
            <a:endParaRPr lang="en-IN" sz="66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p:txBody>
          <a:bodyPr>
            <a:normAutofit/>
          </a:bodyPr>
          <a:lstStyle/>
          <a:p>
            <a:r>
              <a:rPr lang="en-US" sz="3200" b="1" dirty="0">
                <a:solidFill>
                  <a:schemeClr val="accent2"/>
                </a:solidFill>
              </a:rPr>
              <a:t>Targeted marketing campaigns </a:t>
            </a:r>
            <a:r>
              <a:rPr lang="en-US" sz="3200" b="1" dirty="0">
                <a:solidFill>
                  <a:schemeClr val="bg1"/>
                </a:solidFill>
              </a:rPr>
              <a:t>– </a:t>
            </a:r>
            <a:r>
              <a:rPr lang="en-US" sz="3200" dirty="0">
                <a:solidFill>
                  <a:schemeClr val="bg1"/>
                </a:solidFill>
              </a:rPr>
              <a:t>Businesses can leverage our predictive model by doing targeted marketing campaigns</a:t>
            </a:r>
          </a:p>
          <a:p>
            <a:r>
              <a:rPr lang="en-IN" sz="3200" b="1" dirty="0">
                <a:solidFill>
                  <a:schemeClr val="accent2"/>
                </a:solidFill>
              </a:rPr>
              <a:t>Website Optimization </a:t>
            </a:r>
            <a:r>
              <a:rPr lang="en-IN" sz="3200" b="1" dirty="0">
                <a:solidFill>
                  <a:schemeClr val="bg1"/>
                </a:solidFill>
              </a:rPr>
              <a:t>– Optimizing the website as per the need of the shoppers will help the business to rise exponentially</a:t>
            </a:r>
          </a:p>
          <a:p>
            <a:r>
              <a:rPr lang="en-IN" sz="3200" b="1" dirty="0">
                <a:solidFill>
                  <a:schemeClr val="accent2"/>
                </a:solidFill>
              </a:rPr>
              <a:t>Identify Customers </a:t>
            </a:r>
            <a:r>
              <a:rPr lang="en-IN" sz="3200" b="1" dirty="0">
                <a:solidFill>
                  <a:schemeClr val="bg1"/>
                </a:solidFill>
              </a:rPr>
              <a:t>– Our </a:t>
            </a:r>
            <a:r>
              <a:rPr lang="en-US" sz="3200" b="1" dirty="0">
                <a:solidFill>
                  <a:schemeClr val="bg1"/>
                </a:solidFill>
              </a:rPr>
              <a:t>predictive model can help businesses identify customers who are more likely to make a purchase, thereby maximizing sales opportunities.</a:t>
            </a:r>
            <a:endParaRPr lang="en-IN" sz="3200" b="1" dirty="0">
              <a:solidFill>
                <a:schemeClr val="bg1"/>
              </a:solidFill>
            </a:endParaRPr>
          </a:p>
        </p:txBody>
      </p:sp>
    </p:spTree>
    <p:extLst>
      <p:ext uri="{BB962C8B-B14F-4D97-AF65-F5344CB8AC3E}">
        <p14:creationId xmlns:p14="http://schemas.microsoft.com/office/powerpoint/2010/main" val="387982799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1" y="-630316"/>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p:txBody>
          <a:bodyPr>
            <a:normAutofit/>
          </a:bodyPr>
          <a:lstStyle/>
          <a:p>
            <a:pPr algn="ctr"/>
            <a:r>
              <a:rPr lang="en-US" sz="6600" b="1" dirty="0">
                <a:solidFill>
                  <a:schemeClr val="bg1"/>
                </a:solidFill>
              </a:rPr>
              <a:t>OBJECTIVE</a:t>
            </a:r>
            <a:endParaRPr lang="en-IN" sz="66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p:txBody>
          <a:bodyPr>
            <a:normAutofit/>
          </a:bodyPr>
          <a:lstStyle/>
          <a:p>
            <a:r>
              <a:rPr lang="en-US" sz="3200" dirty="0">
                <a:solidFill>
                  <a:srgbClr val="FFFF00"/>
                </a:solidFill>
              </a:rPr>
              <a:t>The Purpose of my Project</a:t>
            </a:r>
            <a:r>
              <a:rPr lang="en-US" sz="3200" dirty="0">
                <a:solidFill>
                  <a:schemeClr val="bg1"/>
                </a:solidFill>
              </a:rPr>
              <a:t>: to develop a predictive model that can determine the </a:t>
            </a:r>
            <a:r>
              <a:rPr lang="en-US" sz="3200" dirty="0">
                <a:solidFill>
                  <a:srgbClr val="FFC000"/>
                </a:solidFill>
              </a:rPr>
              <a:t>likelihood of a shopper making a purchase.</a:t>
            </a:r>
          </a:p>
          <a:p>
            <a:r>
              <a:rPr lang="en-US" sz="3200" dirty="0">
                <a:solidFill>
                  <a:schemeClr val="bg1"/>
                </a:solidFill>
              </a:rPr>
              <a:t>The Model will leverage online behavior data and relevant characteristics of shoppers to make </a:t>
            </a:r>
            <a:r>
              <a:rPr lang="en-US" sz="3200" dirty="0">
                <a:solidFill>
                  <a:srgbClr val="FFFF00"/>
                </a:solidFill>
              </a:rPr>
              <a:t>accurate predictions.</a:t>
            </a:r>
          </a:p>
          <a:p>
            <a:r>
              <a:rPr lang="en-US" sz="3200" dirty="0">
                <a:solidFill>
                  <a:schemeClr val="bg1"/>
                </a:solidFill>
              </a:rPr>
              <a:t>Model’s predictions can assist businesses in </a:t>
            </a:r>
            <a:r>
              <a:rPr lang="en-US" sz="3200" dirty="0">
                <a:solidFill>
                  <a:srgbClr val="FFC000"/>
                </a:solidFill>
              </a:rPr>
              <a:t>tailoring</a:t>
            </a:r>
            <a:r>
              <a:rPr lang="en-US" sz="3200" dirty="0">
                <a:solidFill>
                  <a:schemeClr val="bg1"/>
                </a:solidFill>
              </a:rPr>
              <a:t> their </a:t>
            </a:r>
            <a:r>
              <a:rPr lang="en-US" sz="3200" dirty="0">
                <a:solidFill>
                  <a:srgbClr val="FFC000"/>
                </a:solidFill>
              </a:rPr>
              <a:t>marketing efforts </a:t>
            </a:r>
            <a:r>
              <a:rPr lang="en-US" sz="3200" dirty="0">
                <a:solidFill>
                  <a:schemeClr val="bg1"/>
                </a:solidFill>
              </a:rPr>
              <a:t>and enhancing the </a:t>
            </a:r>
            <a:r>
              <a:rPr lang="en-US" sz="3200" dirty="0">
                <a:solidFill>
                  <a:srgbClr val="92D050"/>
                </a:solidFill>
              </a:rPr>
              <a:t>overall shopping experience.</a:t>
            </a:r>
            <a:endParaRPr lang="en-IN" sz="3200" dirty="0">
              <a:solidFill>
                <a:srgbClr val="92D050"/>
              </a:solidFill>
            </a:endParaRPr>
          </a:p>
        </p:txBody>
      </p:sp>
    </p:spTree>
    <p:extLst>
      <p:ext uri="{BB962C8B-B14F-4D97-AF65-F5344CB8AC3E}">
        <p14:creationId xmlns:p14="http://schemas.microsoft.com/office/powerpoint/2010/main" val="218400787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1" y="-630316"/>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p:txBody>
          <a:bodyPr>
            <a:normAutofit/>
          </a:bodyPr>
          <a:lstStyle/>
          <a:p>
            <a:pPr algn="ctr"/>
            <a:r>
              <a:rPr lang="en-US" sz="6600" b="1" dirty="0">
                <a:solidFill>
                  <a:schemeClr val="bg1"/>
                </a:solidFill>
              </a:rPr>
              <a:t>FEATURES &amp; TARGET VARIABLE </a:t>
            </a:r>
            <a:endParaRPr lang="en-IN" sz="66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3497802" y="1825625"/>
            <a:ext cx="7855998" cy="4351338"/>
          </a:xfrm>
        </p:spPr>
        <p:txBody>
          <a:bodyPr>
            <a:normAutofit fontScale="92500"/>
          </a:bodyPr>
          <a:lstStyle/>
          <a:p>
            <a:r>
              <a:rPr lang="en-US" sz="2350" b="0" i="0" dirty="0">
                <a:solidFill>
                  <a:schemeClr val="bg1"/>
                </a:solidFill>
                <a:effectLst/>
                <a:latin typeface="Söhne"/>
              </a:rPr>
              <a:t>Our </a:t>
            </a:r>
            <a:r>
              <a:rPr lang="en-US" sz="2350" b="0" i="0" dirty="0">
                <a:solidFill>
                  <a:srgbClr val="FF0000"/>
                </a:solidFill>
                <a:effectLst/>
                <a:latin typeface="Söhne"/>
              </a:rPr>
              <a:t>Target Variable </a:t>
            </a:r>
            <a:r>
              <a:rPr lang="en-US" sz="2350" b="0" i="0" dirty="0">
                <a:solidFill>
                  <a:schemeClr val="bg1"/>
                </a:solidFill>
                <a:effectLst/>
                <a:latin typeface="Söhne"/>
              </a:rPr>
              <a:t>is whether a </a:t>
            </a:r>
            <a:r>
              <a:rPr lang="en-US" sz="2350" b="0" i="0" dirty="0">
                <a:solidFill>
                  <a:srgbClr val="FFFF00"/>
                </a:solidFill>
                <a:effectLst/>
                <a:latin typeface="Söhne"/>
              </a:rPr>
              <a:t>shopper makes a purchase or NOT (True or False).</a:t>
            </a:r>
            <a:r>
              <a:rPr lang="en-US" sz="2350" b="0" i="0" dirty="0">
                <a:solidFill>
                  <a:schemeClr val="bg1"/>
                </a:solidFill>
                <a:effectLst/>
                <a:latin typeface="Söhne"/>
              </a:rPr>
              <a:t> It serves as the key indicator of conversion and provides valuable insights into customer behavior.</a:t>
            </a:r>
          </a:p>
          <a:p>
            <a:r>
              <a:rPr lang="en-US" sz="2350" b="0" i="0" dirty="0">
                <a:solidFill>
                  <a:schemeClr val="bg1"/>
                </a:solidFill>
                <a:effectLst/>
                <a:latin typeface="Söhne"/>
              </a:rPr>
              <a:t>The </a:t>
            </a:r>
            <a:r>
              <a:rPr lang="en-US" sz="2350" b="0" i="0" dirty="0">
                <a:solidFill>
                  <a:srgbClr val="FFFF00"/>
                </a:solidFill>
                <a:effectLst/>
                <a:latin typeface="Söhne"/>
              </a:rPr>
              <a:t>GOAL</a:t>
            </a:r>
            <a:r>
              <a:rPr lang="en-US" sz="2350" b="0" i="0" dirty="0">
                <a:solidFill>
                  <a:schemeClr val="bg1"/>
                </a:solidFill>
                <a:effectLst/>
                <a:latin typeface="Söhne"/>
              </a:rPr>
              <a:t> is to develop a Predictive Model that accurately determines the </a:t>
            </a:r>
            <a:r>
              <a:rPr lang="en-US" sz="2350" b="0" i="0" dirty="0">
                <a:solidFill>
                  <a:srgbClr val="FFFF00"/>
                </a:solidFill>
                <a:effectLst/>
                <a:latin typeface="Söhne"/>
              </a:rPr>
              <a:t>likelihood of a shopper making a purchase</a:t>
            </a:r>
            <a:r>
              <a:rPr lang="en-US" sz="2350" b="0" i="0" dirty="0">
                <a:solidFill>
                  <a:schemeClr val="bg1"/>
                </a:solidFill>
                <a:effectLst/>
                <a:latin typeface="Söhne"/>
              </a:rPr>
              <a:t> based on their online behavior and characteristics.</a:t>
            </a:r>
          </a:p>
          <a:p>
            <a:r>
              <a:rPr lang="en-US" sz="2350" b="0" i="0" dirty="0">
                <a:solidFill>
                  <a:schemeClr val="bg1"/>
                </a:solidFill>
                <a:effectLst/>
                <a:latin typeface="Söhne"/>
              </a:rPr>
              <a:t>The </a:t>
            </a:r>
            <a:r>
              <a:rPr lang="en-US" sz="2350" b="0" i="0" dirty="0">
                <a:solidFill>
                  <a:srgbClr val="FFC000"/>
                </a:solidFill>
                <a:effectLst/>
                <a:latin typeface="Söhne"/>
              </a:rPr>
              <a:t>Features</a:t>
            </a:r>
            <a:r>
              <a:rPr lang="en-US" sz="2350" b="0" i="0" dirty="0">
                <a:solidFill>
                  <a:schemeClr val="bg1"/>
                </a:solidFill>
                <a:effectLst/>
                <a:latin typeface="Söhne"/>
              </a:rPr>
              <a:t> used in the model encompass a wide range of factors that can influence shopper behavior. These include browsing patterns, such as the </a:t>
            </a:r>
            <a:r>
              <a:rPr lang="en-US" sz="2350" b="0" i="0" dirty="0">
                <a:solidFill>
                  <a:srgbClr val="FF0000"/>
                </a:solidFill>
                <a:effectLst/>
                <a:latin typeface="Söhne"/>
              </a:rPr>
              <a:t>number of page views, session duration, and time spent on specific pages</a:t>
            </a:r>
            <a:r>
              <a:rPr lang="en-US" sz="2350" b="0" i="0" dirty="0">
                <a:solidFill>
                  <a:schemeClr val="bg1"/>
                </a:solidFill>
                <a:effectLst/>
                <a:latin typeface="Söhne"/>
              </a:rPr>
              <a:t>. Other potential predictors may include </a:t>
            </a:r>
            <a:r>
              <a:rPr lang="en-US" sz="2350" b="0" i="0" dirty="0">
                <a:solidFill>
                  <a:srgbClr val="FFFF00"/>
                </a:solidFill>
                <a:effectLst/>
                <a:latin typeface="Söhne"/>
              </a:rPr>
              <a:t>traffic sources, device type, Operating system</a:t>
            </a:r>
            <a:r>
              <a:rPr lang="en-US" sz="2350" b="0" i="0" dirty="0">
                <a:solidFill>
                  <a:schemeClr val="bg1"/>
                </a:solidFill>
                <a:effectLst/>
                <a:latin typeface="Söhne"/>
              </a:rPr>
              <a:t>. And also trying to gather whether the </a:t>
            </a:r>
            <a:r>
              <a:rPr lang="en-US" sz="2350" b="0" i="0" dirty="0">
                <a:solidFill>
                  <a:srgbClr val="FFFF00"/>
                </a:solidFill>
                <a:effectLst/>
                <a:latin typeface="Söhne"/>
              </a:rPr>
              <a:t>visitor is returning visitor or new</a:t>
            </a:r>
          </a:p>
          <a:p>
            <a:endParaRPr lang="en-US" sz="2000" b="0" i="0" dirty="0">
              <a:solidFill>
                <a:srgbClr val="374151"/>
              </a:solidFill>
              <a:effectLst/>
              <a:latin typeface="Söhne"/>
            </a:endParaRPr>
          </a:p>
          <a:p>
            <a:endParaRPr lang="en-IN" sz="3200" dirty="0">
              <a:solidFill>
                <a:srgbClr val="92D050"/>
              </a:solidFill>
            </a:endParaRPr>
          </a:p>
        </p:txBody>
      </p:sp>
      <p:pic>
        <p:nvPicPr>
          <p:cNvPr id="6" name="Picture 5">
            <a:extLst>
              <a:ext uri="{FF2B5EF4-FFF2-40B4-BE49-F238E27FC236}">
                <a16:creationId xmlns:a16="http://schemas.microsoft.com/office/drawing/2014/main" id="{1AE7A3CD-59D4-6FEC-77FD-D6D3B6DEFF6C}"/>
              </a:ext>
            </a:extLst>
          </p:cNvPr>
          <p:cNvPicPr>
            <a:picLocks noChangeAspect="1"/>
          </p:cNvPicPr>
          <p:nvPr/>
        </p:nvPicPr>
        <p:blipFill rotWithShape="1">
          <a:blip r:embed="rId4"/>
          <a:srcRect l="70592" t="1006" r="-1" b="-1006"/>
          <a:stretch/>
        </p:blipFill>
        <p:spPr>
          <a:xfrm>
            <a:off x="208626" y="1635979"/>
            <a:ext cx="2956265" cy="4856896"/>
          </a:xfrm>
          <a:prstGeom prst="rect">
            <a:avLst/>
          </a:prstGeom>
        </p:spPr>
      </p:pic>
    </p:spTree>
    <p:extLst>
      <p:ext uri="{BB962C8B-B14F-4D97-AF65-F5344CB8AC3E}">
        <p14:creationId xmlns:p14="http://schemas.microsoft.com/office/powerpoint/2010/main" val="109089452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1" y="-630316"/>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p:txBody>
          <a:bodyPr>
            <a:normAutofit/>
          </a:bodyPr>
          <a:lstStyle/>
          <a:p>
            <a:pPr algn="ctr"/>
            <a:r>
              <a:rPr lang="en-US" sz="6600" b="1" dirty="0">
                <a:solidFill>
                  <a:schemeClr val="bg1"/>
                </a:solidFill>
              </a:rPr>
              <a:t>DATA PRE-PROCESSING</a:t>
            </a:r>
            <a:endParaRPr lang="en-IN" sz="66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5200835" y="1580226"/>
            <a:ext cx="7353670" cy="4545367"/>
          </a:xfrm>
        </p:spPr>
        <p:txBody>
          <a:bodyPr>
            <a:normAutofit/>
          </a:bodyPr>
          <a:lstStyle/>
          <a:p>
            <a:r>
              <a:rPr lang="en-US" sz="4400" dirty="0">
                <a:solidFill>
                  <a:schemeClr val="bg1"/>
                </a:solidFill>
              </a:rPr>
              <a:t>Dataset has </a:t>
            </a:r>
            <a:r>
              <a:rPr lang="en-US" sz="4400" dirty="0">
                <a:solidFill>
                  <a:srgbClr val="FFC000"/>
                </a:solidFill>
              </a:rPr>
              <a:t>125 duplicate </a:t>
            </a:r>
            <a:r>
              <a:rPr lang="en-US" sz="4400" dirty="0">
                <a:solidFill>
                  <a:schemeClr val="bg1"/>
                </a:solidFill>
              </a:rPr>
              <a:t>values and luckily no null values</a:t>
            </a:r>
          </a:p>
          <a:p>
            <a:r>
              <a:rPr lang="en-US" sz="4400" dirty="0">
                <a:solidFill>
                  <a:schemeClr val="bg1"/>
                </a:solidFill>
              </a:rPr>
              <a:t>Hence, We need to </a:t>
            </a:r>
            <a:r>
              <a:rPr lang="en-US" sz="4400" dirty="0">
                <a:solidFill>
                  <a:srgbClr val="FFFF00"/>
                </a:solidFill>
              </a:rPr>
              <a:t>remove duplicate values </a:t>
            </a:r>
            <a:r>
              <a:rPr lang="en-US" sz="4400" dirty="0">
                <a:solidFill>
                  <a:schemeClr val="bg1"/>
                </a:solidFill>
              </a:rPr>
              <a:t>while cleaning our data</a:t>
            </a:r>
            <a:endParaRPr lang="en-IN" sz="4400" dirty="0">
              <a:solidFill>
                <a:schemeClr val="bg1"/>
              </a:solidFill>
            </a:endParaRPr>
          </a:p>
        </p:txBody>
      </p:sp>
      <p:pic>
        <p:nvPicPr>
          <p:cNvPr id="6" name="Picture 5">
            <a:extLst>
              <a:ext uri="{FF2B5EF4-FFF2-40B4-BE49-F238E27FC236}">
                <a16:creationId xmlns:a16="http://schemas.microsoft.com/office/drawing/2014/main" id="{E7EEF1ED-2618-607B-83A4-1BDED30E0F61}"/>
              </a:ext>
            </a:extLst>
          </p:cNvPr>
          <p:cNvPicPr>
            <a:picLocks noChangeAspect="1"/>
          </p:cNvPicPr>
          <p:nvPr/>
        </p:nvPicPr>
        <p:blipFill rotWithShape="1">
          <a:blip r:embed="rId4"/>
          <a:srcRect l="5403" r="30476"/>
          <a:stretch/>
        </p:blipFill>
        <p:spPr>
          <a:xfrm>
            <a:off x="284085" y="1788343"/>
            <a:ext cx="4705166" cy="3861646"/>
          </a:xfrm>
          <a:prstGeom prst="rect">
            <a:avLst/>
          </a:prstGeom>
        </p:spPr>
      </p:pic>
    </p:spTree>
    <p:extLst>
      <p:ext uri="{BB962C8B-B14F-4D97-AF65-F5344CB8AC3E}">
        <p14:creationId xmlns:p14="http://schemas.microsoft.com/office/powerpoint/2010/main" val="81136077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40" y="-463859"/>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838200" y="69625"/>
            <a:ext cx="10515600" cy="1325563"/>
          </a:xfrm>
        </p:spPr>
        <p:txBody>
          <a:bodyPr>
            <a:normAutofit/>
          </a:bodyPr>
          <a:lstStyle/>
          <a:p>
            <a:pPr algn="ctr"/>
            <a:r>
              <a:rPr lang="en-US" sz="6000" b="1" dirty="0">
                <a:solidFill>
                  <a:schemeClr val="bg1"/>
                </a:solidFill>
              </a:rPr>
              <a:t>Encoding</a:t>
            </a:r>
            <a:endParaRPr lang="en-IN" sz="60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5726097" y="1580226"/>
            <a:ext cx="6828408" cy="4545367"/>
          </a:xfrm>
        </p:spPr>
        <p:txBody>
          <a:bodyPr>
            <a:normAutofit/>
          </a:bodyPr>
          <a:lstStyle/>
          <a:p>
            <a:r>
              <a:rPr lang="en-US" sz="3200" dirty="0">
                <a:solidFill>
                  <a:schemeClr val="bg1"/>
                </a:solidFill>
              </a:rPr>
              <a:t>Since, we have </a:t>
            </a:r>
            <a:r>
              <a:rPr lang="en-US" sz="3200" dirty="0">
                <a:solidFill>
                  <a:srgbClr val="FFFF00"/>
                </a:solidFill>
              </a:rPr>
              <a:t>object and Boolean data type</a:t>
            </a:r>
            <a:r>
              <a:rPr lang="en-US" sz="3200" dirty="0">
                <a:solidFill>
                  <a:schemeClr val="bg1"/>
                </a:solidFill>
              </a:rPr>
              <a:t> in our dataset, so we needed to encode those variables for the model building</a:t>
            </a:r>
          </a:p>
          <a:p>
            <a:r>
              <a:rPr lang="en-US" sz="3200" dirty="0">
                <a:solidFill>
                  <a:schemeClr val="bg1"/>
                </a:solidFill>
              </a:rPr>
              <a:t>Hence, we can’t use </a:t>
            </a:r>
            <a:r>
              <a:rPr lang="en-US" sz="3200" dirty="0">
                <a:solidFill>
                  <a:srgbClr val="FF0000"/>
                </a:solidFill>
              </a:rPr>
              <a:t>label encoding </a:t>
            </a:r>
            <a:r>
              <a:rPr lang="en-US" sz="3200" dirty="0">
                <a:solidFill>
                  <a:schemeClr val="bg1"/>
                </a:solidFill>
              </a:rPr>
              <a:t>in month variable.</a:t>
            </a:r>
          </a:p>
          <a:p>
            <a:r>
              <a:rPr lang="en-US" sz="3200" dirty="0">
                <a:solidFill>
                  <a:schemeClr val="bg1"/>
                </a:solidFill>
              </a:rPr>
              <a:t>That’s why I used </a:t>
            </a:r>
            <a:r>
              <a:rPr lang="en-US" sz="3200" dirty="0" err="1">
                <a:solidFill>
                  <a:srgbClr val="FFC000"/>
                </a:solidFill>
              </a:rPr>
              <a:t>get_dummies</a:t>
            </a:r>
            <a:r>
              <a:rPr lang="en-US" sz="3200" dirty="0">
                <a:solidFill>
                  <a:srgbClr val="FFC000"/>
                </a:solidFill>
              </a:rPr>
              <a:t>() </a:t>
            </a:r>
            <a:r>
              <a:rPr lang="en-US" sz="3200" dirty="0">
                <a:solidFill>
                  <a:schemeClr val="bg1"/>
                </a:solidFill>
              </a:rPr>
              <a:t>while encoding</a:t>
            </a:r>
            <a:endParaRPr lang="en-IN" sz="3200" dirty="0">
              <a:solidFill>
                <a:schemeClr val="bg1"/>
              </a:solidFill>
            </a:endParaRPr>
          </a:p>
        </p:txBody>
      </p:sp>
      <p:pic>
        <p:nvPicPr>
          <p:cNvPr id="7" name="Picture 6">
            <a:extLst>
              <a:ext uri="{FF2B5EF4-FFF2-40B4-BE49-F238E27FC236}">
                <a16:creationId xmlns:a16="http://schemas.microsoft.com/office/drawing/2014/main" id="{5E1B1CF2-9CAB-D94C-5BDE-6A95F104650B}"/>
              </a:ext>
            </a:extLst>
          </p:cNvPr>
          <p:cNvPicPr>
            <a:picLocks noChangeAspect="1"/>
          </p:cNvPicPr>
          <p:nvPr/>
        </p:nvPicPr>
        <p:blipFill rotWithShape="1">
          <a:blip r:embed="rId4"/>
          <a:srcRect l="19081" r="8877"/>
          <a:stretch/>
        </p:blipFill>
        <p:spPr>
          <a:xfrm rot="21317154">
            <a:off x="776478" y="474355"/>
            <a:ext cx="2773376" cy="2798925"/>
          </a:xfrm>
          <a:prstGeom prst="rect">
            <a:avLst/>
          </a:prstGeom>
        </p:spPr>
      </p:pic>
      <p:pic>
        <p:nvPicPr>
          <p:cNvPr id="9" name="Picture 8">
            <a:extLst>
              <a:ext uri="{FF2B5EF4-FFF2-40B4-BE49-F238E27FC236}">
                <a16:creationId xmlns:a16="http://schemas.microsoft.com/office/drawing/2014/main" id="{7155AAB8-6BA1-5F33-7012-3CC7B8B01F2A}"/>
              </a:ext>
            </a:extLst>
          </p:cNvPr>
          <p:cNvPicPr>
            <a:picLocks noChangeAspect="1"/>
          </p:cNvPicPr>
          <p:nvPr/>
        </p:nvPicPr>
        <p:blipFill rotWithShape="1">
          <a:blip r:embed="rId5"/>
          <a:srcRect l="3850" r="25521"/>
          <a:stretch/>
        </p:blipFill>
        <p:spPr>
          <a:xfrm>
            <a:off x="211584" y="3594579"/>
            <a:ext cx="4989251" cy="2717151"/>
          </a:xfrm>
          <a:prstGeom prst="rect">
            <a:avLst/>
          </a:prstGeom>
        </p:spPr>
      </p:pic>
    </p:spTree>
    <p:extLst>
      <p:ext uri="{BB962C8B-B14F-4D97-AF65-F5344CB8AC3E}">
        <p14:creationId xmlns:p14="http://schemas.microsoft.com/office/powerpoint/2010/main" val="271244109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02A117-ABF9-4120-90BF-3B0E5E2B6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748" y="-739889"/>
            <a:ext cx="13405280" cy="778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EF3192C-6FDB-AB4A-82DF-33FA0ED60C8F}"/>
              </a:ext>
            </a:extLst>
          </p:cNvPr>
          <p:cNvSpPr>
            <a:spLocks noGrp="1"/>
          </p:cNvSpPr>
          <p:nvPr>
            <p:ph type="title"/>
          </p:nvPr>
        </p:nvSpPr>
        <p:spPr>
          <a:xfrm>
            <a:off x="-150920" y="69625"/>
            <a:ext cx="11504719" cy="1325563"/>
          </a:xfrm>
        </p:spPr>
        <p:txBody>
          <a:bodyPr>
            <a:normAutofit/>
          </a:bodyPr>
          <a:lstStyle/>
          <a:p>
            <a:pPr algn="ctr"/>
            <a:r>
              <a:rPr lang="en-US" sz="6000" b="1" dirty="0">
                <a:solidFill>
                  <a:schemeClr val="bg1"/>
                </a:solidFill>
              </a:rPr>
              <a:t>Multi-Collinearity </a:t>
            </a:r>
            <a:endParaRPr lang="en-IN" sz="6000" b="1" dirty="0">
              <a:solidFill>
                <a:schemeClr val="bg1"/>
              </a:solidFill>
            </a:endParaRPr>
          </a:p>
        </p:txBody>
      </p:sp>
      <p:sp>
        <p:nvSpPr>
          <p:cNvPr id="3" name="Content Placeholder 2">
            <a:extLst>
              <a:ext uri="{FF2B5EF4-FFF2-40B4-BE49-F238E27FC236}">
                <a16:creationId xmlns:a16="http://schemas.microsoft.com/office/drawing/2014/main" id="{5DE8505B-B681-6130-1870-F992D7EE8BC7}"/>
              </a:ext>
            </a:extLst>
          </p:cNvPr>
          <p:cNvSpPr>
            <a:spLocks noGrp="1"/>
          </p:cNvSpPr>
          <p:nvPr>
            <p:ph idx="1"/>
          </p:nvPr>
        </p:nvSpPr>
        <p:spPr>
          <a:xfrm>
            <a:off x="3783367" y="1395188"/>
            <a:ext cx="8094955" cy="4828343"/>
          </a:xfrm>
        </p:spPr>
        <p:txBody>
          <a:bodyPr>
            <a:normAutofit/>
          </a:bodyPr>
          <a:lstStyle/>
          <a:p>
            <a:r>
              <a:rPr lang="en-US" sz="4000" dirty="0">
                <a:solidFill>
                  <a:schemeClr val="bg1"/>
                </a:solidFill>
              </a:rPr>
              <a:t>I had used </a:t>
            </a:r>
            <a:r>
              <a:rPr lang="en-US" sz="4000" dirty="0">
                <a:solidFill>
                  <a:srgbClr val="FFC000"/>
                </a:solidFill>
              </a:rPr>
              <a:t>variance inflation factor </a:t>
            </a:r>
            <a:r>
              <a:rPr lang="en-US" sz="4000" dirty="0">
                <a:solidFill>
                  <a:schemeClr val="bg1"/>
                </a:solidFill>
              </a:rPr>
              <a:t>method to check multi-collinearity</a:t>
            </a:r>
          </a:p>
          <a:p>
            <a:r>
              <a:rPr lang="en-US" sz="4000" dirty="0">
                <a:solidFill>
                  <a:schemeClr val="bg1"/>
                </a:solidFill>
              </a:rPr>
              <a:t>As shown in the image, data has </a:t>
            </a:r>
            <a:r>
              <a:rPr lang="en-US" sz="4000" dirty="0">
                <a:solidFill>
                  <a:srgbClr val="FFFF00"/>
                </a:solidFill>
              </a:rPr>
              <a:t>multi-collinearity problem </a:t>
            </a:r>
            <a:r>
              <a:rPr lang="en-US" sz="4000" dirty="0">
                <a:solidFill>
                  <a:schemeClr val="bg1"/>
                </a:solidFill>
              </a:rPr>
              <a:t>as many variables having VIF more than 5</a:t>
            </a:r>
          </a:p>
          <a:p>
            <a:r>
              <a:rPr lang="en-US" sz="4000" dirty="0">
                <a:solidFill>
                  <a:schemeClr val="bg1"/>
                </a:solidFill>
              </a:rPr>
              <a:t>So accordingly,  I had </a:t>
            </a:r>
            <a:r>
              <a:rPr lang="en-US" sz="4000" dirty="0">
                <a:solidFill>
                  <a:srgbClr val="FF0000"/>
                </a:solidFill>
              </a:rPr>
              <a:t>removed several</a:t>
            </a:r>
            <a:r>
              <a:rPr lang="en-US" sz="4000" dirty="0">
                <a:solidFill>
                  <a:schemeClr val="bg1"/>
                </a:solidFill>
              </a:rPr>
              <a:t> highly co-related </a:t>
            </a:r>
            <a:r>
              <a:rPr lang="en-US" sz="4000" dirty="0">
                <a:solidFill>
                  <a:srgbClr val="FF0000"/>
                </a:solidFill>
              </a:rPr>
              <a:t>columns</a:t>
            </a:r>
            <a:endParaRPr lang="en-IN" sz="4000" dirty="0">
              <a:solidFill>
                <a:srgbClr val="FF0000"/>
              </a:solidFill>
            </a:endParaRPr>
          </a:p>
        </p:txBody>
      </p:sp>
      <p:pic>
        <p:nvPicPr>
          <p:cNvPr id="10" name="Picture 9">
            <a:extLst>
              <a:ext uri="{FF2B5EF4-FFF2-40B4-BE49-F238E27FC236}">
                <a16:creationId xmlns:a16="http://schemas.microsoft.com/office/drawing/2014/main" id="{D778CBC3-9185-BA87-3B48-F87B63863FD7}"/>
              </a:ext>
            </a:extLst>
          </p:cNvPr>
          <p:cNvPicPr>
            <a:picLocks noChangeAspect="1"/>
          </p:cNvPicPr>
          <p:nvPr/>
        </p:nvPicPr>
        <p:blipFill>
          <a:blip r:embed="rId4"/>
          <a:stretch>
            <a:fillRect/>
          </a:stretch>
        </p:blipFill>
        <p:spPr>
          <a:xfrm>
            <a:off x="408373" y="1927430"/>
            <a:ext cx="3147339" cy="3257130"/>
          </a:xfrm>
          <a:prstGeom prst="rect">
            <a:avLst/>
          </a:prstGeom>
        </p:spPr>
      </p:pic>
    </p:spTree>
    <p:extLst>
      <p:ext uri="{BB962C8B-B14F-4D97-AF65-F5344CB8AC3E}">
        <p14:creationId xmlns:p14="http://schemas.microsoft.com/office/powerpoint/2010/main" val="99982303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807</TotalTime>
  <Words>970</Words>
  <Application>Microsoft Office PowerPoint</Application>
  <PresentationFormat>Widescreen</PresentationFormat>
  <Paragraphs>73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Calibri Light</vt:lpstr>
      <vt:lpstr>Söhne</vt:lpstr>
      <vt:lpstr>Wingdings</vt:lpstr>
      <vt:lpstr>Office Theme</vt:lpstr>
      <vt:lpstr>PowerPoint Presentation</vt:lpstr>
      <vt:lpstr>INTRODUCTION</vt:lpstr>
      <vt:lpstr>IMPORTANCE</vt:lpstr>
      <vt:lpstr>SIGNIFICANCE</vt:lpstr>
      <vt:lpstr>OBJECTIVE</vt:lpstr>
      <vt:lpstr>FEATURES &amp; TARGET VARIABLE </vt:lpstr>
      <vt:lpstr>DATA PRE-PROCESSING</vt:lpstr>
      <vt:lpstr>Encoding</vt:lpstr>
      <vt:lpstr>Multi-Collinearity </vt:lpstr>
      <vt:lpstr>Skewness</vt:lpstr>
      <vt:lpstr>Outliers</vt:lpstr>
      <vt:lpstr>Feature Scaling</vt:lpstr>
      <vt:lpstr>Exploratory Data Analysis (EDA)</vt:lpstr>
      <vt:lpstr>Weekend is more profitable as it generate more visitors who generates Revenue   </vt:lpstr>
      <vt:lpstr>PowerPoint Presentation</vt:lpstr>
      <vt:lpstr>PowerPoint Presentation</vt:lpstr>
      <vt:lpstr>Key Points</vt:lpstr>
      <vt:lpstr>Model Training:</vt:lpstr>
      <vt:lpstr>Performance Estimates</vt:lpstr>
      <vt:lpstr>Model Evaluation</vt:lpstr>
      <vt:lpstr> Insights and 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Khushal gogia</dc:creator>
  <cp:lastModifiedBy>Khushal gogia</cp:lastModifiedBy>
  <cp:revision>8</cp:revision>
  <dcterms:created xsi:type="dcterms:W3CDTF">2023-05-20T16:34:30Z</dcterms:created>
  <dcterms:modified xsi:type="dcterms:W3CDTF">2023-05-21T17:30:13Z</dcterms:modified>
</cp:coreProperties>
</file>