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145e7b42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145e7b4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16f5ac3e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16f5ac3e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16f5ac3e9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16f5ac3e9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15cdedf9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15cdedf9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15cdedf9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15cdedf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168a63ac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168a63ac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15cdedf9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15cdedf9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0fd2d6f7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0fd2d6f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15cdedf9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15cdedf9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eabab810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eabab810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0fd2d6f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0fd2d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0975d5d6ae7079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0975d5d6ae7079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108b24b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108b24b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145e7b42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145e7b4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108b24b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108b24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16f5ac3e9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16f5ac3e9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15cdedf9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15cdedf9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1.ncdc.noaa.gov/pub/data/cdo/samples/PRECIP_15_sample_csv.csv"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1.ncdc.noaa.gov/pub/data/cdo/samples/PRECIP_15_sample_csv.csv"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folders/1DHXuSRDZQyTo9VrbKFhryNVc63NwYRc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684900"/>
            <a:ext cx="5017500" cy="17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Project - 1 Data </a:t>
            </a:r>
            <a:endParaRPr>
              <a:latin typeface="Arial"/>
              <a:ea typeface="Arial"/>
              <a:cs typeface="Arial"/>
              <a:sym typeface="Arial"/>
            </a:endParaRPr>
          </a:p>
          <a:p>
            <a:pPr marL="0" lvl="0" indent="0" algn="l" rtl="0">
              <a:spcBef>
                <a:spcPts val="0"/>
              </a:spcBef>
              <a:spcAft>
                <a:spcPts val="0"/>
              </a:spcAft>
              <a:buNone/>
            </a:pPr>
            <a:r>
              <a:rPr lang="en">
                <a:latin typeface="Arial"/>
                <a:ea typeface="Arial"/>
                <a:cs typeface="Arial"/>
                <a:sym typeface="Arial"/>
              </a:rPr>
              <a:t>Preprocessing</a:t>
            </a:r>
            <a:endParaRPr>
              <a:latin typeface="Arial"/>
              <a:ea typeface="Arial"/>
              <a:cs typeface="Arial"/>
              <a:sym typeface="Arial"/>
            </a:endParaRPr>
          </a:p>
        </p:txBody>
      </p:sp>
      <p:sp>
        <p:nvSpPr>
          <p:cNvPr id="135" name="Google Shape;135;p13"/>
          <p:cNvSpPr txBox="1">
            <a:spLocks noGrp="1"/>
          </p:cNvSpPr>
          <p:nvPr>
            <p:ph type="subTitle" idx="1"/>
          </p:nvPr>
        </p:nvSpPr>
        <p:spPr>
          <a:xfrm>
            <a:off x="4633175" y="2726200"/>
            <a:ext cx="3733500" cy="12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Arial"/>
                <a:ea typeface="Arial"/>
                <a:cs typeface="Arial"/>
                <a:sym typeface="Arial"/>
              </a:rPr>
              <a:t>Presentation By - </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Suraj Rawat</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Yesha Shah</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Khushali Upadhyay</a:t>
            </a:r>
            <a:endParaRPr sz="18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101225" y="393750"/>
            <a:ext cx="72351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Insights</a:t>
            </a:r>
            <a:endParaRPr>
              <a:latin typeface="Arial"/>
              <a:ea typeface="Arial"/>
              <a:cs typeface="Arial"/>
              <a:sym typeface="Arial"/>
            </a:endParaRPr>
          </a:p>
        </p:txBody>
      </p:sp>
      <p:sp>
        <p:nvSpPr>
          <p:cNvPr id="189" name="Google Shape;189;p22"/>
          <p:cNvSpPr txBox="1">
            <a:spLocks noGrp="1"/>
          </p:cNvSpPr>
          <p:nvPr>
            <p:ph type="body" idx="1"/>
          </p:nvPr>
        </p:nvSpPr>
        <p:spPr>
          <a:xfrm>
            <a:off x="1181800" y="1020650"/>
            <a:ext cx="7154700" cy="345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latin typeface="Arial"/>
                <a:ea typeface="Arial"/>
                <a:cs typeface="Arial"/>
                <a:sym typeface="Arial"/>
              </a:rPr>
              <a:t>We have used two types of Data Splitting.The reason is as follows :- </a:t>
            </a:r>
            <a:endParaRPr sz="1400">
              <a:latin typeface="Arial"/>
              <a:ea typeface="Arial"/>
              <a:cs typeface="Arial"/>
              <a:sym typeface="Arial"/>
            </a:endParaRPr>
          </a:p>
          <a:p>
            <a:pPr marL="457200" lvl="0" indent="-317500" algn="just" rtl="0">
              <a:spcBef>
                <a:spcPts val="1600"/>
              </a:spcBef>
              <a:spcAft>
                <a:spcPts val="0"/>
              </a:spcAft>
              <a:buSzPts val="1400"/>
              <a:buFont typeface="Arial"/>
              <a:buChar char="●"/>
            </a:pPr>
            <a:r>
              <a:rPr lang="en" sz="1400">
                <a:latin typeface="Arial"/>
                <a:ea typeface="Arial"/>
                <a:cs typeface="Arial"/>
                <a:sym typeface="Arial"/>
              </a:rPr>
              <a:t>Case - 1 :-  Data </a:t>
            </a:r>
            <a:r>
              <a:rPr lang="en" sz="1400">
                <a:solidFill>
                  <a:srgbClr val="FFFFFF"/>
                </a:solidFill>
                <a:latin typeface="Arial"/>
                <a:ea typeface="Arial"/>
                <a:cs typeface="Arial"/>
                <a:sym typeface="Arial"/>
              </a:rPr>
              <a:t>: Our dataset is sequential (Hourly Weather Surface)</a:t>
            </a:r>
            <a:endParaRPr sz="1400">
              <a:solidFill>
                <a:srgbClr val="FFFFFF"/>
              </a:solidFill>
              <a:latin typeface="Arial"/>
              <a:ea typeface="Arial"/>
              <a:cs typeface="Arial"/>
              <a:sym typeface="Arial"/>
            </a:endParaRPr>
          </a:p>
          <a:p>
            <a:pPr marL="914400" lvl="1" indent="-317500" algn="just" rtl="0">
              <a:spcBef>
                <a:spcPts val="0"/>
              </a:spcBef>
              <a:spcAft>
                <a:spcPts val="0"/>
              </a:spcAft>
              <a:buSzPts val="1400"/>
              <a:buFont typeface="Arial"/>
              <a:buChar char="○"/>
            </a:pPr>
            <a:r>
              <a:rPr lang="en" sz="1400">
                <a:solidFill>
                  <a:srgbClr val="FFFFFF"/>
                </a:solidFill>
                <a:latin typeface="Arial"/>
                <a:ea typeface="Arial"/>
                <a:cs typeface="Arial"/>
                <a:sym typeface="Arial"/>
              </a:rPr>
              <a:t>Why are we not splitting data randomly? Because in a sequential dataset , prediction is done using previous day's data (FYI we took climate data) (i.e. Data order is important ). If partition of data is done randomly, the prediction made after that is not going to give true result as it is taking any random day to predict the next day's result.</a:t>
            </a:r>
            <a:endParaRPr sz="14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Case - 2 :- Data : Our dataset is not sequential (Tutorial - 4.ipynb)</a:t>
            </a:r>
            <a:endParaRPr sz="1400">
              <a:solidFill>
                <a:srgbClr val="FFFFFF"/>
              </a:solidFill>
              <a:latin typeface="Arial"/>
              <a:ea typeface="Arial"/>
              <a:cs typeface="Arial"/>
              <a:sym typeface="Arial"/>
            </a:endParaRPr>
          </a:p>
          <a:p>
            <a:pPr marL="914400" lvl="1"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“Prediction won’t be affected , because data order is not important”.</a:t>
            </a:r>
            <a:endParaRPr sz="1400">
              <a:solidFill>
                <a:srgbClr val="FFFFFF"/>
              </a:solidFill>
              <a:latin typeface="Arial"/>
              <a:ea typeface="Arial"/>
              <a:cs typeface="Arial"/>
              <a:sym typeface="Arial"/>
            </a:endParaRPr>
          </a:p>
          <a:p>
            <a:pPr marL="914400" lvl="1" indent="-317500" algn="just" rtl="0">
              <a:spcBef>
                <a:spcPts val="0"/>
              </a:spcBef>
              <a:spcAft>
                <a:spcPts val="0"/>
              </a:spcAft>
              <a:buClr>
                <a:srgbClr val="FFFFFF"/>
              </a:buClr>
              <a:buSzPts val="1400"/>
              <a:buFont typeface="Arial"/>
              <a:buChar char="○"/>
            </a:pPr>
            <a:r>
              <a:rPr lang="en" sz="1400">
                <a:latin typeface="Arial"/>
                <a:ea typeface="Arial"/>
                <a:cs typeface="Arial"/>
                <a:sym typeface="Arial"/>
              </a:rPr>
              <a:t>Since the number of rows are more in number, then there will not be underfitting but there are chances of results getting overfitted.</a:t>
            </a:r>
            <a:endParaRPr sz="1400">
              <a:solidFill>
                <a:srgbClr val="FFFFFF"/>
              </a:solidFill>
              <a:latin typeface="Arial"/>
              <a:ea typeface="Arial"/>
              <a:cs typeface="Arial"/>
              <a:sym typeface="Arial"/>
            </a:endParaRPr>
          </a:p>
          <a:p>
            <a:pPr marL="0" lvl="0" indent="0" algn="l" rtl="0">
              <a:spcBef>
                <a:spcPts val="1600"/>
              </a:spcBef>
              <a:spcAft>
                <a:spcPts val="1600"/>
              </a:spcAft>
              <a:buNone/>
            </a:pPr>
            <a:endParaRPr sz="14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155050" y="316425"/>
            <a:ext cx="7181400" cy="550500"/>
          </a:xfrm>
          <a:prstGeom prst="rect">
            <a:avLst/>
          </a:prstGeom>
        </p:spPr>
        <p:txBody>
          <a:bodyPr spcFirstLastPara="1" wrap="square" lIns="91425" tIns="91425" rIns="91425" bIns="91425" anchor="t" anchorCtr="0">
            <a:noAutofit/>
          </a:bodyPr>
          <a:lstStyle/>
          <a:p>
            <a:pPr marL="0" marR="190500" lvl="0" indent="0" algn="l" rtl="0">
              <a:spcBef>
                <a:spcPts val="1000"/>
              </a:spcBef>
              <a:spcAft>
                <a:spcPts val="0"/>
              </a:spcAft>
              <a:buNone/>
            </a:pPr>
            <a:r>
              <a:rPr lang="en">
                <a:solidFill>
                  <a:srgbClr val="FFFFFF"/>
                </a:solidFill>
                <a:latin typeface="Arial"/>
                <a:ea typeface="Arial"/>
                <a:cs typeface="Arial"/>
                <a:sym typeface="Arial"/>
              </a:rPr>
              <a:t>Insights</a:t>
            </a:r>
            <a:endParaRPr>
              <a:solidFill>
                <a:srgbClr val="FFFFFF"/>
              </a:solidFill>
              <a:latin typeface="Arial"/>
              <a:ea typeface="Arial"/>
              <a:cs typeface="Arial"/>
              <a:sym typeface="Arial"/>
            </a:endParaRPr>
          </a:p>
        </p:txBody>
      </p:sp>
      <p:sp>
        <p:nvSpPr>
          <p:cNvPr id="195" name="Google Shape;195;p23"/>
          <p:cNvSpPr txBox="1">
            <a:spLocks noGrp="1"/>
          </p:cNvSpPr>
          <p:nvPr>
            <p:ph type="body" idx="1"/>
          </p:nvPr>
        </p:nvSpPr>
        <p:spPr>
          <a:xfrm>
            <a:off x="1155000" y="867050"/>
            <a:ext cx="7181400" cy="4136100"/>
          </a:xfrm>
          <a:prstGeom prst="rect">
            <a:avLst/>
          </a:prstGeom>
        </p:spPr>
        <p:txBody>
          <a:bodyPr spcFirstLastPara="1" wrap="square" lIns="91425" tIns="91425" rIns="91425" bIns="91425" anchor="t" anchorCtr="0">
            <a:noAutofit/>
          </a:bodyPr>
          <a:lstStyle/>
          <a:p>
            <a:pPr marL="457200" lvl="0" indent="-342900" algn="just" rtl="0">
              <a:spcBef>
                <a:spcPts val="1100"/>
              </a:spcBef>
              <a:spcAft>
                <a:spcPts val="0"/>
              </a:spcAft>
              <a:buClr>
                <a:srgbClr val="FFFFFF"/>
              </a:buClr>
              <a:buSzPts val="1800"/>
              <a:buFont typeface="Arial"/>
              <a:buChar char="●"/>
            </a:pPr>
            <a:r>
              <a:rPr lang="en" sz="1800">
                <a:solidFill>
                  <a:srgbClr val="FFFFFF"/>
                </a:solidFill>
                <a:latin typeface="Arial"/>
                <a:ea typeface="Arial"/>
                <a:cs typeface="Arial"/>
                <a:sym typeface="Arial"/>
              </a:rPr>
              <a:t>Aggregation</a:t>
            </a:r>
            <a:endParaRPr sz="18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Data aggregation is a preprocessing task where the values of two or more objects are combined into a single object. The motivation for aggregation includes (1) reducing the size of data to be processed, (2) changing the granularity of analysis (from fine-scale to coarser-scale), and (3) improving the stability of the data.</a:t>
            </a:r>
            <a:endParaRPr sz="14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In the example below, we have used ‘15 minute interval’ precipitation time series data for a weather station located at Detroit Metro Airport.Please find the link for data</a:t>
            </a:r>
            <a:endParaRPr sz="14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u="sng">
                <a:solidFill>
                  <a:srgbClr val="4A86E8"/>
                </a:solidFill>
                <a:latin typeface="Arial"/>
                <a:ea typeface="Arial"/>
                <a:cs typeface="Arial"/>
                <a:sym typeface="Arial"/>
                <a:hlinkClick r:id="rId3"/>
              </a:rPr>
              <a:t>https://www1.ncdc.noaa.gov/pub/data/cdo/samples/PRECIP_15_sample_csv.csv</a:t>
            </a:r>
            <a:endParaRPr sz="1400">
              <a:solidFill>
                <a:srgbClr val="4A86E8"/>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observed that the 15 min interval time series appear to be quite chaotic and varies significantly from one time step to another. The time series can be grouped and aggregated by hourly intervals to obtain more smoothly compared to the 15 minute time interval series.</a:t>
            </a:r>
            <a:endParaRPr sz="14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didn’t stop there, now we grouped this hourly grouped data , and guess we got more smoothing result which is monthly intervals.</a:t>
            </a:r>
            <a:endParaRPr sz="1400">
              <a:solidFill>
                <a:srgbClr val="FFFFFF"/>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128075" y="393750"/>
            <a:ext cx="7208400" cy="659700"/>
          </a:xfrm>
          <a:prstGeom prst="rect">
            <a:avLst/>
          </a:prstGeom>
        </p:spPr>
        <p:txBody>
          <a:bodyPr spcFirstLastPara="1" wrap="square" lIns="91425" tIns="91425" rIns="91425" bIns="91425" anchor="t" anchorCtr="0">
            <a:noAutofit/>
          </a:bodyPr>
          <a:lstStyle/>
          <a:p>
            <a:pPr marL="0" marR="190500" lvl="0" indent="0" algn="l" rtl="0">
              <a:spcBef>
                <a:spcPts val="1000"/>
              </a:spcBef>
              <a:spcAft>
                <a:spcPts val="0"/>
              </a:spcAft>
              <a:buNone/>
            </a:pPr>
            <a:r>
              <a:rPr lang="en">
                <a:solidFill>
                  <a:srgbClr val="FFFFFF"/>
                </a:solidFill>
                <a:latin typeface="Arial"/>
                <a:ea typeface="Arial"/>
                <a:cs typeface="Arial"/>
                <a:sym typeface="Arial"/>
              </a:rPr>
              <a:t>Insights</a:t>
            </a:r>
            <a:r>
              <a:rPr lang="en" sz="1950">
                <a:solidFill>
                  <a:srgbClr val="FFFFFF"/>
                </a:solidFill>
                <a:latin typeface="Arial"/>
                <a:ea typeface="Arial"/>
                <a:cs typeface="Arial"/>
                <a:sym typeface="Arial"/>
              </a:rPr>
              <a:t>  </a:t>
            </a:r>
            <a:r>
              <a:rPr lang="en" sz="1950" b="1">
                <a:solidFill>
                  <a:srgbClr val="FFFFFF"/>
                </a:solidFill>
                <a:latin typeface="Arial"/>
                <a:ea typeface="Arial"/>
                <a:cs typeface="Arial"/>
                <a:sym typeface="Arial"/>
              </a:rPr>
              <a:t>                                                                                                </a:t>
            </a:r>
            <a:endParaRPr>
              <a:solidFill>
                <a:srgbClr val="FFFFFF"/>
              </a:solidFill>
            </a:endParaRPr>
          </a:p>
        </p:txBody>
      </p:sp>
      <p:sp>
        <p:nvSpPr>
          <p:cNvPr id="201" name="Google Shape;201;p24"/>
          <p:cNvSpPr txBox="1">
            <a:spLocks noGrp="1"/>
          </p:cNvSpPr>
          <p:nvPr>
            <p:ph type="body" idx="1"/>
          </p:nvPr>
        </p:nvSpPr>
        <p:spPr>
          <a:xfrm>
            <a:off x="1128075" y="957100"/>
            <a:ext cx="7292400" cy="4014300"/>
          </a:xfrm>
          <a:prstGeom prst="rect">
            <a:avLst/>
          </a:prstGeom>
        </p:spPr>
        <p:txBody>
          <a:bodyPr spcFirstLastPara="1" wrap="square" lIns="91425" tIns="91425" rIns="91425" bIns="91425" anchor="t" anchorCtr="0">
            <a:noAutofit/>
          </a:bodyPr>
          <a:lstStyle/>
          <a:p>
            <a:pPr marL="457200" lvl="0" indent="-342900" algn="just" rtl="0">
              <a:spcBef>
                <a:spcPts val="1100"/>
              </a:spcBef>
              <a:spcAft>
                <a:spcPts val="0"/>
              </a:spcAft>
              <a:buClr>
                <a:srgbClr val="FFFFFF"/>
              </a:buClr>
              <a:buSzPts val="1800"/>
              <a:buFont typeface="Arial"/>
              <a:buChar char="●"/>
            </a:pPr>
            <a:r>
              <a:rPr lang="en" sz="1800">
                <a:solidFill>
                  <a:srgbClr val="FFFFFF"/>
                </a:solidFill>
                <a:latin typeface="Arial"/>
                <a:ea typeface="Arial"/>
                <a:cs typeface="Arial"/>
                <a:sym typeface="Arial"/>
              </a:rPr>
              <a:t>Sampling</a:t>
            </a:r>
            <a:endParaRPr sz="18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“Sampling is an approach commonly used to facilitate (1) data reduction for exploratory data analysis and scaling up algorithms to big data applications and (2) quantifying uncertainties due to varying data distributions.”</a:t>
            </a:r>
            <a:endParaRPr sz="14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took data from the following:-</a:t>
            </a:r>
            <a:endParaRPr sz="1400">
              <a:solidFill>
                <a:srgbClr val="FFFFFF"/>
              </a:solidFill>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solidFill>
                  <a:srgbClr val="FFFFFF"/>
                </a:solidFill>
                <a:latin typeface="Arial"/>
                <a:ea typeface="Arial"/>
                <a:cs typeface="Arial"/>
                <a:sym typeface="Arial"/>
              </a:rPr>
              <a:t> </a:t>
            </a:r>
            <a:r>
              <a:rPr lang="en" sz="1400" u="sng">
                <a:solidFill>
                  <a:srgbClr val="4A86E8"/>
                </a:solidFill>
                <a:latin typeface="Arial"/>
                <a:ea typeface="Arial"/>
                <a:cs typeface="Arial"/>
                <a:sym typeface="Arial"/>
                <a:hlinkClick r:id="rId3"/>
              </a:rPr>
              <a:t>https://www1.ncdc.noaa.gov/pub/data/cdo/samples/PRECIP_15_sample_csv.csv</a:t>
            </a:r>
            <a:r>
              <a:rPr lang="en" sz="1400">
                <a:solidFill>
                  <a:srgbClr val="4A86E8"/>
                </a:solidFill>
                <a:latin typeface="Arial"/>
                <a:ea typeface="Arial"/>
                <a:cs typeface="Arial"/>
                <a:sym typeface="Arial"/>
              </a:rPr>
              <a:t> </a:t>
            </a:r>
            <a:endParaRPr sz="1400">
              <a:solidFill>
                <a:srgbClr val="4A86E8"/>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First we displayed 5 records from data table.</a:t>
            </a:r>
            <a:endParaRPr sz="14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A sample of size 3 is randomly selected (without replacement) from the original data and displayed.</a:t>
            </a:r>
            <a:endParaRPr sz="14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Then we randomly selected 3% of the data (without replacement) and display the selected samples and also we used  random_state argument of the function which specifies the seed value of the random number generator.</a:t>
            </a:r>
            <a:endParaRPr sz="1400">
              <a:solidFill>
                <a:srgbClr val="FFFFFF"/>
              </a:solidFill>
              <a:latin typeface="Arial"/>
              <a:ea typeface="Arial"/>
              <a:cs typeface="Arial"/>
              <a:sym typeface="Arial"/>
            </a:endParaRPr>
          </a:p>
          <a:p>
            <a:pPr marL="457200" lvl="0" indent="-317500" algn="just" rtl="0">
              <a:spcBef>
                <a:spcPts val="0"/>
              </a:spcBef>
              <a:spcAft>
                <a:spcPts val="0"/>
              </a:spcAft>
              <a:buSzPts val="1400"/>
              <a:buChar char="●"/>
            </a:pPr>
            <a:r>
              <a:rPr lang="en" sz="1400">
                <a:solidFill>
                  <a:srgbClr val="FFFFFF"/>
                </a:solidFill>
                <a:latin typeface="Arial"/>
                <a:ea typeface="Arial"/>
                <a:cs typeface="Arial"/>
                <a:sym typeface="Arial"/>
              </a:rPr>
              <a:t>We performed a sampling with replacement to create a sample whose size is equal to 3% of the entire data. And observed duplicate</a:t>
            </a:r>
            <a:r>
              <a:rPr lang="en" sz="1400">
                <a:solidFill>
                  <a:srgbClr val="000000"/>
                </a:solidFill>
                <a:latin typeface="Arial"/>
                <a:ea typeface="Arial"/>
                <a:cs typeface="Arial"/>
                <a:sym typeface="Arial"/>
              </a:rPr>
              <a:t>  </a:t>
            </a:r>
            <a:r>
              <a:rPr lang="en" sz="1400">
                <a:solidFill>
                  <a:srgbClr val="FFFFFF"/>
                </a:solidFill>
                <a:latin typeface="Arial"/>
                <a:ea typeface="Arial"/>
                <a:cs typeface="Arial"/>
                <a:sym typeface="Arial"/>
              </a:rPr>
              <a:t>data.</a:t>
            </a:r>
            <a:endParaRPr sz="1400">
              <a:solidFill>
                <a:srgbClr val="FFFFFF"/>
              </a:solidFill>
              <a:latin typeface="Arial"/>
              <a:ea typeface="Arial"/>
              <a:cs typeface="Arial"/>
              <a:sym typeface="Arial"/>
            </a:endParaRPr>
          </a:p>
          <a:p>
            <a:pPr marL="0" lvl="0" indent="0" algn="l" rtl="0">
              <a:spcBef>
                <a:spcPts val="1600"/>
              </a:spcBef>
              <a:spcAft>
                <a:spcPts val="1600"/>
              </a:spcAft>
              <a:buNone/>
            </a:pPr>
            <a:endParaRPr sz="105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586500"/>
          </a:xfrm>
          <a:prstGeom prst="rect">
            <a:avLst/>
          </a:prstGeom>
        </p:spPr>
        <p:txBody>
          <a:bodyPr spcFirstLastPara="1" wrap="square" lIns="91425" tIns="91425" rIns="91425" bIns="91425" anchor="t" anchorCtr="0">
            <a:noAutofit/>
          </a:bodyPr>
          <a:lstStyle/>
          <a:p>
            <a:pPr marL="0" marR="190500" lvl="0" indent="0" algn="l" rtl="0">
              <a:spcBef>
                <a:spcPts val="1000"/>
              </a:spcBef>
              <a:spcAft>
                <a:spcPts val="0"/>
              </a:spcAft>
              <a:buNone/>
            </a:pPr>
            <a:r>
              <a:rPr lang="en">
                <a:latin typeface="Arial"/>
                <a:ea typeface="Arial"/>
                <a:cs typeface="Arial"/>
                <a:sym typeface="Arial"/>
              </a:rPr>
              <a:t>Insights</a:t>
            </a:r>
            <a:r>
              <a:rPr lang="en" b="1">
                <a:latin typeface="Arial"/>
                <a:ea typeface="Arial"/>
                <a:cs typeface="Arial"/>
                <a:sym typeface="Arial"/>
              </a:rPr>
              <a:t>  </a:t>
            </a:r>
            <a:r>
              <a:rPr lang="en" sz="1950" b="1">
                <a:latin typeface="Arial"/>
                <a:ea typeface="Arial"/>
                <a:cs typeface="Arial"/>
                <a:sym typeface="Arial"/>
              </a:rPr>
              <a:t> </a:t>
            </a:r>
            <a:endParaRPr/>
          </a:p>
        </p:txBody>
      </p:sp>
      <p:sp>
        <p:nvSpPr>
          <p:cNvPr id="207" name="Google Shape;207;p25"/>
          <p:cNvSpPr txBox="1">
            <a:spLocks noGrp="1"/>
          </p:cNvSpPr>
          <p:nvPr>
            <p:ph type="body" idx="1"/>
          </p:nvPr>
        </p:nvSpPr>
        <p:spPr>
          <a:xfrm>
            <a:off x="1297500" y="980250"/>
            <a:ext cx="7038900" cy="3848400"/>
          </a:xfrm>
          <a:prstGeom prst="rect">
            <a:avLst/>
          </a:prstGeom>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SzPts val="1800"/>
              <a:buFont typeface="Arial"/>
              <a:buChar char="●"/>
            </a:pPr>
            <a:r>
              <a:rPr lang="en" sz="1800">
                <a:latin typeface="Arial"/>
                <a:ea typeface="Arial"/>
                <a:cs typeface="Arial"/>
                <a:sym typeface="Arial"/>
              </a:rPr>
              <a:t>Discretization</a:t>
            </a:r>
            <a:endParaRPr sz="1800">
              <a:latin typeface="Arial"/>
              <a:ea typeface="Arial"/>
              <a:cs typeface="Arial"/>
              <a:sym typeface="Arial"/>
            </a:endParaRPr>
          </a:p>
          <a:p>
            <a:pPr marL="457200" lvl="0" indent="-317500" algn="just" rtl="0">
              <a:lnSpc>
                <a:spcPct val="100000"/>
              </a:lnSpc>
              <a:spcBef>
                <a:spcPts val="0"/>
              </a:spcBef>
              <a:spcAft>
                <a:spcPts val="0"/>
              </a:spcAft>
              <a:buSzPts val="1400"/>
              <a:buFont typeface="Arial"/>
              <a:buChar char="●"/>
            </a:pPr>
            <a:r>
              <a:rPr lang="en" sz="1400">
                <a:latin typeface="Arial"/>
                <a:ea typeface="Arial"/>
                <a:cs typeface="Arial"/>
                <a:sym typeface="Arial"/>
              </a:rPr>
              <a:t>“Discretization is a data preprocessing step that is often used to transform a continuous-valued attribute to a categorical attribute. The example below illustrates two simple but widely-used unsupervised discretization methods (equal width and equal depth) applied to the 'AverageTemperatureFahr’ attribute value attribute of temperature.csv dataset.”</a:t>
            </a:r>
            <a:endParaRPr sz="1400">
              <a:latin typeface="Arial"/>
              <a:ea typeface="Arial"/>
              <a:cs typeface="Arial"/>
              <a:sym typeface="Arial"/>
            </a:endParaRPr>
          </a:p>
          <a:p>
            <a:pPr marL="457200" lvl="0" indent="-317500" algn="just" rtl="0">
              <a:lnSpc>
                <a:spcPct val="100000"/>
              </a:lnSpc>
              <a:spcBef>
                <a:spcPts val="0"/>
              </a:spcBef>
              <a:spcAft>
                <a:spcPts val="0"/>
              </a:spcAft>
              <a:buSzPts val="1400"/>
              <a:buFont typeface="Arial"/>
              <a:buChar char="●"/>
            </a:pPr>
            <a:r>
              <a:rPr lang="en" sz="1400">
                <a:latin typeface="Arial"/>
                <a:ea typeface="Arial"/>
                <a:cs typeface="Arial"/>
                <a:sym typeface="Arial"/>
              </a:rPr>
              <a:t>For the equal width method, we can apply the cut() function to discretize the attribute into 4 bins of similar interval widths. The value_counts() function can be used to determine the number of instances in each bin.</a:t>
            </a:r>
            <a:endParaRPr sz="1400">
              <a:solidFill>
                <a:srgbClr val="000000"/>
              </a:solidFill>
              <a:highlight>
                <a:schemeClr val="lt1"/>
              </a:highlight>
              <a:latin typeface="Arial"/>
              <a:ea typeface="Arial"/>
              <a:cs typeface="Arial"/>
              <a:sym typeface="Arial"/>
            </a:endParaRPr>
          </a:p>
          <a:p>
            <a:pPr marL="457200" lvl="0" indent="-317500" algn="just" rtl="0">
              <a:lnSpc>
                <a:spcPct val="100000"/>
              </a:lnSpc>
              <a:spcBef>
                <a:spcPts val="0"/>
              </a:spcBef>
              <a:spcAft>
                <a:spcPts val="0"/>
              </a:spcAft>
              <a:buSzPts val="1400"/>
              <a:buFont typeface="Arial"/>
              <a:buChar char="●"/>
            </a:pPr>
            <a:r>
              <a:rPr lang="en" sz="1400">
                <a:latin typeface="Arial"/>
                <a:ea typeface="Arial"/>
                <a:cs typeface="Arial"/>
                <a:sym typeface="Arial"/>
              </a:rPr>
              <a:t>For the equal frequency method, the qcut() function can be used to partition the values into 4 bins such that each bin has nearly the same number of instances.</a:t>
            </a:r>
            <a:endParaRPr sz="1400">
              <a:latin typeface="Arial"/>
              <a:ea typeface="Arial"/>
              <a:cs typeface="Arial"/>
              <a:sym typeface="Arial"/>
            </a:endParaRPr>
          </a:p>
          <a:p>
            <a:pPr marL="457200" lvl="0" indent="0" algn="l" rtl="0">
              <a:spcBef>
                <a:spcPts val="0"/>
              </a:spcBef>
              <a:spcAft>
                <a:spcPts val="160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154925" y="393750"/>
            <a:ext cx="7181400" cy="47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Training and test data</a:t>
            </a:r>
            <a:endParaRPr>
              <a:latin typeface="Arial"/>
              <a:ea typeface="Arial"/>
              <a:cs typeface="Arial"/>
              <a:sym typeface="Arial"/>
            </a:endParaRPr>
          </a:p>
        </p:txBody>
      </p:sp>
      <p:sp>
        <p:nvSpPr>
          <p:cNvPr id="213" name="Google Shape;213;p26"/>
          <p:cNvSpPr txBox="1">
            <a:spLocks noGrp="1"/>
          </p:cNvSpPr>
          <p:nvPr>
            <p:ph type="body" idx="1"/>
          </p:nvPr>
        </p:nvSpPr>
        <p:spPr>
          <a:xfrm>
            <a:off x="5565425" y="1235650"/>
            <a:ext cx="3526200" cy="3611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FFFFFF"/>
                </a:solidFill>
                <a:latin typeface="Arial"/>
                <a:ea typeface="Arial"/>
                <a:cs typeface="Arial"/>
                <a:sym typeface="Arial"/>
              </a:rPr>
              <a:t>Since our dataset consists sequential type data, we have done splitting as follows:</a:t>
            </a:r>
            <a:endParaRPr sz="1400">
              <a:solidFill>
                <a:srgbClr val="FFFFFF"/>
              </a:solidFill>
              <a:latin typeface="Arial"/>
              <a:ea typeface="Arial"/>
              <a:cs typeface="Arial"/>
              <a:sym typeface="Arial"/>
            </a:endParaRPr>
          </a:p>
          <a:p>
            <a:pPr marL="457200" lvl="0" indent="-317500" algn="just" rtl="0">
              <a:spcBef>
                <a:spcPts val="160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Created a new column with the predicting column.</a:t>
            </a:r>
            <a:endParaRPr sz="14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Trained the data in sequence with 70:30 ratio for training and testing respectively.</a:t>
            </a:r>
            <a:endParaRPr sz="140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The printed statements shows the size of each train and test. </a:t>
            </a:r>
            <a:endParaRPr sz="1400">
              <a:solidFill>
                <a:srgbClr val="FFFFFF"/>
              </a:solidFill>
              <a:latin typeface="Arial"/>
              <a:ea typeface="Arial"/>
              <a:cs typeface="Arial"/>
              <a:sym typeface="Arial"/>
            </a:endParaRPr>
          </a:p>
          <a:p>
            <a:pPr marL="0" lvl="0" indent="0" algn="l" rtl="0">
              <a:spcBef>
                <a:spcPts val="1600"/>
              </a:spcBef>
              <a:spcAft>
                <a:spcPts val="0"/>
              </a:spcAft>
              <a:buNone/>
            </a:pPr>
            <a:endParaRPr sz="1400">
              <a:solidFill>
                <a:srgbClr val="FFFFFF"/>
              </a:solidFill>
              <a:latin typeface="Arial"/>
              <a:ea typeface="Arial"/>
              <a:cs typeface="Arial"/>
              <a:sym typeface="Arial"/>
            </a:endParaRPr>
          </a:p>
          <a:p>
            <a:pPr marL="0" lvl="0" indent="0" algn="l" rtl="0">
              <a:spcBef>
                <a:spcPts val="1600"/>
              </a:spcBef>
              <a:spcAft>
                <a:spcPts val="0"/>
              </a:spcAft>
              <a:buNone/>
            </a:pPr>
            <a:endParaRPr sz="1400">
              <a:solidFill>
                <a:srgbClr val="FFFFFF"/>
              </a:solidFill>
              <a:latin typeface="Arial"/>
              <a:ea typeface="Arial"/>
              <a:cs typeface="Arial"/>
              <a:sym typeface="Arial"/>
            </a:endParaRPr>
          </a:p>
          <a:p>
            <a:pPr marL="0" lvl="0" indent="0" algn="l" rtl="0">
              <a:spcBef>
                <a:spcPts val="1600"/>
              </a:spcBef>
              <a:spcAft>
                <a:spcPts val="0"/>
              </a:spcAft>
              <a:buNone/>
            </a:pPr>
            <a:endParaRPr sz="1100">
              <a:solidFill>
                <a:srgbClr val="222222"/>
              </a:solidFill>
              <a:highlight>
                <a:srgbClr val="FFFFFF"/>
              </a:highlight>
              <a:latin typeface="Arial"/>
              <a:ea typeface="Arial"/>
              <a:cs typeface="Arial"/>
              <a:sym typeface="Arial"/>
            </a:endParaRPr>
          </a:p>
          <a:p>
            <a:pPr marL="0" lvl="0" indent="0" algn="l" rtl="0">
              <a:spcBef>
                <a:spcPts val="1600"/>
              </a:spcBef>
              <a:spcAft>
                <a:spcPts val="1600"/>
              </a:spcAft>
              <a:buNone/>
            </a:pPr>
            <a:endParaRPr/>
          </a:p>
        </p:txBody>
      </p:sp>
      <p:pic>
        <p:nvPicPr>
          <p:cNvPr id="214" name="Google Shape;214;p26"/>
          <p:cNvPicPr preferRelativeResize="0"/>
          <p:nvPr/>
        </p:nvPicPr>
        <p:blipFill>
          <a:blip r:embed="rId3">
            <a:alphaModFix/>
          </a:blip>
          <a:stretch>
            <a:fillRect/>
          </a:stretch>
        </p:blipFill>
        <p:spPr>
          <a:xfrm>
            <a:off x="311425" y="1476750"/>
            <a:ext cx="5160700" cy="3370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1105050" y="393750"/>
            <a:ext cx="7231200" cy="61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Training and Test Data</a:t>
            </a:r>
            <a:endParaRPr>
              <a:latin typeface="Arial"/>
              <a:ea typeface="Arial"/>
              <a:cs typeface="Arial"/>
              <a:sym typeface="Arial"/>
            </a:endParaRPr>
          </a:p>
        </p:txBody>
      </p:sp>
      <p:sp>
        <p:nvSpPr>
          <p:cNvPr id="220" name="Google Shape;220;p27"/>
          <p:cNvSpPr txBox="1">
            <a:spLocks noGrp="1"/>
          </p:cNvSpPr>
          <p:nvPr>
            <p:ph type="body" idx="1"/>
          </p:nvPr>
        </p:nvSpPr>
        <p:spPr>
          <a:xfrm>
            <a:off x="1105050" y="1235650"/>
            <a:ext cx="7635000" cy="1687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400" dirty="0"/>
              <a:t>With these number of rows we think the model can be well trained and tested.  There are absolutely no chance of underfitting. </a:t>
            </a:r>
            <a:endParaRPr sz="1400" dirty="0"/>
          </a:p>
          <a:p>
            <a:pPr marL="285750" lvl="0" indent="-285750" algn="l" rtl="0">
              <a:spcBef>
                <a:spcPts val="1600"/>
              </a:spcBef>
              <a:spcAft>
                <a:spcPts val="1600"/>
              </a:spcAft>
              <a:buFont typeface="Arial" panose="020B0604020202020204" pitchFamily="34" charset="0"/>
              <a:buChar char="•"/>
            </a:pPr>
            <a:r>
              <a:rPr lang="en" sz="1400" dirty="0"/>
              <a:t>Below is the measure for both partition of data. </a:t>
            </a:r>
            <a:endParaRPr sz="1400" dirty="0"/>
          </a:p>
        </p:txBody>
      </p:sp>
      <p:pic>
        <p:nvPicPr>
          <p:cNvPr id="221" name="Google Shape;221;p27"/>
          <p:cNvPicPr preferRelativeResize="0"/>
          <p:nvPr/>
        </p:nvPicPr>
        <p:blipFill>
          <a:blip r:embed="rId3">
            <a:alphaModFix/>
          </a:blip>
          <a:stretch>
            <a:fillRect/>
          </a:stretch>
        </p:blipFill>
        <p:spPr>
          <a:xfrm>
            <a:off x="1000175" y="2759100"/>
            <a:ext cx="7635001" cy="1404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1101225" y="393750"/>
            <a:ext cx="7235100" cy="5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Challenges</a:t>
            </a:r>
            <a:endParaRPr>
              <a:latin typeface="Arial"/>
              <a:ea typeface="Arial"/>
              <a:cs typeface="Arial"/>
              <a:sym typeface="Arial"/>
            </a:endParaRPr>
          </a:p>
        </p:txBody>
      </p:sp>
      <p:sp>
        <p:nvSpPr>
          <p:cNvPr id="227" name="Google Shape;227;p28"/>
          <p:cNvSpPr txBox="1">
            <a:spLocks noGrp="1"/>
          </p:cNvSpPr>
          <p:nvPr>
            <p:ph type="body" idx="1"/>
          </p:nvPr>
        </p:nvSpPr>
        <p:spPr>
          <a:xfrm>
            <a:off x="1168375" y="980250"/>
            <a:ext cx="7167900" cy="34986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Arial"/>
              <a:buChar char="●"/>
            </a:pPr>
            <a:r>
              <a:rPr lang="en" sz="1800">
                <a:latin typeface="Arial"/>
                <a:ea typeface="Arial"/>
                <a:cs typeface="Arial"/>
                <a:sym typeface="Arial"/>
              </a:rPr>
              <a:t>We faced challenges like dimensionality reduction,  reducing misleading or null data values, removing non-numeric data, underfitting/overfitting, eliminating fields containing string and removing redundant data.</a:t>
            </a:r>
            <a:endParaRPr sz="1800">
              <a:latin typeface="Arial"/>
              <a:ea typeface="Arial"/>
              <a:cs typeface="Arial"/>
              <a:sym typeface="Arial"/>
            </a:endParaRPr>
          </a:p>
          <a:p>
            <a:pPr marL="457200" lvl="0" indent="0" algn="l" rtl="0">
              <a:spcBef>
                <a:spcPts val="1600"/>
              </a:spcBef>
              <a:spcAft>
                <a:spcPts val="1600"/>
              </a:spcAft>
              <a:buNone/>
            </a:pP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1195225" y="393750"/>
            <a:ext cx="7141200" cy="47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Conclusion</a:t>
            </a:r>
            <a:endParaRPr>
              <a:latin typeface="Arial"/>
              <a:ea typeface="Arial"/>
              <a:cs typeface="Arial"/>
              <a:sym typeface="Arial"/>
            </a:endParaRPr>
          </a:p>
        </p:txBody>
      </p:sp>
      <p:sp>
        <p:nvSpPr>
          <p:cNvPr id="233" name="Google Shape;233;p29"/>
          <p:cNvSpPr txBox="1">
            <a:spLocks noGrp="1"/>
          </p:cNvSpPr>
          <p:nvPr>
            <p:ph type="body" idx="1"/>
          </p:nvPr>
        </p:nvSpPr>
        <p:spPr>
          <a:xfrm>
            <a:off x="1128075" y="933050"/>
            <a:ext cx="7208400" cy="3545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Arial"/>
              <a:buChar char="●"/>
            </a:pPr>
            <a:r>
              <a:rPr lang="en" sz="1800">
                <a:latin typeface="Arial"/>
                <a:ea typeface="Arial"/>
                <a:cs typeface="Arial"/>
                <a:sym typeface="Arial"/>
              </a:rPr>
              <a:t>We can say to prepare a processed data we should have in-depth knowledge of the domain of dataset  and its attributes values (i.e data types). There could be issues like illegal/unsupported operations performed on data-types which don’t match . (i.e float to int64 so on). We came across different grouping, aggregation and sampling techniques when we have to deal with more specific and concise set of data. </a:t>
            </a:r>
            <a:endParaRPr sz="18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1208650" y="393750"/>
            <a:ext cx="7127700" cy="5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Contribution</a:t>
            </a:r>
            <a:endParaRPr>
              <a:latin typeface="Arial"/>
              <a:ea typeface="Arial"/>
              <a:cs typeface="Arial"/>
              <a:sym typeface="Arial"/>
            </a:endParaRPr>
          </a:p>
        </p:txBody>
      </p:sp>
      <p:sp>
        <p:nvSpPr>
          <p:cNvPr id="239" name="Google Shape;239;p30"/>
          <p:cNvSpPr txBox="1">
            <a:spLocks noGrp="1"/>
          </p:cNvSpPr>
          <p:nvPr>
            <p:ph type="body" idx="1"/>
          </p:nvPr>
        </p:nvSpPr>
        <p:spPr>
          <a:xfrm>
            <a:off x="1208700" y="1020650"/>
            <a:ext cx="7127700" cy="3458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Preprocessing and documentation was done by Suraj Rawat, Khushali Upadhyay and Yesha Shah.</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096325" y="375725"/>
            <a:ext cx="7812600" cy="46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Outlines</a:t>
            </a:r>
            <a:endParaRPr>
              <a:latin typeface="Arial"/>
              <a:ea typeface="Arial"/>
              <a:cs typeface="Arial"/>
              <a:sym typeface="Arial"/>
            </a:endParaRPr>
          </a:p>
        </p:txBody>
      </p:sp>
      <p:sp>
        <p:nvSpPr>
          <p:cNvPr id="141" name="Google Shape;141;p14"/>
          <p:cNvSpPr txBox="1">
            <a:spLocks noGrp="1"/>
          </p:cNvSpPr>
          <p:nvPr>
            <p:ph type="body" idx="1"/>
          </p:nvPr>
        </p:nvSpPr>
        <p:spPr>
          <a:xfrm>
            <a:off x="1096325" y="971700"/>
            <a:ext cx="7239900" cy="3507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Arial"/>
              <a:buChar char="●"/>
            </a:pPr>
            <a:r>
              <a:rPr lang="en" sz="1800" dirty="0">
                <a:latin typeface="Arial"/>
                <a:ea typeface="Arial"/>
                <a:cs typeface="Arial"/>
                <a:sym typeface="Arial"/>
              </a:rPr>
              <a:t>What is Data Preprocessing?</a:t>
            </a:r>
            <a:endParaRPr sz="1800" dirty="0">
              <a:latin typeface="Arial"/>
              <a:ea typeface="Arial"/>
              <a:cs typeface="Arial"/>
              <a:sym typeface="Arial"/>
            </a:endParaRPr>
          </a:p>
          <a:p>
            <a:pPr marL="457200" lvl="0" indent="-342900" algn="just" rtl="0">
              <a:spcBef>
                <a:spcPts val="0"/>
              </a:spcBef>
              <a:spcAft>
                <a:spcPts val="0"/>
              </a:spcAft>
              <a:buSzPts val="1800"/>
              <a:buFont typeface="Arial"/>
              <a:buChar char="●"/>
            </a:pPr>
            <a:r>
              <a:rPr lang="en" sz="1800" dirty="0">
                <a:latin typeface="Arial"/>
                <a:ea typeface="Arial"/>
                <a:cs typeface="Arial"/>
                <a:sym typeface="Arial"/>
              </a:rPr>
              <a:t>Dataset from Data Pre-processing </a:t>
            </a:r>
            <a:r>
              <a:rPr lang="en-US" sz="1800" dirty="0">
                <a:latin typeface="Arial"/>
                <a:ea typeface="Arial"/>
                <a:cs typeface="Arial"/>
                <a:sym typeface="Arial"/>
              </a:rPr>
              <a:t>T</a:t>
            </a:r>
            <a:r>
              <a:rPr lang="en" sz="1800" dirty="0">
                <a:latin typeface="Arial"/>
                <a:ea typeface="Arial"/>
                <a:cs typeface="Arial"/>
                <a:sym typeface="Arial"/>
              </a:rPr>
              <a:t>utorial</a:t>
            </a:r>
            <a:endParaRPr sz="1800" dirty="0">
              <a:latin typeface="Arial"/>
              <a:ea typeface="Arial"/>
              <a:cs typeface="Arial"/>
              <a:sym typeface="Arial"/>
            </a:endParaRPr>
          </a:p>
          <a:p>
            <a:pPr marL="457200" lvl="0" indent="-342900" algn="just" rtl="0">
              <a:spcBef>
                <a:spcPts val="0"/>
              </a:spcBef>
              <a:spcAft>
                <a:spcPts val="0"/>
              </a:spcAft>
              <a:buSzPts val="1800"/>
              <a:buFont typeface="Arial"/>
              <a:buChar char="●"/>
            </a:pPr>
            <a:r>
              <a:rPr lang="en" sz="1800" dirty="0">
                <a:latin typeface="Arial"/>
                <a:ea typeface="Arial"/>
                <a:cs typeface="Arial"/>
                <a:sym typeface="Arial"/>
              </a:rPr>
              <a:t>Our dataset</a:t>
            </a:r>
            <a:endParaRPr sz="1800" dirty="0">
              <a:latin typeface="Arial"/>
              <a:ea typeface="Arial"/>
              <a:cs typeface="Arial"/>
              <a:sym typeface="Arial"/>
            </a:endParaRPr>
          </a:p>
          <a:p>
            <a:pPr marL="914400" lvl="1" indent="-342900" algn="just" rtl="0">
              <a:spcBef>
                <a:spcPts val="0"/>
              </a:spcBef>
              <a:spcAft>
                <a:spcPts val="0"/>
              </a:spcAft>
              <a:buSzPts val="1800"/>
              <a:buFont typeface="Arial"/>
              <a:buChar char="○"/>
            </a:pPr>
            <a:r>
              <a:rPr lang="en" sz="1800" dirty="0">
                <a:latin typeface="Arial"/>
                <a:ea typeface="Arial"/>
                <a:cs typeface="Arial"/>
                <a:sym typeface="Arial"/>
              </a:rPr>
              <a:t>Introduction</a:t>
            </a:r>
            <a:endParaRPr sz="1800" dirty="0">
              <a:latin typeface="Arial"/>
              <a:ea typeface="Arial"/>
              <a:cs typeface="Arial"/>
              <a:sym typeface="Arial"/>
            </a:endParaRPr>
          </a:p>
          <a:p>
            <a:pPr marL="914400" lvl="1" indent="-342900" algn="just" rtl="0">
              <a:spcBef>
                <a:spcPts val="0"/>
              </a:spcBef>
              <a:spcAft>
                <a:spcPts val="0"/>
              </a:spcAft>
              <a:buSzPts val="1800"/>
              <a:buFont typeface="Arial"/>
              <a:buChar char="○"/>
            </a:pPr>
            <a:r>
              <a:rPr lang="en" sz="1800" dirty="0">
                <a:latin typeface="Arial"/>
                <a:ea typeface="Arial"/>
                <a:cs typeface="Arial"/>
                <a:sym typeface="Arial"/>
              </a:rPr>
              <a:t>Comprehensive set of techniques</a:t>
            </a:r>
            <a:endParaRPr sz="1800" dirty="0">
              <a:latin typeface="Arial"/>
              <a:ea typeface="Arial"/>
              <a:cs typeface="Arial"/>
              <a:sym typeface="Arial"/>
            </a:endParaRPr>
          </a:p>
          <a:p>
            <a:pPr marL="914400" lvl="1" indent="-342900" algn="just" rtl="0">
              <a:spcBef>
                <a:spcPts val="0"/>
              </a:spcBef>
              <a:spcAft>
                <a:spcPts val="0"/>
              </a:spcAft>
              <a:buSzPts val="1800"/>
              <a:buFont typeface="Arial"/>
              <a:buChar char="○"/>
            </a:pPr>
            <a:r>
              <a:rPr lang="en" sz="1800" dirty="0">
                <a:latin typeface="Arial"/>
                <a:ea typeface="Arial"/>
                <a:cs typeface="Arial"/>
                <a:sym typeface="Arial"/>
              </a:rPr>
              <a:t>Steps of pre-processing</a:t>
            </a:r>
            <a:endParaRPr sz="1800" dirty="0">
              <a:latin typeface="Arial"/>
              <a:ea typeface="Arial"/>
              <a:cs typeface="Arial"/>
              <a:sym typeface="Arial"/>
            </a:endParaRPr>
          </a:p>
          <a:p>
            <a:pPr marL="914400" lvl="1" indent="-342900" algn="just" rtl="0">
              <a:spcBef>
                <a:spcPts val="0"/>
              </a:spcBef>
              <a:spcAft>
                <a:spcPts val="0"/>
              </a:spcAft>
              <a:buSzPts val="1800"/>
              <a:buFont typeface="Arial"/>
              <a:buChar char="○"/>
            </a:pPr>
            <a:r>
              <a:rPr lang="en" sz="1800" dirty="0">
                <a:latin typeface="Arial"/>
                <a:ea typeface="Arial"/>
                <a:cs typeface="Arial"/>
                <a:sym typeface="Arial"/>
              </a:rPr>
              <a:t>Insights</a:t>
            </a:r>
            <a:endParaRPr sz="1800" dirty="0">
              <a:latin typeface="Arial"/>
              <a:ea typeface="Arial"/>
              <a:cs typeface="Arial"/>
              <a:sym typeface="Arial"/>
            </a:endParaRPr>
          </a:p>
          <a:p>
            <a:pPr marL="914400" lvl="1" indent="-342900" algn="just" rtl="0">
              <a:spcBef>
                <a:spcPts val="0"/>
              </a:spcBef>
              <a:spcAft>
                <a:spcPts val="0"/>
              </a:spcAft>
              <a:buSzPts val="1800"/>
              <a:buFont typeface="Arial"/>
              <a:buChar char="○"/>
            </a:pPr>
            <a:r>
              <a:rPr lang="en" sz="1800" dirty="0">
                <a:latin typeface="Arial"/>
                <a:ea typeface="Arial"/>
                <a:cs typeface="Arial"/>
                <a:sym typeface="Arial"/>
              </a:rPr>
              <a:t>Training and test data</a:t>
            </a:r>
            <a:endParaRPr sz="1800" dirty="0">
              <a:latin typeface="Arial"/>
              <a:ea typeface="Arial"/>
              <a:cs typeface="Arial"/>
              <a:sym typeface="Arial"/>
            </a:endParaRPr>
          </a:p>
          <a:p>
            <a:pPr marL="457200" lvl="0" indent="-342900" algn="just" rtl="0">
              <a:spcBef>
                <a:spcPts val="0"/>
              </a:spcBef>
              <a:spcAft>
                <a:spcPts val="0"/>
              </a:spcAft>
              <a:buSzPts val="1800"/>
              <a:buFont typeface="Arial"/>
              <a:buChar char="●"/>
            </a:pPr>
            <a:r>
              <a:rPr lang="en" sz="1800" dirty="0">
                <a:latin typeface="Arial"/>
                <a:ea typeface="Arial"/>
                <a:cs typeface="Arial"/>
                <a:sym typeface="Arial"/>
              </a:rPr>
              <a:t>Challenges</a:t>
            </a:r>
            <a:endParaRPr sz="1800" dirty="0">
              <a:latin typeface="Arial"/>
              <a:ea typeface="Arial"/>
              <a:cs typeface="Arial"/>
              <a:sym typeface="Arial"/>
            </a:endParaRPr>
          </a:p>
          <a:p>
            <a:pPr marL="457200" lvl="0" indent="-342900" algn="just" rtl="0">
              <a:spcBef>
                <a:spcPts val="0"/>
              </a:spcBef>
              <a:spcAft>
                <a:spcPts val="0"/>
              </a:spcAft>
              <a:buSzPts val="1800"/>
              <a:buFont typeface="Arial"/>
              <a:buChar char="●"/>
            </a:pPr>
            <a:r>
              <a:rPr lang="en" sz="1800" dirty="0">
                <a:latin typeface="Arial"/>
                <a:ea typeface="Arial"/>
                <a:cs typeface="Arial"/>
                <a:sym typeface="Arial"/>
              </a:rPr>
              <a:t>Conclusion</a:t>
            </a:r>
            <a:endParaRPr sz="1800" dirty="0">
              <a:latin typeface="Arial"/>
              <a:ea typeface="Arial"/>
              <a:cs typeface="Arial"/>
              <a:sym typeface="Arial"/>
            </a:endParaRPr>
          </a:p>
          <a:p>
            <a:pPr marL="457200" lvl="0" indent="-342900" algn="just" rtl="0">
              <a:spcBef>
                <a:spcPts val="0"/>
              </a:spcBef>
              <a:spcAft>
                <a:spcPts val="0"/>
              </a:spcAft>
              <a:buSzPts val="1800"/>
              <a:buFont typeface="Arial"/>
              <a:buChar char="●"/>
            </a:pPr>
            <a:r>
              <a:rPr lang="en" sz="1800" dirty="0">
                <a:latin typeface="Arial"/>
                <a:ea typeface="Arial"/>
                <a:cs typeface="Arial"/>
                <a:sym typeface="Arial"/>
              </a:rPr>
              <a:t>Contribution</a:t>
            </a:r>
            <a:endParaRPr sz="18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87800" y="393750"/>
            <a:ext cx="7248600" cy="6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What is Data Preprocessing?</a:t>
            </a:r>
            <a:endParaRPr>
              <a:latin typeface="Arial"/>
              <a:ea typeface="Arial"/>
              <a:cs typeface="Arial"/>
              <a:sym typeface="Arial"/>
            </a:endParaRPr>
          </a:p>
        </p:txBody>
      </p:sp>
      <p:sp>
        <p:nvSpPr>
          <p:cNvPr id="147" name="Google Shape;147;p15"/>
          <p:cNvSpPr txBox="1">
            <a:spLocks noGrp="1"/>
          </p:cNvSpPr>
          <p:nvPr>
            <p:ph type="body" idx="1"/>
          </p:nvPr>
        </p:nvSpPr>
        <p:spPr>
          <a:xfrm>
            <a:off x="1087550" y="1155275"/>
            <a:ext cx="7248600" cy="33234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Arial"/>
              <a:buChar char="●"/>
            </a:pPr>
            <a:r>
              <a:rPr lang="en" sz="1400">
                <a:latin typeface="Arial"/>
                <a:ea typeface="Arial"/>
                <a:cs typeface="Arial"/>
                <a:sym typeface="Arial"/>
              </a:rPr>
              <a:t>A data mining technique where raw data is wrangled into much more understandable and desired form.</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Raw data consists of incomplete, inconsistent, unusual trends, and sometimes redundant which is not helpful in predicting any trend.</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Some steps of data preprocessing:</a:t>
            </a:r>
            <a:endParaRPr sz="1400">
              <a:latin typeface="Arial"/>
              <a:ea typeface="Arial"/>
              <a:cs typeface="Arial"/>
              <a:sym typeface="Arial"/>
            </a:endParaRPr>
          </a:p>
          <a:p>
            <a:pPr marL="914400" lvl="1" indent="-317500" algn="just" rtl="0">
              <a:spcBef>
                <a:spcPts val="0"/>
              </a:spcBef>
              <a:spcAft>
                <a:spcPts val="0"/>
              </a:spcAft>
              <a:buSzPts val="1400"/>
              <a:buFont typeface="Arial"/>
              <a:buChar char="○"/>
            </a:pPr>
            <a:r>
              <a:rPr lang="en" sz="1400">
                <a:latin typeface="Arial"/>
                <a:ea typeface="Arial"/>
                <a:cs typeface="Arial"/>
                <a:sym typeface="Arial"/>
              </a:rPr>
              <a:t>Integration</a:t>
            </a:r>
            <a:endParaRPr sz="1400">
              <a:latin typeface="Arial"/>
              <a:ea typeface="Arial"/>
              <a:cs typeface="Arial"/>
              <a:sym typeface="Arial"/>
            </a:endParaRPr>
          </a:p>
          <a:p>
            <a:pPr marL="914400" lvl="1" indent="-317500" algn="just" rtl="0">
              <a:spcBef>
                <a:spcPts val="0"/>
              </a:spcBef>
              <a:spcAft>
                <a:spcPts val="0"/>
              </a:spcAft>
              <a:buSzPts val="1400"/>
              <a:buFont typeface="Arial"/>
              <a:buChar char="○"/>
            </a:pPr>
            <a:r>
              <a:rPr lang="en" sz="1400">
                <a:latin typeface="Arial"/>
                <a:ea typeface="Arial"/>
                <a:cs typeface="Arial"/>
                <a:sym typeface="Arial"/>
              </a:rPr>
              <a:t>Cleaning</a:t>
            </a:r>
            <a:endParaRPr sz="1400">
              <a:latin typeface="Arial"/>
              <a:ea typeface="Arial"/>
              <a:cs typeface="Arial"/>
              <a:sym typeface="Arial"/>
            </a:endParaRPr>
          </a:p>
          <a:p>
            <a:pPr marL="914400" lvl="1" indent="-317500" algn="just" rtl="0">
              <a:spcBef>
                <a:spcPts val="0"/>
              </a:spcBef>
              <a:spcAft>
                <a:spcPts val="0"/>
              </a:spcAft>
              <a:buSzPts val="1400"/>
              <a:buFont typeface="Arial"/>
              <a:buChar char="○"/>
            </a:pPr>
            <a:r>
              <a:rPr lang="en" sz="1400">
                <a:latin typeface="Arial"/>
                <a:ea typeface="Arial"/>
                <a:cs typeface="Arial"/>
                <a:sym typeface="Arial"/>
              </a:rPr>
              <a:t>Normalization </a:t>
            </a:r>
            <a:endParaRPr sz="1400">
              <a:latin typeface="Arial"/>
              <a:ea typeface="Arial"/>
              <a:cs typeface="Arial"/>
              <a:sym typeface="Arial"/>
            </a:endParaRPr>
          </a:p>
          <a:p>
            <a:pPr marL="914400" lvl="1" indent="-317500" algn="just" rtl="0">
              <a:spcBef>
                <a:spcPts val="0"/>
              </a:spcBef>
              <a:spcAft>
                <a:spcPts val="0"/>
              </a:spcAft>
              <a:buSzPts val="1400"/>
              <a:buFont typeface="Arial"/>
              <a:buChar char="○"/>
            </a:pPr>
            <a:r>
              <a:rPr lang="en" sz="1400">
                <a:latin typeface="Arial"/>
                <a:ea typeface="Arial"/>
                <a:cs typeface="Arial"/>
                <a:sym typeface="Arial"/>
              </a:rPr>
              <a:t>Transformation </a:t>
            </a:r>
            <a:endParaRPr sz="1400">
              <a:latin typeface="Arial"/>
              <a:ea typeface="Arial"/>
              <a:cs typeface="Arial"/>
              <a:sym typeface="Arial"/>
            </a:endParaRPr>
          </a:p>
          <a:p>
            <a:pPr marL="914400" lvl="1" indent="-317500" algn="just" rtl="0">
              <a:spcBef>
                <a:spcPts val="0"/>
              </a:spcBef>
              <a:spcAft>
                <a:spcPts val="0"/>
              </a:spcAft>
              <a:buSzPts val="1400"/>
              <a:buFont typeface="Arial"/>
              <a:buChar char="○"/>
            </a:pPr>
            <a:r>
              <a:rPr lang="en" sz="1400">
                <a:latin typeface="Arial"/>
                <a:ea typeface="Arial"/>
                <a:cs typeface="Arial"/>
                <a:sym typeface="Arial"/>
              </a:rPr>
              <a:t>Reduction Tasks - Complexity of data, detecting/removing irrelevant and noisy elements from data through feature selection, instance selection etc.</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127175" y="393750"/>
            <a:ext cx="72093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Dataset from Data-Preprocessing Tutorial</a:t>
            </a:r>
            <a:endParaRPr>
              <a:latin typeface="Arial"/>
              <a:ea typeface="Arial"/>
              <a:cs typeface="Arial"/>
              <a:sym typeface="Arial"/>
            </a:endParaRPr>
          </a:p>
        </p:txBody>
      </p:sp>
      <p:sp>
        <p:nvSpPr>
          <p:cNvPr id="153" name="Google Shape;153;p16"/>
          <p:cNvSpPr txBox="1">
            <a:spLocks noGrp="1"/>
          </p:cNvSpPr>
          <p:nvPr>
            <p:ph type="body" idx="1"/>
          </p:nvPr>
        </p:nvSpPr>
        <p:spPr>
          <a:xfrm>
            <a:off x="1127100" y="1204900"/>
            <a:ext cx="7209300" cy="37314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Arial"/>
              <a:buChar char="●"/>
            </a:pPr>
            <a:r>
              <a:rPr lang="en" sz="1400">
                <a:latin typeface="Arial"/>
                <a:ea typeface="Arial"/>
                <a:cs typeface="Arial"/>
                <a:sym typeface="Arial"/>
              </a:rPr>
              <a:t>Dataset for preprocessing was taken from UCI machine learning repository containing information about breast cancer patients.</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There were a lot of missing values, outliers, duplicate rows and fields with strings in it so cleaning was necessary.</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The techniques used for cleaning/preprocessing are</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Discarding missing values</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Discarding outliers</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Discarding duplicate rows</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Dropping fields with strings </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Dimensionality reduction/ Principal Component Analysis</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After implementing the above techniques, the dataset obtained was clean.</a:t>
            </a:r>
            <a:endParaRPr sz="1400">
              <a:latin typeface="Arial"/>
              <a:ea typeface="Arial"/>
              <a:cs typeface="Arial"/>
              <a:sym typeface="Arial"/>
            </a:endParaRPr>
          </a:p>
          <a:p>
            <a:pPr marL="457200" lvl="0" indent="0" algn="l" rtl="0">
              <a:spcBef>
                <a:spcPts val="1600"/>
              </a:spcBef>
              <a:spcAft>
                <a:spcPts val="0"/>
              </a:spcAft>
              <a:buNone/>
            </a:pPr>
            <a:endParaRPr sz="1800"/>
          </a:p>
          <a:p>
            <a:pPr marL="457200" lvl="0" indent="0" algn="l" rtl="0">
              <a:spcBef>
                <a:spcPts val="1600"/>
              </a:spcBef>
              <a:spcAft>
                <a:spcPts val="0"/>
              </a:spcAft>
              <a:buNone/>
            </a:pPr>
            <a:endParaRPr sz="1800"/>
          </a:p>
          <a:p>
            <a:pPr marL="914400" lvl="0" indent="0" algn="l" rtl="0">
              <a:spcBef>
                <a:spcPts val="1600"/>
              </a:spcBef>
              <a:spcAft>
                <a:spcPts val="160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154925" y="393750"/>
            <a:ext cx="71814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Our Dataset - Introduction</a:t>
            </a:r>
            <a:endParaRPr>
              <a:latin typeface="Arial"/>
              <a:ea typeface="Arial"/>
              <a:cs typeface="Arial"/>
              <a:sym typeface="Arial"/>
            </a:endParaRPr>
          </a:p>
        </p:txBody>
      </p:sp>
      <p:sp>
        <p:nvSpPr>
          <p:cNvPr id="159" name="Google Shape;159;p17"/>
          <p:cNvSpPr txBox="1">
            <a:spLocks noGrp="1"/>
          </p:cNvSpPr>
          <p:nvPr>
            <p:ph type="body" idx="1"/>
          </p:nvPr>
        </p:nvSpPr>
        <p:spPr>
          <a:xfrm>
            <a:off x="1154925" y="1037429"/>
            <a:ext cx="7181400" cy="36261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FFFFFF"/>
              </a:buClr>
              <a:buSzPts val="1400"/>
              <a:buChar char="●"/>
            </a:pPr>
            <a:r>
              <a:rPr lang="en" sz="1400" dirty="0">
                <a:solidFill>
                  <a:srgbClr val="FFFFFF"/>
                </a:solidFill>
                <a:latin typeface="Arial"/>
                <a:ea typeface="Arial"/>
                <a:cs typeface="Arial"/>
                <a:sym typeface="Arial"/>
              </a:rPr>
              <a:t>The domain that we chose was  “Hourly Weather Surface - Brazil (Southeast region) </a:t>
            </a:r>
            <a:endParaRPr sz="1400" dirty="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dirty="0">
                <a:solidFill>
                  <a:srgbClr val="FFFFFF"/>
                </a:solidFill>
                <a:latin typeface="Arial"/>
                <a:ea typeface="Arial"/>
                <a:cs typeface="Arial"/>
                <a:sym typeface="Arial"/>
              </a:rPr>
              <a:t>It covers hourly weather data from 122 weather stations of southeast region of Brazil. Clearly this data is based on time series. Hence, it is a sequential dataset.</a:t>
            </a:r>
            <a:endParaRPr sz="1400" dirty="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dirty="0">
                <a:solidFill>
                  <a:srgbClr val="FFFFFF"/>
                </a:solidFill>
                <a:latin typeface="Arial"/>
                <a:ea typeface="Arial"/>
                <a:cs typeface="Arial"/>
                <a:sym typeface="Arial"/>
              </a:rPr>
              <a:t>The dataset that we chose is located in the following link:-</a:t>
            </a:r>
            <a:endParaRPr sz="1400" dirty="0">
              <a:solidFill>
                <a:srgbClr val="FFFFFF"/>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u="sng" dirty="0">
                <a:solidFill>
                  <a:srgbClr val="4A86E8"/>
                </a:solidFill>
                <a:latin typeface="Arial"/>
                <a:ea typeface="Arial"/>
                <a:cs typeface="Arial"/>
                <a:sym typeface="Arial"/>
                <a:hlinkClick r:id="rId3"/>
              </a:rPr>
              <a:t>https://drive.google.com/drive/folders/1DHXuSRDZQyTo9VrbKFhryNVc63NwYRc8</a:t>
            </a:r>
            <a:endParaRPr sz="1400" dirty="0">
              <a:solidFill>
                <a:srgbClr val="4A86E8"/>
              </a:solidFill>
              <a:latin typeface="Arial"/>
              <a:ea typeface="Arial"/>
              <a:cs typeface="Arial"/>
              <a:sym typeface="Arial"/>
            </a:endParaRPr>
          </a:p>
          <a:p>
            <a:pPr marL="457200" lvl="0" indent="-317500" algn="just" rtl="0">
              <a:spcBef>
                <a:spcPts val="0"/>
              </a:spcBef>
              <a:spcAft>
                <a:spcPts val="0"/>
              </a:spcAft>
              <a:buClr>
                <a:srgbClr val="FFFFFF"/>
              </a:buClr>
              <a:buSzPts val="1400"/>
              <a:buFont typeface="Arial"/>
              <a:buChar char="●"/>
            </a:pPr>
            <a:r>
              <a:rPr lang="en" sz="1400" dirty="0">
                <a:solidFill>
                  <a:srgbClr val="FFFFFF"/>
                </a:solidFill>
                <a:latin typeface="Arial"/>
                <a:ea typeface="Arial"/>
                <a:cs typeface="Arial"/>
                <a:sym typeface="Arial"/>
              </a:rPr>
              <a:t>The dataset we chose was very unclean containing missing values, outliers, duplicate rows and fields with strings so we had to implement the techniques described in the preprocessing tutorial to clean data.</a:t>
            </a:r>
            <a:endParaRPr sz="1400" dirty="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128075" y="209000"/>
            <a:ext cx="7208400" cy="5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Comprehensive set of techniques</a:t>
            </a:r>
            <a:endParaRPr>
              <a:latin typeface="Arial"/>
              <a:ea typeface="Arial"/>
              <a:cs typeface="Arial"/>
              <a:sym typeface="Arial"/>
            </a:endParaRPr>
          </a:p>
        </p:txBody>
      </p:sp>
      <p:sp>
        <p:nvSpPr>
          <p:cNvPr id="165" name="Google Shape;165;p18"/>
          <p:cNvSpPr txBox="1">
            <a:spLocks noGrp="1"/>
          </p:cNvSpPr>
          <p:nvPr>
            <p:ph type="body" idx="1"/>
          </p:nvPr>
        </p:nvSpPr>
        <p:spPr>
          <a:xfrm>
            <a:off x="1128000" y="652175"/>
            <a:ext cx="7208400" cy="43110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Arial"/>
              <a:buAutoNum type="arabicParenR"/>
            </a:pPr>
            <a:r>
              <a:rPr lang="en" sz="1400">
                <a:latin typeface="Arial"/>
                <a:ea typeface="Arial"/>
                <a:cs typeface="Arial"/>
                <a:sym typeface="Arial"/>
              </a:rPr>
              <a:t>Missing values :- It is possible to have missing attributes values  because either  the information was not collected or some  attributes are not applicable to data instances. Convert the missing values to NaNs and calculate columns containing missing values and then there are 2 methods : 1) Replacing missing values with median of that column and 2) Discarding data points containing missing values.</a:t>
            </a:r>
            <a:endParaRPr sz="1400">
              <a:latin typeface="Arial"/>
              <a:ea typeface="Arial"/>
              <a:cs typeface="Arial"/>
              <a:sym typeface="Arial"/>
            </a:endParaRPr>
          </a:p>
          <a:p>
            <a:pPr marL="457200" lvl="0" indent="-317500" algn="just" rtl="0">
              <a:spcBef>
                <a:spcPts val="0"/>
              </a:spcBef>
              <a:spcAft>
                <a:spcPts val="0"/>
              </a:spcAft>
              <a:buSzPts val="1400"/>
              <a:buAutoNum type="arabicParenR"/>
            </a:pPr>
            <a:r>
              <a:rPr lang="en" sz="1400">
                <a:latin typeface="Arial"/>
                <a:ea typeface="Arial"/>
                <a:cs typeface="Arial"/>
                <a:sym typeface="Arial"/>
              </a:rPr>
              <a:t>Outliers :- Some data instances will have completely different characteristics from the rest of dataset and they are not relevant so it becomes necessary to identify outliers by drawing box plots. If any columns contain string values we convert them into numeric to draw box plot. </a:t>
            </a:r>
            <a:r>
              <a:rPr lang="en" sz="1400">
                <a:solidFill>
                  <a:srgbClr val="FFFFFF"/>
                </a:solidFill>
                <a:latin typeface="Arial"/>
                <a:ea typeface="Arial"/>
                <a:cs typeface="Arial"/>
                <a:sym typeface="Arial"/>
              </a:rPr>
              <a:t>To discard the outliers, we compute the Z-score for each attribute and remove those instances containing attributes with abnormally high or low Z-score.</a:t>
            </a:r>
            <a:endParaRPr sz="1400">
              <a:solidFill>
                <a:srgbClr val="FFFFFF"/>
              </a:solidFill>
              <a:latin typeface="Arial"/>
              <a:ea typeface="Arial"/>
              <a:cs typeface="Arial"/>
              <a:sym typeface="Arial"/>
            </a:endParaRPr>
          </a:p>
          <a:p>
            <a:pPr marL="457200" lvl="0" indent="-317500" algn="just" rtl="0">
              <a:spcBef>
                <a:spcPts val="0"/>
              </a:spcBef>
              <a:spcAft>
                <a:spcPts val="0"/>
              </a:spcAft>
              <a:buSzPts val="1400"/>
              <a:buFont typeface="Arial"/>
              <a:buAutoNum type="arabicParenR"/>
            </a:pPr>
            <a:r>
              <a:rPr lang="en" sz="1400">
                <a:latin typeface="Arial"/>
                <a:ea typeface="Arial"/>
                <a:cs typeface="Arial"/>
                <a:sym typeface="Arial"/>
              </a:rPr>
              <a:t>Duplicate data :- Some data sets obtained by merging multiple data sources are duplicate so it becomes important to identify duplicate rows and discard them.</a:t>
            </a:r>
            <a:endParaRPr sz="1400">
              <a:latin typeface="Arial"/>
              <a:ea typeface="Arial"/>
              <a:cs typeface="Arial"/>
              <a:sym typeface="Arial"/>
            </a:endParaRPr>
          </a:p>
          <a:p>
            <a:pPr marL="457200" lvl="0" indent="-317500" algn="just" rtl="0">
              <a:spcBef>
                <a:spcPts val="0"/>
              </a:spcBef>
              <a:spcAft>
                <a:spcPts val="0"/>
              </a:spcAft>
              <a:buSzPts val="1400"/>
              <a:buFont typeface="Arial"/>
              <a:buAutoNum type="arabicParenR"/>
            </a:pPr>
            <a:r>
              <a:rPr lang="en" sz="1400">
                <a:latin typeface="Arial"/>
                <a:ea typeface="Arial"/>
                <a:cs typeface="Arial"/>
                <a:sym typeface="Arial"/>
              </a:rPr>
              <a:t>Dropping fields :- Some fields in the data set are of no value so it becomes necessary to drop such fields.</a:t>
            </a:r>
            <a:endParaRPr sz="1400">
              <a:latin typeface="Arial"/>
              <a:ea typeface="Arial"/>
              <a:cs typeface="Arial"/>
              <a:sym typeface="Arial"/>
            </a:endParaRPr>
          </a:p>
          <a:p>
            <a:pPr marL="457200" lvl="0" indent="-317500" algn="just" rtl="0">
              <a:spcBef>
                <a:spcPts val="0"/>
              </a:spcBef>
              <a:spcAft>
                <a:spcPts val="0"/>
              </a:spcAft>
              <a:buSzPts val="1400"/>
              <a:buFont typeface="Arial"/>
              <a:buAutoNum type="arabicParenR"/>
            </a:pPr>
            <a:r>
              <a:rPr lang="en" sz="1400">
                <a:latin typeface="Arial"/>
                <a:ea typeface="Arial"/>
                <a:cs typeface="Arial"/>
                <a:sym typeface="Arial"/>
              </a:rPr>
              <a:t>Dimensionality reduction/Principal Component Analysis:- To convert higher dimension data into lower dimension data. Discussed at the last.</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168375" y="393750"/>
            <a:ext cx="7167900" cy="4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a:ea typeface="Arial"/>
                <a:cs typeface="Arial"/>
                <a:sym typeface="Arial"/>
              </a:rPr>
              <a:t>Steps of </a:t>
            </a:r>
            <a:r>
              <a:rPr lang="en-US" dirty="0">
                <a:latin typeface="Arial"/>
                <a:ea typeface="Arial"/>
                <a:cs typeface="Arial"/>
                <a:sym typeface="Arial"/>
              </a:rPr>
              <a:t>P</a:t>
            </a:r>
            <a:r>
              <a:rPr lang="en" dirty="0">
                <a:latin typeface="Arial"/>
                <a:ea typeface="Arial"/>
                <a:cs typeface="Arial"/>
                <a:sym typeface="Arial"/>
              </a:rPr>
              <a:t>re-processing</a:t>
            </a:r>
            <a:endParaRPr dirty="0">
              <a:latin typeface="Arial"/>
              <a:ea typeface="Arial"/>
              <a:cs typeface="Arial"/>
              <a:sym typeface="Arial"/>
            </a:endParaRPr>
          </a:p>
        </p:txBody>
      </p:sp>
      <p:sp>
        <p:nvSpPr>
          <p:cNvPr id="171" name="Google Shape;171;p19"/>
          <p:cNvSpPr txBox="1">
            <a:spLocks noGrp="1"/>
          </p:cNvSpPr>
          <p:nvPr>
            <p:ph type="body" idx="1"/>
          </p:nvPr>
        </p:nvSpPr>
        <p:spPr>
          <a:xfrm>
            <a:off x="1168500" y="1101225"/>
            <a:ext cx="7167900" cy="38139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Arial"/>
              <a:buChar char="●"/>
            </a:pPr>
            <a:r>
              <a:rPr lang="en" sz="1400">
                <a:latin typeface="Arial"/>
                <a:ea typeface="Arial"/>
                <a:cs typeface="Arial"/>
                <a:sym typeface="Arial"/>
              </a:rPr>
              <a:t>Firstly, the  dataset we chose had many columns containing strings and unnecessary  values.  So we dropped those columns in order to get a dataset containing the important columns.</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Secondly, we had many missing values so we first identified the columns with missing values and replaced them with median in the 1st method.  In the 2 nd method,  we discarded the columns with  missing values.</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Thirdly, we had outliers in our dataset so we drew box plots to identify columns with outliers and then used Z-score method to discarded the  outliers.</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We also identified the duplicate values and discarded the rows having duplicate values.</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We had so many  string fields so we eliminated those fields by using the drop method.</a:t>
            </a:r>
            <a:endParaRPr sz="1400">
              <a:latin typeface="Arial"/>
              <a:ea typeface="Arial"/>
              <a:cs typeface="Arial"/>
              <a:sym typeface="Arial"/>
            </a:endParaRPr>
          </a:p>
          <a:p>
            <a:pPr marL="457200" lvl="0" indent="-317500" algn="just" rtl="0">
              <a:spcBef>
                <a:spcPts val="0"/>
              </a:spcBef>
              <a:spcAft>
                <a:spcPts val="0"/>
              </a:spcAft>
              <a:buSzPts val="1400"/>
              <a:buFont typeface="Arial"/>
              <a:buChar char="●"/>
            </a:pPr>
            <a:r>
              <a:rPr lang="en" sz="1400">
                <a:latin typeface="Arial"/>
                <a:ea typeface="Arial"/>
                <a:cs typeface="Arial"/>
                <a:sym typeface="Arial"/>
              </a:rPr>
              <a:t>We had a lot of data which was in higher dimension so we used Dimensionality reduction/Principal Component analysis to convert it into lower dimension to obtain data in an understable form.</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141500" y="316425"/>
            <a:ext cx="71949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Steps of Pre-processing</a:t>
            </a:r>
            <a:endParaRPr>
              <a:latin typeface="Arial"/>
              <a:ea typeface="Arial"/>
              <a:cs typeface="Arial"/>
              <a:sym typeface="Arial"/>
            </a:endParaRPr>
          </a:p>
        </p:txBody>
      </p:sp>
      <p:sp>
        <p:nvSpPr>
          <p:cNvPr id="177" name="Google Shape;177;p20"/>
          <p:cNvSpPr txBox="1">
            <a:spLocks noGrp="1"/>
          </p:cNvSpPr>
          <p:nvPr>
            <p:ph type="body" idx="1"/>
          </p:nvPr>
        </p:nvSpPr>
        <p:spPr>
          <a:xfrm>
            <a:off x="1208650" y="813325"/>
            <a:ext cx="7127700" cy="41280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FFFFFF"/>
              </a:buClr>
              <a:buSzPts val="1400"/>
              <a:buFont typeface="Arial"/>
              <a:buChar char="●"/>
            </a:pPr>
            <a:r>
              <a:rPr lang="en-US" sz="1400" dirty="0">
                <a:solidFill>
                  <a:srgbClr val="FFFFFF"/>
                </a:solidFill>
                <a:latin typeface="Arial"/>
                <a:ea typeface="Arial"/>
                <a:cs typeface="Arial"/>
                <a:sym typeface="Arial"/>
              </a:rPr>
              <a:t>Dimensionality Reduction/</a:t>
            </a:r>
            <a:r>
              <a:rPr lang="en" sz="1400" dirty="0">
                <a:solidFill>
                  <a:srgbClr val="FFFFFF"/>
                </a:solidFill>
                <a:latin typeface="Arial"/>
                <a:ea typeface="Arial"/>
                <a:cs typeface="Arial"/>
                <a:sym typeface="Arial"/>
              </a:rPr>
              <a:t>Principal component analysis (PCA) is a classical method for reducing the number of attributes in the data by projecting the data from its original high-dimensional space into a lower-dimensional space. The new attributes (also known as components) created by PCA have the following properties: (1) they are linear combinations of the original attributes, (2) they are orthogonal (perpendicular) to each other, and (3) they capture the maximum amount of variation in the data.The dataset we have used for PCA is a subset of leaf-disease dataset,we mainly used basic </a:t>
            </a:r>
            <a:endParaRPr sz="1400" dirty="0">
              <a:solidFill>
                <a:srgbClr val="FFFFFF"/>
              </a:solidFill>
              <a:latin typeface="Arial"/>
              <a:ea typeface="Arial"/>
              <a:cs typeface="Arial"/>
              <a:sym typeface="Arial"/>
            </a:endParaRPr>
          </a:p>
          <a:p>
            <a:pPr marL="0" lvl="0" indent="0" algn="l" rtl="0">
              <a:spcBef>
                <a:spcPts val="1600"/>
              </a:spcBef>
              <a:spcAft>
                <a:spcPts val="0"/>
              </a:spcAft>
              <a:buNone/>
            </a:pPr>
            <a:r>
              <a:rPr lang="en" sz="1400" dirty="0">
                <a:solidFill>
                  <a:srgbClr val="FFFFFF"/>
                </a:solidFill>
                <a:latin typeface="Arial"/>
                <a:ea typeface="Arial"/>
                <a:cs typeface="Arial"/>
                <a:sym typeface="Arial"/>
              </a:rPr>
              <a:t>         Pepper__bell___Bacterial_spot,</a:t>
            </a:r>
            <a:endParaRPr sz="1400" dirty="0">
              <a:solidFill>
                <a:srgbClr val="FFFFFF"/>
              </a:solidFill>
              <a:latin typeface="Arial"/>
              <a:ea typeface="Arial"/>
              <a:cs typeface="Arial"/>
              <a:sym typeface="Arial"/>
            </a:endParaRPr>
          </a:p>
          <a:p>
            <a:pPr marL="0" lvl="0" indent="0" algn="l" rtl="0">
              <a:spcBef>
                <a:spcPts val="1600"/>
              </a:spcBef>
              <a:spcAft>
                <a:spcPts val="0"/>
              </a:spcAft>
              <a:buNone/>
            </a:pPr>
            <a:r>
              <a:rPr lang="en" sz="1400" dirty="0">
                <a:solidFill>
                  <a:srgbClr val="FFFFFF"/>
                </a:solidFill>
                <a:latin typeface="Arial"/>
                <a:ea typeface="Arial"/>
                <a:cs typeface="Arial"/>
                <a:sym typeface="Arial"/>
              </a:rPr>
              <a:t>         Pepper__bell___healthy</a:t>
            </a:r>
            <a:endParaRPr sz="1400" dirty="0">
              <a:solidFill>
                <a:srgbClr val="FFFFFF"/>
              </a:solidFill>
              <a:latin typeface="Arial"/>
              <a:ea typeface="Arial"/>
              <a:cs typeface="Arial"/>
              <a:sym typeface="Arial"/>
            </a:endParaRPr>
          </a:p>
          <a:p>
            <a:pPr marL="0" lvl="0" indent="0" algn="l" rtl="0">
              <a:spcBef>
                <a:spcPts val="1600"/>
              </a:spcBef>
              <a:spcAft>
                <a:spcPts val="0"/>
              </a:spcAft>
              <a:buNone/>
            </a:pPr>
            <a:r>
              <a:rPr lang="en" sz="1400" dirty="0">
                <a:solidFill>
                  <a:srgbClr val="FFFFFF"/>
                </a:solidFill>
                <a:latin typeface="Arial"/>
                <a:ea typeface="Arial"/>
                <a:cs typeface="Arial"/>
                <a:sym typeface="Arial"/>
              </a:rPr>
              <a:t>         Potato___Early_blight</a:t>
            </a:r>
            <a:endParaRPr sz="1400" dirty="0">
              <a:solidFill>
                <a:srgbClr val="FFFFFF"/>
              </a:solidFill>
              <a:latin typeface="Arial"/>
              <a:ea typeface="Arial"/>
              <a:cs typeface="Arial"/>
              <a:sym typeface="Arial"/>
            </a:endParaRPr>
          </a:p>
          <a:p>
            <a:pPr marL="0" lvl="0" indent="0" algn="l" rtl="0">
              <a:spcBef>
                <a:spcPts val="1600"/>
              </a:spcBef>
              <a:spcAft>
                <a:spcPts val="0"/>
              </a:spcAft>
              <a:buNone/>
            </a:pPr>
            <a:r>
              <a:rPr lang="en" sz="1400" dirty="0">
                <a:solidFill>
                  <a:srgbClr val="FFFFFF"/>
                </a:solidFill>
                <a:latin typeface="Arial"/>
                <a:ea typeface="Arial"/>
                <a:cs typeface="Arial"/>
                <a:sym typeface="Arial"/>
              </a:rPr>
              <a:t>         Potato___healthy</a:t>
            </a:r>
            <a:endParaRPr sz="1400" dirty="0">
              <a:solidFill>
                <a:srgbClr val="FFFFFF"/>
              </a:solidFill>
              <a:latin typeface="Arial"/>
              <a:ea typeface="Arial"/>
              <a:cs typeface="Arial"/>
              <a:sym typeface="Arial"/>
            </a:endParaRPr>
          </a:p>
          <a:p>
            <a:pPr marL="0" lvl="0" indent="0" algn="l" rtl="0">
              <a:spcBef>
                <a:spcPts val="1600"/>
              </a:spcBef>
              <a:spcAft>
                <a:spcPts val="1600"/>
              </a:spcAft>
              <a:buNone/>
            </a:pPr>
            <a:endParaRPr sz="1050" dirty="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08700" y="393750"/>
            <a:ext cx="7127700" cy="5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Steps of Pre-processing</a:t>
            </a:r>
            <a:endParaRPr>
              <a:latin typeface="Arial"/>
              <a:ea typeface="Arial"/>
              <a:cs typeface="Arial"/>
              <a:sym typeface="Arial"/>
            </a:endParaRPr>
          </a:p>
        </p:txBody>
      </p:sp>
      <p:sp>
        <p:nvSpPr>
          <p:cNvPr id="183" name="Google Shape;183;p21"/>
          <p:cNvSpPr txBox="1">
            <a:spLocks noGrp="1"/>
          </p:cNvSpPr>
          <p:nvPr>
            <p:ph type="body" idx="1"/>
          </p:nvPr>
        </p:nvSpPr>
        <p:spPr>
          <a:xfrm>
            <a:off x="1208650" y="1141500"/>
            <a:ext cx="7127700" cy="33372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Arial"/>
              <a:buChar char="●"/>
            </a:pPr>
            <a:r>
              <a:rPr lang="en" sz="1400" dirty="0">
                <a:latin typeface="Arial"/>
                <a:ea typeface="Arial"/>
                <a:cs typeface="Arial"/>
                <a:sym typeface="Arial"/>
              </a:rPr>
              <a:t>Using PCA, the data matrix is projected to its first two principal components. The projected values of the original image data are stored in a pandas DataFrame object named </a:t>
            </a:r>
            <a:r>
              <a:rPr lang="en-US" sz="1400" dirty="0">
                <a:latin typeface="Arial"/>
                <a:ea typeface="Arial"/>
                <a:cs typeface="Arial"/>
                <a:sym typeface="Arial"/>
              </a:rPr>
              <a:t>P</a:t>
            </a:r>
            <a:r>
              <a:rPr lang="en" sz="1400" dirty="0">
                <a:latin typeface="Arial"/>
                <a:ea typeface="Arial"/>
                <a:cs typeface="Arial"/>
                <a:sym typeface="Arial"/>
              </a:rPr>
              <a:t>rojected. Next we used a scatter plot to display the projected values with markers to discriminate value of these attributes.</a:t>
            </a:r>
            <a:endParaRPr sz="1400" dirty="0">
              <a:latin typeface="Arial"/>
              <a:ea typeface="Arial"/>
              <a:cs typeface="Arial"/>
              <a:sym typeface="Arial"/>
            </a:endParaRPr>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1773</Words>
  <Application>Microsoft Office PowerPoint</Application>
  <PresentationFormat>On-screen Show (16:9)</PresentationFormat>
  <Paragraphs>109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Lato</vt:lpstr>
      <vt:lpstr>Montserrat</vt:lpstr>
      <vt:lpstr>Focus</vt:lpstr>
      <vt:lpstr>Project - 1 Data  Preprocessing</vt:lpstr>
      <vt:lpstr>Outlines</vt:lpstr>
      <vt:lpstr>What is Data Preprocessing?</vt:lpstr>
      <vt:lpstr>Dataset from Data-Preprocessing Tutorial</vt:lpstr>
      <vt:lpstr>Our Dataset - Introduction</vt:lpstr>
      <vt:lpstr>Comprehensive set of techniques</vt:lpstr>
      <vt:lpstr>Steps of Pre-processing</vt:lpstr>
      <vt:lpstr>Steps of Pre-processing</vt:lpstr>
      <vt:lpstr>Steps of Pre-processing</vt:lpstr>
      <vt:lpstr>Insights</vt:lpstr>
      <vt:lpstr>Insights</vt:lpstr>
      <vt:lpstr>Insights                                                                                                  </vt:lpstr>
      <vt:lpstr>Insights   </vt:lpstr>
      <vt:lpstr>Training and test data</vt:lpstr>
      <vt:lpstr>Training and Test Data</vt:lpstr>
      <vt:lpstr>Challenges</vt:lpstr>
      <vt:lpstr>Conclusion</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 Data  Preprocessing</dc:title>
  <cp:lastModifiedBy>khushali</cp:lastModifiedBy>
  <cp:revision>3</cp:revision>
  <dcterms:modified xsi:type="dcterms:W3CDTF">2020-03-14T06:08:49Z</dcterms:modified>
</cp:coreProperties>
</file>