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Nunito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  <p:embeddedFont>
      <p:font typeface="Roboto Mono"/>
      <p:regular r:id="rId41"/>
      <p:bold r:id="rId42"/>
      <p:italic r:id="rId43"/>
      <p:boldItalic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42" Type="http://schemas.openxmlformats.org/officeDocument/2006/relationships/font" Target="fonts/RobotoMono-bold.fntdata"/><Relationship Id="rId41" Type="http://schemas.openxmlformats.org/officeDocument/2006/relationships/font" Target="fonts/RobotoMon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Mon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Mono-italic.fntdata"/><Relationship Id="rId24" Type="http://schemas.openxmlformats.org/officeDocument/2006/relationships/slide" Target="slides/slide19.xml"/><Relationship Id="rId46" Type="http://schemas.openxmlformats.org/officeDocument/2006/relationships/font" Target="fonts/OpenSans-bold.fntdata"/><Relationship Id="rId23" Type="http://schemas.openxmlformats.org/officeDocument/2006/relationships/slide" Target="slides/slide18.xml"/><Relationship Id="rId45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OpenSans-boldItalic.fntdata"/><Relationship Id="rId25" Type="http://schemas.openxmlformats.org/officeDocument/2006/relationships/slide" Target="slides/slide20.xml"/><Relationship Id="rId47" Type="http://schemas.openxmlformats.org/officeDocument/2006/relationships/font" Target="fonts/OpenSans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Nunito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Nunito-italic.fntdata"/><Relationship Id="rId12" Type="http://schemas.openxmlformats.org/officeDocument/2006/relationships/slide" Target="slides/slide7.xml"/><Relationship Id="rId34" Type="http://schemas.openxmlformats.org/officeDocument/2006/relationships/font" Target="fonts/Nunito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c4c83db3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3c4c83db3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c4c83db3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3c4c83db3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c4c83db3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3c4c83db3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c4c83db3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3c4c83db3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c4c83db3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3c4c83db3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c4c83db3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3c4c83db3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c4c83db3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3c4c83db3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c4c83db3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3c4c83db3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c4c83db3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3c4c83db3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c4c83db3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3c4c83db3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6a083f7a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6a083f7a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c4c83db3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3c4c83db3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c43242e66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c43242e66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ae2976f56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3ae2976f56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ae2976f56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3ae2976f56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fc4e5f3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fc4e5f3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ae2976f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ae2976f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d168e7457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13d168e7457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d168e7457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13d168e7457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c4c83db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3c4c83db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c4c83db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3c4c83db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c4c83db3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3c4c83db3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40150" y="118425"/>
            <a:ext cx="85206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83250" y="1179250"/>
            <a:ext cx="8520600" cy="3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5558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893375"/>
            <a:ext cx="9183000" cy="312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6857400" y="48520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heTestingAcademy.com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-12525" y="4775825"/>
            <a:ext cx="9156600" cy="4305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6857400" y="47758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hyperlink" Target="https://learning.postman.com/docs/sending-requests/authorization/#oauth-20" TargetMode="External"/><Relationship Id="rId10" Type="http://schemas.openxmlformats.org/officeDocument/2006/relationships/hyperlink" Target="https://learning.postman.com/docs/sending-requests/authorization/#oauth-10" TargetMode="External"/><Relationship Id="rId13" Type="http://schemas.openxmlformats.org/officeDocument/2006/relationships/hyperlink" Target="https://learning.postman.com/docs/sending-requests/authorization/#aws-signature" TargetMode="External"/><Relationship Id="rId12" Type="http://schemas.openxmlformats.org/officeDocument/2006/relationships/hyperlink" Target="https://learning.postman.com/docs/sending-requests/authorization/#hawk-authentic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s://learning.postman.com/docs/sending-requests/authorization/#authorization-types" TargetMode="External"/><Relationship Id="rId9" Type="http://schemas.openxmlformats.org/officeDocument/2006/relationships/hyperlink" Target="https://learning.postman.com/docs/sending-requests/authorization/#digest-auth" TargetMode="External"/><Relationship Id="rId15" Type="http://schemas.openxmlformats.org/officeDocument/2006/relationships/hyperlink" Target="https://learning.postman.com/docs/sending-requests/authorization/#akamai-edgegrid" TargetMode="External"/><Relationship Id="rId14" Type="http://schemas.openxmlformats.org/officeDocument/2006/relationships/hyperlink" Target="https://learning.postman.com/docs/sending-requests/authorization/#ntlm-authentication" TargetMode="External"/><Relationship Id="rId5" Type="http://schemas.openxmlformats.org/officeDocument/2006/relationships/hyperlink" Target="https://learning.postman.com/docs/sending-requests/authorization/#no-auth" TargetMode="External"/><Relationship Id="rId6" Type="http://schemas.openxmlformats.org/officeDocument/2006/relationships/hyperlink" Target="https://learning.postman.com/docs/sending-requests/authorization/#api-key" TargetMode="External"/><Relationship Id="rId7" Type="http://schemas.openxmlformats.org/officeDocument/2006/relationships/hyperlink" Target="https://learning.postman.com/docs/sending-requests/authorization/#bearer-token" TargetMode="External"/><Relationship Id="rId8" Type="http://schemas.openxmlformats.org/officeDocument/2006/relationships/hyperlink" Target="https://learning.postman.com/docs/sending-requests/authorization/#basic-auth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hyperlink" Target="https://jwt.io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hyperlink" Target="https://swagger.io/docs/specification/authentication/cookie-authentication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hyperlink" Target="https://oauth.net/2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det.live/apibatch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334800" y="205750"/>
            <a:ext cx="8474400" cy="9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rgbClr val="434343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API Testing Mastery</a:t>
            </a:r>
            <a:endParaRPr b="1" sz="3100">
              <a:solidFill>
                <a:srgbClr val="FF0000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" name="Google Shape;59;p13"/>
          <p:cNvSpPr txBox="1"/>
          <p:nvPr>
            <p:ph type="title"/>
          </p:nvPr>
        </p:nvSpPr>
        <p:spPr>
          <a:xfrm>
            <a:off x="2005375" y="3883975"/>
            <a:ext cx="7078800" cy="7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 u="sng">
                <a:solidFill>
                  <a:schemeClr val="dk2"/>
                </a:solidFill>
                <a:highlight>
                  <a:srgbClr val="D9EAD3"/>
                </a:highlight>
                <a:latin typeface="Nunito"/>
                <a:ea typeface="Nunito"/>
                <a:cs typeface="Nunito"/>
                <a:sym typeface="Nunito"/>
              </a:rPr>
              <a:t>POSTMAN </a:t>
            </a:r>
            <a:r>
              <a:rPr b="1" lang="en" sz="3300" u="sng">
                <a:solidFill>
                  <a:schemeClr val="dk2"/>
                </a:solidFill>
                <a:highlight>
                  <a:srgbClr val="D9EAD3"/>
                </a:highlight>
                <a:latin typeface="Nunito"/>
                <a:ea typeface="Nunito"/>
                <a:cs typeface="Nunito"/>
                <a:sym typeface="Nunito"/>
              </a:rPr>
              <a:t>Mastery</a:t>
            </a:r>
            <a:r>
              <a:rPr b="1" lang="en" sz="3300" u="sng">
                <a:solidFill>
                  <a:schemeClr val="dk2"/>
                </a:solidFill>
                <a:highlight>
                  <a:srgbClr val="D9EAD3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b="1" sz="3300" u="sng">
              <a:solidFill>
                <a:schemeClr val="dk2"/>
              </a:solidFill>
              <a:highlight>
                <a:srgbClr val="D9EAD3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445825" y="3611600"/>
            <a:ext cx="1976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Pramod Dutta</a:t>
            </a:r>
            <a:br>
              <a:rPr b="1" lang="en" sz="20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20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Lead SDET.</a:t>
            </a:r>
            <a:endParaRPr b="1" sz="20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375" y="1175540"/>
            <a:ext cx="2656075" cy="265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074" y="1275550"/>
            <a:ext cx="3806722" cy="218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69300" y="1368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POSTMAN Basics</a:t>
            </a:r>
            <a:endParaRPr b="1" sz="5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1572000" y="2608775"/>
            <a:ext cx="6361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732450" y="1012225"/>
            <a:ext cx="7604100" cy="26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Lato"/>
              <a:buChar char="●"/>
            </a:pPr>
            <a:r>
              <a:rPr b="1" i="0" lang="en" sz="20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Postman Tabs - Param, Auth, Headers, Body, Pre-req, Post Req(Test), Settings</a:t>
            </a:r>
            <a:r>
              <a:rPr b="1"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i="0" sz="20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69300" y="1368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POSTMAN Basics</a:t>
            </a:r>
            <a:endParaRPr b="1" sz="5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1572000" y="2608775"/>
            <a:ext cx="6361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732450" y="1012225"/>
            <a:ext cx="7604100" cy="26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Lato"/>
              <a:buChar char="●"/>
            </a:pPr>
            <a:r>
              <a:rPr b="1" i="0" lang="en" sz="20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Postman Console.</a:t>
            </a:r>
            <a:endParaRPr b="1" i="0" sz="20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69300" y="1368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4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Authorization VS Authentication</a:t>
            </a:r>
            <a:endParaRPr b="1" sz="4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1572000" y="2608775"/>
            <a:ext cx="6361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6600" y="947100"/>
            <a:ext cx="6272899" cy="35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69300" y="1368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4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Authentication vs </a:t>
            </a:r>
            <a:r>
              <a:rPr b="1" lang="en" sz="4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Authorization</a:t>
            </a:r>
            <a:endParaRPr b="1" sz="4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/>
        </p:nvSpPr>
        <p:spPr>
          <a:xfrm>
            <a:off x="1572000" y="2608775"/>
            <a:ext cx="6361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2850" y="849725"/>
            <a:ext cx="6517550" cy="35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69300" y="1368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4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Authorization</a:t>
            </a:r>
            <a:endParaRPr b="1" sz="4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1572000" y="2608775"/>
            <a:ext cx="6361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732450" y="1012225"/>
            <a:ext cx="76041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Lato"/>
              <a:buChar char="●"/>
            </a:pPr>
            <a:r>
              <a:rPr b="1"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APIs use authorization to ensure that client requests access data securely</a:t>
            </a:r>
            <a:endParaRPr b="1"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3115725" y="1429100"/>
            <a:ext cx="3630600" cy="3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6096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</a:pPr>
            <a:r>
              <a:rPr lang="en" sz="1100">
                <a:solidFill>
                  <a:srgbClr val="0265D2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Authorization types</a:t>
            </a:r>
            <a:endParaRPr sz="1100">
              <a:solidFill>
                <a:srgbClr val="0265D2"/>
              </a:solidFill>
              <a:highlight>
                <a:srgbClr val="FFFFFF"/>
              </a:highlight>
            </a:endParaRPr>
          </a:p>
          <a:p>
            <a:pPr indent="-298450" lvl="1" marL="1219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</a:pPr>
            <a:r>
              <a:rPr lang="en" sz="1100">
                <a:solidFill>
                  <a:srgbClr val="0265D2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 auth</a:t>
            </a:r>
            <a:endParaRPr sz="1100">
              <a:solidFill>
                <a:srgbClr val="0265D2"/>
              </a:solidFill>
              <a:highlight>
                <a:srgbClr val="FFFFFF"/>
              </a:highlight>
            </a:endParaRPr>
          </a:p>
          <a:p>
            <a:pPr indent="-298450" lvl="1" marL="1219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</a:pPr>
            <a:r>
              <a:rPr lang="en" sz="1100">
                <a:solidFill>
                  <a:srgbClr val="0265D2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API key</a:t>
            </a:r>
            <a:endParaRPr sz="1100">
              <a:solidFill>
                <a:srgbClr val="0265D2"/>
              </a:solidFill>
              <a:highlight>
                <a:srgbClr val="FFFFFF"/>
              </a:highlight>
            </a:endParaRPr>
          </a:p>
          <a:p>
            <a:pPr indent="-298450" lvl="1" marL="1219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</a:pPr>
            <a:r>
              <a:rPr lang="en" sz="1100">
                <a:solidFill>
                  <a:srgbClr val="0265D2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Bearer token</a:t>
            </a:r>
            <a:endParaRPr sz="1100">
              <a:solidFill>
                <a:srgbClr val="0265D2"/>
              </a:solidFill>
              <a:highlight>
                <a:srgbClr val="FFFFFF"/>
              </a:highlight>
            </a:endParaRPr>
          </a:p>
          <a:p>
            <a:pPr indent="-298450" lvl="1" marL="1219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</a:pPr>
            <a:r>
              <a:rPr lang="en" sz="1100">
                <a:solidFill>
                  <a:srgbClr val="0265D2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Basic auth</a:t>
            </a:r>
            <a:endParaRPr sz="1100">
              <a:solidFill>
                <a:srgbClr val="0265D2"/>
              </a:solidFill>
              <a:highlight>
                <a:srgbClr val="FFFFFF"/>
              </a:highlight>
            </a:endParaRPr>
          </a:p>
          <a:p>
            <a:pPr indent="-298450" lvl="1" marL="1219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</a:pPr>
            <a:r>
              <a:rPr lang="en" sz="1100">
                <a:solidFill>
                  <a:srgbClr val="0265D2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Digest auth</a:t>
            </a:r>
            <a:endParaRPr sz="1100">
              <a:solidFill>
                <a:srgbClr val="0265D2"/>
              </a:solidFill>
              <a:highlight>
                <a:srgbClr val="FFFFFF"/>
              </a:highlight>
            </a:endParaRPr>
          </a:p>
          <a:p>
            <a:pPr indent="-298450" lvl="1" marL="1219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</a:pPr>
            <a:r>
              <a:rPr lang="en" sz="1100">
                <a:solidFill>
                  <a:srgbClr val="0265D2"/>
                </a:solidFill>
                <a:highlight>
                  <a:srgbClr val="FFFFFF"/>
                </a:highlight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OAuth 1.0</a:t>
            </a:r>
            <a:endParaRPr sz="1100">
              <a:solidFill>
                <a:srgbClr val="0265D2"/>
              </a:solidFill>
              <a:highlight>
                <a:srgbClr val="FFFFFF"/>
              </a:highlight>
            </a:endParaRPr>
          </a:p>
          <a:p>
            <a:pPr indent="-298450" lvl="1" marL="1219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</a:pPr>
            <a:r>
              <a:rPr lang="en" sz="1100">
                <a:solidFill>
                  <a:srgbClr val="0265D2"/>
                </a:solidFill>
                <a:highlight>
                  <a:srgbClr val="FFFFFF"/>
                </a:highlight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OAuth 2.0</a:t>
            </a:r>
            <a:endParaRPr sz="1300"/>
          </a:p>
          <a:p>
            <a:pPr indent="-298450" lvl="1" marL="1219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</a:pPr>
            <a:r>
              <a:rPr lang="en" sz="1100">
                <a:solidFill>
                  <a:srgbClr val="0265D2"/>
                </a:solidFill>
                <a:highlight>
                  <a:srgbClr val="FFFFFF"/>
                </a:highlight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Hawk authentication</a:t>
            </a:r>
            <a:endParaRPr sz="1100">
              <a:solidFill>
                <a:srgbClr val="0265D2"/>
              </a:solidFill>
              <a:highlight>
                <a:srgbClr val="FFFFFF"/>
              </a:highlight>
            </a:endParaRPr>
          </a:p>
          <a:p>
            <a:pPr indent="-298450" lvl="1" marL="1219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</a:pPr>
            <a:r>
              <a:rPr lang="en" sz="1100">
                <a:solidFill>
                  <a:srgbClr val="0265D2"/>
                </a:solidFill>
                <a:highlight>
                  <a:srgbClr val="FFFFFF"/>
                </a:highlight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AWS Signature</a:t>
            </a:r>
            <a:endParaRPr sz="1100">
              <a:solidFill>
                <a:srgbClr val="0265D2"/>
              </a:solidFill>
              <a:highlight>
                <a:srgbClr val="FFFFFF"/>
              </a:highlight>
            </a:endParaRPr>
          </a:p>
          <a:p>
            <a:pPr indent="-298450" lvl="1" marL="1219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</a:pPr>
            <a:r>
              <a:rPr lang="en" sz="1100">
                <a:solidFill>
                  <a:srgbClr val="0265D2"/>
                </a:solidFill>
                <a:highlight>
                  <a:srgbClr val="FFFFFF"/>
                </a:highlight>
                <a:uFill>
                  <a:noFill/>
                </a:u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NTLM authentication</a:t>
            </a:r>
            <a:endParaRPr sz="1100">
              <a:solidFill>
                <a:srgbClr val="0265D2"/>
              </a:solidFill>
              <a:highlight>
                <a:srgbClr val="FFFFFF"/>
              </a:highlight>
            </a:endParaRPr>
          </a:p>
          <a:p>
            <a:pPr indent="-298450" lvl="1" marL="1219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</a:pPr>
            <a:r>
              <a:rPr lang="en" sz="1100">
                <a:solidFill>
                  <a:srgbClr val="0265D2"/>
                </a:solidFill>
                <a:highlight>
                  <a:srgbClr val="FFFFFF"/>
                </a:highlight>
                <a:uFill>
                  <a:noFill/>
                </a:u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Akamai EdgeGrid</a:t>
            </a:r>
            <a:endParaRPr sz="1100">
              <a:solidFill>
                <a:srgbClr val="0265D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69300" y="1368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4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JWT Token</a:t>
            </a:r>
            <a:endParaRPr b="1" sz="4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Google Shape;168;p27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/>
        </p:nvSpPr>
        <p:spPr>
          <a:xfrm>
            <a:off x="1572000" y="2608775"/>
            <a:ext cx="6361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805800" y="1591600"/>
            <a:ext cx="7893600" cy="3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JSON Web Tokens are an open, industry standard RFC 7519 method for representing claims securely between two parties.</a:t>
            </a:r>
            <a:endParaRPr b="1"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https://jwt.io/</a:t>
            </a:r>
            <a:endParaRPr b="1"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69300" y="1368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4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Bearer Authentication</a:t>
            </a:r>
            <a:endParaRPr b="1" sz="4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/>
        </p:nvSpPr>
        <p:spPr>
          <a:xfrm>
            <a:off x="1572000" y="2608775"/>
            <a:ext cx="6361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902350" y="995400"/>
            <a:ext cx="7893600" cy="3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Bearer authentication (also called token authentication) is an HTTP authentication scheme that involves security tokens called bearer tokens</a:t>
            </a:r>
            <a:endParaRPr b="1"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Authorization: Bearer &lt;token&gt;</a:t>
            </a:r>
            <a:endParaRPr b="1"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name “Bearer authentication” can be understood as “give access to the bearer of this token.”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1" lang="en" sz="1200">
                <a:solidFill>
                  <a:srgbClr val="2125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bearer token is a cryptic string, 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usually generated by the server in response to a login request. The client must send this token in the </a:t>
            </a:r>
            <a:r>
              <a:rPr lang="en" sz="1050">
                <a:solidFill>
                  <a:srgbClr val="E83E8C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Authorization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header when making requests to protected resources: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1536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4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API Keys</a:t>
            </a:r>
            <a:endParaRPr b="1" sz="4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29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1572000" y="2608775"/>
            <a:ext cx="6361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857300" y="866650"/>
            <a:ext cx="7893600" cy="3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Some APIs use API keys for authorization. An API key is a token that a client provides when making API calls. The key can be sent in the query string or Headers:</a:t>
            </a:r>
            <a:endParaRPr b="1"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GET /something?api_key=abcdef12345</a:t>
            </a:r>
            <a:endParaRPr b="1"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or as a </a:t>
            </a:r>
            <a:r>
              <a:rPr lang="en" sz="1200">
                <a:solidFill>
                  <a:srgbClr val="63DB2A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cookie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1"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GET /something HTTP/1.1</a:t>
            </a:r>
            <a:endParaRPr b="1"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Cookie: X-API-KEY=abcdef12345</a:t>
            </a:r>
            <a:endParaRPr b="1"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F1F2F3"/>
                </a:solidFill>
                <a:highlight>
                  <a:srgbClr val="111111"/>
                </a:highlight>
                <a:latin typeface="Roboto Mono"/>
                <a:ea typeface="Roboto Mono"/>
                <a:cs typeface="Roboto Mono"/>
                <a:sym typeface="Roboto Mono"/>
              </a:rPr>
              <a:t>X-API-KEY </a:t>
            </a:r>
            <a:endParaRPr b="1"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1536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4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Cookie Authentication</a:t>
            </a:r>
            <a:endParaRPr b="1" sz="4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 txBox="1"/>
          <p:nvPr/>
        </p:nvSpPr>
        <p:spPr>
          <a:xfrm>
            <a:off x="1572000" y="2608775"/>
            <a:ext cx="6361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857300" y="866650"/>
            <a:ext cx="7893600" cy="3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Cookie authentication uses HTTP cookies to authenticate client requests and maintain session information.</a:t>
            </a:r>
            <a:endParaRPr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 client sends a login request to the server.</a:t>
            </a:r>
            <a:endParaRPr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On the successful login, the server response includes the Set-Cookie header that contains the cookie name, value, expiry time and some other info. Here is an example that sets the cookie named JSESSIONID:</a:t>
            </a:r>
            <a:endParaRPr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Set-Cookie: JSESSIONID=abcde12345; Path=/; HttpOnly</a:t>
            </a:r>
            <a:endParaRPr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 client needs to send this cookie in the Cookie header in all subsequent requests to the server.</a:t>
            </a:r>
            <a:endParaRPr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Cookie: JSESSIONID=abcde12345</a:t>
            </a:r>
            <a:endParaRPr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On the logout operation, the server sends back the Set-Cookie header that causes the cookie to expire.</a:t>
            </a:r>
            <a:endParaRPr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69300" y="1368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4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OAuth 2.0 </a:t>
            </a:r>
            <a:endParaRPr b="1" sz="4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31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1"/>
          <p:cNvSpPr txBox="1"/>
          <p:nvPr/>
        </p:nvSpPr>
        <p:spPr>
          <a:xfrm>
            <a:off x="1049300" y="1184475"/>
            <a:ext cx="734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3DB2A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OAuth 2.0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is an authorization protocol that gives an API client limited access to user data on a web server. GitHub, Google, and Facebook APIs notably use it. </a:t>
            </a:r>
            <a:endParaRPr/>
          </a:p>
        </p:txBody>
      </p:sp>
      <p:sp>
        <p:nvSpPr>
          <p:cNvPr id="202" name="Google Shape;202;p31"/>
          <p:cNvSpPr txBox="1"/>
          <p:nvPr/>
        </p:nvSpPr>
        <p:spPr>
          <a:xfrm>
            <a:off x="1132975" y="1976300"/>
            <a:ext cx="699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an OAuth 2.0 server issues access tokens that the client applications can use to access protected resources on behalf of the resource owner.</a:t>
            </a:r>
            <a:endParaRPr/>
          </a:p>
        </p:txBody>
      </p:sp>
      <p:sp>
        <p:nvSpPr>
          <p:cNvPr id="203" name="Google Shape;203;p31"/>
          <p:cNvSpPr txBox="1"/>
          <p:nvPr/>
        </p:nvSpPr>
        <p:spPr>
          <a:xfrm>
            <a:off x="1235975" y="27037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OAuth relies on authentication scenarios called </a:t>
            </a:r>
            <a:r>
              <a:rPr i="1" lang="en" sz="1200">
                <a:solidFill>
                  <a:srgbClr val="2125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flows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,</a:t>
            </a:r>
            <a:endParaRPr/>
          </a:p>
        </p:txBody>
      </p:sp>
      <p:sp>
        <p:nvSpPr>
          <p:cNvPr id="204" name="Google Shape;204;p31"/>
          <p:cNvSpPr txBox="1"/>
          <p:nvPr/>
        </p:nvSpPr>
        <p:spPr>
          <a:xfrm>
            <a:off x="1235975" y="3528075"/>
            <a:ext cx="681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https://developer.spotify.com/console/get-album/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1039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0000"/>
                </a:solidFill>
                <a:highlight>
                  <a:srgbClr val="FCE5CD"/>
                </a:highlight>
                <a:latin typeface="Lato"/>
                <a:ea typeface="Lato"/>
                <a:cs typeface="Lato"/>
                <a:sym typeface="Lato"/>
              </a:rPr>
              <a:t>Agenda of Session</a:t>
            </a:r>
            <a:endParaRPr b="1" sz="5000">
              <a:solidFill>
                <a:srgbClr val="FF0000"/>
              </a:solidFill>
              <a:highlight>
                <a:srgbClr val="FCE5CD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857250" y="1009250"/>
            <a:ext cx="7932900" cy="3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Lato"/>
              <a:buChar char="●"/>
            </a:pPr>
            <a:r>
              <a:rPr b="1" lang="en" sz="1900">
                <a:solidFill>
                  <a:srgbClr val="666666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POSTMAN OverView</a:t>
            </a:r>
            <a:endParaRPr b="1" sz="1900">
              <a:solidFill>
                <a:srgbClr val="666666"/>
              </a:solidFill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Lato"/>
              <a:buChar char="●"/>
            </a:pPr>
            <a:r>
              <a:rPr b="1" lang="en" sz="1900">
                <a:solidFill>
                  <a:srgbClr val="666666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Import External Request.</a:t>
            </a:r>
            <a:endParaRPr b="1" sz="1900">
              <a:solidFill>
                <a:srgbClr val="666666"/>
              </a:solidFill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Lato"/>
              <a:buChar char="●"/>
            </a:pPr>
            <a:r>
              <a:rPr b="1" lang="en" sz="1900">
                <a:solidFill>
                  <a:srgbClr val="666666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History</a:t>
            </a:r>
            <a:endParaRPr b="1" sz="1900">
              <a:solidFill>
                <a:srgbClr val="666666"/>
              </a:solidFill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Lato"/>
              <a:buChar char="●"/>
            </a:pPr>
            <a:r>
              <a:rPr b="1" lang="en" sz="1900">
                <a:solidFill>
                  <a:srgbClr val="666666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WorkSpace in Postman</a:t>
            </a:r>
            <a:endParaRPr b="1" sz="1900">
              <a:solidFill>
                <a:srgbClr val="666666"/>
              </a:solidFill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Lato"/>
              <a:buChar char="●"/>
            </a:pPr>
            <a:r>
              <a:rPr b="1" lang="en" sz="1900">
                <a:solidFill>
                  <a:srgbClr val="666666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Postman Tabs - Param, Auth, </a:t>
            </a:r>
            <a:endParaRPr b="1" sz="1900">
              <a:solidFill>
                <a:srgbClr val="666666"/>
              </a:solidFill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Lato"/>
              <a:buChar char="●"/>
            </a:pPr>
            <a:r>
              <a:rPr b="1" lang="en" sz="1900">
                <a:solidFill>
                  <a:srgbClr val="666666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Headers, Body, Pre-req, Post Req(Test), Settings</a:t>
            </a:r>
            <a:endParaRPr b="1" sz="1900">
              <a:solidFill>
                <a:srgbClr val="666666"/>
              </a:solidFill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Lato"/>
              <a:buChar char="●"/>
            </a:pPr>
            <a:r>
              <a:rPr b="1" lang="en" sz="1900">
                <a:solidFill>
                  <a:srgbClr val="666666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Postman Console.</a:t>
            </a:r>
            <a:endParaRPr b="1" sz="1900">
              <a:solidFill>
                <a:srgbClr val="666666"/>
              </a:solidFill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369300" y="1368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4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OAuth 2.0 </a:t>
            </a:r>
            <a:endParaRPr b="1" sz="4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0" name="Google Shape;210;p32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2"/>
          <p:cNvSpPr txBox="1"/>
          <p:nvPr/>
        </p:nvSpPr>
        <p:spPr>
          <a:xfrm>
            <a:off x="1572000" y="2608775"/>
            <a:ext cx="6361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4925" y="913675"/>
            <a:ext cx="653415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241900" y="1475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Quiz</a:t>
            </a:r>
            <a:endParaRPr b="1" sz="5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8" name="Google Shape;218;p33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3"/>
          <p:cNvSpPr txBox="1"/>
          <p:nvPr/>
        </p:nvSpPr>
        <p:spPr>
          <a:xfrm>
            <a:off x="1152300" y="1615800"/>
            <a:ext cx="7293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D374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Status Code for Invalid API Keys.</a:t>
            </a:r>
            <a:endParaRPr b="1" sz="1300">
              <a:solidFill>
                <a:srgbClr val="2D374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D374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33"/>
          <p:cNvSpPr txBox="1"/>
          <p:nvPr/>
        </p:nvSpPr>
        <p:spPr>
          <a:xfrm>
            <a:off x="8626150" y="2639350"/>
            <a:ext cx="3801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rgbClr val="2125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401 Response</a:t>
            </a:r>
            <a:endParaRPr sz="300">
              <a:solidFill>
                <a:srgbClr val="212529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FF7903"/>
                </a:solidFill>
              </a:rPr>
              <a:t>Thanks, for attending Class</a:t>
            </a:r>
            <a:endParaRPr b="1" sz="4400">
              <a:solidFill>
                <a:srgbClr val="FF790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FF790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FF7903"/>
                </a:solidFill>
              </a:rPr>
              <a:t>I hope you liked it. Say Thanks in Comment :)  </a:t>
            </a:r>
            <a:endParaRPr b="1" sz="4400">
              <a:solidFill>
                <a:srgbClr val="FF790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FF7903"/>
                </a:solidFill>
              </a:rPr>
              <a:t>Fin.</a:t>
            </a:r>
            <a:endParaRPr b="1" sz="4400">
              <a:solidFill>
                <a:srgbClr val="FF790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FF790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69600" y="232575"/>
            <a:ext cx="8520600" cy="19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0000"/>
                </a:solidFill>
                <a:highlight>
                  <a:srgbClr val="FFF2CC"/>
                </a:highlight>
                <a:latin typeface="Nunito"/>
                <a:ea typeface="Nunito"/>
                <a:cs typeface="Nunito"/>
                <a:sym typeface="Nunito"/>
              </a:rPr>
              <a:t>Before We Start…..</a:t>
            </a:r>
            <a:endParaRPr b="1" sz="3800">
              <a:solidFill>
                <a:srgbClr val="FF0000"/>
              </a:solidFill>
              <a:highlight>
                <a:srgbClr val="FFF2CC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0000"/>
                </a:solidFill>
                <a:highlight>
                  <a:srgbClr val="FFF2CC"/>
                </a:highlight>
                <a:latin typeface="Nunito"/>
                <a:ea typeface="Nunito"/>
                <a:cs typeface="Nunito"/>
                <a:sym typeface="Nunito"/>
              </a:rPr>
              <a:t>Join Private Telegram</a:t>
            </a:r>
            <a:endParaRPr b="1" sz="3800">
              <a:solidFill>
                <a:srgbClr val="FF0000"/>
              </a:solidFill>
              <a:highlight>
                <a:srgbClr val="FFF2CC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40250" y="1032400"/>
            <a:ext cx="8263500" cy="3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894525" y="2171550"/>
            <a:ext cx="63609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u="sng">
                <a:solidFill>
                  <a:schemeClr val="hlink"/>
                </a:solidFill>
                <a:hlinkClick r:id="rId3"/>
              </a:rPr>
              <a:t>https://sdet.live/apibatch</a:t>
            </a:r>
            <a:endParaRPr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584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0000"/>
                </a:solidFill>
                <a:highlight>
                  <a:srgbClr val="FCE5CD"/>
                </a:highlight>
                <a:latin typeface="Lato"/>
                <a:ea typeface="Lato"/>
                <a:cs typeface="Lato"/>
                <a:sym typeface="Lato"/>
              </a:rPr>
              <a:t>API Tester ROADMAP </a:t>
            </a:r>
            <a:endParaRPr b="1" sz="5000">
              <a:solidFill>
                <a:srgbClr val="FF0000"/>
              </a:solidFill>
              <a:highlight>
                <a:srgbClr val="FCE5CD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8825" y="841800"/>
            <a:ext cx="5066350" cy="388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444250" y="10565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POSTMAN Basics</a:t>
            </a:r>
            <a:endParaRPr b="1" sz="5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1572000" y="2608775"/>
            <a:ext cx="6361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69300" y="1368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POSTMAN Basics</a:t>
            </a:r>
            <a:endParaRPr b="1" sz="5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1572000" y="2608775"/>
            <a:ext cx="6361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732450" y="1012225"/>
            <a:ext cx="7604100" cy="26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Lato"/>
              <a:buChar char="●"/>
            </a:pPr>
            <a:r>
              <a:rPr b="1" i="0" lang="en" sz="2000" u="none" cap="none" strike="noStrike">
                <a:solidFill>
                  <a:srgbClr val="666666"/>
                </a:solidFill>
                <a:highlight>
                  <a:srgbClr val="FF9900"/>
                </a:highlight>
                <a:latin typeface="Lato"/>
                <a:ea typeface="Lato"/>
                <a:cs typeface="Lato"/>
                <a:sym typeface="Lato"/>
              </a:rPr>
              <a:t>OverView</a:t>
            </a:r>
            <a:endParaRPr b="1" i="0" sz="2000" u="none" cap="none" strike="noStrike">
              <a:solidFill>
                <a:srgbClr val="666666"/>
              </a:solidFill>
              <a:highlight>
                <a:srgbClr val="FF9900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Lato"/>
              <a:buChar char="●"/>
            </a:pPr>
            <a:r>
              <a:rPr b="1" i="0" lang="en" sz="20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Import External Request.</a:t>
            </a:r>
            <a:endParaRPr b="1" i="0" sz="20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Lato"/>
              <a:buChar char="●"/>
            </a:pPr>
            <a:r>
              <a:rPr b="1" i="0" lang="en" sz="20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History</a:t>
            </a:r>
            <a:endParaRPr b="1" i="0" sz="20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Lato"/>
              <a:buChar char="●"/>
            </a:pPr>
            <a:r>
              <a:rPr b="1" i="0" lang="en" sz="20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WorkSpace in Postman</a:t>
            </a:r>
            <a:endParaRPr b="1" i="0" sz="20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Lato"/>
              <a:buChar char="●"/>
            </a:pPr>
            <a:r>
              <a:rPr b="1" i="0" lang="en" sz="20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Postman Tabs - Param, Auth, Headers, Body, Pre-req, Post Req(Test), Settings</a:t>
            </a:r>
            <a:endParaRPr b="1" i="0" sz="20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Lato"/>
              <a:buChar char="●"/>
            </a:pPr>
            <a:r>
              <a:rPr b="1" i="0" lang="en" sz="20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Postman Console.</a:t>
            </a:r>
            <a:endParaRPr b="1" i="0" sz="20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69300" y="1368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POSTMAN Basics</a:t>
            </a:r>
            <a:endParaRPr b="1" sz="5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1572000" y="2608775"/>
            <a:ext cx="6361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732450" y="1012225"/>
            <a:ext cx="7604100" cy="26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Lato"/>
              <a:buChar char="●"/>
            </a:pPr>
            <a:r>
              <a:rPr b="1" i="0" lang="en" sz="20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Import External Request.</a:t>
            </a:r>
            <a:endParaRPr b="1" i="0" sz="20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69300" y="1368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POSTMAN Basics</a:t>
            </a:r>
            <a:endParaRPr b="1" sz="5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1572000" y="2608775"/>
            <a:ext cx="6361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732450" y="1012225"/>
            <a:ext cx="7604100" cy="26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Lato"/>
              <a:buChar char="●"/>
            </a:pPr>
            <a:r>
              <a:rPr b="1" i="0" lang="en" sz="20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History</a:t>
            </a:r>
            <a:endParaRPr b="1" i="0" sz="20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69300" y="1368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POSTMAN Basics</a:t>
            </a:r>
            <a:endParaRPr b="1" sz="5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1572000" y="2608775"/>
            <a:ext cx="6361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732450" y="1012225"/>
            <a:ext cx="7604100" cy="26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Lato"/>
              <a:buChar char="●"/>
            </a:pPr>
            <a:r>
              <a:rPr b="1" i="0" lang="en" sz="20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WorkSpace in Postman</a:t>
            </a:r>
            <a:endParaRPr b="1" i="0" sz="20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