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980225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ibre Baskerville"/>
      <p:regular r:id="rId28"/>
      <p:bold r:id="rId29"/>
      <p:italic r:id="rId30"/>
    </p:embeddedFon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56">
          <p15:clr>
            <a:srgbClr val="A4A3A4"/>
          </p15:clr>
        </p15:guide>
        <p15:guide id="2" pos="60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hmnN8WXxcmaQLN3o16IZLPa8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2786E6-78B6-4576-A087-C5323BCFDAD5}">
  <a:tblStyle styleId="{9D2786E6-78B6-4576-A087-C5323BCFDAD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56" orient="horz"/>
        <p:guide pos="6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ibreBaskerville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Baskervill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dd56249d_0_0:notes"/>
          <p:cNvSpPr/>
          <p:nvPr>
            <p:ph idx="2" type="sldImg"/>
          </p:nvPr>
        </p:nvSpPr>
        <p:spPr>
          <a:xfrm>
            <a:off x="698022" y="1143000"/>
            <a:ext cx="5584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13dd56249d_0_0:notes"/>
          <p:cNvSpPr txBox="1"/>
          <p:nvPr>
            <p:ph idx="1" type="body"/>
          </p:nvPr>
        </p:nvSpPr>
        <p:spPr>
          <a:xfrm>
            <a:off x="698022" y="4400550"/>
            <a:ext cx="5584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213dd56249d_0_0:notes"/>
          <p:cNvSpPr txBox="1"/>
          <p:nvPr>
            <p:ph idx="12" type="sldNum"/>
          </p:nvPr>
        </p:nvSpPr>
        <p:spPr>
          <a:xfrm>
            <a:off x="3953846" y="8685213"/>
            <a:ext cx="3024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10be56171_0_16:notes"/>
          <p:cNvSpPr txBox="1"/>
          <p:nvPr>
            <p:ph idx="1" type="body"/>
          </p:nvPr>
        </p:nvSpPr>
        <p:spPr>
          <a:xfrm>
            <a:off x="698000" y="4343400"/>
            <a:ext cx="5584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110be56171_0_16:notes"/>
          <p:cNvSpPr/>
          <p:nvPr>
            <p:ph idx="2" type="sldImg"/>
          </p:nvPr>
        </p:nvSpPr>
        <p:spPr>
          <a:xfrm>
            <a:off x="1163600" y="685800"/>
            <a:ext cx="46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9ab627335_0_9:notes"/>
          <p:cNvSpPr/>
          <p:nvPr>
            <p:ph idx="2" type="sldImg"/>
          </p:nvPr>
        </p:nvSpPr>
        <p:spPr>
          <a:xfrm>
            <a:off x="1163600" y="685800"/>
            <a:ext cx="46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9ab627335_0_9:notes"/>
          <p:cNvSpPr txBox="1"/>
          <p:nvPr>
            <p:ph idx="1" type="body"/>
          </p:nvPr>
        </p:nvSpPr>
        <p:spPr>
          <a:xfrm>
            <a:off x="698000" y="4343400"/>
            <a:ext cx="5584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ab627335_0_13:notes"/>
          <p:cNvSpPr/>
          <p:nvPr>
            <p:ph idx="2" type="sldImg"/>
          </p:nvPr>
        </p:nvSpPr>
        <p:spPr>
          <a:xfrm>
            <a:off x="1163600" y="685800"/>
            <a:ext cx="46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9ab627335_0_13:notes"/>
          <p:cNvSpPr txBox="1"/>
          <p:nvPr>
            <p:ph idx="1" type="body"/>
          </p:nvPr>
        </p:nvSpPr>
        <p:spPr>
          <a:xfrm>
            <a:off x="698000" y="4343400"/>
            <a:ext cx="5584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9ab627335_0_18:notes"/>
          <p:cNvSpPr/>
          <p:nvPr>
            <p:ph idx="2" type="sldImg"/>
          </p:nvPr>
        </p:nvSpPr>
        <p:spPr>
          <a:xfrm>
            <a:off x="1163600" y="685800"/>
            <a:ext cx="46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9ab627335_0_18:notes"/>
          <p:cNvSpPr txBox="1"/>
          <p:nvPr>
            <p:ph idx="1" type="body"/>
          </p:nvPr>
        </p:nvSpPr>
        <p:spPr>
          <a:xfrm>
            <a:off x="698000" y="4343400"/>
            <a:ext cx="5584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9ab627335_0_2:notes"/>
          <p:cNvSpPr/>
          <p:nvPr>
            <p:ph idx="2" type="sldImg"/>
          </p:nvPr>
        </p:nvSpPr>
        <p:spPr>
          <a:xfrm>
            <a:off x="1163600" y="685800"/>
            <a:ext cx="46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9ab627335_0_2:notes"/>
          <p:cNvSpPr txBox="1"/>
          <p:nvPr>
            <p:ph idx="1" type="body"/>
          </p:nvPr>
        </p:nvSpPr>
        <p:spPr>
          <a:xfrm>
            <a:off x="698000" y="4343400"/>
            <a:ext cx="5584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10be56171_0_0:notes"/>
          <p:cNvSpPr txBox="1"/>
          <p:nvPr>
            <p:ph idx="1" type="body"/>
          </p:nvPr>
        </p:nvSpPr>
        <p:spPr>
          <a:xfrm>
            <a:off x="698000" y="4343400"/>
            <a:ext cx="5584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110be56171_0_0:notes"/>
          <p:cNvSpPr/>
          <p:nvPr>
            <p:ph idx="2" type="sldImg"/>
          </p:nvPr>
        </p:nvSpPr>
        <p:spPr>
          <a:xfrm>
            <a:off x="1163600" y="685800"/>
            <a:ext cx="46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98000" y="4343400"/>
            <a:ext cx="5584175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63600" y="685800"/>
            <a:ext cx="465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10be56171_0_10:notes"/>
          <p:cNvSpPr txBox="1"/>
          <p:nvPr>
            <p:ph idx="1" type="body"/>
          </p:nvPr>
        </p:nvSpPr>
        <p:spPr>
          <a:xfrm>
            <a:off x="698000" y="4343400"/>
            <a:ext cx="5584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110be56171_0_10:notes"/>
          <p:cNvSpPr/>
          <p:nvPr>
            <p:ph idx="2" type="sldImg"/>
          </p:nvPr>
        </p:nvSpPr>
        <p:spPr>
          <a:xfrm>
            <a:off x="1163600" y="685800"/>
            <a:ext cx="465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owMLvmMmIqJLMvWpFdzVs2tAiqhD4i1_/edit?usp=sharing&amp;ouid=109287657367848453944&amp;rtpof=true&amp;sd=tru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3dd56249d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13dd56249d_0_0"/>
          <p:cNvSpPr txBox="1"/>
          <p:nvPr/>
        </p:nvSpPr>
        <p:spPr>
          <a:xfrm>
            <a:off x="12761495" y="7010400"/>
            <a:ext cx="23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13dd56249d_0_0"/>
          <p:cNvSpPr txBox="1"/>
          <p:nvPr/>
        </p:nvSpPr>
        <p:spPr>
          <a:xfrm>
            <a:off x="3839825" y="2878600"/>
            <a:ext cx="7494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solidFill>
                  <a:srgbClr val="2F549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Health Track</a:t>
            </a:r>
            <a:endParaRPr sz="5500">
              <a:solidFill>
                <a:srgbClr val="2F549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2500">
                <a:solidFill>
                  <a:srgbClr val="2F549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APP</a:t>
            </a:r>
            <a:endParaRPr b="0" i="0" sz="2500" u="none" cap="none" strike="noStrike">
              <a:solidFill>
                <a:srgbClr val="2F549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8" name="Google Shape;88;g213dd56249d_0_0"/>
          <p:cNvGrpSpPr/>
          <p:nvPr/>
        </p:nvGrpSpPr>
        <p:grpSpPr>
          <a:xfrm>
            <a:off x="5310286" y="4294418"/>
            <a:ext cx="5208596" cy="1024533"/>
            <a:chOff x="3578081" y="4721030"/>
            <a:chExt cx="3886142" cy="489949"/>
          </a:xfrm>
        </p:grpSpPr>
        <p:sp>
          <p:nvSpPr>
            <p:cNvPr id="89" name="Google Shape;89;g213dd56249d_0_0"/>
            <p:cNvSpPr/>
            <p:nvPr/>
          </p:nvSpPr>
          <p:spPr>
            <a:xfrm>
              <a:off x="3578081" y="4721030"/>
              <a:ext cx="1510800" cy="489900"/>
            </a:xfrm>
            <a:prstGeom prst="rect">
              <a:avLst/>
            </a:prstGeom>
            <a:solidFill>
              <a:srgbClr val="2F5496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Developers</a:t>
              </a:r>
              <a:endParaRPr b="0" i="0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0" name="Google Shape;90;g213dd56249d_0_0"/>
            <p:cNvSpPr/>
            <p:nvPr/>
          </p:nvSpPr>
          <p:spPr>
            <a:xfrm>
              <a:off x="5088822" y="4721079"/>
              <a:ext cx="2375400" cy="489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600">
                  <a:highlight>
                    <a:srgbClr val="FFFFFF"/>
                  </a:highlight>
                </a:rPr>
                <a:t>Longchao Da</a:t>
              </a:r>
              <a:r>
                <a:rPr b="0" i="0" lang="en-US" sz="1500" cap="none" strike="noStrike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, </a:t>
              </a:r>
              <a:r>
                <a:rPr lang="en-US" sz="1600">
                  <a:highlight>
                    <a:srgbClr val="FFFFFF"/>
                  </a:highlight>
                </a:rPr>
                <a:t>Winona Patrick</a:t>
              </a:r>
              <a:r>
                <a:rPr lang="en-US" sz="1500">
                  <a:latin typeface="Microsoft Yahei"/>
                  <a:ea typeface="Microsoft Yahei"/>
                  <a:cs typeface="Microsoft Yahei"/>
                  <a:sym typeface="Microsoft Yahei"/>
                </a:rPr>
                <a:t>, </a:t>
              </a:r>
              <a:r>
                <a:rPr lang="en-US" sz="1600">
                  <a:highlight>
                    <a:srgbClr val="FFFFFF"/>
                  </a:highlight>
                </a:rPr>
                <a:t>Rohan Chopra</a:t>
              </a:r>
              <a:r>
                <a:rPr lang="en-US" sz="1500">
                  <a:latin typeface="Microsoft Yahei"/>
                  <a:ea typeface="Microsoft Yahei"/>
                  <a:cs typeface="Microsoft Yahei"/>
                  <a:sym typeface="Microsoft Yahei"/>
                </a:rPr>
                <a:t>, </a:t>
              </a:r>
              <a:r>
                <a:rPr lang="en-US" sz="1600">
                  <a:highlight>
                    <a:srgbClr val="FFFFFF"/>
                  </a:highlight>
                </a:rPr>
                <a:t>Khushali Sheth</a:t>
              </a:r>
              <a:r>
                <a:rPr lang="en-US" sz="1500">
                  <a:latin typeface="Microsoft Yahei"/>
                  <a:ea typeface="Microsoft Yahei"/>
                  <a:cs typeface="Microsoft Yahei"/>
                  <a:sym typeface="Microsoft Yahei"/>
                </a:rPr>
                <a:t>, </a:t>
              </a:r>
              <a:r>
                <a:rPr lang="en-US" sz="1600">
                  <a:highlight>
                    <a:srgbClr val="FFFFFF"/>
                  </a:highlight>
                </a:rPr>
                <a:t>Rutva Gandhi</a:t>
              </a:r>
              <a:r>
                <a:rPr lang="en-US" sz="1500">
                  <a:latin typeface="Microsoft Yahei"/>
                  <a:ea typeface="Microsoft Yahei"/>
                  <a:cs typeface="Microsoft Yahei"/>
                  <a:sym typeface="Microsoft Yahei"/>
                </a:rPr>
                <a:t>, Vinoothna Yarlagadda, </a:t>
              </a:r>
              <a:r>
                <a:rPr lang="en-US" sz="1600">
                  <a:highlight>
                    <a:srgbClr val="FFFFFF"/>
                  </a:highlight>
                </a:rPr>
                <a:t>Hao Mei</a:t>
              </a:r>
              <a:r>
                <a:rPr lang="en-US" sz="1600">
                  <a:solidFill>
                    <a:srgbClr val="1155CC"/>
                  </a:solidFill>
                  <a:highlight>
                    <a:srgbClr val="FFFFFF"/>
                  </a:highlight>
                </a:rPr>
                <a:t>  </a:t>
              </a:r>
              <a:endParaRPr b="0" i="0" sz="1500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91" name="Google Shape;91;g213dd56249d_0_0"/>
          <p:cNvSpPr txBox="1"/>
          <p:nvPr/>
        </p:nvSpPr>
        <p:spPr>
          <a:xfrm>
            <a:off x="5560050" y="793125"/>
            <a:ext cx="3916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Arial"/>
              <a:buNone/>
            </a:pPr>
            <a:r>
              <a:rPr b="0" i="0" lang="en-US" sz="125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2022</a:t>
            </a:r>
            <a:endParaRPr b="0" i="0" sz="12500" u="none" cap="none" strike="noStrike">
              <a:solidFill>
                <a:srgbClr val="2F54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g213dd56249d_0_0"/>
          <p:cNvSpPr/>
          <p:nvPr/>
        </p:nvSpPr>
        <p:spPr>
          <a:xfrm>
            <a:off x="10619873" y="3465513"/>
            <a:ext cx="1582646" cy="3392487"/>
          </a:xfrm>
          <a:custGeom>
            <a:rect b="b" l="l" r="r" t="t"/>
            <a:pathLst>
              <a:path extrusionOk="0" h="3392487" w="1582646">
                <a:moveTo>
                  <a:pt x="0" y="3392487"/>
                </a:moveTo>
                <a:lnTo>
                  <a:pt x="1582646" y="0"/>
                </a:lnTo>
                <a:lnTo>
                  <a:pt x="599080" y="3392487"/>
                </a:lnTo>
                <a:lnTo>
                  <a:pt x="0" y="3392487"/>
                </a:lnTo>
                <a:close/>
              </a:path>
            </a:pathLst>
          </a:custGeom>
          <a:solidFill>
            <a:srgbClr val="2F5496">
              <a:alpha val="34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13dd56249d_0_0"/>
          <p:cNvSpPr/>
          <p:nvPr/>
        </p:nvSpPr>
        <p:spPr>
          <a:xfrm>
            <a:off x="10002252" y="2614863"/>
            <a:ext cx="2687053" cy="4279649"/>
          </a:xfrm>
          <a:custGeom>
            <a:rect b="b" l="l" r="r" t="t"/>
            <a:pathLst>
              <a:path extrusionOk="0" h="4279649" w="2687053">
                <a:moveTo>
                  <a:pt x="0" y="4279649"/>
                </a:moveTo>
                <a:lnTo>
                  <a:pt x="2687053" y="0"/>
                </a:lnTo>
                <a:lnTo>
                  <a:pt x="209241" y="4279649"/>
                </a:lnTo>
                <a:lnTo>
                  <a:pt x="0" y="42796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13dd56249d_0_0"/>
          <p:cNvSpPr/>
          <p:nvPr/>
        </p:nvSpPr>
        <p:spPr>
          <a:xfrm>
            <a:off x="0" y="36513"/>
            <a:ext cx="4347411" cy="6858000"/>
          </a:xfrm>
          <a:custGeom>
            <a:rect b="b" l="l" r="r" t="t"/>
            <a:pathLst>
              <a:path extrusionOk="0" h="6858000" w="4347411">
                <a:moveTo>
                  <a:pt x="0" y="6858000"/>
                </a:moveTo>
                <a:lnTo>
                  <a:pt x="4347411" y="0"/>
                </a:lnTo>
                <a:lnTo>
                  <a:pt x="3385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213dd56249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14" y="57076"/>
            <a:ext cx="3002251" cy="1827296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lt1"/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10be56171_0_16"/>
          <p:cNvSpPr txBox="1"/>
          <p:nvPr>
            <p:ph type="title"/>
          </p:nvPr>
        </p:nvSpPr>
        <p:spPr>
          <a:xfrm>
            <a:off x="751840" y="314961"/>
            <a:ext cx="10602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Sprint 6: R</a:t>
            </a:r>
            <a:r>
              <a:rPr lang="en-US"/>
              <a:t>eminder system</a:t>
            </a:r>
            <a:r>
              <a:rPr lang="en-US" sz="4400"/>
              <a:t>(</a:t>
            </a:r>
            <a:r>
              <a:rPr lang="en-US"/>
              <a:t>Rutva</a:t>
            </a:r>
            <a:r>
              <a:rPr lang="en-US" sz="4400"/>
              <a:t>)</a:t>
            </a:r>
            <a:br>
              <a:rPr lang="en-US"/>
            </a:br>
            <a:endParaRPr/>
          </a:p>
        </p:txBody>
      </p:sp>
      <p:graphicFrame>
        <p:nvGraphicFramePr>
          <p:cNvPr id="155" name="Google Shape;155;g2110be56171_0_16"/>
          <p:cNvGraphicFramePr/>
          <p:nvPr/>
        </p:nvGraphicFramePr>
        <p:xfrm>
          <a:off x="838200" y="950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{9D2786E6-78B6-4576-A087-C5323BCFDAD5}</a:tableStyleId>
              </a:tblPr>
              <a:tblGrid>
                <a:gridCol w="476800"/>
                <a:gridCol w="965850"/>
                <a:gridCol w="4421275"/>
                <a:gridCol w="1247200"/>
                <a:gridCol w="1470900"/>
                <a:gridCol w="971550"/>
                <a:gridCol w="1466850"/>
              </a:tblGrid>
              <a:tr h="105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ID/#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Actor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Activity /User Story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Rank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Estimate [Story Points  or Ideal Hours]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 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As…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I want functions like…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So that…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sp = 3</a:t>
                      </a:r>
                      <a:r>
                        <a:rPr lang="en-US" sz="1100" u="none" cap="none" strike="noStrike"/>
                        <a:t> ideal hours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Sum=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 5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 able to change/set reminders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 2 sp</a:t>
                      </a:r>
                      <a:endParaRPr sz="1100"/>
                    </a:p>
                  </a:txBody>
                  <a:tcPr marT="7625" marB="0" marR="7625" marL="7625" anchor="b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/>
                        <a:t>Rise &amp; shine, Getup &amp; move (Daily reminder)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sp</a:t>
                      </a:r>
                      <a:endParaRPr sz="1100"/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Reminder to input </a:t>
                      </a:r>
                      <a:r>
                        <a:rPr lang="en-US"/>
                        <a:t>calories for food items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sp</a:t>
                      </a:r>
                      <a:endParaRPr sz="1100"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Complete exercise goal reminder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sp</a:t>
                      </a:r>
                      <a:endParaRPr sz="1100"/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56" name="Google Shape;156;g2110be56171_0_16"/>
          <p:cNvSpPr txBox="1"/>
          <p:nvPr/>
        </p:nvSpPr>
        <p:spPr>
          <a:xfrm>
            <a:off x="4104475" y="130342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case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9ab627335_0_9"/>
          <p:cNvSpPr txBox="1"/>
          <p:nvPr>
            <p:ph type="title"/>
          </p:nvPr>
        </p:nvSpPr>
        <p:spPr>
          <a:xfrm>
            <a:off x="838200" y="2550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Overview Context Diagram(informal)</a:t>
            </a: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							— HealthTrack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4193766" y="2156195"/>
            <a:ext cx="2718486" cy="2564027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6"/>
          <p:cNvCxnSpPr>
            <a:stCxn id="166" idx="0"/>
            <a:endCxn id="166" idx="4"/>
          </p:cNvCxnSpPr>
          <p:nvPr/>
        </p:nvCxnSpPr>
        <p:spPr>
          <a:xfrm>
            <a:off x="5553009" y="2156195"/>
            <a:ext cx="0" cy="256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6"/>
          <p:cNvCxnSpPr>
            <a:stCxn id="166" idx="7"/>
          </p:cNvCxnSpPr>
          <p:nvPr/>
        </p:nvCxnSpPr>
        <p:spPr>
          <a:xfrm flipH="1">
            <a:off x="5552939" y="2531688"/>
            <a:ext cx="961200" cy="92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6"/>
          <p:cNvCxnSpPr/>
          <p:nvPr/>
        </p:nvCxnSpPr>
        <p:spPr>
          <a:xfrm flipH="1">
            <a:off x="4772799" y="3613785"/>
            <a:ext cx="557985" cy="8519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6"/>
          <p:cNvSpPr/>
          <p:nvPr/>
        </p:nvSpPr>
        <p:spPr>
          <a:xfrm>
            <a:off x="3192704" y="2185943"/>
            <a:ext cx="969985" cy="5375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Front-end Users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4511043" y="4856538"/>
            <a:ext cx="819741" cy="39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5266390" y="3169421"/>
            <a:ext cx="526902" cy="508015"/>
          </a:xfrm>
          <a:prstGeom prst="ellipse">
            <a:avLst/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3896500" y="945500"/>
            <a:ext cx="427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HealthTrack-</a:t>
            </a: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informal overview-context diagram v1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069682" y="1752141"/>
            <a:ext cx="785280" cy="4160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Shops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4403849" y="2824065"/>
            <a:ext cx="90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7051978" y="2984292"/>
            <a:ext cx="1079790" cy="5375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Manager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4806435" y="4054127"/>
            <a:ext cx="7852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Bank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553008" y="2314085"/>
            <a:ext cx="7852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Shop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5910386" y="3287380"/>
            <a:ext cx="8928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2165076" y="2850408"/>
            <a:ext cx="2108269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Register/Login API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Exercise Videos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of Community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to Self Information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nutrients (Scan/Input)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of notification Messages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Entrance of recommend Info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Sys (badge, coupons)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settings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7051978" y="1669295"/>
            <a:ext cx="2055371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as shops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the goods items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the orders from users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950958" y="3726388"/>
            <a:ext cx="3429144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data analysis on user increment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the user distribution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type ranking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system notifications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recommended articles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validation/ sensitive info check/ Lock users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analysis, etc.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5491442" y="4949800"/>
            <a:ext cx="2393604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validation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pay subscribe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Abnormal payment action detection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139" y="1382666"/>
            <a:ext cx="8454888" cy="48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3896500" y="945500"/>
            <a:ext cx="427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HealthTrack-</a:t>
            </a: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informal overview-context diagram v2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9ab627335_0_13"/>
          <p:cNvSpPr txBox="1"/>
          <p:nvPr>
            <p:ph type="title"/>
          </p:nvPr>
        </p:nvSpPr>
        <p:spPr>
          <a:xfrm>
            <a:off x="838200" y="2550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System-level Context</a:t>
            </a: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Diagram(</a:t>
            </a: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functional segments</a:t>
            </a: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endParaRPr sz="3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							— HealthTrack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/>
        </p:nvSpPr>
        <p:spPr>
          <a:xfrm>
            <a:off x="139338" y="128843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System level </a:t>
            </a:r>
            <a:r>
              <a:rPr b="0" i="0" lang="en-US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Use Case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7724502" y="5974080"/>
            <a:ext cx="1809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boundary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38" y="767250"/>
            <a:ext cx="7902927" cy="53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9ab627335_0_18"/>
          <p:cNvSpPr txBox="1"/>
          <p:nvPr>
            <p:ph type="title"/>
          </p:nvPr>
        </p:nvSpPr>
        <p:spPr>
          <a:xfrm>
            <a:off x="838200" y="2550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Case Example</a:t>
            </a: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more information</a:t>
            </a: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endParaRPr sz="3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							— HealthTrack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/>
        </p:nvSpPr>
        <p:spPr>
          <a:xfrm>
            <a:off x="139338" y="128843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System level </a:t>
            </a:r>
            <a:r>
              <a:rPr b="0" i="0" lang="en-US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Use Case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7724502" y="5974080"/>
            <a:ext cx="1809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boundary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929" y="0"/>
            <a:ext cx="736881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9ab627335_0_2"/>
          <p:cNvSpPr txBox="1"/>
          <p:nvPr>
            <p:ph type="title"/>
          </p:nvPr>
        </p:nvSpPr>
        <p:spPr>
          <a:xfrm>
            <a:off x="838200" y="2550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 Backlog (PBL)</a:t>
            </a:r>
            <a:endParaRPr sz="3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							— HealthTrack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751840" y="314961"/>
            <a:ext cx="10602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Overview of Fitness APP</a:t>
            </a:r>
            <a:br>
              <a:rPr lang="en-US"/>
            </a:br>
            <a:endParaRPr/>
          </a:p>
        </p:txBody>
      </p:sp>
      <p:graphicFrame>
        <p:nvGraphicFramePr>
          <p:cNvPr id="106" name="Google Shape;106;p1"/>
          <p:cNvGraphicFramePr/>
          <p:nvPr/>
        </p:nvGraphicFramePr>
        <p:xfrm>
          <a:off x="838200" y="950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{9D2786E6-78B6-4576-A087-C5323BCFDAD5}</a:tableStyleId>
              </a:tblPr>
              <a:tblGrid>
                <a:gridCol w="476800"/>
                <a:gridCol w="983500"/>
                <a:gridCol w="4403625"/>
                <a:gridCol w="1247200"/>
                <a:gridCol w="1470900"/>
                <a:gridCol w="971550"/>
                <a:gridCol w="1466850"/>
              </a:tblGrid>
              <a:tr h="105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ID/#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Actor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Activity /User Story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Rank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Estimate [Story Points  or Ideal Hours]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 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As…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I want functions like…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So that…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1sp=3ideal hour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= [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4sp]=2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2h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Customer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Customer </a:t>
                      </a: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collection (weight loss goal</a:t>
                      </a:r>
                      <a:r>
                        <a:rPr lang="en-US"/>
                        <a:t>, </a:t>
                      </a: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age, weight, height, etc) - put int</a:t>
                      </a:r>
                      <a:r>
                        <a:rPr lang="en-US"/>
                        <a:t>o databas</a:t>
                      </a: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3sp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Track calories of food items - put into database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/>
                        <a:t>Community features: forum, challenges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R</a:t>
                      </a:r>
                      <a:r>
                        <a:rPr lang="en-US" sz="1400" u="none" cap="none" strike="noStrike"/>
                        <a:t>eward system</a:t>
                      </a:r>
                      <a:r>
                        <a:rPr lang="en-US"/>
                        <a:t> - award badges for achieving goals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Recommendation </a:t>
                      </a:r>
                      <a:r>
                        <a:rPr lang="en-US" sz="1400" u="none" cap="none" strike="noStrike"/>
                        <a:t>system - </a:t>
                      </a:r>
                      <a:r>
                        <a:rPr lang="en-US"/>
                        <a:t>custom</a:t>
                      </a:r>
                      <a:r>
                        <a:rPr lang="en-US"/>
                        <a:t> meal and exercise plans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22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reminder system - notify customers to finish their </a:t>
                      </a:r>
                      <a:r>
                        <a:rPr lang="en-US"/>
                        <a:t>daily</a:t>
                      </a:r>
                      <a:r>
                        <a:rPr lang="en-US" sz="1400" u="none" cap="none" strike="noStrike"/>
                        <a:t> </a:t>
                      </a:r>
                      <a:r>
                        <a:rPr lang="en-US"/>
                        <a:t>goals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Back-end data analysis system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07" name="Google Shape;107;p1"/>
          <p:cNvSpPr txBox="1"/>
          <p:nvPr/>
        </p:nvSpPr>
        <p:spPr>
          <a:xfrm>
            <a:off x="880000" y="5694775"/>
            <a:ext cx="58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extra: 20% * 282 =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19sp]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57h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880000" y="6180975"/>
            <a:ext cx="58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sum+extra =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[113sp]339h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838201" y="1138350"/>
            <a:ext cx="11574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Sprint 1: Customer I</a:t>
            </a:r>
            <a:r>
              <a:rPr lang="en-US"/>
              <a:t>nformation collection</a:t>
            </a:r>
            <a:r>
              <a:rPr lang="en-US" sz="4400"/>
              <a:t> (</a:t>
            </a:r>
            <a:r>
              <a:rPr lang="en-US"/>
              <a:t>Vinoothna</a:t>
            </a:r>
            <a:r>
              <a:rPr lang="en-US" sz="4400"/>
              <a:t>)</a:t>
            </a:r>
            <a:br>
              <a:rPr lang="en-US" sz="4400"/>
            </a:br>
            <a:br>
              <a:rPr lang="en-US"/>
            </a:br>
            <a:endParaRPr/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838200" y="15853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{9D2786E6-78B6-4576-A087-C5323BCFDAD5}</a:tableStyleId>
              </a:tblPr>
              <a:tblGrid>
                <a:gridCol w="476800"/>
                <a:gridCol w="983500"/>
                <a:gridCol w="4403625"/>
                <a:gridCol w="1247200"/>
                <a:gridCol w="1470900"/>
                <a:gridCol w="971550"/>
                <a:gridCol w="1466850"/>
              </a:tblGrid>
              <a:tr h="105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ID/#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Actor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Activity /User Story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Rank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Estimate [Story Points  or Ideal Hours]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 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As…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I want functions like…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So that…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1sp =  3 ideal hours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 = 9sp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information collection (goal, age, weight, height, etc) - table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/>
                        <a:t>2</a:t>
                      </a:r>
                      <a:r>
                        <a:rPr lang="en-US" sz="1600"/>
                        <a:t> sp</a:t>
                      </a:r>
                      <a:endParaRPr sz="1900"/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Calculating maximum daily calorie intake 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Provide custom  Workout Routine based on Body type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3sp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Measuring physical activities for Rewards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2"/>
          <p:cNvSpPr txBox="1"/>
          <p:nvPr/>
        </p:nvSpPr>
        <p:spPr>
          <a:xfrm>
            <a:off x="4372325" y="1934175"/>
            <a:ext cx="23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case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751851" y="314950"/>
            <a:ext cx="1197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Sprint 1: </a:t>
            </a:r>
            <a:r>
              <a:rPr lang="en-US" sz="4400"/>
              <a:t>Back-end data analysis system</a:t>
            </a:r>
            <a:r>
              <a:rPr lang="en-US" sz="4400"/>
              <a:t>(</a:t>
            </a:r>
            <a:r>
              <a:rPr lang="en-US"/>
              <a:t>Longchao Da</a:t>
            </a:r>
            <a:r>
              <a:rPr lang="en-US" sz="4400"/>
              <a:t>)</a:t>
            </a:r>
            <a:br>
              <a:rPr lang="en-US"/>
            </a:br>
            <a:endParaRPr/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838200" y="950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{9D2786E6-78B6-4576-A087-C5323BCFDAD5}</a:tableStyleId>
              </a:tblPr>
              <a:tblGrid>
                <a:gridCol w="476800"/>
                <a:gridCol w="965850"/>
                <a:gridCol w="4421275"/>
                <a:gridCol w="1247200"/>
                <a:gridCol w="1470900"/>
                <a:gridCol w="971550"/>
                <a:gridCol w="1466850"/>
              </a:tblGrid>
              <a:tr h="105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ID/#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Actor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Activity /User Story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Rank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Estimate [Story Points  or Ideal Hours]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 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As…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I want functions like…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So that…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Sum=20sp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distribution analysis(gender, location)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2 sp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User amount incremental analysis(register, subscribe)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sp = 3</a:t>
                      </a:r>
                      <a:r>
                        <a:rPr lang="en-US" sz="1100" u="none" cap="none" strike="noStrike"/>
                        <a:t> ideal hours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588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demand/goal understanding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 sp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Data Mining on the recommending dependencies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Visualization of user distributed map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Access to manage the users (add/delete/lock)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Violation information detection function (text/audio/avatar)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Abnormal account alert (fraud/stolen account) 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751840" y="97315"/>
            <a:ext cx="10602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Sprint 2: </a:t>
            </a:r>
            <a:r>
              <a:rPr lang="en-US" sz="4400"/>
              <a:t>Track </a:t>
            </a:r>
            <a:r>
              <a:rPr lang="en-US"/>
              <a:t>User Calories </a:t>
            </a:r>
            <a:r>
              <a:rPr lang="en-US" sz="4400"/>
              <a:t>(Khushali)</a:t>
            </a:r>
            <a:endParaRPr/>
          </a:p>
        </p:txBody>
      </p:sp>
      <p:graphicFrame>
        <p:nvGraphicFramePr>
          <p:cNvPr id="127" name="Google Shape;127;p4"/>
          <p:cNvGraphicFramePr/>
          <p:nvPr/>
        </p:nvGraphicFramePr>
        <p:xfrm>
          <a:off x="838200" y="950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{9D2786E6-78B6-4576-A087-C5323BCFDAD5}</a:tableStyleId>
              </a:tblPr>
              <a:tblGrid>
                <a:gridCol w="476800"/>
                <a:gridCol w="983500"/>
                <a:gridCol w="4403625"/>
                <a:gridCol w="1247200"/>
                <a:gridCol w="1470900"/>
                <a:gridCol w="971550"/>
                <a:gridCol w="1466850"/>
              </a:tblGrid>
              <a:tr h="198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ID/#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Actor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Activity /User Story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Rank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Estimate [Story Points  or Ideal Hours]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63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 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As…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I want functions like…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So that…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1sp =3 hours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Sum=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63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 that contains calories summary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6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Journal </a:t>
                      </a:r>
                      <a:r>
                        <a:rPr lang="en-US" sz="1400" u="none" cap="none" strike="noStrike"/>
                        <a:t>page - log food calorie information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82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/>
                        <a:t>Barcode scan feature to enter calories and manual calorie entry feature</a:t>
                      </a:r>
                      <a:endParaRPr sz="1400" u="none" cap="none" strike="noStrike"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28" name="Google Shape;128;p4"/>
          <p:cNvSpPr txBox="1"/>
          <p:nvPr/>
        </p:nvSpPr>
        <p:spPr>
          <a:xfrm>
            <a:off x="4140700" y="1750725"/>
            <a:ext cx="18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case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10be56171_0_0"/>
          <p:cNvSpPr txBox="1"/>
          <p:nvPr>
            <p:ph type="title"/>
          </p:nvPr>
        </p:nvSpPr>
        <p:spPr>
          <a:xfrm>
            <a:off x="751840" y="721453"/>
            <a:ext cx="10602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Sprint 3: </a:t>
            </a:r>
            <a:r>
              <a:rPr lang="en-US" sz="4400"/>
              <a:t>Community</a:t>
            </a:r>
            <a:r>
              <a:rPr lang="en-US"/>
              <a:t>[</a:t>
            </a:r>
            <a:r>
              <a:rPr lang="en-US" sz="4400"/>
              <a:t>motivation, activities</a:t>
            </a:r>
            <a:r>
              <a:rPr lang="en-US"/>
              <a:t>](Rohan)</a:t>
            </a:r>
            <a:br>
              <a:rPr lang="en-US" sz="4400"/>
            </a:br>
            <a:br>
              <a:rPr lang="en-US"/>
            </a:br>
            <a:endParaRPr/>
          </a:p>
        </p:txBody>
      </p:sp>
      <p:graphicFrame>
        <p:nvGraphicFramePr>
          <p:cNvPr id="134" name="Google Shape;134;g2110be56171_0_0"/>
          <p:cNvGraphicFramePr/>
          <p:nvPr/>
        </p:nvGraphicFramePr>
        <p:xfrm>
          <a:off x="838200" y="967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{9D2786E6-78B6-4576-A087-C5323BCFDAD5}</a:tableStyleId>
              </a:tblPr>
              <a:tblGrid>
                <a:gridCol w="476800"/>
                <a:gridCol w="983500"/>
                <a:gridCol w="4403625"/>
                <a:gridCol w="1247200"/>
                <a:gridCol w="1470900"/>
                <a:gridCol w="971550"/>
                <a:gridCol w="1466850"/>
              </a:tblGrid>
              <a:tr h="105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ID/#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Actor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Activity /User Story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Rank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Estimate [Story Points  or Ideal Hours]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 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As…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I want functions like…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So that…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1sp =  3 ideal hours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Sum:1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Forum page functions - posting, commenting, upvoting, post history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Transformation Stories - users can post their transformation pictures  in FORUM PAGE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Host</a:t>
                      </a:r>
                      <a:r>
                        <a:rPr lang="en-US" sz="1400" u="none" cap="none" strike="noStrike"/>
                        <a:t> challenges ( pushups, pullups, squats, and so on rewarded with </a:t>
                      </a:r>
                      <a:r>
                        <a:rPr lang="en-US"/>
                        <a:t>FitCoins </a:t>
                      </a:r>
                      <a:r>
                        <a:rPr lang="en-US" sz="1400" u="none" cap="none" strike="noStrike"/>
                        <a:t>to be used for shopping)</a:t>
                      </a:r>
                      <a:endParaRPr/>
                    </a:p>
                  </a:txBody>
                  <a:tcPr marT="7625" marB="0" marR="7625" marL="182875" anchor="ctr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Informational Posts by Experts on wellbeing (nutrition, workout, mental health and so on) with filters based on your goals and interests</a:t>
                      </a:r>
                      <a:r>
                        <a:rPr lang="en-US"/>
                        <a:t> - in FORUM PAGE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Q/A and Discussion</a:t>
                      </a:r>
                      <a:r>
                        <a:rPr lang="en-US"/>
                        <a:t> in FORUM PAGE</a:t>
                      </a:r>
                      <a:endParaRPr/>
                    </a:p>
                  </a:txBody>
                  <a:tcPr marT="7625" marB="0" marR="7625" marL="182875" anchor="ctr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E9EFF7"/>
                    </a:solidFill>
                  </a:tcPr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Recipes </a:t>
                      </a:r>
                      <a:r>
                        <a:rPr lang="en-US"/>
                        <a:t> in FORUM PAGE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g2110be56171_0_0"/>
          <p:cNvSpPr txBox="1"/>
          <p:nvPr/>
        </p:nvSpPr>
        <p:spPr>
          <a:xfrm>
            <a:off x="4262450" y="1309725"/>
            <a:ext cx="14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Case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751840" y="97315"/>
            <a:ext cx="10601960" cy="85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Sprint 4: </a:t>
            </a:r>
            <a:r>
              <a:rPr lang="en-US" sz="4400"/>
              <a:t>Reward system</a:t>
            </a:r>
            <a:r>
              <a:rPr lang="en-US" sz="4400"/>
              <a:t>(Winona) </a:t>
            </a:r>
            <a:endParaRPr/>
          </a:p>
        </p:txBody>
      </p:sp>
      <p:graphicFrame>
        <p:nvGraphicFramePr>
          <p:cNvPr id="141" name="Google Shape;141;p3"/>
          <p:cNvGraphicFramePr/>
          <p:nvPr/>
        </p:nvGraphicFramePr>
        <p:xfrm>
          <a:off x="838200" y="950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{9D2786E6-78B6-4576-A087-C5323BCFDAD5}</a:tableStyleId>
              </a:tblPr>
              <a:tblGrid>
                <a:gridCol w="476800"/>
                <a:gridCol w="983500"/>
                <a:gridCol w="4403625"/>
                <a:gridCol w="1247200"/>
                <a:gridCol w="1470900"/>
                <a:gridCol w="971550"/>
                <a:gridCol w="1466850"/>
              </a:tblGrid>
              <a:tr h="105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ID/#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Actor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Activity /User Story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Rank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Estimate [Story Points  or Ideal Hours]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 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As…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I want functions like…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So that…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Sum=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Badge design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What should the rewards be for? Most cal burned, longest workout, etc</a:t>
                      </a:r>
                      <a:endParaRPr sz="1400" u="none" cap="none" strike="noStrike"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u="none" cap="none" strike="noStrike"/>
                        <a:t>Badges for special events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Leaderboard board for specific badge types (ex: most cals burned in a running workout)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3"/>
          <p:cNvSpPr txBox="1"/>
          <p:nvPr/>
        </p:nvSpPr>
        <p:spPr>
          <a:xfrm>
            <a:off x="4203250" y="1234250"/>
            <a:ext cx="14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Case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10be56171_0_10"/>
          <p:cNvSpPr txBox="1"/>
          <p:nvPr>
            <p:ph type="title"/>
          </p:nvPr>
        </p:nvSpPr>
        <p:spPr>
          <a:xfrm>
            <a:off x="751840" y="314961"/>
            <a:ext cx="10602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Sprint 5: R</a:t>
            </a:r>
            <a:r>
              <a:rPr lang="en-US"/>
              <a:t>ecommendation system</a:t>
            </a:r>
            <a:r>
              <a:rPr lang="en-US" sz="4400"/>
              <a:t>(</a:t>
            </a:r>
            <a:r>
              <a:rPr lang="en-US"/>
              <a:t>Hao Mei</a:t>
            </a:r>
            <a:r>
              <a:rPr lang="en-US" sz="4400"/>
              <a:t>)</a:t>
            </a:r>
            <a:br>
              <a:rPr lang="en-US"/>
            </a:br>
            <a:endParaRPr/>
          </a:p>
        </p:txBody>
      </p:sp>
      <p:graphicFrame>
        <p:nvGraphicFramePr>
          <p:cNvPr id="148" name="Google Shape;148;g2110be56171_0_10"/>
          <p:cNvGraphicFramePr/>
          <p:nvPr/>
        </p:nvGraphicFramePr>
        <p:xfrm>
          <a:off x="838200" y="950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{9D2786E6-78B6-4576-A087-C5323BCFDAD5}</a:tableStyleId>
              </a:tblPr>
              <a:tblGrid>
                <a:gridCol w="476800"/>
                <a:gridCol w="965850"/>
                <a:gridCol w="4421275"/>
                <a:gridCol w="1247200"/>
                <a:gridCol w="1470900"/>
                <a:gridCol w="971550"/>
                <a:gridCol w="1466850"/>
              </a:tblGrid>
              <a:tr h="105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ID/#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Actor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Activity /User Story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Rank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Estimate [Story Points  or Ideal Hours]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 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As…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I want functions like…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So that…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sp = 3</a:t>
                      </a:r>
                      <a:r>
                        <a:rPr lang="en-US" sz="1100" u="none" cap="none" strike="noStrike"/>
                        <a:t> ideal hours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Sum=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 22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browsing and displaying the articles (front)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3sp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video displaying page (front)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3</a:t>
                      </a:r>
                      <a:r>
                        <a:rPr lang="en-US" sz="1100"/>
                        <a:t>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upload the media sources (back)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4</a:t>
                      </a:r>
                      <a:r>
                        <a:rPr lang="en-US" sz="1100"/>
                        <a:t>sp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recommendation algorithms (data)</a:t>
                      </a:r>
                      <a:endParaRPr/>
                    </a:p>
                  </a:txBody>
                  <a:tcPr marT="7625" marB="0" marR="7625" marL="182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6</a:t>
                      </a:r>
                      <a:r>
                        <a:rPr lang="en-US" sz="1100"/>
                        <a:t>sp</a:t>
                      </a:r>
                      <a:endParaRPr/>
                    </a:p>
                  </a:txBody>
                  <a:tcPr marT="7625" marB="0" marR="7625" marL="7625" anchor="b"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recommendation adjustment and settings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2</a:t>
                      </a:r>
                      <a:r>
                        <a:rPr lang="en-US" sz="1100"/>
                        <a:t>sp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content management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2</a:t>
                      </a:r>
                      <a:r>
                        <a:rPr lang="en-US" sz="1100"/>
                        <a:t>sp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content interaction (like/mark/tag/download)</a:t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2</a:t>
                      </a:r>
                      <a:r>
                        <a:rPr lang="en-US" sz="1100"/>
                        <a:t>sp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5" marB="0" marR="7625" marL="182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49" name="Google Shape;149;g2110be56171_0_10"/>
          <p:cNvSpPr txBox="1"/>
          <p:nvPr/>
        </p:nvSpPr>
        <p:spPr>
          <a:xfrm>
            <a:off x="4185650" y="1168450"/>
            <a:ext cx="20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case 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2017-02-08T19:06:58Z</dcterms:created>
  <dc:creator>Kirova, Vassilka (Nokia - US)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0x01010009E82D54F3F10D468133B175E7F78D1A</vt:lpwstr>
  </property>
</Properties>
</file>