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2"/>
  </p:sldMasterIdLst>
  <p:notesMasterIdLst>
    <p:notesMasterId r:id="rId32"/>
  </p:notesMasterIdLst>
  <p:handoutMasterIdLst>
    <p:handoutMasterId r:id="rId33"/>
  </p:handoutMasterIdLst>
  <p:sldIdLst>
    <p:sldId id="266" r:id="rId3"/>
    <p:sldId id="272" r:id="rId4"/>
    <p:sldId id="257" r:id="rId5"/>
    <p:sldId id="269" r:id="rId6"/>
    <p:sldId id="290" r:id="rId7"/>
    <p:sldId id="291" r:id="rId8"/>
    <p:sldId id="292" r:id="rId9"/>
    <p:sldId id="293" r:id="rId10"/>
    <p:sldId id="295" r:id="rId11"/>
    <p:sldId id="294" r:id="rId12"/>
    <p:sldId id="302" r:id="rId13"/>
    <p:sldId id="303" r:id="rId14"/>
    <p:sldId id="304" r:id="rId15"/>
    <p:sldId id="305" r:id="rId16"/>
    <p:sldId id="306" r:id="rId17"/>
    <p:sldId id="307" r:id="rId18"/>
    <p:sldId id="308" r:id="rId19"/>
    <p:sldId id="280" r:id="rId20"/>
    <p:sldId id="263" r:id="rId21"/>
    <p:sldId id="297" r:id="rId22"/>
    <p:sldId id="296" r:id="rId23"/>
    <p:sldId id="298" r:id="rId24"/>
    <p:sldId id="299" r:id="rId25"/>
    <p:sldId id="264" r:id="rId26"/>
    <p:sldId id="279" r:id="rId27"/>
    <p:sldId id="270" r:id="rId28"/>
    <p:sldId id="265" r:id="rId29"/>
    <p:sldId id="300" r:id="rId30"/>
    <p:sldId id="301"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0" autoAdjust="0"/>
    <p:restoredTop sz="85103" autoAdjust="0"/>
  </p:normalViewPr>
  <p:slideViewPr>
    <p:cSldViewPr>
      <p:cViewPr varScale="1">
        <p:scale>
          <a:sx n="69" d="100"/>
          <a:sy n="69" d="100"/>
        </p:scale>
        <p:origin x="700" y="5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2415728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Maps</a:t>
            </a:r>
            <a:r>
              <a:rPr lang="en-US" baseline="0" dirty="0" smtClean="0"/>
              <a:t> the file into a new private memory area with the same permission flags. </a:t>
            </a:r>
          </a:p>
          <a:p>
            <a:r>
              <a:rPr lang="en-US" dirty="0" smtClean="0"/>
              <a:t>MAP_PRIVATE</a:t>
            </a:r>
            <a:r>
              <a:rPr lang="en-US" baseline="0" dirty="0" smtClean="0"/>
              <a:t>  enables copy-on-write.</a:t>
            </a:r>
          </a:p>
          <a:p>
            <a:r>
              <a:rPr lang="en-US" baseline="0" dirty="0" smtClean="0"/>
              <a:t>MMAP doesn’t copy the whole content of the file into memory, it maps the file into your memory.  You don’t need huge amount of ram to load a copy of the file. Even though the file is read only, If we write to this mapping, we could create a copy of the file.  </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213848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creates a copy of the file</a:t>
            </a:r>
            <a:r>
              <a:rPr lang="en-US" baseline="0" dirty="0" smtClean="0"/>
              <a:t>, writes to it so that we can see these changes but we are not writing to the underlining real file.  </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307672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 we do 1,2,3 and that’s the ideal case. We try to write, OS allows us to write to the private copy and once we are done we can remove that copy. But, 1 and 2 are not atomic. Our goal Is to write to the protected original copy. If we write to the copy of the file than original file is not affected but if we can write to original file that leads to the corruption of the file. We need to just inject step 3 in between step 1 and 2. We end up writing to the process. </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244062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of the way the kernel handles the race condition, if we loop both threads, we have a high probability to trick the kernel to write to the underlying file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290642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2"/>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CD3AB5-B284-4A3F-81EF-9CA8A1996EA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F5D62-F883-44EA-8CB5-AFEE4DD606AC}" type="slidenum">
              <a:rPr lang="en-US" smtClean="0"/>
              <a:t>‹#›</a:t>
            </a:fld>
            <a:endParaRPr lang="en-US"/>
          </a:p>
        </p:txBody>
      </p:sp>
    </p:spTree>
    <p:extLst>
      <p:ext uri="{BB962C8B-B14F-4D97-AF65-F5344CB8AC3E}">
        <p14:creationId xmlns:p14="http://schemas.microsoft.com/office/powerpoint/2010/main" val="410370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0847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5"/>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5"/>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475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8219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7"/>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7062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6"/>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FE8FB1-0A7A-443E-AAF7-31D4FA1AA31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8208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FE8FB1-0A7A-443E-AAF7-31D4FA1AA312}"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375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FE8FB1-0A7A-443E-AAF7-31D4FA1AA312}"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3189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261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6"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7"/>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6"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2109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52281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6"/>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7"/>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smtClean="0"/>
              <a:pPr/>
              <a:t>5/11/2017</a:t>
            </a:fld>
            <a:endParaRPr lang="en-US"/>
          </a:p>
        </p:txBody>
      </p:sp>
      <p:sp>
        <p:nvSpPr>
          <p:cNvPr id="5" name="Footer Placeholder 4"/>
          <p:cNvSpPr>
            <a:spLocks noGrp="1"/>
          </p:cNvSpPr>
          <p:nvPr>
            <p:ph type="ftr" sz="quarter" idx="3"/>
          </p:nvPr>
        </p:nvSpPr>
        <p:spPr>
          <a:xfrm>
            <a:off x="4164515" y="6356357"/>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7"/>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7640324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kernel.org/cgit/linux/kernel/git/torvalds/linux.git/commit/?id=19be0eaffa3ac7d8eb6784ad9bdbc7d67ed8e61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dirtycow.ninja/" TargetMode="External"/><Relationship Id="rId3" Type="http://schemas.openxmlformats.org/officeDocument/2006/relationships/hyperlink" Target="https://www.youtube.com/watch?v=kEsshExn7aE" TargetMode="External"/><Relationship Id="rId7" Type="http://schemas.openxmlformats.org/officeDocument/2006/relationships/hyperlink" Target="https://www.youtube.com/watch?v=PCKhmPTDurg" TargetMode="External"/><Relationship Id="rId2" Type="http://schemas.openxmlformats.org/officeDocument/2006/relationships/hyperlink" Target="https://github.com/dirtycow/dirtycow.github.io/blob/master/dirtyc0w.c" TargetMode="External"/><Relationship Id="rId1" Type="http://schemas.openxmlformats.org/officeDocument/2006/relationships/slideLayout" Target="../slideLayouts/slideLayout2.xml"/><Relationship Id="rId6" Type="http://schemas.openxmlformats.org/officeDocument/2006/relationships/hyperlink" Target="https://www.youtube.com/watch?v=Lj2YRCXCBv8" TargetMode="External"/><Relationship Id="rId5" Type="http://schemas.openxmlformats.org/officeDocument/2006/relationships/hyperlink" Target="https://www.youtube.com/watch?v=0ngLWxkntRE" TargetMode="External"/><Relationship Id="rId10" Type="http://schemas.openxmlformats.org/officeDocument/2006/relationships/hyperlink" Target="https://www.theregister.co.uk/2016/10/21/linux_privilege_escalation_hole/" TargetMode="External"/><Relationship Id="rId4" Type="http://schemas.openxmlformats.org/officeDocument/2006/relationships/hyperlink" Target="https://www.youtube.com/watch?v=CQcgz43MEZg" TargetMode="External"/><Relationship Id="rId9" Type="http://schemas.openxmlformats.org/officeDocument/2006/relationships/hyperlink" Target="https://en.wikipedia.org/wiki/Dirty_COW"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2" y="609600"/>
            <a:ext cx="4571999" cy="1089529"/>
          </a:xfrm>
          <a:prstGeom prst="rect">
            <a:avLst/>
          </a:prstGeom>
          <a:noFill/>
        </p:spPr>
        <p:txBody>
          <a:bodyPr wrap="square" rtlCol="0">
            <a:spAutoFit/>
          </a:body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sz="2400" i="0" u="none" strike="noStrike" kern="1200" cap="none" spc="0" normalizeH="0" baseline="0" noProof="0" dirty="0">
                <a:ln>
                  <a:noFill/>
                </a:ln>
                <a:effectLst/>
                <a:uLnTx/>
                <a:uFillTx/>
                <a:latin typeface="Century Gothic" panose="020B0502020202020204"/>
                <a:ea typeface="+mn-ea"/>
                <a:cs typeface="+mn-cs"/>
              </a:rPr>
              <a:t>Presenters:   Connor </a:t>
            </a:r>
            <a:r>
              <a:rPr kumimoji="0" lang="en-US" sz="2400" i="0" u="none" strike="noStrike" kern="1200" cap="none" spc="0" normalizeH="0" baseline="0" noProof="0" dirty="0" err="1">
                <a:ln>
                  <a:noFill/>
                </a:ln>
                <a:effectLst/>
                <a:uLnTx/>
                <a:uFillTx/>
                <a:latin typeface="Century Gothic" panose="020B0502020202020204"/>
                <a:ea typeface="+mn-ea"/>
                <a:cs typeface="+mn-cs"/>
              </a:rPr>
              <a:t>Schwalm</a:t>
            </a:r>
            <a:endParaRPr kumimoji="0" lang="en-US" sz="2400" i="0" u="none" strike="noStrike" kern="1200" cap="none" spc="0" normalizeH="0" baseline="0" noProof="0" dirty="0">
              <a:ln>
                <a:noFill/>
              </a:ln>
              <a:effectLst/>
              <a:uLnTx/>
              <a:uFillTx/>
              <a:latin typeface="Century Gothic" panose="020B0502020202020204"/>
              <a:ea typeface="+mn-ea"/>
              <a:cs typeface="+mn-cs"/>
            </a:endParaRP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sz="2400" i="0" u="none" strike="noStrike" kern="1200" cap="none" spc="0" normalizeH="0" baseline="0" noProof="0" dirty="0">
                <a:ln>
                  <a:noFill/>
                </a:ln>
                <a:effectLst/>
                <a:uLnTx/>
                <a:uFillTx/>
                <a:latin typeface="Century Gothic" panose="020B0502020202020204"/>
                <a:ea typeface="+mn-ea"/>
                <a:cs typeface="+mn-cs"/>
              </a:rPr>
              <a:t>Khushali </a:t>
            </a:r>
            <a:r>
              <a:rPr kumimoji="0" lang="en-US" sz="2400" i="0" u="none" strike="noStrike" kern="1200" cap="none" spc="0" normalizeH="0" baseline="0" noProof="0" dirty="0" err="1">
                <a:ln>
                  <a:noFill/>
                </a:ln>
                <a:effectLst/>
                <a:uLnTx/>
                <a:uFillTx/>
                <a:latin typeface="Century Gothic" panose="020B0502020202020204"/>
                <a:ea typeface="+mn-ea"/>
                <a:cs typeface="+mn-cs"/>
              </a:rPr>
              <a:t>Dalal</a:t>
            </a:r>
            <a:endParaRPr kumimoji="0" lang="en-US" sz="2400" i="0" u="none" strike="noStrike" kern="1200" cap="none" spc="0" normalizeH="0" baseline="0" noProof="0" dirty="0">
              <a:ln>
                <a:noFill/>
              </a:ln>
              <a:effectLst/>
              <a:uLnTx/>
              <a:uFillTx/>
              <a:latin typeface="Century Gothic" panose="020B0502020202020204"/>
              <a:ea typeface="+mn-ea"/>
              <a:cs typeface="+mn-cs"/>
            </a:endParaRPr>
          </a:p>
          <a:p>
            <a:pPr marL="0" marR="0" lvl="0" indent="0" algn="r" defTabSz="914400" rtl="0" eaLnBrk="1" fontAlgn="auto" latinLnBrk="0" hangingPunct="1">
              <a:lnSpc>
                <a:spcPct val="90000"/>
              </a:lnSpc>
              <a:spcBef>
                <a:spcPts val="0"/>
              </a:spcBef>
              <a:spcAft>
                <a:spcPts val="0"/>
              </a:spcAft>
              <a:buClrTx/>
              <a:buSzTx/>
              <a:buFontTx/>
              <a:buNone/>
              <a:tabLst/>
              <a:defRPr/>
            </a:pPr>
            <a:endParaRPr kumimoji="0" lang="en-US" sz="2400" i="0" u="none" strike="noStrike" kern="1200" cap="none" spc="0" normalizeH="0" baseline="0" noProof="0" dirty="0">
              <a:ln>
                <a:noFill/>
              </a:ln>
              <a:effectLst/>
              <a:uLnTx/>
              <a:uFillTx/>
              <a:latin typeface="Century Gothic" panose="020B0502020202020204"/>
              <a:ea typeface="+mn-ea"/>
              <a:cs typeface="+mn-cs"/>
            </a:endParaRPr>
          </a:p>
        </p:txBody>
      </p:sp>
      <p:sp>
        <p:nvSpPr>
          <p:cNvPr id="4" name="Title 3"/>
          <p:cNvSpPr>
            <a:spLocks noGrp="1"/>
          </p:cNvSpPr>
          <p:nvPr>
            <p:ph type="ctrTitle"/>
          </p:nvPr>
        </p:nvSpPr>
        <p:spPr>
          <a:xfrm>
            <a:off x="1370012" y="2057400"/>
            <a:ext cx="9144000" cy="990600"/>
          </a:xfrm>
        </p:spPr>
        <p:txBody>
          <a:bodyPr/>
          <a:lstStyle/>
          <a:p>
            <a:r>
              <a:rPr lang="en-US" dirty="0"/>
              <a:t>Dirty </a:t>
            </a:r>
            <a:r>
              <a:rPr lang="en-US" dirty="0" smtClean="0"/>
              <a:t>C.O.W.</a:t>
            </a:r>
            <a:endParaRPr lang="en-US" dirty="0"/>
          </a:p>
        </p:txBody>
      </p:sp>
      <p:sp>
        <p:nvSpPr>
          <p:cNvPr id="5" name="Subtitle 4"/>
          <p:cNvSpPr>
            <a:spLocks noGrp="1"/>
          </p:cNvSpPr>
          <p:nvPr>
            <p:ph type="subTitle" idx="1"/>
          </p:nvPr>
        </p:nvSpPr>
        <p:spPr>
          <a:xfrm>
            <a:off x="1751012" y="2971800"/>
            <a:ext cx="8532178" cy="1752600"/>
          </a:xfrm>
        </p:spPr>
        <p:txBody>
          <a:bodyPr>
            <a:normAutofit/>
          </a:bodyPr>
          <a:lstStyle/>
          <a:p>
            <a:r>
              <a:rPr lang="en-US" sz="2800" dirty="0"/>
              <a:t>Linux</a:t>
            </a:r>
            <a:r>
              <a:rPr lang="en-US" sz="2800" dirty="0">
                <a:solidFill>
                  <a:schemeClr val="accent6"/>
                </a:solidFill>
              </a:rPr>
              <a:t> </a:t>
            </a:r>
            <a:r>
              <a:rPr lang="en-US" sz="2800" i="1" dirty="0">
                <a:solidFill>
                  <a:schemeClr val="accent6"/>
                </a:solidFill>
              </a:rPr>
              <a:t>root</a:t>
            </a:r>
            <a:r>
              <a:rPr lang="en-US" sz="2800" dirty="0"/>
              <a:t> Exploit</a:t>
            </a:r>
          </a:p>
          <a:p>
            <a:r>
              <a:rPr lang="en-US" sz="2800" dirty="0"/>
              <a:t>CVE-2016-5195</a:t>
            </a:r>
          </a:p>
        </p:txBody>
      </p:sp>
    </p:spTree>
    <p:extLst>
      <p:ext uri="{BB962C8B-B14F-4D97-AF65-F5344CB8AC3E}">
        <p14:creationId xmlns:p14="http://schemas.microsoft.com/office/powerpoint/2010/main" val="30169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533400"/>
            <a:ext cx="10969625" cy="990600"/>
          </a:xfrm>
        </p:spPr>
        <p:txBody>
          <a:bodyPr/>
          <a:lstStyle/>
          <a:p>
            <a:r>
              <a:rPr lang="en-US" dirty="0" smtClean="0"/>
              <a:t>What ends up happening?</a:t>
            </a:r>
            <a:endParaRPr lang="en-US"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1670062325"/>
              </p:ext>
            </p:extLst>
          </p:nvPr>
        </p:nvGraphicFramePr>
        <p:xfrm>
          <a:off x="1598612" y="1600200"/>
          <a:ext cx="4419600" cy="3124199"/>
        </p:xfrm>
        <a:graphic>
          <a:graphicData uri="http://schemas.openxmlformats.org/drawingml/2006/table">
            <a:tbl>
              <a:tblPr firstRow="1" bandRow="1">
                <a:tableStyleId>{6E25E649-3F16-4E02-A733-19D2CDBF48F0}</a:tableStyleId>
              </a:tblPr>
              <a:tblGrid>
                <a:gridCol w="4419600">
                  <a:extLst>
                    <a:ext uri="{9D8B030D-6E8A-4147-A177-3AD203B41FA5}">
                      <a16:colId xmlns:a16="http://schemas.microsoft.com/office/drawing/2014/main" val="20000"/>
                    </a:ext>
                  </a:extLst>
                </a:gridCol>
              </a:tblGrid>
              <a:tr h="408071">
                <a:tc>
                  <a:txBody>
                    <a:bodyPr/>
                    <a:lstStyle/>
                    <a:p>
                      <a:r>
                        <a:rPr lang="en-US" sz="2000" dirty="0" err="1" smtClean="0">
                          <a:latin typeface="Times New Roman" panose="02020603050405020304" pitchFamily="18" charset="0"/>
                          <a:cs typeface="Times New Roman" panose="02020603050405020304" pitchFamily="18" charset="0"/>
                        </a:rPr>
                        <a:t>Madvice</a:t>
                      </a:r>
                      <a:r>
                        <a:rPr lang="en-US" sz="2000" dirty="0" smtClean="0">
                          <a:latin typeface="Times New Roman" panose="02020603050405020304" pitchFamily="18" charset="0"/>
                          <a:cs typeface="Times New Roman" panose="02020603050405020304" pitchFamily="18" charset="0"/>
                        </a:rPr>
                        <a:t> Thread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02905">
                <a:tc>
                  <a:txBody>
                    <a:bodyPr/>
                    <a:lstStyle/>
                    <a:p>
                      <a:r>
                        <a:rPr lang="en-US" sz="2000" b="1" i="0" dirty="0" err="1" smtClean="0">
                          <a:latin typeface="Times New Roman" panose="02020603050405020304" pitchFamily="18" charset="0"/>
                          <a:cs typeface="Times New Roman" panose="02020603050405020304" pitchFamily="18" charset="0"/>
                        </a:rPr>
                        <a:t>madvise</a:t>
                      </a:r>
                      <a:r>
                        <a:rPr lang="en-US" sz="2000" b="1" i="0" dirty="0" smtClean="0">
                          <a:latin typeface="Times New Roman" panose="02020603050405020304" pitchFamily="18" charset="0"/>
                          <a:cs typeface="Times New Roman" panose="02020603050405020304" pitchFamily="18" charset="0"/>
                        </a:rPr>
                        <a:t>(DONT_NEED)</a:t>
                      </a:r>
                      <a:endParaRPr lang="en-US" sz="20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02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dirty="0" err="1" smtClean="0">
                          <a:latin typeface="Times New Roman" panose="02020603050405020304" pitchFamily="18" charset="0"/>
                          <a:cs typeface="Times New Roman" panose="02020603050405020304" pitchFamily="18" charset="0"/>
                        </a:rPr>
                        <a:t>madvise</a:t>
                      </a:r>
                      <a:r>
                        <a:rPr lang="en-US" sz="2000" b="1" i="0" dirty="0" smtClean="0">
                          <a:latin typeface="Times New Roman" panose="02020603050405020304" pitchFamily="18" charset="0"/>
                          <a:cs typeface="Times New Roman" panose="02020603050405020304" pitchFamily="18" charset="0"/>
                        </a:rPr>
                        <a:t>(DONT_NEED)</a:t>
                      </a:r>
                    </a:p>
                  </a:txBody>
                  <a:tcPr/>
                </a:tc>
                <a:extLst>
                  <a:ext uri="{0D108BD9-81ED-4DB2-BD59-A6C34878D82A}">
                    <a16:rowId xmlns:a16="http://schemas.microsoft.com/office/drawing/2014/main" val="10002"/>
                  </a:ext>
                </a:extLst>
              </a:tr>
              <a:tr h="345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02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431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dirty="0" err="1" smtClean="0">
                          <a:latin typeface="Times New Roman" panose="02020603050405020304" pitchFamily="18" charset="0"/>
                          <a:cs typeface="Times New Roman" panose="02020603050405020304" pitchFamily="18" charset="0"/>
                        </a:rPr>
                        <a:t>madvise</a:t>
                      </a:r>
                      <a:r>
                        <a:rPr lang="en-US" sz="2000" b="1" i="0" dirty="0" smtClean="0">
                          <a:latin typeface="Times New Roman" panose="02020603050405020304" pitchFamily="18" charset="0"/>
                          <a:cs typeface="Times New Roman" panose="02020603050405020304" pitchFamily="18" charset="0"/>
                        </a:rPr>
                        <a:t>(DONT_NEED)</a:t>
                      </a:r>
                    </a:p>
                  </a:txBody>
                  <a:tcPr/>
                </a:tc>
                <a:extLst>
                  <a:ext uri="{0D108BD9-81ED-4DB2-BD59-A6C34878D82A}">
                    <a16:rowId xmlns:a16="http://schemas.microsoft.com/office/drawing/2014/main" val="10005"/>
                  </a:ext>
                </a:extLst>
              </a:tr>
              <a:tr h="431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857573973"/>
              </p:ext>
            </p:extLst>
          </p:nvPr>
        </p:nvGraphicFramePr>
        <p:xfrm>
          <a:off x="6094412" y="1600200"/>
          <a:ext cx="4419600" cy="3124201"/>
        </p:xfrm>
        <a:graphic>
          <a:graphicData uri="http://schemas.openxmlformats.org/drawingml/2006/table">
            <a:tbl>
              <a:tblPr firstRow="1" bandRow="1">
                <a:tableStyleId>{6E25E649-3F16-4E02-A733-19D2CDBF48F0}</a:tableStyleId>
              </a:tblPr>
              <a:tblGrid>
                <a:gridCol w="4419600">
                  <a:extLst>
                    <a:ext uri="{9D8B030D-6E8A-4147-A177-3AD203B41FA5}">
                      <a16:colId xmlns:a16="http://schemas.microsoft.com/office/drawing/2014/main" val="1270467524"/>
                    </a:ext>
                  </a:extLst>
                </a:gridCol>
              </a:tblGrid>
              <a:tr h="401283">
                <a:tc>
                  <a:txBody>
                    <a:bodyPr/>
                    <a:lstStyle/>
                    <a:p>
                      <a:r>
                        <a:rPr lang="en-US" sz="2000" dirty="0" err="1">
                          <a:latin typeface="Times New Roman" panose="02020603050405020304" pitchFamily="18" charset="0"/>
                          <a:cs typeface="Times New Roman" panose="02020603050405020304" pitchFamily="18" charset="0"/>
                        </a:rPr>
                        <a:t>Procselfmem</a:t>
                      </a:r>
                      <a:r>
                        <a:rPr lang="en-US" sz="2000" dirty="0">
                          <a:latin typeface="Times New Roman" panose="02020603050405020304" pitchFamily="18" charset="0"/>
                          <a:cs typeface="Times New Roman" panose="02020603050405020304" pitchFamily="18" charset="0"/>
                        </a:rPr>
                        <a:t> Thread</a:t>
                      </a:r>
                    </a:p>
                  </a:txBody>
                  <a:tcPr/>
                </a:tc>
                <a:extLst>
                  <a:ext uri="{0D108BD9-81ED-4DB2-BD59-A6C34878D82A}">
                    <a16:rowId xmlns:a16="http://schemas.microsoft.com/office/drawing/2014/main" val="2287761561"/>
                  </a:ext>
                </a:extLst>
              </a:tr>
              <a:tr h="497869">
                <a:tc>
                  <a:txBody>
                    <a:bodyPr/>
                    <a:lstStyle/>
                    <a:p>
                      <a:r>
                        <a:rPr lang="en-US" sz="2000" b="1" i="0" dirty="0">
                          <a:latin typeface="Times New Roman" panose="02020603050405020304" pitchFamily="18" charset="0"/>
                          <a:cs typeface="Times New Roman" panose="02020603050405020304" pitchFamily="18" charset="0"/>
                        </a:rPr>
                        <a:t>Write(</a:t>
                      </a:r>
                      <a:r>
                        <a:rPr lang="en-US" sz="2000" b="1" i="0" dirty="0" err="1">
                          <a:latin typeface="Times New Roman" panose="02020603050405020304" pitchFamily="18" charset="0"/>
                          <a:cs typeface="Times New Roman" panose="02020603050405020304" pitchFamily="18" charset="0"/>
                        </a:rPr>
                        <a:t>mmap</a:t>
                      </a:r>
                      <a:r>
                        <a:rPr lang="en-US" sz="2000" b="1" i="0" dirty="0">
                          <a:latin typeface="Times New Roman" panose="02020603050405020304" pitchFamily="18" charset="0"/>
                          <a:cs typeface="Times New Roman" panose="02020603050405020304" pitchFamily="18" charset="0"/>
                        </a:rPr>
                        <a:t> file)</a:t>
                      </a:r>
                    </a:p>
                  </a:txBody>
                  <a:tcPr/>
                </a:tc>
                <a:extLst>
                  <a:ext uri="{0D108BD9-81ED-4DB2-BD59-A6C34878D82A}">
                    <a16:rowId xmlns:a16="http://schemas.microsoft.com/office/drawing/2014/main" val="2633751172"/>
                  </a:ext>
                </a:extLst>
              </a:tr>
              <a:tr h="497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Write(</a:t>
                      </a: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mmap</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file</a:t>
                      </a:r>
                      <a:r>
                        <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1054311"/>
                  </a:ext>
                </a:extLst>
              </a:tr>
              <a:tr h="401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Write(</a:t>
                      </a: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mmap</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file</a:t>
                      </a:r>
                      <a:r>
                        <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7422187"/>
                  </a:ext>
                </a:extLst>
              </a:tr>
              <a:tr h="497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Write(</a:t>
                      </a: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mmap</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file</a:t>
                      </a:r>
                      <a:r>
                        <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472145663"/>
                  </a:ext>
                </a:extLst>
              </a:tr>
              <a:tr h="426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Write(</a:t>
                      </a:r>
                      <a:r>
                        <a:rPr kumimoji="0" lang="en-US" sz="20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mmap</a:t>
                      </a:r>
                      <a:r>
                        <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file)</a:t>
                      </a:r>
                    </a:p>
                  </a:txBody>
                  <a:tcPr/>
                </a:tc>
                <a:extLst>
                  <a:ext uri="{0D108BD9-81ED-4DB2-BD59-A6C34878D82A}">
                    <a16:rowId xmlns:a16="http://schemas.microsoft.com/office/drawing/2014/main" val="10005"/>
                  </a:ext>
                </a:extLst>
              </a:tr>
              <a:tr h="401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Write(</a:t>
                      </a:r>
                      <a:r>
                        <a:rPr kumimoji="0" lang="en-US" sz="20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mmap</a:t>
                      </a:r>
                      <a:r>
                        <a:rPr kumimoji="0" 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file)</a:t>
                      </a: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989012" y="5333999"/>
            <a:ext cx="10515600" cy="646331"/>
          </a:xfrm>
          <a:prstGeom prst="rect">
            <a:avLst/>
          </a:prstGeom>
          <a:noFill/>
        </p:spPr>
        <p:txBody>
          <a:bodyPr wrap="square" rtlCol="0">
            <a:spAutoFit/>
          </a:bodyPr>
          <a:lstStyle/>
          <a:p>
            <a:r>
              <a:rPr lang="en-US" dirty="0"/>
              <a:t>Because of the way the kernel handles the race condition, if we loop both threads, we have a high probability to trick the kernel to write to the underlying file</a:t>
            </a:r>
          </a:p>
        </p:txBody>
      </p:sp>
      <p:sp>
        <p:nvSpPr>
          <p:cNvPr id="12" name="Left Arrow 11"/>
          <p:cNvSpPr/>
          <p:nvPr/>
        </p:nvSpPr>
        <p:spPr>
          <a:xfrm>
            <a:off x="10547347" y="3009900"/>
            <a:ext cx="381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986830" y="2689123"/>
            <a:ext cx="1143000" cy="1200329"/>
          </a:xfrm>
          <a:prstGeom prst="rect">
            <a:avLst/>
          </a:prstGeom>
          <a:noFill/>
        </p:spPr>
        <p:txBody>
          <a:bodyPr wrap="square" rtlCol="0">
            <a:spAutoFit/>
          </a:bodyPr>
          <a:lstStyle/>
          <a:p>
            <a:r>
              <a:rPr lang="en-US" dirty="0" smtClean="0"/>
              <a:t>Writing to the original file!</a:t>
            </a:r>
            <a:endParaRPr lang="en-US" dirty="0"/>
          </a:p>
        </p:txBody>
      </p:sp>
    </p:spTree>
    <p:extLst>
      <p:ext uri="{BB962C8B-B14F-4D97-AF65-F5344CB8AC3E}">
        <p14:creationId xmlns:p14="http://schemas.microsoft.com/office/powerpoint/2010/main" val="334673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0212" y="2971800"/>
            <a:ext cx="1060796" cy="1213209"/>
          </a:xfrm>
          <a:prstGeom prst="rect">
            <a:avLst/>
          </a:prstGeom>
        </p:spPr>
      </p:pic>
      <p:pic>
        <p:nvPicPr>
          <p:cNvPr id="9" name="Picture 8"/>
          <p:cNvPicPr>
            <a:picLocks noChangeAspect="1"/>
          </p:cNvPicPr>
          <p:nvPr/>
        </p:nvPicPr>
        <p:blipFill>
          <a:blip r:embed="rId2"/>
          <a:stretch>
            <a:fillRect/>
          </a:stretch>
        </p:blipFill>
        <p:spPr>
          <a:xfrm>
            <a:off x="2970212" y="2971799"/>
            <a:ext cx="1060796" cy="1213209"/>
          </a:xfrm>
          <a:prstGeom prst="rect">
            <a:avLst/>
          </a:prstGeom>
        </p:spPr>
      </p:pic>
    </p:spTree>
    <p:extLst>
      <p:ext uri="{BB962C8B-B14F-4D97-AF65-F5344CB8AC3E}">
        <p14:creationId xmlns:p14="http://schemas.microsoft.com/office/powerpoint/2010/main" val="6255251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4.16254E-6 7.40741E-7 L 0.15017 7.40741E-7 C 0.21738 7.40741E-7 0.30034 0.00301 0.30034 0.00579 L 0.30034 0.01157 " pathEditMode="relative" rAng="0" ptsTypes="AAAA">
                                      <p:cBhvr>
                                        <p:cTn id="6" dur="2000" fill="hold"/>
                                        <p:tgtEl>
                                          <p:spTgt spid="4"/>
                                        </p:tgtEl>
                                        <p:attrNameLst>
                                          <p:attrName>ppt_x</p:attrName>
                                          <p:attrName>ppt_y</p:attrName>
                                        </p:attrNameLst>
                                      </p:cBhvr>
                                      <p:rCtr x="15017" y="5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0212" y="2971800"/>
            <a:ext cx="1060796" cy="1213209"/>
          </a:xfrm>
          <a:prstGeom prst="rect">
            <a:avLst/>
          </a:prstGeom>
        </p:spPr>
      </p:pic>
      <p:pic>
        <p:nvPicPr>
          <p:cNvPr id="5" name="Picture 4"/>
          <p:cNvPicPr>
            <a:picLocks noChangeAspect="1"/>
          </p:cNvPicPr>
          <p:nvPr/>
        </p:nvPicPr>
        <p:blipFill>
          <a:blip r:embed="rId2"/>
          <a:stretch>
            <a:fillRect/>
          </a:stretch>
        </p:blipFill>
        <p:spPr>
          <a:xfrm>
            <a:off x="6627812" y="2971800"/>
            <a:ext cx="1060796" cy="1213209"/>
          </a:xfrm>
          <a:prstGeom prst="rect">
            <a:avLst/>
          </a:prstGeom>
        </p:spPr>
      </p:pic>
      <p:cxnSp>
        <p:nvCxnSpPr>
          <p:cNvPr id="6" name="Straight Arrow Connector 5"/>
          <p:cNvCxnSpPr/>
          <p:nvPr/>
        </p:nvCxnSpPr>
        <p:spPr>
          <a:xfrm>
            <a:off x="6246812" y="2286000"/>
            <a:ext cx="6858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637212" y="2133600"/>
            <a:ext cx="838200" cy="381000"/>
          </a:xfrm>
          <a:prstGeom prst="rect">
            <a:avLst/>
          </a:prstGeom>
          <a:noFill/>
        </p:spPr>
        <p:txBody>
          <a:bodyPr wrap="square" rtlCol="0">
            <a:spAutoFit/>
          </a:bodyPr>
          <a:lstStyle/>
          <a:p>
            <a:r>
              <a:rPr lang="en-US" dirty="0" smtClean="0">
                <a:solidFill>
                  <a:srgbClr val="FF0000"/>
                </a:solidFill>
              </a:rPr>
              <a:t>Write</a:t>
            </a:r>
            <a:endParaRPr lang="en-US" dirty="0">
              <a:solidFill>
                <a:srgbClr val="FF0000"/>
              </a:solidFill>
            </a:endParaRPr>
          </a:p>
        </p:txBody>
      </p:sp>
      <p:sp>
        <p:nvSpPr>
          <p:cNvPr id="7" name="TextBox 6"/>
          <p:cNvSpPr txBox="1"/>
          <p:nvPr/>
        </p:nvSpPr>
        <p:spPr>
          <a:xfrm>
            <a:off x="6780212" y="3429000"/>
            <a:ext cx="533400"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8493686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0212" y="2971800"/>
            <a:ext cx="1060796" cy="1213209"/>
          </a:xfrm>
          <a:prstGeom prst="rect">
            <a:avLst/>
          </a:prstGeom>
        </p:spPr>
      </p:pic>
      <p:pic>
        <p:nvPicPr>
          <p:cNvPr id="5" name="Picture 4"/>
          <p:cNvPicPr>
            <a:picLocks noChangeAspect="1"/>
          </p:cNvPicPr>
          <p:nvPr/>
        </p:nvPicPr>
        <p:blipFill>
          <a:blip r:embed="rId2"/>
          <a:stretch>
            <a:fillRect/>
          </a:stretch>
        </p:blipFill>
        <p:spPr>
          <a:xfrm>
            <a:off x="6627812" y="2971800"/>
            <a:ext cx="1060796" cy="1213209"/>
          </a:xfrm>
          <a:prstGeom prst="rect">
            <a:avLst/>
          </a:prstGeom>
        </p:spPr>
      </p:pic>
      <p:cxnSp>
        <p:nvCxnSpPr>
          <p:cNvPr id="8" name="Straight Arrow Connector 7"/>
          <p:cNvCxnSpPr/>
          <p:nvPr/>
        </p:nvCxnSpPr>
        <p:spPr>
          <a:xfrm>
            <a:off x="7313612" y="4185009"/>
            <a:ext cx="0" cy="137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08812" y="5562600"/>
            <a:ext cx="2362200" cy="369332"/>
          </a:xfrm>
          <a:prstGeom prst="rect">
            <a:avLst/>
          </a:prstGeom>
          <a:noFill/>
        </p:spPr>
        <p:txBody>
          <a:bodyPr wrap="square" rtlCol="0">
            <a:spAutoFit/>
          </a:bodyPr>
          <a:lstStyle/>
          <a:p>
            <a:r>
              <a:rPr lang="en-US" dirty="0" err="1" smtClean="0">
                <a:solidFill>
                  <a:srgbClr val="FF0000"/>
                </a:solidFill>
              </a:rPr>
              <a:t>Madvise_DONTNEED</a:t>
            </a:r>
            <a:endParaRPr lang="en-US" dirty="0">
              <a:solidFill>
                <a:srgbClr val="FF0000"/>
              </a:solidFill>
            </a:endParaRPr>
          </a:p>
        </p:txBody>
      </p:sp>
      <p:sp>
        <p:nvSpPr>
          <p:cNvPr id="11" name="Rectangle 10"/>
          <p:cNvSpPr/>
          <p:nvPr/>
        </p:nvSpPr>
        <p:spPr>
          <a:xfrm>
            <a:off x="6907179" y="3446345"/>
            <a:ext cx="502061" cy="369332"/>
          </a:xfrm>
          <a:prstGeom prst="rect">
            <a:avLst/>
          </a:prstGeom>
        </p:spPr>
        <p:txBody>
          <a:bodyPr wrap="none">
            <a:spAutoFit/>
          </a:bodyPr>
          <a:lstStyle/>
          <a:p>
            <a:r>
              <a:rPr lang="en-US"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7865347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8"/>
                                        </p:tgtEl>
                                      </p:cBhvr>
                                    </p:animEffect>
                                    <p:anim calcmode="lin" valueType="num">
                                      <p:cBhvr>
                                        <p:cTn id="12" dur="1000"/>
                                        <p:tgtEl>
                                          <p:spTgt spid="8"/>
                                        </p:tgtEl>
                                        <p:attrNameLst>
                                          <p:attrName>ppt_x</p:attrName>
                                        </p:attrNameLst>
                                      </p:cBhvr>
                                      <p:tavLst>
                                        <p:tav tm="0">
                                          <p:val>
                                            <p:strVal val="ppt_x"/>
                                          </p:val>
                                        </p:tav>
                                        <p:tav tm="100000">
                                          <p:val>
                                            <p:strVal val="ppt_x"/>
                                          </p:val>
                                        </p:tav>
                                      </p:tavLst>
                                    </p:anim>
                                    <p:anim calcmode="lin" valueType="num">
                                      <p:cBhvr>
                                        <p:cTn id="13" dur="1000"/>
                                        <p:tgtEl>
                                          <p:spTgt spid="8"/>
                                        </p:tgtEl>
                                        <p:attrNameLst>
                                          <p:attrName>ppt_y</p:attrName>
                                        </p:attrNameLst>
                                      </p:cBhvr>
                                      <p:tavLst>
                                        <p:tav tm="0">
                                          <p:val>
                                            <p:strVal val="ppt_y"/>
                                          </p:val>
                                        </p:tav>
                                        <p:tav tm="100000">
                                          <p:val>
                                            <p:strVal val="ppt_y+.1"/>
                                          </p:val>
                                        </p:tav>
                                      </p:tavLst>
                                    </p:anim>
                                    <p:set>
                                      <p:cBhvr>
                                        <p:cTn id="14" dur="1" fill="hold">
                                          <p:stCondLst>
                                            <p:cond delay="999"/>
                                          </p:stCondLst>
                                        </p:cTn>
                                        <p:tgtEl>
                                          <p:spTgt spid="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10"/>
                                        </p:tgtEl>
                                      </p:cBhvr>
                                    </p:animEffect>
                                    <p:anim calcmode="lin" valueType="num">
                                      <p:cBhvr>
                                        <p:cTn id="17" dur="1000"/>
                                        <p:tgtEl>
                                          <p:spTgt spid="10"/>
                                        </p:tgtEl>
                                        <p:attrNameLst>
                                          <p:attrName>ppt_x</p:attrName>
                                        </p:attrNameLst>
                                      </p:cBhvr>
                                      <p:tavLst>
                                        <p:tav tm="0">
                                          <p:val>
                                            <p:strVal val="ppt_x"/>
                                          </p:val>
                                        </p:tav>
                                        <p:tav tm="100000">
                                          <p:val>
                                            <p:strVal val="ppt_x"/>
                                          </p:val>
                                        </p:tav>
                                      </p:tavLst>
                                    </p:anim>
                                    <p:anim calcmode="lin" valueType="num">
                                      <p:cBhvr>
                                        <p:cTn id="18" dur="1000"/>
                                        <p:tgtEl>
                                          <p:spTgt spid="10"/>
                                        </p:tgtEl>
                                        <p:attrNameLst>
                                          <p:attrName>ppt_y</p:attrName>
                                        </p:attrNameLst>
                                      </p:cBhvr>
                                      <p:tavLst>
                                        <p:tav tm="0">
                                          <p:val>
                                            <p:strVal val="ppt_y"/>
                                          </p:val>
                                        </p:tav>
                                        <p:tav tm="100000">
                                          <p:val>
                                            <p:strVal val="ppt_y+.1"/>
                                          </p:val>
                                        </p:tav>
                                      </p:tavLst>
                                    </p:anim>
                                    <p:set>
                                      <p:cBhvr>
                                        <p:cTn id="19" dur="1" fill="hold">
                                          <p:stCondLst>
                                            <p:cond delay="999"/>
                                          </p:stCondLst>
                                        </p:cTn>
                                        <p:tgtEl>
                                          <p:spTgt spid="10"/>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11"/>
                                        </p:tgtEl>
                                      </p:cBhvr>
                                    </p:animEffect>
                                    <p:anim calcmode="lin" valueType="num">
                                      <p:cBhvr>
                                        <p:cTn id="22" dur="1000"/>
                                        <p:tgtEl>
                                          <p:spTgt spid="11"/>
                                        </p:tgtEl>
                                        <p:attrNameLst>
                                          <p:attrName>ppt_x</p:attrName>
                                        </p:attrNameLst>
                                      </p:cBhvr>
                                      <p:tavLst>
                                        <p:tav tm="0">
                                          <p:val>
                                            <p:strVal val="ppt_x"/>
                                          </p:val>
                                        </p:tav>
                                        <p:tav tm="100000">
                                          <p:val>
                                            <p:strVal val="ppt_x"/>
                                          </p:val>
                                        </p:tav>
                                      </p:tavLst>
                                    </p:anim>
                                    <p:anim calcmode="lin" valueType="num">
                                      <p:cBhvr>
                                        <p:cTn id="23" dur="1000"/>
                                        <p:tgtEl>
                                          <p:spTgt spid="11"/>
                                        </p:tgtEl>
                                        <p:attrNameLst>
                                          <p:attrName>ppt_y</p:attrName>
                                        </p:attrNameLst>
                                      </p:cBhvr>
                                      <p:tavLst>
                                        <p:tav tm="0">
                                          <p:val>
                                            <p:strVal val="ppt_y"/>
                                          </p:val>
                                        </p:tav>
                                        <p:tav tm="100000">
                                          <p:val>
                                            <p:strVal val="ppt_y+.1"/>
                                          </p:val>
                                        </p:tav>
                                      </p:tavLst>
                                    </p:anim>
                                    <p:set>
                                      <p:cBhvr>
                                        <p:cTn id="24"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0212" y="2971800"/>
            <a:ext cx="1060796" cy="1213209"/>
          </a:xfrm>
          <a:prstGeom prst="rect">
            <a:avLst/>
          </a:prstGeom>
        </p:spPr>
      </p:pic>
      <p:pic>
        <p:nvPicPr>
          <p:cNvPr id="9" name="Picture 8"/>
          <p:cNvPicPr>
            <a:picLocks noChangeAspect="1"/>
          </p:cNvPicPr>
          <p:nvPr/>
        </p:nvPicPr>
        <p:blipFill>
          <a:blip r:embed="rId2"/>
          <a:stretch>
            <a:fillRect/>
          </a:stretch>
        </p:blipFill>
        <p:spPr>
          <a:xfrm>
            <a:off x="2970212" y="2971799"/>
            <a:ext cx="1060796" cy="1213209"/>
          </a:xfrm>
          <a:prstGeom prst="rect">
            <a:avLst/>
          </a:prstGeom>
        </p:spPr>
      </p:pic>
    </p:spTree>
    <p:extLst>
      <p:ext uri="{BB962C8B-B14F-4D97-AF65-F5344CB8AC3E}">
        <p14:creationId xmlns:p14="http://schemas.microsoft.com/office/powerpoint/2010/main" val="27611694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4.16254E-6 7.40741E-7 L 0.15017 7.40741E-7 C 0.21738 7.40741E-7 0.30034 0.00301 0.30034 0.00579 L 0.30034 0.01157 " pathEditMode="relative" rAng="0" ptsTypes="AAAA">
                                      <p:cBhvr>
                                        <p:cTn id="6" dur="2000" fill="hold"/>
                                        <p:tgtEl>
                                          <p:spTgt spid="4"/>
                                        </p:tgtEl>
                                        <p:attrNameLst>
                                          <p:attrName>ppt_x</p:attrName>
                                          <p:attrName>ppt_y</p:attrName>
                                        </p:attrNameLst>
                                      </p:cBhvr>
                                      <p:rCtr x="15017" y="5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0212" y="2971800"/>
            <a:ext cx="1060796" cy="1213209"/>
          </a:xfrm>
          <a:prstGeom prst="rect">
            <a:avLst/>
          </a:prstGeom>
        </p:spPr>
      </p:pic>
      <p:pic>
        <p:nvPicPr>
          <p:cNvPr id="5" name="Picture 4"/>
          <p:cNvPicPr>
            <a:picLocks noChangeAspect="1"/>
          </p:cNvPicPr>
          <p:nvPr/>
        </p:nvPicPr>
        <p:blipFill>
          <a:blip r:embed="rId2"/>
          <a:stretch>
            <a:fillRect/>
          </a:stretch>
        </p:blipFill>
        <p:spPr>
          <a:xfrm>
            <a:off x="6627812" y="2971800"/>
            <a:ext cx="1060796" cy="1213209"/>
          </a:xfrm>
          <a:prstGeom prst="rect">
            <a:avLst/>
          </a:prstGeom>
        </p:spPr>
      </p:pic>
      <p:cxnSp>
        <p:nvCxnSpPr>
          <p:cNvPr id="6" name="Straight Arrow Connector 5"/>
          <p:cNvCxnSpPr/>
          <p:nvPr/>
        </p:nvCxnSpPr>
        <p:spPr>
          <a:xfrm>
            <a:off x="6246812" y="2286000"/>
            <a:ext cx="6858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637212" y="2133600"/>
            <a:ext cx="838200" cy="381000"/>
          </a:xfrm>
          <a:prstGeom prst="rect">
            <a:avLst/>
          </a:prstGeom>
          <a:noFill/>
        </p:spPr>
        <p:txBody>
          <a:bodyPr wrap="square" rtlCol="0">
            <a:spAutoFit/>
          </a:bodyPr>
          <a:lstStyle/>
          <a:p>
            <a:r>
              <a:rPr lang="en-US" dirty="0" smtClean="0">
                <a:solidFill>
                  <a:srgbClr val="FF0000"/>
                </a:solidFill>
              </a:rPr>
              <a:t>Write</a:t>
            </a:r>
            <a:endParaRPr lang="en-US" dirty="0">
              <a:solidFill>
                <a:srgbClr val="FF0000"/>
              </a:solidFill>
            </a:endParaRPr>
          </a:p>
        </p:txBody>
      </p:sp>
    </p:spTree>
    <p:extLst>
      <p:ext uri="{BB962C8B-B14F-4D97-AF65-F5344CB8AC3E}">
        <p14:creationId xmlns:p14="http://schemas.microsoft.com/office/powerpoint/2010/main" val="24750547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0212" y="2971800"/>
            <a:ext cx="1060796" cy="1213209"/>
          </a:xfrm>
          <a:prstGeom prst="rect">
            <a:avLst/>
          </a:prstGeom>
        </p:spPr>
      </p:pic>
      <p:pic>
        <p:nvPicPr>
          <p:cNvPr id="5" name="Picture 4"/>
          <p:cNvPicPr>
            <a:picLocks noChangeAspect="1"/>
          </p:cNvPicPr>
          <p:nvPr/>
        </p:nvPicPr>
        <p:blipFill>
          <a:blip r:embed="rId2"/>
          <a:stretch>
            <a:fillRect/>
          </a:stretch>
        </p:blipFill>
        <p:spPr>
          <a:xfrm>
            <a:off x="6627812" y="2971800"/>
            <a:ext cx="1060796" cy="1213209"/>
          </a:xfrm>
          <a:prstGeom prst="rect">
            <a:avLst/>
          </a:prstGeom>
        </p:spPr>
      </p:pic>
      <p:cxnSp>
        <p:nvCxnSpPr>
          <p:cNvPr id="8" name="Straight Arrow Connector 7"/>
          <p:cNvCxnSpPr/>
          <p:nvPr/>
        </p:nvCxnSpPr>
        <p:spPr>
          <a:xfrm>
            <a:off x="7313612" y="4185009"/>
            <a:ext cx="0" cy="137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08812" y="5562600"/>
            <a:ext cx="2362200" cy="369332"/>
          </a:xfrm>
          <a:prstGeom prst="rect">
            <a:avLst/>
          </a:prstGeom>
          <a:noFill/>
        </p:spPr>
        <p:txBody>
          <a:bodyPr wrap="square" rtlCol="0">
            <a:spAutoFit/>
          </a:bodyPr>
          <a:lstStyle/>
          <a:p>
            <a:r>
              <a:rPr lang="en-US" dirty="0" err="1" smtClean="0">
                <a:solidFill>
                  <a:srgbClr val="FF0000"/>
                </a:solidFill>
              </a:rPr>
              <a:t>Madvise_DONTNEED</a:t>
            </a:r>
            <a:endParaRPr lang="en-US" dirty="0">
              <a:solidFill>
                <a:srgbClr val="FF0000"/>
              </a:solidFill>
            </a:endParaRPr>
          </a:p>
        </p:txBody>
      </p:sp>
      <p:sp>
        <p:nvSpPr>
          <p:cNvPr id="3" name="Rectangle 2"/>
          <p:cNvSpPr/>
          <p:nvPr/>
        </p:nvSpPr>
        <p:spPr>
          <a:xfrm>
            <a:off x="6907179" y="3446345"/>
            <a:ext cx="502061" cy="369332"/>
          </a:xfrm>
          <a:prstGeom prst="rect">
            <a:avLst/>
          </a:prstGeom>
        </p:spPr>
        <p:txBody>
          <a:bodyPr wrap="none">
            <a:spAutoFit/>
          </a:bodyPr>
          <a:lstStyle/>
          <a:p>
            <a:r>
              <a:rPr lang="en-US"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7419086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8"/>
                                        </p:tgtEl>
                                      </p:cBhvr>
                                    </p:animEffect>
                                    <p:anim calcmode="lin" valueType="num">
                                      <p:cBhvr>
                                        <p:cTn id="12" dur="1000"/>
                                        <p:tgtEl>
                                          <p:spTgt spid="8"/>
                                        </p:tgtEl>
                                        <p:attrNameLst>
                                          <p:attrName>ppt_x</p:attrName>
                                        </p:attrNameLst>
                                      </p:cBhvr>
                                      <p:tavLst>
                                        <p:tav tm="0">
                                          <p:val>
                                            <p:strVal val="ppt_x"/>
                                          </p:val>
                                        </p:tav>
                                        <p:tav tm="100000">
                                          <p:val>
                                            <p:strVal val="ppt_x"/>
                                          </p:val>
                                        </p:tav>
                                      </p:tavLst>
                                    </p:anim>
                                    <p:anim calcmode="lin" valueType="num">
                                      <p:cBhvr>
                                        <p:cTn id="13" dur="1000"/>
                                        <p:tgtEl>
                                          <p:spTgt spid="8"/>
                                        </p:tgtEl>
                                        <p:attrNameLst>
                                          <p:attrName>ppt_y</p:attrName>
                                        </p:attrNameLst>
                                      </p:cBhvr>
                                      <p:tavLst>
                                        <p:tav tm="0">
                                          <p:val>
                                            <p:strVal val="ppt_y"/>
                                          </p:val>
                                        </p:tav>
                                        <p:tav tm="100000">
                                          <p:val>
                                            <p:strVal val="ppt_y+.1"/>
                                          </p:val>
                                        </p:tav>
                                      </p:tavLst>
                                    </p:anim>
                                    <p:set>
                                      <p:cBhvr>
                                        <p:cTn id="14" dur="1" fill="hold">
                                          <p:stCondLst>
                                            <p:cond delay="999"/>
                                          </p:stCondLst>
                                        </p:cTn>
                                        <p:tgtEl>
                                          <p:spTgt spid="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10"/>
                                        </p:tgtEl>
                                      </p:cBhvr>
                                    </p:animEffect>
                                    <p:anim calcmode="lin" valueType="num">
                                      <p:cBhvr>
                                        <p:cTn id="17" dur="1000"/>
                                        <p:tgtEl>
                                          <p:spTgt spid="10"/>
                                        </p:tgtEl>
                                        <p:attrNameLst>
                                          <p:attrName>ppt_x</p:attrName>
                                        </p:attrNameLst>
                                      </p:cBhvr>
                                      <p:tavLst>
                                        <p:tav tm="0">
                                          <p:val>
                                            <p:strVal val="ppt_x"/>
                                          </p:val>
                                        </p:tav>
                                        <p:tav tm="100000">
                                          <p:val>
                                            <p:strVal val="ppt_x"/>
                                          </p:val>
                                        </p:tav>
                                      </p:tavLst>
                                    </p:anim>
                                    <p:anim calcmode="lin" valueType="num">
                                      <p:cBhvr>
                                        <p:cTn id="18" dur="1000"/>
                                        <p:tgtEl>
                                          <p:spTgt spid="10"/>
                                        </p:tgtEl>
                                        <p:attrNameLst>
                                          <p:attrName>ppt_y</p:attrName>
                                        </p:attrNameLst>
                                      </p:cBhvr>
                                      <p:tavLst>
                                        <p:tav tm="0">
                                          <p:val>
                                            <p:strVal val="ppt_y"/>
                                          </p:val>
                                        </p:tav>
                                        <p:tav tm="100000">
                                          <p:val>
                                            <p:strVal val="ppt_y+.1"/>
                                          </p:val>
                                        </p:tav>
                                      </p:tavLst>
                                    </p:anim>
                                    <p:set>
                                      <p:cBhvr>
                                        <p:cTn id="19" dur="1" fill="hold">
                                          <p:stCondLst>
                                            <p:cond delay="999"/>
                                          </p:stCondLst>
                                        </p:cTn>
                                        <p:tgtEl>
                                          <p:spTgt spid="10"/>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3"/>
                                        </p:tgtEl>
                                      </p:cBhvr>
                                    </p:animEffect>
                                    <p:anim calcmode="lin" valueType="num">
                                      <p:cBhvr>
                                        <p:cTn id="22" dur="1000"/>
                                        <p:tgtEl>
                                          <p:spTgt spid="3"/>
                                        </p:tgtEl>
                                        <p:attrNameLst>
                                          <p:attrName>ppt_x</p:attrName>
                                        </p:attrNameLst>
                                      </p:cBhvr>
                                      <p:tavLst>
                                        <p:tav tm="0">
                                          <p:val>
                                            <p:strVal val="ppt_x"/>
                                          </p:val>
                                        </p:tav>
                                        <p:tav tm="100000">
                                          <p:val>
                                            <p:strVal val="ppt_x"/>
                                          </p:val>
                                        </p:tav>
                                      </p:tavLst>
                                    </p:anim>
                                    <p:anim calcmode="lin" valueType="num">
                                      <p:cBhvr>
                                        <p:cTn id="23" dur="1000"/>
                                        <p:tgtEl>
                                          <p:spTgt spid="3"/>
                                        </p:tgtEl>
                                        <p:attrNameLst>
                                          <p:attrName>ppt_y</p:attrName>
                                        </p:attrNameLst>
                                      </p:cBhvr>
                                      <p:tavLst>
                                        <p:tav tm="0">
                                          <p:val>
                                            <p:strVal val="ppt_y"/>
                                          </p:val>
                                        </p:tav>
                                        <p:tav tm="100000">
                                          <p:val>
                                            <p:strVal val="ppt_y+.1"/>
                                          </p:val>
                                        </p:tav>
                                      </p:tavLst>
                                    </p:anim>
                                    <p:set>
                                      <p:cBhvr>
                                        <p:cTn id="24"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0212" y="2971800"/>
            <a:ext cx="1060796" cy="1213209"/>
          </a:xfrm>
          <a:prstGeom prst="rect">
            <a:avLst/>
          </a:prstGeom>
        </p:spPr>
      </p:pic>
      <p:cxnSp>
        <p:nvCxnSpPr>
          <p:cNvPr id="7" name="Straight Arrow Connector 6"/>
          <p:cNvCxnSpPr/>
          <p:nvPr/>
        </p:nvCxnSpPr>
        <p:spPr>
          <a:xfrm>
            <a:off x="2360612" y="2216727"/>
            <a:ext cx="6858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51012" y="2064327"/>
            <a:ext cx="838200" cy="381000"/>
          </a:xfrm>
          <a:prstGeom prst="rect">
            <a:avLst/>
          </a:prstGeom>
          <a:noFill/>
        </p:spPr>
        <p:txBody>
          <a:bodyPr wrap="square" rtlCol="0">
            <a:spAutoFit/>
          </a:bodyPr>
          <a:lstStyle/>
          <a:p>
            <a:r>
              <a:rPr lang="en-US" dirty="0" smtClean="0">
                <a:solidFill>
                  <a:srgbClr val="FF0000"/>
                </a:solidFill>
              </a:rPr>
              <a:t>Write</a:t>
            </a:r>
            <a:endParaRPr lang="en-US" dirty="0">
              <a:solidFill>
                <a:srgbClr val="FF0000"/>
              </a:solidFill>
            </a:endParaRPr>
          </a:p>
        </p:txBody>
      </p:sp>
      <p:pic>
        <p:nvPicPr>
          <p:cNvPr id="11" name="Picture 10"/>
          <p:cNvPicPr>
            <a:picLocks noChangeAspect="1"/>
          </p:cNvPicPr>
          <p:nvPr/>
        </p:nvPicPr>
        <p:blipFill>
          <a:blip r:embed="rId2"/>
          <a:stretch>
            <a:fillRect/>
          </a:stretch>
        </p:blipFill>
        <p:spPr>
          <a:xfrm>
            <a:off x="6627812" y="2971800"/>
            <a:ext cx="1060796" cy="1213209"/>
          </a:xfrm>
          <a:prstGeom prst="rect">
            <a:avLst/>
          </a:prstGeom>
        </p:spPr>
      </p:pic>
      <p:sp>
        <p:nvSpPr>
          <p:cNvPr id="3" name="Rectangle 2"/>
          <p:cNvSpPr/>
          <p:nvPr/>
        </p:nvSpPr>
        <p:spPr>
          <a:xfrm>
            <a:off x="3122612" y="3352800"/>
            <a:ext cx="502061" cy="369332"/>
          </a:xfrm>
          <a:prstGeom prst="rect">
            <a:avLst/>
          </a:prstGeom>
        </p:spPr>
        <p:txBody>
          <a:bodyPr wrap="none">
            <a:spAutoFit/>
          </a:bodyPr>
          <a:lstStyle/>
          <a:p>
            <a:r>
              <a:rPr lang="en-US"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94241343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1"/>
                                        </p:tgtEl>
                                      </p:cBhvr>
                                    </p:animEffect>
                                    <p:anim calcmode="lin" valueType="num">
                                      <p:cBhvr>
                                        <p:cTn id="7" dur="1000"/>
                                        <p:tgtEl>
                                          <p:spTgt spid="11"/>
                                        </p:tgtEl>
                                        <p:attrNameLst>
                                          <p:attrName>ppt_x</p:attrName>
                                        </p:attrNameLst>
                                      </p:cBhvr>
                                      <p:tavLst>
                                        <p:tav tm="0">
                                          <p:val>
                                            <p:strVal val="ppt_x"/>
                                          </p:val>
                                        </p:tav>
                                        <p:tav tm="100000">
                                          <p:val>
                                            <p:strVal val="ppt_x"/>
                                          </p:val>
                                        </p:tav>
                                      </p:tavLst>
                                    </p:anim>
                                    <p:anim calcmode="lin" valueType="num">
                                      <p:cBhvr>
                                        <p:cTn id="8" dur="1000"/>
                                        <p:tgtEl>
                                          <p:spTgt spid="11"/>
                                        </p:tgtEl>
                                        <p:attrNameLst>
                                          <p:attrName>ppt_y</p:attrName>
                                        </p:attrNameLst>
                                      </p:cBhvr>
                                      <p:tavLst>
                                        <p:tav tm="0">
                                          <p:val>
                                            <p:strVal val="ppt_y"/>
                                          </p:val>
                                        </p:tav>
                                        <p:tav tm="100000">
                                          <p:val>
                                            <p:strVal val="ppt_y+.1"/>
                                          </p:val>
                                        </p:tav>
                                      </p:tavLst>
                                    </p:anim>
                                    <p:set>
                                      <p:cBhvr>
                                        <p:cTn id="9"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 Vulnerability</a:t>
            </a:r>
          </a:p>
        </p:txBody>
      </p:sp>
      <p:sp>
        <p:nvSpPr>
          <p:cNvPr id="3" name="Content Placeholder 2"/>
          <p:cNvSpPr>
            <a:spLocks noGrp="1"/>
          </p:cNvSpPr>
          <p:nvPr>
            <p:ph sz="half" idx="1"/>
          </p:nvPr>
        </p:nvSpPr>
        <p:spPr>
          <a:xfrm>
            <a:off x="989013" y="1905000"/>
            <a:ext cx="9982200" cy="4267200"/>
          </a:xfrm>
        </p:spPr>
        <p:txBody>
          <a:bodyPr>
            <a:normAutofit/>
          </a:bodyPr>
          <a:lstStyle/>
          <a:p>
            <a:r>
              <a:rPr lang="en-US" dirty="0"/>
              <a:t>Ubuntu/Debian</a:t>
            </a:r>
          </a:p>
          <a:p>
            <a:pPr marL="0" indent="0">
              <a:buNone/>
            </a:pPr>
            <a:r>
              <a:rPr lang="en-US" dirty="0"/>
              <a:t>To find out if your server is affected, check your kernel version.</a:t>
            </a:r>
          </a:p>
          <a:p>
            <a:pPr marL="0" indent="0">
              <a:buNone/>
            </a:pPr>
            <a:r>
              <a:rPr lang="en-US" dirty="0"/>
              <a:t>	</a:t>
            </a:r>
            <a:r>
              <a:rPr lang="en-US" dirty="0">
                <a:highlight>
                  <a:srgbClr val="C0C0C0"/>
                </a:highlight>
              </a:rPr>
              <a:t>$ </a:t>
            </a:r>
            <a:r>
              <a:rPr lang="en-US" dirty="0" err="1">
                <a:highlight>
                  <a:srgbClr val="C0C0C0"/>
                </a:highlight>
              </a:rPr>
              <a:t>uname</a:t>
            </a:r>
            <a:r>
              <a:rPr lang="en-US" dirty="0">
                <a:highlight>
                  <a:srgbClr val="C0C0C0"/>
                </a:highlight>
              </a:rPr>
              <a:t> –a</a:t>
            </a:r>
            <a:endParaRPr lang="en-US" dirty="0"/>
          </a:p>
          <a:p>
            <a:pPr marL="0" indent="0">
              <a:buNone/>
            </a:pPr>
            <a:r>
              <a:rPr lang="en-US" dirty="0"/>
              <a:t>Output</a:t>
            </a:r>
          </a:p>
          <a:p>
            <a:pPr marL="0" indent="0">
              <a:buNone/>
            </a:pPr>
            <a:r>
              <a:rPr lang="en-US" dirty="0"/>
              <a:t>$ 4.4.0-42-generic #62-Ubuntu SMP Fri Oct 7 23:11:45 UTC 2016</a:t>
            </a:r>
          </a:p>
          <a:p>
            <a:pPr marL="0" indent="0">
              <a:buNone/>
            </a:pPr>
            <a:r>
              <a:rPr lang="en-US" dirty="0"/>
              <a:t>Output</a:t>
            </a:r>
          </a:p>
          <a:p>
            <a:pPr marL="0" indent="0">
              <a:buNone/>
            </a:pPr>
            <a:r>
              <a:rPr lang="en-US" dirty="0">
                <a:solidFill>
                  <a:schemeClr val="accent6"/>
                </a:solidFill>
              </a:rPr>
              <a:t>Your kernel is 3.10.0-327.36.1.el7.x86_64 which IS vulnerable. </a:t>
            </a:r>
          </a:p>
          <a:p>
            <a:pPr marL="0" indent="0">
              <a:buNone/>
            </a:pPr>
            <a:endParaRPr lang="en-US" dirty="0"/>
          </a:p>
          <a:p>
            <a:pPr marL="0" indent="0">
              <a:buNone/>
            </a:pPr>
            <a:endParaRPr lang="en-US" dirty="0">
              <a:highlight>
                <a:srgbClr val="C0C0C0"/>
              </a:highlight>
            </a:endParaRPr>
          </a:p>
          <a:p>
            <a:pPr marL="0" indent="0">
              <a:buNone/>
            </a:pPr>
            <a:endParaRPr lang="en-US" dirty="0">
              <a:highlight>
                <a:srgbClr val="C0C0C0"/>
              </a:highlight>
            </a:endParaRPr>
          </a:p>
        </p:txBody>
      </p:sp>
    </p:spTree>
    <p:extLst>
      <p:ext uri="{BB962C8B-B14F-4D97-AF65-F5344CB8AC3E}">
        <p14:creationId xmlns:p14="http://schemas.microsoft.com/office/powerpoint/2010/main" val="5672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a:t>
            </a:r>
          </a:p>
        </p:txBody>
      </p:sp>
      <p:sp>
        <p:nvSpPr>
          <p:cNvPr id="3" name="Content Placeholder 2"/>
          <p:cNvSpPr>
            <a:spLocks noGrp="1"/>
          </p:cNvSpPr>
          <p:nvPr>
            <p:ph idx="1"/>
          </p:nvPr>
        </p:nvSpPr>
        <p:spPr/>
        <p:txBody>
          <a:bodyPr/>
          <a:lstStyle/>
          <a:p>
            <a:r>
              <a:rPr lang="en-US" dirty="0"/>
              <a:t>The </a:t>
            </a:r>
            <a:r>
              <a:rPr lang="en-US" dirty="0">
                <a:hlinkClick r:id="rId2"/>
              </a:rPr>
              <a:t>fix</a:t>
            </a:r>
            <a:r>
              <a:rPr lang="en-US" dirty="0"/>
              <a:t> – which changes just two lines and introduces a single-line </a:t>
            </a:r>
            <a:r>
              <a:rPr lang="en-US" dirty="0" err="1"/>
              <a:t>inlined</a:t>
            </a:r>
            <a:r>
              <a:rPr lang="en-US" dirty="0"/>
              <a:t> function – sets a flag that signals a </a:t>
            </a:r>
            <a:r>
              <a:rPr lang="en-US" dirty="0" err="1"/>
              <a:t>CoW</a:t>
            </a:r>
            <a:r>
              <a:rPr lang="en-US" dirty="0"/>
              <a:t> operation has occurred, preventing the underlying page holding the executable from being unlocked and written to. </a:t>
            </a:r>
          </a:p>
          <a:p>
            <a:endParaRPr lang="en-US" dirty="0"/>
          </a:p>
        </p:txBody>
      </p:sp>
      <p:pic>
        <p:nvPicPr>
          <p:cNvPr id="4" name="Picture 2" descr="dirty-cow-blog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012" y="3657600"/>
            <a:ext cx="5715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p:txBody>
          <a:bodyPr>
            <a:normAutofit/>
          </a:bodyPr>
          <a:lstStyle/>
          <a:p>
            <a:r>
              <a:rPr lang="en-US" dirty="0"/>
              <a:t>Dirty COW is a </a:t>
            </a:r>
            <a:r>
              <a:rPr lang="en-US" dirty="0" smtClean="0"/>
              <a:t>race condition </a:t>
            </a:r>
            <a:r>
              <a:rPr lang="en-US" dirty="0"/>
              <a:t>vulnerability </a:t>
            </a:r>
            <a:r>
              <a:rPr lang="en-US" dirty="0" smtClean="0"/>
              <a:t>found in how the Linux kernel’s memory subsystem handles the copy-on-write breakage of private read-only memory mappings.</a:t>
            </a:r>
            <a:endParaRPr lang="en-US" dirty="0"/>
          </a:p>
          <a:p>
            <a:r>
              <a:rPr lang="en-US" dirty="0" smtClean="0"/>
              <a:t>COW - “</a:t>
            </a:r>
            <a:r>
              <a:rPr lang="en-US" dirty="0" smtClean="0">
                <a:solidFill>
                  <a:srgbClr val="FF0000"/>
                </a:solidFill>
              </a:rPr>
              <a:t>C</a:t>
            </a:r>
            <a:r>
              <a:rPr lang="en-US" dirty="0" smtClean="0"/>
              <a:t>opy </a:t>
            </a:r>
            <a:r>
              <a:rPr lang="en-US" dirty="0">
                <a:solidFill>
                  <a:srgbClr val="FF0000"/>
                </a:solidFill>
              </a:rPr>
              <a:t>O</a:t>
            </a:r>
            <a:r>
              <a:rPr lang="en-US" dirty="0"/>
              <a:t>n </a:t>
            </a:r>
            <a:r>
              <a:rPr lang="en-US" dirty="0">
                <a:solidFill>
                  <a:srgbClr val="FF0000"/>
                </a:solidFill>
              </a:rPr>
              <a:t>W</a:t>
            </a:r>
            <a:r>
              <a:rPr lang="en-US" dirty="0"/>
              <a:t>rite”</a:t>
            </a:r>
          </a:p>
          <a:p>
            <a:r>
              <a:rPr lang="en-US" dirty="0"/>
              <a:t>The bug has existed from 2007 to 2016</a:t>
            </a:r>
          </a:p>
          <a:p>
            <a:r>
              <a:rPr lang="en-US" dirty="0"/>
              <a:t>Earliest affected kernel version 2.6.22</a:t>
            </a:r>
            <a:r>
              <a:rPr lang="en-US" dirty="0" smtClean="0"/>
              <a:t>.</a:t>
            </a:r>
            <a:endParaRPr lang="en-US" dirty="0"/>
          </a:p>
        </p:txBody>
      </p:sp>
    </p:spTree>
    <p:extLst>
      <p:ext uri="{BB962C8B-B14F-4D97-AF65-F5344CB8AC3E}">
        <p14:creationId xmlns:p14="http://schemas.microsoft.com/office/powerpoint/2010/main" val="2772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10969625" cy="1143000"/>
          </a:xfrm>
        </p:spPr>
        <p:txBody>
          <a:bodyPr/>
          <a:lstStyle/>
          <a:p>
            <a:r>
              <a:rPr lang="en-US" dirty="0" smtClean="0"/>
              <a:t>/</a:t>
            </a:r>
            <a:r>
              <a:rPr lang="en-US" dirty="0" err="1" smtClean="0"/>
              <a:t>etc</a:t>
            </a:r>
            <a:r>
              <a:rPr lang="en-US" dirty="0" smtClean="0"/>
              <a:t>/</a:t>
            </a:r>
            <a:r>
              <a:rPr lang="en-US" dirty="0" err="1" smtClean="0"/>
              <a:t>passwd</a:t>
            </a:r>
            <a:r>
              <a:rPr lang="en-US" dirty="0" smtClean="0"/>
              <a:t> file format</a:t>
            </a:r>
            <a:endParaRPr lang="en-US" dirty="0"/>
          </a:p>
        </p:txBody>
      </p:sp>
      <p:sp>
        <p:nvSpPr>
          <p:cNvPr id="5" name="TextBox 4"/>
          <p:cNvSpPr txBox="1"/>
          <p:nvPr/>
        </p:nvSpPr>
        <p:spPr>
          <a:xfrm>
            <a:off x="684212" y="2209800"/>
            <a:ext cx="10591800" cy="584775"/>
          </a:xfrm>
          <a:prstGeom prst="rect">
            <a:avLst/>
          </a:prstGeom>
          <a:noFill/>
        </p:spPr>
        <p:txBody>
          <a:bodyPr wrap="square" rtlCol="0">
            <a:spAutoFit/>
          </a:bodyPr>
          <a:lstStyle/>
          <a:p>
            <a:r>
              <a:rPr lang="en-US" sz="3200" dirty="0"/>
              <a:t>c</a:t>
            </a:r>
            <a:r>
              <a:rPr lang="en-US" sz="3200" dirty="0" smtClean="0"/>
              <a:t>onnor:x:1000:1000:connor,,,:/home/</a:t>
            </a:r>
            <a:r>
              <a:rPr lang="en-US" sz="3200" dirty="0" err="1" smtClean="0"/>
              <a:t>connor</a:t>
            </a:r>
            <a:r>
              <a:rPr lang="en-US" sz="3200" dirty="0" smtClean="0"/>
              <a:t>:/bin/bash</a:t>
            </a:r>
            <a:endParaRPr lang="en-US" sz="3200" dirty="0"/>
          </a:p>
        </p:txBody>
      </p:sp>
      <p:sp>
        <p:nvSpPr>
          <p:cNvPr id="6" name="TextBox 5"/>
          <p:cNvSpPr txBox="1"/>
          <p:nvPr/>
        </p:nvSpPr>
        <p:spPr>
          <a:xfrm>
            <a:off x="57150" y="3515774"/>
            <a:ext cx="1370012" cy="369332"/>
          </a:xfrm>
          <a:prstGeom prst="rect">
            <a:avLst/>
          </a:prstGeom>
          <a:noFill/>
        </p:spPr>
        <p:txBody>
          <a:bodyPr wrap="square" rtlCol="0">
            <a:spAutoFit/>
          </a:bodyPr>
          <a:lstStyle/>
          <a:p>
            <a:r>
              <a:rPr lang="en-US" dirty="0" smtClean="0"/>
              <a:t>username</a:t>
            </a:r>
            <a:endParaRPr lang="en-US" dirty="0"/>
          </a:p>
        </p:txBody>
      </p:sp>
      <p:sp>
        <p:nvSpPr>
          <p:cNvPr id="7" name="TextBox 6"/>
          <p:cNvSpPr txBox="1"/>
          <p:nvPr/>
        </p:nvSpPr>
        <p:spPr>
          <a:xfrm>
            <a:off x="2619374" y="3284943"/>
            <a:ext cx="1143000" cy="369332"/>
          </a:xfrm>
          <a:prstGeom prst="rect">
            <a:avLst/>
          </a:prstGeom>
          <a:noFill/>
        </p:spPr>
        <p:txBody>
          <a:bodyPr wrap="square" rtlCol="0">
            <a:spAutoFit/>
          </a:bodyPr>
          <a:lstStyle/>
          <a:p>
            <a:r>
              <a:rPr lang="en-US" dirty="0" smtClean="0"/>
              <a:t>User ID</a:t>
            </a:r>
            <a:endParaRPr lang="en-US" dirty="0"/>
          </a:p>
        </p:txBody>
      </p:sp>
      <p:sp>
        <p:nvSpPr>
          <p:cNvPr id="8" name="TextBox 7"/>
          <p:cNvSpPr txBox="1"/>
          <p:nvPr/>
        </p:nvSpPr>
        <p:spPr>
          <a:xfrm>
            <a:off x="3798886" y="3331108"/>
            <a:ext cx="1143000" cy="369332"/>
          </a:xfrm>
          <a:prstGeom prst="rect">
            <a:avLst/>
          </a:prstGeom>
          <a:noFill/>
        </p:spPr>
        <p:txBody>
          <a:bodyPr wrap="square" rtlCol="0">
            <a:spAutoFit/>
          </a:bodyPr>
          <a:lstStyle/>
          <a:p>
            <a:r>
              <a:rPr lang="en-US" dirty="0" smtClean="0"/>
              <a:t>Group ID</a:t>
            </a:r>
            <a:endParaRPr lang="en-US" dirty="0"/>
          </a:p>
        </p:txBody>
      </p:sp>
      <p:sp>
        <p:nvSpPr>
          <p:cNvPr id="9" name="TextBox 8"/>
          <p:cNvSpPr txBox="1"/>
          <p:nvPr/>
        </p:nvSpPr>
        <p:spPr>
          <a:xfrm>
            <a:off x="6684962" y="3413537"/>
            <a:ext cx="1143000" cy="646331"/>
          </a:xfrm>
          <a:prstGeom prst="rect">
            <a:avLst/>
          </a:prstGeom>
          <a:noFill/>
        </p:spPr>
        <p:txBody>
          <a:bodyPr wrap="square" rtlCol="0">
            <a:spAutoFit/>
          </a:bodyPr>
          <a:lstStyle/>
          <a:p>
            <a:r>
              <a:rPr lang="en-US" dirty="0" smtClean="0"/>
              <a:t>Home Directory</a:t>
            </a:r>
            <a:endParaRPr lang="en-US" dirty="0"/>
          </a:p>
        </p:txBody>
      </p:sp>
      <p:sp>
        <p:nvSpPr>
          <p:cNvPr id="10" name="TextBox 9"/>
          <p:cNvSpPr txBox="1"/>
          <p:nvPr/>
        </p:nvSpPr>
        <p:spPr>
          <a:xfrm>
            <a:off x="8742362" y="3331109"/>
            <a:ext cx="2133600" cy="369332"/>
          </a:xfrm>
          <a:prstGeom prst="rect">
            <a:avLst/>
          </a:prstGeom>
          <a:noFill/>
        </p:spPr>
        <p:txBody>
          <a:bodyPr wrap="square" rtlCol="0">
            <a:spAutoFit/>
          </a:bodyPr>
          <a:lstStyle/>
          <a:p>
            <a:r>
              <a:rPr lang="en-US" dirty="0" smtClean="0"/>
              <a:t>Command/shell</a:t>
            </a:r>
            <a:endParaRPr lang="en-US" dirty="0"/>
          </a:p>
        </p:txBody>
      </p:sp>
      <p:cxnSp>
        <p:nvCxnSpPr>
          <p:cNvPr id="11" name="Straight Arrow Connector 10"/>
          <p:cNvCxnSpPr/>
          <p:nvPr/>
        </p:nvCxnSpPr>
        <p:spPr>
          <a:xfrm flipV="1">
            <a:off x="742156" y="2693768"/>
            <a:ext cx="569118" cy="7197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0"/>
          </p:cNvCxnSpPr>
          <p:nvPr/>
        </p:nvCxnSpPr>
        <p:spPr>
          <a:xfrm flipV="1">
            <a:off x="1966118" y="2693766"/>
            <a:ext cx="235744" cy="12836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027362" y="2693766"/>
            <a:ext cx="0" cy="5049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941762" y="2693766"/>
            <a:ext cx="304800" cy="5911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256462" y="2741650"/>
            <a:ext cx="190500" cy="5894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9656762" y="2741649"/>
            <a:ext cx="38100" cy="4570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11274" y="3977441"/>
            <a:ext cx="1309688" cy="369332"/>
          </a:xfrm>
          <a:prstGeom prst="rect">
            <a:avLst/>
          </a:prstGeom>
          <a:noFill/>
        </p:spPr>
        <p:txBody>
          <a:bodyPr wrap="square" rtlCol="0">
            <a:spAutoFit/>
          </a:bodyPr>
          <a:lstStyle/>
          <a:p>
            <a:r>
              <a:rPr lang="en-US" dirty="0" smtClean="0"/>
              <a:t>password</a:t>
            </a:r>
            <a:endParaRPr lang="en-US" dirty="0"/>
          </a:p>
        </p:txBody>
      </p:sp>
      <p:sp>
        <p:nvSpPr>
          <p:cNvPr id="27" name="TextBox 26"/>
          <p:cNvSpPr txBox="1"/>
          <p:nvPr/>
        </p:nvSpPr>
        <p:spPr>
          <a:xfrm>
            <a:off x="3941762" y="5788969"/>
            <a:ext cx="2533650" cy="369332"/>
          </a:xfrm>
          <a:prstGeom prst="rect">
            <a:avLst/>
          </a:prstGeom>
          <a:noFill/>
        </p:spPr>
        <p:txBody>
          <a:bodyPr wrap="square" rtlCol="0">
            <a:spAutoFit/>
          </a:bodyPr>
          <a:lstStyle/>
          <a:p>
            <a:r>
              <a:rPr lang="en-US" dirty="0" smtClean="0"/>
              <a:t>Group ID 0 is root</a:t>
            </a:r>
            <a:endParaRPr lang="en-US" dirty="0"/>
          </a:p>
        </p:txBody>
      </p:sp>
      <p:cxnSp>
        <p:nvCxnSpPr>
          <p:cNvPr id="32" name="Straight Arrow Connector 31"/>
          <p:cNvCxnSpPr/>
          <p:nvPr/>
        </p:nvCxnSpPr>
        <p:spPr>
          <a:xfrm flipV="1">
            <a:off x="2061368" y="5184455"/>
            <a:ext cx="235744" cy="604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670174" y="5232976"/>
            <a:ext cx="985838" cy="5049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3212" y="5788969"/>
            <a:ext cx="2724150" cy="646331"/>
          </a:xfrm>
          <a:prstGeom prst="rect">
            <a:avLst/>
          </a:prstGeom>
          <a:noFill/>
        </p:spPr>
        <p:txBody>
          <a:bodyPr wrap="square" rtlCol="0">
            <a:spAutoFit/>
          </a:bodyPr>
          <a:lstStyle/>
          <a:p>
            <a:r>
              <a:rPr lang="en-US" dirty="0" smtClean="0"/>
              <a:t>User ID 0 is reserved for ROOT</a:t>
            </a:r>
            <a:endParaRPr lang="en-US" dirty="0"/>
          </a:p>
        </p:txBody>
      </p:sp>
      <p:sp>
        <p:nvSpPr>
          <p:cNvPr id="38" name="TextBox 37"/>
          <p:cNvSpPr txBox="1"/>
          <p:nvPr/>
        </p:nvSpPr>
        <p:spPr>
          <a:xfrm>
            <a:off x="455612" y="4648200"/>
            <a:ext cx="10591800" cy="584775"/>
          </a:xfrm>
          <a:prstGeom prst="rect">
            <a:avLst/>
          </a:prstGeom>
          <a:noFill/>
        </p:spPr>
        <p:txBody>
          <a:bodyPr wrap="square" rtlCol="0">
            <a:spAutoFit/>
          </a:bodyPr>
          <a:lstStyle/>
          <a:p>
            <a:r>
              <a:rPr lang="en-US" sz="3200" dirty="0" smtClean="0"/>
              <a:t>connor:x:0:0:connor,,,:/home/</a:t>
            </a:r>
            <a:r>
              <a:rPr lang="en-US" sz="3200" dirty="0" err="1" smtClean="0"/>
              <a:t>connor</a:t>
            </a:r>
            <a:r>
              <a:rPr lang="en-US" sz="3200" dirty="0" smtClean="0"/>
              <a:t>:/bin/bash</a:t>
            </a:r>
            <a:endParaRPr lang="en-US" sz="3200" dirty="0"/>
          </a:p>
        </p:txBody>
      </p:sp>
      <p:sp>
        <p:nvSpPr>
          <p:cNvPr id="42" name="TextBox 41"/>
          <p:cNvSpPr txBox="1"/>
          <p:nvPr/>
        </p:nvSpPr>
        <p:spPr>
          <a:xfrm>
            <a:off x="455612" y="1371600"/>
            <a:ext cx="10668000" cy="523220"/>
          </a:xfrm>
          <a:prstGeom prst="rect">
            <a:avLst/>
          </a:prstGeom>
          <a:noFill/>
        </p:spPr>
        <p:txBody>
          <a:bodyPr wrap="square" rtlCol="0">
            <a:spAutoFit/>
          </a:bodyPr>
          <a:lstStyle/>
          <a:p>
            <a:r>
              <a:rPr lang="en-US" sz="2800" dirty="0"/>
              <a:t>If we overwrite the /</a:t>
            </a:r>
            <a:r>
              <a:rPr lang="en-US" sz="2800" dirty="0" err="1"/>
              <a:t>etc</a:t>
            </a:r>
            <a:r>
              <a:rPr lang="en-US" sz="2800" dirty="0"/>
              <a:t>/</a:t>
            </a:r>
            <a:r>
              <a:rPr lang="en-US" sz="2800" dirty="0" err="1"/>
              <a:t>passwd</a:t>
            </a:r>
            <a:r>
              <a:rPr lang="en-US" sz="2800" dirty="0"/>
              <a:t> file we can give a user root privileges</a:t>
            </a:r>
            <a:r>
              <a:rPr lang="en-US" sz="2800" dirty="0" smtClean="0"/>
              <a:t>.</a:t>
            </a:r>
            <a:endParaRPr lang="en-US" sz="2800" dirty="0"/>
          </a:p>
        </p:txBody>
      </p:sp>
    </p:spTree>
    <p:extLst>
      <p:ext uri="{BB962C8B-B14F-4D97-AF65-F5344CB8AC3E}">
        <p14:creationId xmlns:p14="http://schemas.microsoft.com/office/powerpoint/2010/main" val="374506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‘dummy’ accounts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0412" y="1600200"/>
            <a:ext cx="8077200" cy="4916350"/>
          </a:xfrm>
          <a:prstGeom prst="rect">
            <a:avLst/>
          </a:prstGeom>
        </p:spPr>
      </p:pic>
      <p:sp>
        <p:nvSpPr>
          <p:cNvPr id="7" name="TextBox 6"/>
          <p:cNvSpPr txBox="1"/>
          <p:nvPr/>
        </p:nvSpPr>
        <p:spPr>
          <a:xfrm>
            <a:off x="9294812" y="5486400"/>
            <a:ext cx="2514600" cy="923330"/>
          </a:xfrm>
          <a:prstGeom prst="rect">
            <a:avLst/>
          </a:prstGeom>
          <a:noFill/>
        </p:spPr>
        <p:txBody>
          <a:bodyPr wrap="square" rtlCol="0">
            <a:spAutoFit/>
          </a:bodyPr>
          <a:lstStyle/>
          <a:p>
            <a:r>
              <a:rPr lang="en-US" dirty="0" smtClean="0"/>
              <a:t>Removed the ‘dummies’ from </a:t>
            </a:r>
            <a:r>
              <a:rPr lang="en-US" dirty="0" err="1" smtClean="0"/>
              <a:t>sudo</a:t>
            </a:r>
            <a:r>
              <a:rPr lang="en-US" dirty="0" smtClean="0"/>
              <a:t> group</a:t>
            </a:r>
            <a:endParaRPr lang="en-US" dirty="0"/>
          </a:p>
        </p:txBody>
      </p:sp>
    </p:spTree>
    <p:extLst>
      <p:ext uri="{BB962C8B-B14F-4D97-AF65-F5344CB8AC3E}">
        <p14:creationId xmlns:p14="http://schemas.microsoft.com/office/powerpoint/2010/main" val="298958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600200"/>
            <a:ext cx="9105900" cy="4584700"/>
          </a:xfrm>
          <a:prstGeom prst="rect">
            <a:avLst/>
          </a:prstGeom>
        </p:spPr>
      </p:pic>
      <p:sp>
        <p:nvSpPr>
          <p:cNvPr id="2" name="Title 1"/>
          <p:cNvSpPr>
            <a:spLocks noGrp="1"/>
          </p:cNvSpPr>
          <p:nvPr>
            <p:ph type="title"/>
          </p:nvPr>
        </p:nvSpPr>
        <p:spPr/>
        <p:txBody>
          <a:bodyPr>
            <a:normAutofit fontScale="90000"/>
          </a:bodyPr>
          <a:lstStyle/>
          <a:p>
            <a:r>
              <a:rPr lang="en-US" dirty="0" smtClean="0"/>
              <a:t>Find the offset of the dummy user in the /</a:t>
            </a:r>
            <a:r>
              <a:rPr lang="en-US" dirty="0" err="1" smtClean="0"/>
              <a:t>etc</a:t>
            </a:r>
            <a:r>
              <a:rPr lang="en-US" dirty="0" smtClean="0"/>
              <a:t>/</a:t>
            </a:r>
            <a:r>
              <a:rPr lang="en-US" dirty="0" err="1" smtClean="0"/>
              <a:t>passwd</a:t>
            </a:r>
            <a:r>
              <a:rPr lang="en-US" dirty="0" smtClean="0"/>
              <a:t> file</a:t>
            </a:r>
            <a:endParaRPr lang="en-US" dirty="0"/>
          </a:p>
        </p:txBody>
      </p:sp>
      <p:cxnSp>
        <p:nvCxnSpPr>
          <p:cNvPr id="6" name="Straight Connector 5"/>
          <p:cNvCxnSpPr/>
          <p:nvPr/>
        </p:nvCxnSpPr>
        <p:spPr>
          <a:xfrm>
            <a:off x="8304212" y="2527300"/>
            <a:ext cx="1447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5012" y="2514600"/>
            <a:ext cx="1219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47324" y="4800599"/>
            <a:ext cx="1600200" cy="646331"/>
          </a:xfrm>
          <a:prstGeom prst="rect">
            <a:avLst/>
          </a:prstGeom>
          <a:noFill/>
        </p:spPr>
        <p:txBody>
          <a:bodyPr wrap="square" rtlCol="0">
            <a:spAutoFit/>
          </a:bodyPr>
          <a:lstStyle/>
          <a:p>
            <a:r>
              <a:rPr lang="en-US" dirty="0" smtClean="0"/>
              <a:t>Use python to add</a:t>
            </a:r>
            <a:endParaRPr lang="en-US" dirty="0"/>
          </a:p>
        </p:txBody>
      </p:sp>
    </p:spTree>
    <p:extLst>
      <p:ext uri="{BB962C8B-B14F-4D97-AF65-F5344CB8AC3E}">
        <p14:creationId xmlns:p14="http://schemas.microsoft.com/office/powerpoint/2010/main" val="361778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code</a:t>
            </a:r>
            <a:endParaRPr lang="en-US" dirty="0"/>
          </a:p>
        </p:txBody>
      </p:sp>
      <p:sp>
        <p:nvSpPr>
          <p:cNvPr id="3" name="Content Placeholder 2"/>
          <p:cNvSpPr>
            <a:spLocks noGrp="1"/>
          </p:cNvSpPr>
          <p:nvPr>
            <p:ph idx="1"/>
          </p:nvPr>
        </p:nvSpPr>
        <p:spPr/>
        <p:txBody>
          <a:bodyPr/>
          <a:lstStyle/>
          <a:p>
            <a:pPr marL="0" indent="0">
              <a:buNone/>
            </a:pPr>
            <a:r>
              <a:rPr lang="en-US" dirty="0" err="1" smtClean="0"/>
              <a:t>lseek</a:t>
            </a:r>
            <a:r>
              <a:rPr lang="en-US" dirty="0" smtClean="0"/>
              <a:t>(</a:t>
            </a:r>
            <a:r>
              <a:rPr lang="en-US" dirty="0" err="1" smtClean="0"/>
              <a:t>fm</a:t>
            </a:r>
            <a:r>
              <a:rPr lang="en-US" dirty="0" smtClean="0"/>
              <a:t>,(</a:t>
            </a:r>
            <a:r>
              <a:rPr lang="en-US" dirty="0" err="1"/>
              <a:t>uintptr_t</a:t>
            </a:r>
            <a:r>
              <a:rPr lang="en-US" dirty="0"/>
              <a:t>) map + </a:t>
            </a:r>
            <a:r>
              <a:rPr lang="en-US" dirty="0" smtClean="0"/>
              <a:t>1924 </a:t>
            </a:r>
            <a:r>
              <a:rPr lang="en-US" dirty="0"/>
              <a:t>, SEEK_SET);	</a:t>
            </a:r>
            <a:r>
              <a:rPr lang="en-US" dirty="0" smtClean="0"/>
              <a:t>		#change the offset</a:t>
            </a:r>
          </a:p>
          <a:p>
            <a:pPr marL="0" indent="0">
              <a:buNone/>
            </a:pPr>
            <a:r>
              <a:rPr lang="en-US" dirty="0" smtClean="0"/>
              <a:t>c</a:t>
            </a:r>
            <a:r>
              <a:rPr lang="en-US" dirty="0"/>
              <a:t>+=write(</a:t>
            </a:r>
            <a:r>
              <a:rPr lang="en-US" dirty="0" err="1"/>
              <a:t>f,str,strlen</a:t>
            </a:r>
            <a:r>
              <a:rPr lang="en-US" dirty="0"/>
              <a:t>(</a:t>
            </a:r>
            <a:r>
              <a:rPr lang="en-US" dirty="0" err="1"/>
              <a:t>str</a:t>
            </a:r>
            <a:r>
              <a:rPr lang="en-US" dirty="0"/>
              <a:t>));</a:t>
            </a:r>
            <a:br>
              <a:rPr lang="en-US" dirty="0"/>
            </a:br>
            <a:r>
              <a:rPr lang="en-US" dirty="0" smtClean="0"/>
              <a:t>c</a:t>
            </a:r>
            <a:r>
              <a:rPr lang="en-US" dirty="0"/>
              <a:t>+=write(f,"\n",1); 	</a:t>
            </a:r>
            <a:r>
              <a:rPr lang="en-US" dirty="0" smtClean="0"/>
              <a:t>						#add a newline</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482"/>
          <a:stretch/>
        </p:blipFill>
        <p:spPr bwMode="auto">
          <a:xfrm>
            <a:off x="751332" y="3581400"/>
            <a:ext cx="9505157" cy="117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32" y="5488858"/>
            <a:ext cx="97917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8012" y="3129002"/>
            <a:ext cx="6858000" cy="369332"/>
          </a:xfrm>
          <a:prstGeom prst="rect">
            <a:avLst/>
          </a:prstGeom>
          <a:noFill/>
        </p:spPr>
        <p:txBody>
          <a:bodyPr wrap="square" rtlCol="0">
            <a:spAutoFit/>
          </a:bodyPr>
          <a:lstStyle/>
          <a:p>
            <a:r>
              <a:rPr lang="en-US" dirty="0" smtClean="0"/>
              <a:t>Compile and run </a:t>
            </a:r>
            <a:r>
              <a:rPr lang="en-US" dirty="0" err="1" smtClean="0"/>
              <a:t>dirtycow</a:t>
            </a:r>
            <a:r>
              <a:rPr lang="en-US" dirty="0" smtClean="0"/>
              <a:t> code!</a:t>
            </a:r>
            <a:endParaRPr lang="en-US" dirty="0"/>
          </a:p>
        </p:txBody>
      </p:sp>
      <p:sp>
        <p:nvSpPr>
          <p:cNvPr id="5" name="TextBox 4"/>
          <p:cNvSpPr txBox="1"/>
          <p:nvPr/>
        </p:nvSpPr>
        <p:spPr>
          <a:xfrm>
            <a:off x="608012" y="4920734"/>
            <a:ext cx="5867400" cy="369332"/>
          </a:xfrm>
          <a:prstGeom prst="rect">
            <a:avLst/>
          </a:prstGeom>
          <a:noFill/>
        </p:spPr>
        <p:txBody>
          <a:bodyPr wrap="square" rtlCol="0">
            <a:spAutoFit/>
          </a:bodyPr>
          <a:lstStyle/>
          <a:p>
            <a:r>
              <a:rPr lang="en-US" dirty="0" smtClean="0"/>
              <a:t>Log in as dummy and get a shell!</a:t>
            </a:r>
            <a:endParaRPr lang="en-US" dirty="0"/>
          </a:p>
        </p:txBody>
      </p:sp>
    </p:spTree>
    <p:extLst>
      <p:ext uri="{BB962C8B-B14F-4D97-AF65-F5344CB8AC3E}">
        <p14:creationId xmlns:p14="http://schemas.microsoft.com/office/powerpoint/2010/main" val="263375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&amp; Discussion</a:t>
            </a:r>
          </a:p>
        </p:txBody>
      </p:sp>
      <p:sp>
        <p:nvSpPr>
          <p:cNvPr id="4" name="Text Placeholder 3"/>
          <p:cNvSpPr>
            <a:spLocks noGrp="1"/>
          </p:cNvSpPr>
          <p:nvPr>
            <p:ph type="body" idx="1"/>
          </p:nvPr>
        </p:nvSpPr>
        <p:spPr/>
        <p:txBody>
          <a:bodyPr/>
          <a:lstStyle/>
          <a:p>
            <a:r>
              <a:rPr lang="en-US" dirty="0" smtClean="0"/>
              <a:t>Remember to update kernels!</a:t>
            </a:r>
            <a:endParaRPr lang="en-US" dirty="0"/>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a:t>
            </a:r>
          </a:p>
        </p:txBody>
      </p:sp>
      <p:sp>
        <p:nvSpPr>
          <p:cNvPr id="3" name="Content Placeholder 2"/>
          <p:cNvSpPr>
            <a:spLocks noGrp="1"/>
          </p:cNvSpPr>
          <p:nvPr>
            <p:ph idx="1"/>
          </p:nvPr>
        </p:nvSpPr>
        <p:spPr>
          <a:xfrm>
            <a:off x="1522412" y="1600200"/>
            <a:ext cx="9144000" cy="4800600"/>
          </a:xfrm>
        </p:spPr>
        <p:txBody>
          <a:bodyPr>
            <a:normAutofit fontScale="85000" lnSpcReduction="20000"/>
          </a:bodyPr>
          <a:lstStyle/>
          <a:p>
            <a:r>
              <a:rPr lang="en-US" dirty="0">
                <a:hlinkClick r:id="rId2"/>
              </a:rPr>
              <a:t>https://github.com/dirtycow/dirtycow.github.io/blob/master/dirtyc0w.c</a:t>
            </a:r>
            <a:endParaRPr lang="en-US" dirty="0"/>
          </a:p>
          <a:p>
            <a:r>
              <a:rPr lang="en-US" dirty="0">
                <a:hlinkClick r:id="rId3"/>
              </a:rPr>
              <a:t>https://www.youtube.com/watch?v=kEsshExn7aE</a:t>
            </a:r>
            <a:endParaRPr lang="en-US" dirty="0"/>
          </a:p>
          <a:p>
            <a:r>
              <a:rPr lang="en-US" dirty="0">
                <a:hlinkClick r:id="rId4"/>
              </a:rPr>
              <a:t>https://www.youtube.com/watch?v=CQcgz43MEZg</a:t>
            </a:r>
            <a:endParaRPr lang="en-US" dirty="0"/>
          </a:p>
          <a:p>
            <a:r>
              <a:rPr lang="en-US" dirty="0">
                <a:hlinkClick r:id="rId5"/>
              </a:rPr>
              <a:t>https://www.youtube.com/watch?v=0ngLWxkntRE</a:t>
            </a:r>
            <a:endParaRPr lang="en-US" dirty="0"/>
          </a:p>
          <a:p>
            <a:r>
              <a:rPr lang="en-US" dirty="0">
                <a:hlinkClick r:id="rId6"/>
              </a:rPr>
              <a:t>https://www.youtube.com/watch?v=Lj2YRCXCBv8</a:t>
            </a:r>
            <a:endParaRPr lang="en-US" dirty="0"/>
          </a:p>
          <a:p>
            <a:r>
              <a:rPr lang="en-US" dirty="0">
                <a:hlinkClick r:id="rId7"/>
              </a:rPr>
              <a:t>https://www.youtube.com/watch?v=PCKhmPTDurg</a:t>
            </a:r>
            <a:endParaRPr lang="en-US" dirty="0"/>
          </a:p>
          <a:p>
            <a:r>
              <a:rPr lang="en-US" dirty="0">
                <a:hlinkClick r:id="rId8"/>
              </a:rPr>
              <a:t>https://dirtycow.ninja/</a:t>
            </a:r>
            <a:endParaRPr lang="en-US" dirty="0"/>
          </a:p>
          <a:p>
            <a:r>
              <a:rPr lang="en-US" dirty="0">
                <a:hlinkClick r:id="rId9"/>
              </a:rPr>
              <a:t>https://en.wikipedia.org/wiki/Dirty_COW</a:t>
            </a:r>
            <a:endParaRPr lang="en-US" dirty="0"/>
          </a:p>
          <a:p>
            <a:r>
              <a:rPr lang="en-US" dirty="0">
                <a:hlinkClick r:id="rId10"/>
              </a:rPr>
              <a:t>https://www.theregister.co.uk/2016/10/21/linux_privilege_escalation_hole/</a:t>
            </a:r>
            <a:endParaRPr lang="en-US" dirty="0"/>
          </a:p>
          <a:p>
            <a:endParaRPr lang="en-US" dirty="0"/>
          </a:p>
          <a:p>
            <a:endParaRPr lang="en-US" dirty="0"/>
          </a:p>
        </p:txBody>
      </p:sp>
    </p:spTree>
    <p:extLst>
      <p:ext uri="{BB962C8B-B14F-4D97-AF65-F5344CB8AC3E}">
        <p14:creationId xmlns:p14="http://schemas.microsoft.com/office/powerpoint/2010/main" val="51632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it works</a:t>
            </a:r>
          </a:p>
        </p:txBody>
      </p:sp>
      <p:grpSp>
        <p:nvGrpSpPr>
          <p:cNvPr id="7" name="Group 4"/>
          <p:cNvGrpSpPr>
            <a:grpSpLocks noChangeAspect="1"/>
          </p:cNvGrpSpPr>
          <p:nvPr/>
        </p:nvGrpSpPr>
        <p:grpSpPr bwMode="auto">
          <a:xfrm>
            <a:off x="2513013" y="1676400"/>
            <a:ext cx="7239000" cy="6096000"/>
            <a:chOff x="1583" y="960"/>
            <a:chExt cx="4560" cy="3408"/>
          </a:xfrm>
        </p:grpSpPr>
        <p:sp>
          <p:nvSpPr>
            <p:cNvPr id="8" name="AutoShape 3"/>
            <p:cNvSpPr>
              <a:spLocks noChangeAspect="1" noChangeArrowheads="1" noTextEdit="1"/>
            </p:cNvSpPr>
            <p:nvPr/>
          </p:nvSpPr>
          <p:spPr bwMode="auto">
            <a:xfrm>
              <a:off x="1583" y="960"/>
              <a:ext cx="4560" cy="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1583" y="989"/>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603" y="1081"/>
              <a:ext cx="546"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5603" y="1081"/>
              <a:ext cx="546" cy="14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5669" y="1111"/>
              <a:ext cx="44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panose="02020603050405020304" pitchFamily="18"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9"/>
            <p:cNvSpPr>
              <a:spLocks noChangeArrowheads="1"/>
            </p:cNvSpPr>
            <p:nvPr/>
          </p:nvSpPr>
          <p:spPr bwMode="auto">
            <a:xfrm>
              <a:off x="6033" y="1111"/>
              <a:ext cx="7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p:cNvSpPr>
              <a:spLocks noChangeArrowheads="1"/>
            </p:cNvSpPr>
            <p:nvPr/>
          </p:nvSpPr>
          <p:spPr bwMode="auto">
            <a:xfrm>
              <a:off x="3287" y="1341"/>
              <a:ext cx="1522" cy="8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3287" y="1341"/>
              <a:ext cx="1522" cy="820"/>
            </a:xfrm>
            <a:prstGeom prst="rect">
              <a:avLst/>
            </a:prstGeom>
            <a:noFill/>
            <a:ln w="269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694" y="1563"/>
              <a:ext cx="563" cy="233"/>
            </a:xfrm>
            <a:custGeom>
              <a:avLst/>
              <a:gdLst>
                <a:gd name="T0" fmla="*/ 563 w 563"/>
                <a:gd name="T1" fmla="*/ 117 h 233"/>
                <a:gd name="T2" fmla="*/ 278 w 563"/>
                <a:gd name="T3" fmla="*/ 0 h 233"/>
                <a:gd name="T4" fmla="*/ 0 w 563"/>
                <a:gd name="T5" fmla="*/ 233 h 233"/>
              </a:gdLst>
              <a:ahLst/>
              <a:cxnLst>
                <a:cxn ang="0">
                  <a:pos x="T0" y="T1"/>
                </a:cxn>
                <a:cxn ang="0">
                  <a:pos x="T2" y="T3"/>
                </a:cxn>
                <a:cxn ang="0">
                  <a:pos x="T4" y="T5"/>
                </a:cxn>
              </a:cxnLst>
              <a:rect l="0" t="0" r="r" b="b"/>
              <a:pathLst>
                <a:path w="563" h="233">
                  <a:moveTo>
                    <a:pt x="563" y="117"/>
                  </a:moveTo>
                  <a:lnTo>
                    <a:pt x="278" y="0"/>
                  </a:lnTo>
                  <a:lnTo>
                    <a:pt x="0" y="233"/>
                  </a:lnTo>
                </a:path>
              </a:pathLst>
            </a:custGeom>
            <a:noFill/>
            <a:ln w="269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4042" y="1663"/>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1583" y="1241"/>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4572" y="2028"/>
              <a:ext cx="678"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5840" y="2028"/>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1583" y="2182"/>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1583" y="2358"/>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1583" y="2538"/>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0"/>
            <p:cNvSpPr>
              <a:spLocks noChangeArrowheads="1"/>
            </p:cNvSpPr>
            <p:nvPr/>
          </p:nvSpPr>
          <p:spPr bwMode="auto">
            <a:xfrm>
              <a:off x="1914" y="2538"/>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1583" y="2714"/>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2"/>
            <p:cNvSpPr>
              <a:spLocks noChangeArrowheads="1"/>
            </p:cNvSpPr>
            <p:nvPr/>
          </p:nvSpPr>
          <p:spPr bwMode="auto">
            <a:xfrm>
              <a:off x="1583" y="2894"/>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3"/>
            <p:cNvSpPr>
              <a:spLocks noChangeArrowheads="1"/>
            </p:cNvSpPr>
            <p:nvPr/>
          </p:nvSpPr>
          <p:spPr bwMode="auto">
            <a:xfrm>
              <a:off x="1914" y="2894"/>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4"/>
            <p:cNvSpPr>
              <a:spLocks noChangeArrowheads="1"/>
            </p:cNvSpPr>
            <p:nvPr/>
          </p:nvSpPr>
          <p:spPr bwMode="auto">
            <a:xfrm>
              <a:off x="2245" y="2894"/>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2576" y="2894"/>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6"/>
            <p:cNvSpPr>
              <a:spLocks noChangeArrowheads="1"/>
            </p:cNvSpPr>
            <p:nvPr/>
          </p:nvSpPr>
          <p:spPr bwMode="auto">
            <a:xfrm>
              <a:off x="2906" y="2894"/>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7"/>
            <p:cNvSpPr>
              <a:spLocks noChangeArrowheads="1"/>
            </p:cNvSpPr>
            <p:nvPr/>
          </p:nvSpPr>
          <p:spPr bwMode="auto">
            <a:xfrm>
              <a:off x="3237" y="2894"/>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3899" y="3681"/>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4594" y="3681"/>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1583" y="3832"/>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1583" y="4012"/>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1583" y="4187"/>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81"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 y="1416"/>
              <a:ext cx="667"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 y="1416"/>
              <a:ext cx="673"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3"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 y="3070"/>
              <a:ext cx="667"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a:spLocks noChangeArrowheads="1"/>
            </p:cNvSpPr>
            <p:nvPr/>
          </p:nvSpPr>
          <p:spPr bwMode="auto">
            <a:xfrm>
              <a:off x="1583" y="1542"/>
              <a:ext cx="1108" cy="448"/>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1583" y="1542"/>
              <a:ext cx="1108" cy="448"/>
            </a:xfrm>
            <a:prstGeom prst="rect">
              <a:avLst/>
            </a:prstGeom>
            <a:noFill/>
            <a:ln w="26988" cap="flat">
              <a:solidFill>
                <a:srgbClr val="385D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1787" y="1642"/>
              <a:ext cx="79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FFFFFF"/>
                  </a:solidFill>
                  <a:effectLst/>
                  <a:latin typeface="Times New Roman" panose="02020603050405020304" pitchFamily="18" charset="0"/>
                </a:rPr>
                <a:t>Program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9"/>
            <p:cNvSpPr>
              <a:spLocks noChangeArrowheads="1"/>
            </p:cNvSpPr>
            <p:nvPr/>
          </p:nvSpPr>
          <p:spPr bwMode="auto">
            <a:xfrm>
              <a:off x="2487" y="1642"/>
              <a:ext cx="12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FFFFFF"/>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Line 40"/>
            <p:cNvSpPr>
              <a:spLocks noChangeShapeType="1"/>
            </p:cNvSpPr>
            <p:nvPr/>
          </p:nvSpPr>
          <p:spPr bwMode="auto">
            <a:xfrm>
              <a:off x="3932" y="2057"/>
              <a:ext cx="21" cy="1067"/>
            </a:xfrm>
            <a:prstGeom prst="line">
              <a:avLst/>
            </a:prstGeom>
            <a:noFill/>
            <a:ln w="9525" cap="flat">
              <a:solidFill>
                <a:srgbClr val="4A7E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41"/>
            <p:cNvSpPr>
              <a:spLocks noChangeShapeType="1"/>
            </p:cNvSpPr>
            <p:nvPr/>
          </p:nvSpPr>
          <p:spPr bwMode="auto">
            <a:xfrm>
              <a:off x="4528" y="2065"/>
              <a:ext cx="20" cy="1067"/>
            </a:xfrm>
            <a:prstGeom prst="line">
              <a:avLst/>
            </a:prstGeom>
            <a:noFill/>
            <a:ln w="9525" cap="flat">
              <a:solidFill>
                <a:srgbClr val="4A7E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5214" y="1676"/>
              <a:ext cx="572" cy="271"/>
            </a:xfrm>
            <a:custGeom>
              <a:avLst/>
              <a:gdLst>
                <a:gd name="T0" fmla="*/ 169 w 1658"/>
                <a:gd name="T1" fmla="*/ 346 h 1037"/>
                <a:gd name="T2" fmla="*/ 383 w 1658"/>
                <a:gd name="T3" fmla="*/ 109 h 1037"/>
                <a:gd name="T4" fmla="*/ 543 w 1658"/>
                <a:gd name="T5" fmla="*/ 136 h 1037"/>
                <a:gd name="T6" fmla="*/ 810 w 1658"/>
                <a:gd name="T7" fmla="*/ 67 h 1037"/>
                <a:gd name="T8" fmla="*/ 856 w 1658"/>
                <a:gd name="T9" fmla="*/ 95 h 1037"/>
                <a:gd name="T10" fmla="*/ 1073 w 1658"/>
                <a:gd name="T11" fmla="*/ 34 h 1037"/>
                <a:gd name="T12" fmla="*/ 1129 w 1658"/>
                <a:gd name="T13" fmla="*/ 73 h 1037"/>
                <a:gd name="T14" fmla="*/ 1383 w 1658"/>
                <a:gd name="T15" fmla="*/ 56 h 1037"/>
                <a:gd name="T16" fmla="*/ 1444 w 1658"/>
                <a:gd name="T17" fmla="*/ 145 h 1037"/>
                <a:gd name="T18" fmla="*/ 1582 w 1658"/>
                <a:gd name="T19" fmla="*/ 350 h 1037"/>
                <a:gd name="T20" fmla="*/ 1573 w 1658"/>
                <a:gd name="T21" fmla="*/ 371 h 1037"/>
                <a:gd name="T22" fmla="*/ 1527 w 1658"/>
                <a:gd name="T23" fmla="*/ 668 h 1037"/>
                <a:gd name="T24" fmla="*/ 1410 w 1658"/>
                <a:gd name="T25" fmla="*/ 710 h 1037"/>
                <a:gd name="T26" fmla="*/ 1194 w 1658"/>
                <a:gd name="T27" fmla="*/ 889 h 1037"/>
                <a:gd name="T28" fmla="*/ 1082 w 1658"/>
                <a:gd name="T29" fmla="*/ 862 h 1037"/>
                <a:gd name="T30" fmla="*/ 770 w 1658"/>
                <a:gd name="T31" fmla="*/ 1003 h 1037"/>
                <a:gd name="T32" fmla="*/ 635 w 1658"/>
                <a:gd name="T33" fmla="*/ 918 h 1037"/>
                <a:gd name="T34" fmla="*/ 242 w 1658"/>
                <a:gd name="T35" fmla="*/ 835 h 1037"/>
                <a:gd name="T36" fmla="*/ 239 w 1658"/>
                <a:gd name="T37" fmla="*/ 831 h 1037"/>
                <a:gd name="T38" fmla="*/ 60 w 1658"/>
                <a:gd name="T39" fmla="*/ 712 h 1037"/>
                <a:gd name="T40" fmla="*/ 103 w 1658"/>
                <a:gd name="T41" fmla="*/ 603 h 1037"/>
                <a:gd name="T42" fmla="*/ 45 w 1658"/>
                <a:gd name="T43" fmla="*/ 416 h 1037"/>
                <a:gd name="T44" fmla="*/ 168 w 1658"/>
                <a:gd name="T45" fmla="*/ 350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58" h="1037">
                  <a:moveTo>
                    <a:pt x="169" y="346"/>
                  </a:moveTo>
                  <a:cubicBezTo>
                    <a:pt x="150" y="231"/>
                    <a:pt x="246" y="125"/>
                    <a:pt x="383" y="109"/>
                  </a:cubicBezTo>
                  <a:cubicBezTo>
                    <a:pt x="438" y="103"/>
                    <a:pt x="495" y="112"/>
                    <a:pt x="543" y="136"/>
                  </a:cubicBezTo>
                  <a:cubicBezTo>
                    <a:pt x="594" y="55"/>
                    <a:pt x="714" y="24"/>
                    <a:pt x="810" y="67"/>
                  </a:cubicBezTo>
                  <a:cubicBezTo>
                    <a:pt x="827" y="74"/>
                    <a:pt x="843" y="84"/>
                    <a:pt x="856" y="95"/>
                  </a:cubicBezTo>
                  <a:cubicBezTo>
                    <a:pt x="896" y="28"/>
                    <a:pt x="993" y="0"/>
                    <a:pt x="1073" y="34"/>
                  </a:cubicBezTo>
                  <a:cubicBezTo>
                    <a:pt x="1095" y="43"/>
                    <a:pt x="1114" y="57"/>
                    <a:pt x="1129" y="73"/>
                  </a:cubicBezTo>
                  <a:cubicBezTo>
                    <a:pt x="1194" y="10"/>
                    <a:pt x="1307" y="2"/>
                    <a:pt x="1383" y="56"/>
                  </a:cubicBezTo>
                  <a:cubicBezTo>
                    <a:pt x="1415" y="79"/>
                    <a:pt x="1436" y="110"/>
                    <a:pt x="1444" y="145"/>
                  </a:cubicBezTo>
                  <a:cubicBezTo>
                    <a:pt x="1549" y="169"/>
                    <a:pt x="1611" y="261"/>
                    <a:pt x="1582" y="350"/>
                  </a:cubicBezTo>
                  <a:cubicBezTo>
                    <a:pt x="1580" y="357"/>
                    <a:pt x="1577" y="364"/>
                    <a:pt x="1573" y="371"/>
                  </a:cubicBezTo>
                  <a:cubicBezTo>
                    <a:pt x="1658" y="464"/>
                    <a:pt x="1637" y="597"/>
                    <a:pt x="1527" y="668"/>
                  </a:cubicBezTo>
                  <a:cubicBezTo>
                    <a:pt x="1493" y="691"/>
                    <a:pt x="1453" y="705"/>
                    <a:pt x="1410" y="710"/>
                  </a:cubicBezTo>
                  <a:cubicBezTo>
                    <a:pt x="1409" y="810"/>
                    <a:pt x="1312" y="890"/>
                    <a:pt x="1194" y="889"/>
                  </a:cubicBezTo>
                  <a:cubicBezTo>
                    <a:pt x="1154" y="889"/>
                    <a:pt x="1116" y="879"/>
                    <a:pt x="1082" y="862"/>
                  </a:cubicBezTo>
                  <a:cubicBezTo>
                    <a:pt x="1042" y="974"/>
                    <a:pt x="902" y="1037"/>
                    <a:pt x="770" y="1003"/>
                  </a:cubicBezTo>
                  <a:cubicBezTo>
                    <a:pt x="715" y="989"/>
                    <a:pt x="667" y="959"/>
                    <a:pt x="635" y="918"/>
                  </a:cubicBezTo>
                  <a:cubicBezTo>
                    <a:pt x="500" y="987"/>
                    <a:pt x="324" y="950"/>
                    <a:pt x="242" y="835"/>
                  </a:cubicBezTo>
                  <a:cubicBezTo>
                    <a:pt x="241" y="834"/>
                    <a:pt x="240" y="832"/>
                    <a:pt x="239" y="831"/>
                  </a:cubicBezTo>
                  <a:cubicBezTo>
                    <a:pt x="151" y="840"/>
                    <a:pt x="71" y="786"/>
                    <a:pt x="60" y="712"/>
                  </a:cubicBezTo>
                  <a:cubicBezTo>
                    <a:pt x="55" y="672"/>
                    <a:pt x="70" y="632"/>
                    <a:pt x="103" y="603"/>
                  </a:cubicBezTo>
                  <a:cubicBezTo>
                    <a:pt x="26" y="565"/>
                    <a:pt x="0" y="481"/>
                    <a:pt x="45" y="416"/>
                  </a:cubicBezTo>
                  <a:cubicBezTo>
                    <a:pt x="71" y="379"/>
                    <a:pt x="117" y="354"/>
                    <a:pt x="168" y="35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43"/>
            <p:cNvSpPr>
              <a:spLocks noChangeArrowheads="1"/>
            </p:cNvSpPr>
            <p:nvPr/>
          </p:nvSpPr>
          <p:spPr bwMode="auto">
            <a:xfrm>
              <a:off x="5374" y="1965"/>
              <a:ext cx="19" cy="1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4"/>
            <p:cNvSpPr>
              <a:spLocks noChangeArrowheads="1"/>
            </p:cNvSpPr>
            <p:nvPr/>
          </p:nvSpPr>
          <p:spPr bwMode="auto">
            <a:xfrm>
              <a:off x="5371" y="1949"/>
              <a:ext cx="38" cy="29"/>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a:off x="5377" y="1920"/>
              <a:ext cx="56" cy="4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a:off x="5214" y="1676"/>
              <a:ext cx="572" cy="271"/>
            </a:xfrm>
            <a:custGeom>
              <a:avLst/>
              <a:gdLst>
                <a:gd name="T0" fmla="*/ 169 w 1658"/>
                <a:gd name="T1" fmla="*/ 346 h 1037"/>
                <a:gd name="T2" fmla="*/ 383 w 1658"/>
                <a:gd name="T3" fmla="*/ 109 h 1037"/>
                <a:gd name="T4" fmla="*/ 543 w 1658"/>
                <a:gd name="T5" fmla="*/ 136 h 1037"/>
                <a:gd name="T6" fmla="*/ 810 w 1658"/>
                <a:gd name="T7" fmla="*/ 67 h 1037"/>
                <a:gd name="T8" fmla="*/ 856 w 1658"/>
                <a:gd name="T9" fmla="*/ 95 h 1037"/>
                <a:gd name="T10" fmla="*/ 1073 w 1658"/>
                <a:gd name="T11" fmla="*/ 34 h 1037"/>
                <a:gd name="T12" fmla="*/ 1129 w 1658"/>
                <a:gd name="T13" fmla="*/ 73 h 1037"/>
                <a:gd name="T14" fmla="*/ 1383 w 1658"/>
                <a:gd name="T15" fmla="*/ 56 h 1037"/>
                <a:gd name="T16" fmla="*/ 1444 w 1658"/>
                <a:gd name="T17" fmla="*/ 145 h 1037"/>
                <a:gd name="T18" fmla="*/ 1582 w 1658"/>
                <a:gd name="T19" fmla="*/ 350 h 1037"/>
                <a:gd name="T20" fmla="*/ 1573 w 1658"/>
                <a:gd name="T21" fmla="*/ 371 h 1037"/>
                <a:gd name="T22" fmla="*/ 1527 w 1658"/>
                <a:gd name="T23" fmla="*/ 668 h 1037"/>
                <a:gd name="T24" fmla="*/ 1410 w 1658"/>
                <a:gd name="T25" fmla="*/ 710 h 1037"/>
                <a:gd name="T26" fmla="*/ 1194 w 1658"/>
                <a:gd name="T27" fmla="*/ 889 h 1037"/>
                <a:gd name="T28" fmla="*/ 1082 w 1658"/>
                <a:gd name="T29" fmla="*/ 862 h 1037"/>
                <a:gd name="T30" fmla="*/ 770 w 1658"/>
                <a:gd name="T31" fmla="*/ 1003 h 1037"/>
                <a:gd name="T32" fmla="*/ 635 w 1658"/>
                <a:gd name="T33" fmla="*/ 918 h 1037"/>
                <a:gd name="T34" fmla="*/ 242 w 1658"/>
                <a:gd name="T35" fmla="*/ 835 h 1037"/>
                <a:gd name="T36" fmla="*/ 239 w 1658"/>
                <a:gd name="T37" fmla="*/ 831 h 1037"/>
                <a:gd name="T38" fmla="*/ 60 w 1658"/>
                <a:gd name="T39" fmla="*/ 712 h 1037"/>
                <a:gd name="T40" fmla="*/ 103 w 1658"/>
                <a:gd name="T41" fmla="*/ 603 h 1037"/>
                <a:gd name="T42" fmla="*/ 45 w 1658"/>
                <a:gd name="T43" fmla="*/ 416 h 1037"/>
                <a:gd name="T44" fmla="*/ 168 w 1658"/>
                <a:gd name="T45" fmla="*/ 350 h 1037"/>
                <a:gd name="T46" fmla="*/ 169 w 1658"/>
                <a:gd name="T47" fmla="*/ 346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58" h="1037">
                  <a:moveTo>
                    <a:pt x="169" y="346"/>
                  </a:moveTo>
                  <a:cubicBezTo>
                    <a:pt x="150" y="231"/>
                    <a:pt x="246" y="125"/>
                    <a:pt x="383" y="109"/>
                  </a:cubicBezTo>
                  <a:cubicBezTo>
                    <a:pt x="438" y="103"/>
                    <a:pt x="495" y="112"/>
                    <a:pt x="543" y="136"/>
                  </a:cubicBezTo>
                  <a:cubicBezTo>
                    <a:pt x="594" y="55"/>
                    <a:pt x="714" y="24"/>
                    <a:pt x="810" y="67"/>
                  </a:cubicBezTo>
                  <a:cubicBezTo>
                    <a:pt x="827" y="74"/>
                    <a:pt x="843" y="84"/>
                    <a:pt x="856" y="95"/>
                  </a:cubicBezTo>
                  <a:cubicBezTo>
                    <a:pt x="896" y="28"/>
                    <a:pt x="993" y="0"/>
                    <a:pt x="1073" y="34"/>
                  </a:cubicBezTo>
                  <a:cubicBezTo>
                    <a:pt x="1095" y="43"/>
                    <a:pt x="1114" y="57"/>
                    <a:pt x="1129" y="73"/>
                  </a:cubicBezTo>
                  <a:cubicBezTo>
                    <a:pt x="1194" y="10"/>
                    <a:pt x="1307" y="2"/>
                    <a:pt x="1383" y="56"/>
                  </a:cubicBezTo>
                  <a:cubicBezTo>
                    <a:pt x="1415" y="79"/>
                    <a:pt x="1436" y="110"/>
                    <a:pt x="1444" y="145"/>
                  </a:cubicBezTo>
                  <a:cubicBezTo>
                    <a:pt x="1549" y="169"/>
                    <a:pt x="1611" y="261"/>
                    <a:pt x="1582" y="350"/>
                  </a:cubicBezTo>
                  <a:cubicBezTo>
                    <a:pt x="1580" y="357"/>
                    <a:pt x="1577" y="364"/>
                    <a:pt x="1573" y="371"/>
                  </a:cubicBezTo>
                  <a:cubicBezTo>
                    <a:pt x="1658" y="464"/>
                    <a:pt x="1637" y="597"/>
                    <a:pt x="1527" y="668"/>
                  </a:cubicBezTo>
                  <a:cubicBezTo>
                    <a:pt x="1493" y="691"/>
                    <a:pt x="1453" y="705"/>
                    <a:pt x="1410" y="710"/>
                  </a:cubicBezTo>
                  <a:cubicBezTo>
                    <a:pt x="1409" y="810"/>
                    <a:pt x="1312" y="890"/>
                    <a:pt x="1194" y="889"/>
                  </a:cubicBezTo>
                  <a:cubicBezTo>
                    <a:pt x="1154" y="889"/>
                    <a:pt x="1116" y="879"/>
                    <a:pt x="1082" y="862"/>
                  </a:cubicBezTo>
                  <a:cubicBezTo>
                    <a:pt x="1042" y="974"/>
                    <a:pt x="902" y="1037"/>
                    <a:pt x="770" y="1003"/>
                  </a:cubicBezTo>
                  <a:cubicBezTo>
                    <a:pt x="715" y="989"/>
                    <a:pt x="667" y="959"/>
                    <a:pt x="635" y="918"/>
                  </a:cubicBezTo>
                  <a:cubicBezTo>
                    <a:pt x="500" y="987"/>
                    <a:pt x="324" y="950"/>
                    <a:pt x="242" y="835"/>
                  </a:cubicBezTo>
                  <a:cubicBezTo>
                    <a:pt x="241" y="834"/>
                    <a:pt x="240" y="832"/>
                    <a:pt x="239" y="831"/>
                  </a:cubicBezTo>
                  <a:cubicBezTo>
                    <a:pt x="151" y="840"/>
                    <a:pt x="71" y="786"/>
                    <a:pt x="60" y="712"/>
                  </a:cubicBezTo>
                  <a:cubicBezTo>
                    <a:pt x="55" y="672"/>
                    <a:pt x="70" y="632"/>
                    <a:pt x="103" y="603"/>
                  </a:cubicBezTo>
                  <a:cubicBezTo>
                    <a:pt x="26" y="565"/>
                    <a:pt x="0" y="481"/>
                    <a:pt x="45" y="416"/>
                  </a:cubicBezTo>
                  <a:cubicBezTo>
                    <a:pt x="71" y="379"/>
                    <a:pt x="117" y="354"/>
                    <a:pt x="168" y="350"/>
                  </a:cubicBezTo>
                  <a:lnTo>
                    <a:pt x="169" y="346"/>
                  </a:lnTo>
                  <a:close/>
                </a:path>
              </a:pathLst>
            </a:custGeom>
            <a:noFill/>
            <a:ln w="269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7"/>
            <p:cNvSpPr>
              <a:spLocks noChangeArrowheads="1"/>
            </p:cNvSpPr>
            <p:nvPr/>
          </p:nvSpPr>
          <p:spPr bwMode="auto">
            <a:xfrm>
              <a:off x="5374" y="1965"/>
              <a:ext cx="19" cy="14"/>
            </a:xfrm>
            <a:prstGeom prst="ellipse">
              <a:avLst/>
            </a:prstGeom>
            <a:noFill/>
            <a:ln w="269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8"/>
            <p:cNvSpPr>
              <a:spLocks noChangeArrowheads="1"/>
            </p:cNvSpPr>
            <p:nvPr/>
          </p:nvSpPr>
          <p:spPr bwMode="auto">
            <a:xfrm>
              <a:off x="5371" y="1949"/>
              <a:ext cx="38" cy="29"/>
            </a:xfrm>
            <a:prstGeom prst="ellipse">
              <a:avLst/>
            </a:prstGeom>
            <a:noFill/>
            <a:ln w="269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Oval 49"/>
            <p:cNvSpPr>
              <a:spLocks noChangeArrowheads="1"/>
            </p:cNvSpPr>
            <p:nvPr/>
          </p:nvSpPr>
          <p:spPr bwMode="auto">
            <a:xfrm>
              <a:off x="5377" y="1920"/>
              <a:ext cx="56" cy="43"/>
            </a:xfrm>
            <a:prstGeom prst="ellipse">
              <a:avLst/>
            </a:prstGeom>
            <a:noFill/>
            <a:ln w="269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noEditPoints="1"/>
            </p:cNvSpPr>
            <p:nvPr/>
          </p:nvSpPr>
          <p:spPr bwMode="auto">
            <a:xfrm>
              <a:off x="5250" y="1694"/>
              <a:ext cx="506" cy="221"/>
            </a:xfrm>
            <a:custGeom>
              <a:avLst/>
              <a:gdLst>
                <a:gd name="T0" fmla="*/ 94 w 1469"/>
                <a:gd name="T1" fmla="*/ 548 h 844"/>
                <a:gd name="T2" fmla="*/ 0 w 1469"/>
                <a:gd name="T3" fmla="*/ 529 h 844"/>
                <a:gd name="T4" fmla="*/ 177 w 1469"/>
                <a:gd name="T5" fmla="*/ 748 h 844"/>
                <a:gd name="T6" fmla="*/ 136 w 1469"/>
                <a:gd name="T7" fmla="*/ 757 h 844"/>
                <a:gd name="T8" fmla="*/ 531 w 1469"/>
                <a:gd name="T9" fmla="*/ 844 h 844"/>
                <a:gd name="T10" fmla="*/ 506 w 1469"/>
                <a:gd name="T11" fmla="*/ 804 h 844"/>
                <a:gd name="T12" fmla="*/ 988 w 1469"/>
                <a:gd name="T13" fmla="*/ 744 h 844"/>
                <a:gd name="T14" fmla="*/ 978 w 1469"/>
                <a:gd name="T15" fmla="*/ 788 h 844"/>
                <a:gd name="T16" fmla="*/ 1185 w 1469"/>
                <a:gd name="T17" fmla="*/ 474 h 844"/>
                <a:gd name="T18" fmla="*/ 1305 w 1469"/>
                <a:gd name="T19" fmla="*/ 637 h 844"/>
                <a:gd name="T20" fmla="*/ 1469 w 1469"/>
                <a:gd name="T21" fmla="*/ 299 h 844"/>
                <a:gd name="T22" fmla="*/ 1415 w 1469"/>
                <a:gd name="T23" fmla="*/ 360 h 844"/>
                <a:gd name="T24" fmla="*/ 1340 w 1469"/>
                <a:gd name="T25" fmla="*/ 71 h 844"/>
                <a:gd name="T26" fmla="*/ 1343 w 1469"/>
                <a:gd name="T27" fmla="*/ 100 h 844"/>
                <a:gd name="T28" fmla="*/ 997 w 1469"/>
                <a:gd name="T29" fmla="*/ 37 h 844"/>
                <a:gd name="T30" fmla="*/ 1025 w 1469"/>
                <a:gd name="T31" fmla="*/ 0 h 844"/>
                <a:gd name="T32" fmla="*/ 741 w 1469"/>
                <a:gd name="T33" fmla="*/ 55 h 844"/>
                <a:gd name="T34" fmla="*/ 754 w 1469"/>
                <a:gd name="T35" fmla="*/ 23 h 844"/>
                <a:gd name="T36" fmla="*/ 439 w 1469"/>
                <a:gd name="T37" fmla="*/ 66 h 844"/>
                <a:gd name="T38" fmla="*/ 487 w 1469"/>
                <a:gd name="T39" fmla="*/ 97 h 844"/>
                <a:gd name="T40" fmla="*/ 73 w 1469"/>
                <a:gd name="T41" fmla="*/ 309 h 844"/>
                <a:gd name="T42" fmla="*/ 65 w 1469"/>
                <a:gd name="T43" fmla="*/ 276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9" h="844">
                  <a:moveTo>
                    <a:pt x="94" y="548"/>
                  </a:moveTo>
                  <a:cubicBezTo>
                    <a:pt x="62" y="550"/>
                    <a:pt x="29" y="543"/>
                    <a:pt x="0" y="529"/>
                  </a:cubicBezTo>
                  <a:moveTo>
                    <a:pt x="177" y="748"/>
                  </a:moveTo>
                  <a:cubicBezTo>
                    <a:pt x="164" y="752"/>
                    <a:pt x="150" y="755"/>
                    <a:pt x="136" y="757"/>
                  </a:cubicBezTo>
                  <a:moveTo>
                    <a:pt x="531" y="844"/>
                  </a:moveTo>
                  <a:cubicBezTo>
                    <a:pt x="521" y="832"/>
                    <a:pt x="513" y="818"/>
                    <a:pt x="506" y="804"/>
                  </a:cubicBezTo>
                  <a:moveTo>
                    <a:pt x="988" y="744"/>
                  </a:moveTo>
                  <a:cubicBezTo>
                    <a:pt x="987" y="759"/>
                    <a:pt x="983" y="774"/>
                    <a:pt x="978" y="788"/>
                  </a:cubicBezTo>
                  <a:moveTo>
                    <a:pt x="1185" y="474"/>
                  </a:moveTo>
                  <a:cubicBezTo>
                    <a:pt x="1259" y="504"/>
                    <a:pt x="1306" y="568"/>
                    <a:pt x="1305" y="637"/>
                  </a:cubicBezTo>
                  <a:moveTo>
                    <a:pt x="1469" y="299"/>
                  </a:moveTo>
                  <a:cubicBezTo>
                    <a:pt x="1457" y="323"/>
                    <a:pt x="1438" y="344"/>
                    <a:pt x="1415" y="360"/>
                  </a:cubicBezTo>
                  <a:moveTo>
                    <a:pt x="1340" y="71"/>
                  </a:moveTo>
                  <a:cubicBezTo>
                    <a:pt x="1342" y="81"/>
                    <a:pt x="1343" y="90"/>
                    <a:pt x="1343" y="100"/>
                  </a:cubicBezTo>
                  <a:moveTo>
                    <a:pt x="997" y="37"/>
                  </a:moveTo>
                  <a:cubicBezTo>
                    <a:pt x="1004" y="24"/>
                    <a:pt x="1014" y="11"/>
                    <a:pt x="1025" y="0"/>
                  </a:cubicBezTo>
                  <a:moveTo>
                    <a:pt x="741" y="55"/>
                  </a:moveTo>
                  <a:cubicBezTo>
                    <a:pt x="743" y="44"/>
                    <a:pt x="748" y="33"/>
                    <a:pt x="754" y="23"/>
                  </a:cubicBezTo>
                  <a:moveTo>
                    <a:pt x="439" y="66"/>
                  </a:moveTo>
                  <a:cubicBezTo>
                    <a:pt x="456" y="74"/>
                    <a:pt x="473" y="85"/>
                    <a:pt x="487" y="97"/>
                  </a:cubicBezTo>
                  <a:moveTo>
                    <a:pt x="73" y="309"/>
                  </a:moveTo>
                  <a:cubicBezTo>
                    <a:pt x="70" y="298"/>
                    <a:pt x="67" y="287"/>
                    <a:pt x="65" y="276"/>
                  </a:cubicBezTo>
                </a:path>
              </a:pathLst>
            </a:custGeom>
            <a:noFill/>
            <a:ln w="269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5371" y="1751"/>
              <a:ext cx="270"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Copy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2"/>
            <p:cNvSpPr>
              <a:spLocks noChangeArrowheads="1"/>
            </p:cNvSpPr>
            <p:nvPr/>
          </p:nvSpPr>
          <p:spPr bwMode="auto">
            <a:xfrm>
              <a:off x="5575" y="1751"/>
              <a:ext cx="7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Freeform 53"/>
            <p:cNvSpPr>
              <a:spLocks/>
            </p:cNvSpPr>
            <p:nvPr/>
          </p:nvSpPr>
          <p:spPr bwMode="auto">
            <a:xfrm>
              <a:off x="1969" y="1998"/>
              <a:ext cx="309" cy="1461"/>
            </a:xfrm>
            <a:custGeom>
              <a:avLst/>
              <a:gdLst>
                <a:gd name="T0" fmla="*/ 0 w 309"/>
                <a:gd name="T1" fmla="*/ 117 h 1461"/>
                <a:gd name="T2" fmla="*/ 154 w 309"/>
                <a:gd name="T3" fmla="*/ 0 h 1461"/>
                <a:gd name="T4" fmla="*/ 309 w 309"/>
                <a:gd name="T5" fmla="*/ 117 h 1461"/>
                <a:gd name="T6" fmla="*/ 232 w 309"/>
                <a:gd name="T7" fmla="*/ 117 h 1461"/>
                <a:gd name="T8" fmla="*/ 232 w 309"/>
                <a:gd name="T9" fmla="*/ 1461 h 1461"/>
                <a:gd name="T10" fmla="*/ 77 w 309"/>
                <a:gd name="T11" fmla="*/ 1461 h 1461"/>
                <a:gd name="T12" fmla="*/ 77 w 309"/>
                <a:gd name="T13" fmla="*/ 117 h 1461"/>
                <a:gd name="T14" fmla="*/ 0 w 309"/>
                <a:gd name="T15" fmla="*/ 117 h 14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461">
                  <a:moveTo>
                    <a:pt x="0" y="117"/>
                  </a:moveTo>
                  <a:lnTo>
                    <a:pt x="154" y="0"/>
                  </a:lnTo>
                  <a:lnTo>
                    <a:pt x="309" y="117"/>
                  </a:lnTo>
                  <a:lnTo>
                    <a:pt x="232" y="117"/>
                  </a:lnTo>
                  <a:lnTo>
                    <a:pt x="232" y="1461"/>
                  </a:lnTo>
                  <a:lnTo>
                    <a:pt x="77" y="1461"/>
                  </a:lnTo>
                  <a:lnTo>
                    <a:pt x="77" y="117"/>
                  </a:lnTo>
                  <a:lnTo>
                    <a:pt x="0" y="117"/>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p:nvSpPr>
          <p:spPr bwMode="auto">
            <a:xfrm>
              <a:off x="1969" y="1998"/>
              <a:ext cx="309" cy="1461"/>
            </a:xfrm>
            <a:custGeom>
              <a:avLst/>
              <a:gdLst>
                <a:gd name="T0" fmla="*/ 0 w 309"/>
                <a:gd name="T1" fmla="*/ 117 h 1461"/>
                <a:gd name="T2" fmla="*/ 154 w 309"/>
                <a:gd name="T3" fmla="*/ 0 h 1461"/>
                <a:gd name="T4" fmla="*/ 309 w 309"/>
                <a:gd name="T5" fmla="*/ 117 h 1461"/>
                <a:gd name="T6" fmla="*/ 232 w 309"/>
                <a:gd name="T7" fmla="*/ 117 h 1461"/>
                <a:gd name="T8" fmla="*/ 232 w 309"/>
                <a:gd name="T9" fmla="*/ 1461 h 1461"/>
                <a:gd name="T10" fmla="*/ 77 w 309"/>
                <a:gd name="T11" fmla="*/ 1461 h 1461"/>
                <a:gd name="T12" fmla="*/ 77 w 309"/>
                <a:gd name="T13" fmla="*/ 117 h 1461"/>
                <a:gd name="T14" fmla="*/ 0 w 309"/>
                <a:gd name="T15" fmla="*/ 117 h 14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461">
                  <a:moveTo>
                    <a:pt x="0" y="117"/>
                  </a:moveTo>
                  <a:lnTo>
                    <a:pt x="154" y="0"/>
                  </a:lnTo>
                  <a:lnTo>
                    <a:pt x="309" y="117"/>
                  </a:lnTo>
                  <a:lnTo>
                    <a:pt x="232" y="117"/>
                  </a:lnTo>
                  <a:lnTo>
                    <a:pt x="232" y="1461"/>
                  </a:lnTo>
                  <a:lnTo>
                    <a:pt x="77" y="1461"/>
                  </a:lnTo>
                  <a:lnTo>
                    <a:pt x="77" y="117"/>
                  </a:lnTo>
                  <a:lnTo>
                    <a:pt x="0" y="117"/>
                  </a:lnTo>
                  <a:close/>
                </a:path>
              </a:pathLst>
            </a:custGeom>
            <a:noFill/>
            <a:ln w="26988" cap="flat">
              <a:solidFill>
                <a:srgbClr val="385D8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2212" y="3350"/>
              <a:ext cx="1731" cy="113"/>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2212" y="3350"/>
              <a:ext cx="1731" cy="113"/>
            </a:xfrm>
            <a:prstGeom prst="rect">
              <a:avLst/>
            </a:prstGeom>
            <a:noFill/>
            <a:ln w="26988" cap="flat">
              <a:solidFill>
                <a:srgbClr val="385D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2272" y="2421"/>
              <a:ext cx="486"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2272" y="2421"/>
              <a:ext cx="486" cy="1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44" y="2451"/>
              <a:ext cx="38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panose="02020603050405020304" pitchFamily="18"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60"/>
            <p:cNvSpPr>
              <a:spLocks noChangeArrowheads="1"/>
            </p:cNvSpPr>
            <p:nvPr/>
          </p:nvSpPr>
          <p:spPr bwMode="auto">
            <a:xfrm>
              <a:off x="2647" y="2451"/>
              <a:ext cx="7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1"/>
            <p:cNvSpPr>
              <a:spLocks noChangeArrowheads="1"/>
            </p:cNvSpPr>
            <p:nvPr/>
          </p:nvSpPr>
          <p:spPr bwMode="auto">
            <a:xfrm>
              <a:off x="2002" y="960"/>
              <a:ext cx="193" cy="594"/>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2"/>
            <p:cNvSpPr>
              <a:spLocks noChangeArrowheads="1"/>
            </p:cNvSpPr>
            <p:nvPr/>
          </p:nvSpPr>
          <p:spPr bwMode="auto">
            <a:xfrm>
              <a:off x="2002" y="960"/>
              <a:ext cx="193" cy="594"/>
            </a:xfrm>
            <a:prstGeom prst="rect">
              <a:avLst/>
            </a:prstGeom>
            <a:noFill/>
            <a:ln w="26988" cap="flat">
              <a:solidFill>
                <a:srgbClr val="385D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63"/>
            <p:cNvSpPr>
              <a:spLocks noChangeArrowheads="1"/>
            </p:cNvSpPr>
            <p:nvPr/>
          </p:nvSpPr>
          <p:spPr bwMode="auto">
            <a:xfrm>
              <a:off x="2195" y="973"/>
              <a:ext cx="3259" cy="154"/>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64"/>
            <p:cNvSpPr>
              <a:spLocks noChangeArrowheads="1"/>
            </p:cNvSpPr>
            <p:nvPr/>
          </p:nvSpPr>
          <p:spPr bwMode="auto">
            <a:xfrm>
              <a:off x="2195" y="973"/>
              <a:ext cx="3259" cy="154"/>
            </a:xfrm>
            <a:prstGeom prst="rect">
              <a:avLst/>
            </a:prstGeom>
            <a:noFill/>
            <a:ln w="26988" cap="flat">
              <a:solidFill>
                <a:srgbClr val="385D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5" name="Freeform 65"/>
            <p:cNvSpPr>
              <a:spLocks/>
            </p:cNvSpPr>
            <p:nvPr/>
          </p:nvSpPr>
          <p:spPr bwMode="auto">
            <a:xfrm>
              <a:off x="5360" y="985"/>
              <a:ext cx="182" cy="465"/>
            </a:xfrm>
            <a:custGeom>
              <a:avLst/>
              <a:gdLst>
                <a:gd name="T0" fmla="*/ 0 w 182"/>
                <a:gd name="T1" fmla="*/ 396 h 465"/>
                <a:gd name="T2" fmla="*/ 46 w 182"/>
                <a:gd name="T3" fmla="*/ 396 h 465"/>
                <a:gd name="T4" fmla="*/ 46 w 182"/>
                <a:gd name="T5" fmla="*/ 0 h 465"/>
                <a:gd name="T6" fmla="*/ 137 w 182"/>
                <a:gd name="T7" fmla="*/ 0 h 465"/>
                <a:gd name="T8" fmla="*/ 137 w 182"/>
                <a:gd name="T9" fmla="*/ 396 h 465"/>
                <a:gd name="T10" fmla="*/ 182 w 182"/>
                <a:gd name="T11" fmla="*/ 396 h 465"/>
                <a:gd name="T12" fmla="*/ 91 w 182"/>
                <a:gd name="T13" fmla="*/ 465 h 465"/>
                <a:gd name="T14" fmla="*/ 0 w 182"/>
                <a:gd name="T15" fmla="*/ 396 h 4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65">
                  <a:moveTo>
                    <a:pt x="0" y="396"/>
                  </a:moveTo>
                  <a:lnTo>
                    <a:pt x="46" y="396"/>
                  </a:lnTo>
                  <a:lnTo>
                    <a:pt x="46" y="0"/>
                  </a:lnTo>
                  <a:lnTo>
                    <a:pt x="137" y="0"/>
                  </a:lnTo>
                  <a:lnTo>
                    <a:pt x="137" y="396"/>
                  </a:lnTo>
                  <a:lnTo>
                    <a:pt x="182" y="396"/>
                  </a:lnTo>
                  <a:lnTo>
                    <a:pt x="91" y="465"/>
                  </a:lnTo>
                  <a:lnTo>
                    <a:pt x="0" y="396"/>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Freeform 66"/>
            <p:cNvSpPr>
              <a:spLocks/>
            </p:cNvSpPr>
            <p:nvPr/>
          </p:nvSpPr>
          <p:spPr bwMode="auto">
            <a:xfrm>
              <a:off x="5360" y="985"/>
              <a:ext cx="182" cy="465"/>
            </a:xfrm>
            <a:custGeom>
              <a:avLst/>
              <a:gdLst>
                <a:gd name="T0" fmla="*/ 0 w 182"/>
                <a:gd name="T1" fmla="*/ 396 h 465"/>
                <a:gd name="T2" fmla="*/ 46 w 182"/>
                <a:gd name="T3" fmla="*/ 396 h 465"/>
                <a:gd name="T4" fmla="*/ 46 w 182"/>
                <a:gd name="T5" fmla="*/ 0 h 465"/>
                <a:gd name="T6" fmla="*/ 137 w 182"/>
                <a:gd name="T7" fmla="*/ 0 h 465"/>
                <a:gd name="T8" fmla="*/ 137 w 182"/>
                <a:gd name="T9" fmla="*/ 396 h 465"/>
                <a:gd name="T10" fmla="*/ 182 w 182"/>
                <a:gd name="T11" fmla="*/ 396 h 465"/>
                <a:gd name="T12" fmla="*/ 91 w 182"/>
                <a:gd name="T13" fmla="*/ 465 h 465"/>
                <a:gd name="T14" fmla="*/ 0 w 182"/>
                <a:gd name="T15" fmla="*/ 396 h 4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65">
                  <a:moveTo>
                    <a:pt x="0" y="396"/>
                  </a:moveTo>
                  <a:lnTo>
                    <a:pt x="46" y="396"/>
                  </a:lnTo>
                  <a:lnTo>
                    <a:pt x="46" y="0"/>
                  </a:lnTo>
                  <a:lnTo>
                    <a:pt x="137" y="0"/>
                  </a:lnTo>
                  <a:lnTo>
                    <a:pt x="137" y="396"/>
                  </a:lnTo>
                  <a:lnTo>
                    <a:pt x="182" y="396"/>
                  </a:lnTo>
                  <a:lnTo>
                    <a:pt x="91" y="465"/>
                  </a:lnTo>
                  <a:lnTo>
                    <a:pt x="0" y="396"/>
                  </a:lnTo>
                  <a:close/>
                </a:path>
              </a:pathLst>
            </a:custGeom>
            <a:noFill/>
            <a:ln w="26988" cap="flat">
              <a:solidFill>
                <a:srgbClr val="385D8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323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Exploit</a:t>
            </a:r>
          </a:p>
        </p:txBody>
      </p:sp>
      <p:sp>
        <p:nvSpPr>
          <p:cNvPr id="2" name="Content Placeholder 1"/>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3812" y="1600200"/>
            <a:ext cx="9524998" cy="5029200"/>
          </a:xfrm>
          <a:prstGeom prst="rect">
            <a:avLst/>
          </a:prstGeom>
        </p:spPr>
      </p:pic>
    </p:spTree>
    <p:extLst>
      <p:ext uri="{BB962C8B-B14F-4D97-AF65-F5344CB8AC3E}">
        <p14:creationId xmlns:p14="http://schemas.microsoft.com/office/powerpoint/2010/main" val="341368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whoami</a:t>
            </a:r>
            <a:endParaRPr lang="en-US" dirty="0"/>
          </a:p>
        </p:txBody>
      </p:sp>
      <p:pic>
        <p:nvPicPr>
          <p:cNvPr id="4" name="Content Placeholder 3"/>
          <p:cNvPicPr>
            <a:picLocks noGrp="1" noChangeAspect="1"/>
          </p:cNvPicPr>
          <p:nvPr>
            <p:ph idx="1"/>
          </p:nvPr>
        </p:nvPicPr>
        <p:blipFill>
          <a:blip r:embed="rId2"/>
          <a:stretch>
            <a:fillRect/>
          </a:stretch>
        </p:blipFill>
        <p:spPr>
          <a:xfrm>
            <a:off x="3104309" y="1600200"/>
            <a:ext cx="5980206" cy="4525963"/>
          </a:xfrm>
          <a:prstGeom prst="rect">
            <a:avLst/>
          </a:prstGeom>
        </p:spPr>
      </p:pic>
    </p:spTree>
    <p:extLst>
      <p:ext uri="{BB962C8B-B14F-4D97-AF65-F5344CB8AC3E}">
        <p14:creationId xmlns:p14="http://schemas.microsoft.com/office/powerpoint/2010/main" val="66335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May 11, 2017</a:t>
            </a:r>
          </a:p>
        </p:txBody>
      </p:sp>
      <p:sp>
        <p:nvSpPr>
          <p:cNvPr id="4" name="Title 3"/>
          <p:cNvSpPr>
            <a:spLocks noGrp="1"/>
          </p:cNvSpPr>
          <p:nvPr>
            <p:ph type="ctrTitle"/>
          </p:nvPr>
        </p:nvSpPr>
        <p:spPr/>
        <p:txBody>
          <a:bodyPr/>
          <a:lstStyle/>
          <a:p>
            <a:r>
              <a:rPr lang="en-US" dirty="0"/>
              <a:t>Secure Programming in C</a:t>
            </a:r>
          </a:p>
        </p:txBody>
      </p:sp>
      <p:sp>
        <p:nvSpPr>
          <p:cNvPr id="5" name="Subtitle 4"/>
          <p:cNvSpPr>
            <a:spLocks noGrp="1"/>
          </p:cNvSpPr>
          <p:nvPr>
            <p:ph type="subTitle" idx="1"/>
          </p:nvPr>
        </p:nvSpPr>
        <p:spPr/>
        <p:txBody>
          <a:bodyPr>
            <a:normAutofit/>
          </a:bodyPr>
          <a:lstStyle/>
          <a:p>
            <a:r>
              <a:rPr lang="en-US" dirty="0"/>
              <a:t>Professor: Dr. </a:t>
            </a:r>
            <a:r>
              <a:rPr lang="en-US" dirty="0" err="1"/>
              <a:t>Dharmalingam</a:t>
            </a:r>
            <a:r>
              <a:rPr lang="en-US" dirty="0"/>
              <a:t> </a:t>
            </a:r>
            <a:r>
              <a:rPr lang="en-US" dirty="0" err="1"/>
              <a:t>Ganesan</a:t>
            </a:r>
            <a:endParaRPr lang="en-US" dirty="0"/>
          </a:p>
          <a:p>
            <a:endParaRPr lang="en-US" dirty="0"/>
          </a:p>
          <a:p>
            <a:r>
              <a:rPr lang="en-US" dirty="0"/>
              <a:t>TA: </a:t>
            </a:r>
            <a:r>
              <a:rPr lang="en-US" dirty="0" err="1"/>
              <a:t>Akshaya</a:t>
            </a:r>
            <a:r>
              <a:rPr lang="en-US" dirty="0"/>
              <a:t> Jayaram</a:t>
            </a:r>
          </a:p>
        </p:txBody>
      </p:sp>
      <p:sp>
        <p:nvSpPr>
          <p:cNvPr id="8" name="TextBox 7"/>
          <p:cNvSpPr txBox="1"/>
          <p:nvPr/>
        </p:nvSpPr>
        <p:spPr>
          <a:xfrm>
            <a:off x="6094413" y="609600"/>
            <a:ext cx="4571999" cy="757130"/>
          </a:xfrm>
          <a:prstGeom prst="rect">
            <a:avLst/>
          </a:prstGeom>
          <a:noFill/>
        </p:spPr>
        <p:txBody>
          <a:bodyPr wrap="square" rtlCol="0">
            <a:spAutoFit/>
          </a:bodyPr>
          <a:lstStyle/>
          <a:p>
            <a:pPr marL="0" marR="0" lvl="0" indent="0" algn="r" defTabSz="914400" rtl="0" eaLnBrk="1" fontAlgn="auto" latinLnBrk="0" hangingPunct="1">
              <a:lnSpc>
                <a:spcPct val="90000"/>
              </a:lnSpc>
              <a:spcBef>
                <a:spcPts val="0"/>
              </a:spcBef>
              <a:spcAft>
                <a:spcPts val="0"/>
              </a:spcAft>
              <a:buClrTx/>
              <a:buSzTx/>
              <a:buFontTx/>
              <a:buNone/>
              <a:tabLst/>
              <a:defRPr/>
            </a:pPr>
            <a:r>
              <a:rPr lang="en-US" sz="2400" dirty="0">
                <a:solidFill>
                  <a:prstClr val="white"/>
                </a:solidFill>
                <a:latin typeface="Century Gothic" panose="020B0502020202020204"/>
              </a:rPr>
              <a:t>ENPM 691 Project</a:t>
            </a:r>
            <a:endPar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r" defTabSz="914400" rtl="0" eaLnBrk="1" fontAlgn="auto" latinLnBrk="0" hangingPunct="1">
              <a:lnSpc>
                <a:spcPct val="9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9672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Impacts of Dirty COW</a:t>
            </a:r>
            <a:endParaRPr lang="en-US" dirty="0"/>
          </a:p>
        </p:txBody>
      </p:sp>
      <p:sp>
        <p:nvSpPr>
          <p:cNvPr id="6" name="Content Placeholder 5"/>
          <p:cNvSpPr>
            <a:spLocks noGrp="1"/>
          </p:cNvSpPr>
          <p:nvPr>
            <p:ph sz="half" idx="1"/>
          </p:nvPr>
        </p:nvSpPr>
        <p:spPr>
          <a:xfrm>
            <a:off x="684212" y="1752600"/>
            <a:ext cx="9143999" cy="4267200"/>
          </a:xfrm>
        </p:spPr>
        <p:txBody>
          <a:bodyPr>
            <a:normAutofit/>
          </a:bodyPr>
          <a:lstStyle/>
          <a:p>
            <a:pPr lvl="0">
              <a:buClr>
                <a:srgbClr val="212745"/>
              </a:buClr>
            </a:pPr>
            <a:r>
              <a:rPr lang="en-US" dirty="0" smtClean="0"/>
              <a:t>An </a:t>
            </a:r>
            <a:r>
              <a:rPr lang="en-US" dirty="0"/>
              <a:t>unprivileged local user could use this flaw to write to otherwise read only memory mappings and thus increase their privileges on the system. </a:t>
            </a:r>
            <a:endParaRPr lang="en-US" dirty="0" smtClean="0"/>
          </a:p>
          <a:p>
            <a:pPr lvl="0">
              <a:buClr>
                <a:srgbClr val="212745"/>
              </a:buClr>
            </a:pPr>
            <a:r>
              <a:rPr lang="en-US" dirty="0" smtClean="0"/>
              <a:t>This flaw allows an attacker with a local system account to modify on-disk binaries, bypassing the standard permission mechanism that would prevent modification with appropriate permission.</a:t>
            </a:r>
            <a:endParaRPr lang="en-US" dirty="0"/>
          </a:p>
          <a:p>
            <a:pPr marL="0" indent="0">
              <a:buNone/>
            </a:pPr>
            <a:endParaRPr lang="en-US"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Race Condition?</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970139141"/>
              </p:ext>
            </p:extLst>
          </p:nvPr>
        </p:nvGraphicFramePr>
        <p:xfrm>
          <a:off x="379412" y="1905000"/>
          <a:ext cx="5562600" cy="4326636"/>
        </p:xfrm>
        <a:graphic>
          <a:graphicData uri="http://schemas.openxmlformats.org/drawingml/2006/table">
            <a:tbl>
              <a:tblPr/>
              <a:tblGrid>
                <a:gridCol w="1676400">
                  <a:extLst>
                    <a:ext uri="{9D8B030D-6E8A-4147-A177-3AD203B41FA5}">
                      <a16:colId xmlns:a16="http://schemas.microsoft.com/office/drawing/2014/main" val="3138298025"/>
                    </a:ext>
                  </a:extLst>
                </a:gridCol>
                <a:gridCol w="1828800">
                  <a:extLst>
                    <a:ext uri="{9D8B030D-6E8A-4147-A177-3AD203B41FA5}">
                      <a16:colId xmlns:a16="http://schemas.microsoft.com/office/drawing/2014/main" val="3312568467"/>
                    </a:ext>
                  </a:extLst>
                </a:gridCol>
                <a:gridCol w="1066800">
                  <a:extLst>
                    <a:ext uri="{9D8B030D-6E8A-4147-A177-3AD203B41FA5}">
                      <a16:colId xmlns:a16="http://schemas.microsoft.com/office/drawing/2014/main" val="3469369951"/>
                    </a:ext>
                  </a:extLst>
                </a:gridCol>
                <a:gridCol w="990600">
                  <a:extLst>
                    <a:ext uri="{9D8B030D-6E8A-4147-A177-3AD203B41FA5}">
                      <a16:colId xmlns:a16="http://schemas.microsoft.com/office/drawing/2014/main" val="1361994519"/>
                    </a:ext>
                  </a:extLst>
                </a:gridCol>
              </a:tblGrid>
              <a:tr h="533400">
                <a:tc>
                  <a:txBody>
                    <a:bodyPr/>
                    <a:lstStyle/>
                    <a:p>
                      <a:r>
                        <a:rPr lang="en-US" sz="1800" b="0" i="0" dirty="0">
                          <a:solidFill>
                            <a:schemeClr val="bg1"/>
                          </a:solidFill>
                          <a:latin typeface="Times New Roman" panose="02020603050405020304" pitchFamily="18" charset="0"/>
                          <a:cs typeface="Times New Roman" panose="02020603050405020304" pitchFamily="18" charset="0"/>
                        </a:rPr>
                        <a:t>Thread 1</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Thread 2</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Integer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038395098"/>
                  </a:ext>
                </a:extLst>
              </a:tr>
              <a:tr h="533400">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325268180"/>
                  </a:ext>
                </a:extLst>
              </a:tr>
              <a:tr h="533400">
                <a:tc>
                  <a:txBody>
                    <a:bodyPr/>
                    <a:lstStyle/>
                    <a:p>
                      <a:r>
                        <a:rPr lang="en-US" sz="1800" b="0" i="0">
                          <a:solidFill>
                            <a:schemeClr val="bg1"/>
                          </a:solidFill>
                          <a:latin typeface="Times New Roman" panose="02020603050405020304" pitchFamily="18" charset="0"/>
                          <a:cs typeface="Times New Roman" panose="02020603050405020304" pitchFamily="18" charset="0"/>
                        </a:rPr>
                        <a:t>read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072720991"/>
                  </a:ext>
                </a:extLst>
              </a:tr>
              <a:tr h="533400">
                <a:tc>
                  <a:txBody>
                    <a:bodyPr/>
                    <a:lstStyle/>
                    <a:p>
                      <a:r>
                        <a:rPr lang="en-US" sz="1800" b="1" i="0" u="sng" dirty="0">
                          <a:solidFill>
                            <a:schemeClr val="tx1"/>
                          </a:solidFill>
                          <a:effectLst/>
                          <a:latin typeface="Times New Roman" panose="02020603050405020304" pitchFamily="18" charset="0"/>
                          <a:cs typeface="Times New Roman" panose="02020603050405020304" pitchFamily="18" charset="0"/>
                        </a:rPr>
                        <a:t>increase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889102649"/>
                  </a:ext>
                </a:extLst>
              </a:tr>
              <a:tr h="533400">
                <a:tc>
                  <a:txBody>
                    <a:bodyPr/>
                    <a:lstStyle/>
                    <a:p>
                      <a:r>
                        <a:rPr lang="en-US" sz="1800" b="0" i="0" dirty="0">
                          <a:solidFill>
                            <a:schemeClr val="bg1"/>
                          </a:solidFill>
                          <a:latin typeface="Times New Roman" panose="02020603050405020304" pitchFamily="18" charset="0"/>
                          <a:cs typeface="Times New Roman" panose="02020603050405020304" pitchFamily="18" charset="0"/>
                        </a:rPr>
                        <a:t>write back</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1</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188772380"/>
                  </a:ext>
                </a:extLst>
              </a:tr>
              <a:tr h="533400">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read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1</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2713414"/>
                  </a:ext>
                </a:extLst>
              </a:tr>
              <a:tr h="533400">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1" i="0" dirty="0">
                          <a:solidFill>
                            <a:schemeClr val="tx1"/>
                          </a:solidFill>
                          <a:effectLst/>
                          <a:latin typeface="Times New Roman" panose="02020603050405020304" pitchFamily="18" charset="0"/>
                          <a:cs typeface="Times New Roman" panose="02020603050405020304" pitchFamily="18" charset="0"/>
                        </a:rPr>
                        <a:t>increase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tx1"/>
                          </a:solidFill>
                          <a:latin typeface="Times New Roman" panose="02020603050405020304" pitchFamily="18" charset="0"/>
                          <a:cs typeface="Times New Roman" panose="02020603050405020304" pitchFamily="18" charset="0"/>
                        </a:rPr>
                        <a:t>1</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748595812"/>
                  </a:ext>
                </a:extLst>
              </a:tr>
              <a:tr h="533400">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write back</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2</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649511211"/>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4165095444"/>
              </p:ext>
            </p:extLst>
          </p:nvPr>
        </p:nvGraphicFramePr>
        <p:xfrm>
          <a:off x="6246812" y="1905000"/>
          <a:ext cx="5486400" cy="4326636"/>
        </p:xfrm>
        <a:graphic>
          <a:graphicData uri="http://schemas.openxmlformats.org/drawingml/2006/table">
            <a:tbl>
              <a:tblPr/>
              <a:tblGrid>
                <a:gridCol w="1600200">
                  <a:extLst>
                    <a:ext uri="{9D8B030D-6E8A-4147-A177-3AD203B41FA5}">
                      <a16:colId xmlns:a16="http://schemas.microsoft.com/office/drawing/2014/main" val="3801227190"/>
                    </a:ext>
                  </a:extLst>
                </a:gridCol>
                <a:gridCol w="1905000">
                  <a:extLst>
                    <a:ext uri="{9D8B030D-6E8A-4147-A177-3AD203B41FA5}">
                      <a16:colId xmlns:a16="http://schemas.microsoft.com/office/drawing/2014/main" val="1664672518"/>
                    </a:ext>
                  </a:extLst>
                </a:gridCol>
                <a:gridCol w="1066800">
                  <a:extLst>
                    <a:ext uri="{9D8B030D-6E8A-4147-A177-3AD203B41FA5}">
                      <a16:colId xmlns:a16="http://schemas.microsoft.com/office/drawing/2014/main" val="251626836"/>
                    </a:ext>
                  </a:extLst>
                </a:gridCol>
                <a:gridCol w="914400">
                  <a:extLst>
                    <a:ext uri="{9D8B030D-6E8A-4147-A177-3AD203B41FA5}">
                      <a16:colId xmlns:a16="http://schemas.microsoft.com/office/drawing/2014/main" val="2699806410"/>
                    </a:ext>
                  </a:extLst>
                </a:gridCol>
              </a:tblGrid>
              <a:tr h="533400">
                <a:tc>
                  <a:txBody>
                    <a:bodyPr/>
                    <a:lstStyle/>
                    <a:p>
                      <a:r>
                        <a:rPr lang="en-US" sz="1800" b="0" i="0" dirty="0">
                          <a:solidFill>
                            <a:schemeClr val="bg1"/>
                          </a:solidFill>
                          <a:latin typeface="Times New Roman" panose="02020603050405020304" pitchFamily="18" charset="0"/>
                          <a:cs typeface="Times New Roman" panose="02020603050405020304" pitchFamily="18" charset="0"/>
                        </a:rPr>
                        <a:t>Thread 1</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Thread 2</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Integer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423466932"/>
                  </a:ext>
                </a:extLst>
              </a:tr>
              <a:tr h="533400">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277948478"/>
                  </a:ext>
                </a:extLst>
              </a:tr>
              <a:tr h="533400">
                <a:tc>
                  <a:txBody>
                    <a:bodyPr/>
                    <a:lstStyle/>
                    <a:p>
                      <a:r>
                        <a:rPr lang="en-US" sz="1800" b="0" i="0">
                          <a:solidFill>
                            <a:schemeClr val="bg1"/>
                          </a:solidFill>
                          <a:latin typeface="Times New Roman" panose="02020603050405020304" pitchFamily="18" charset="0"/>
                          <a:cs typeface="Times New Roman" panose="02020603050405020304" pitchFamily="18" charset="0"/>
                        </a:rPr>
                        <a:t>read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854803798"/>
                  </a:ext>
                </a:extLst>
              </a:tr>
              <a:tr h="533400">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read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14153363"/>
                  </a:ext>
                </a:extLst>
              </a:tr>
              <a:tr h="533400">
                <a:tc>
                  <a:txBody>
                    <a:bodyPr/>
                    <a:lstStyle/>
                    <a:p>
                      <a:r>
                        <a:rPr lang="en-US" sz="1800" b="1" i="0" u="sng" dirty="0">
                          <a:solidFill>
                            <a:schemeClr val="tx1"/>
                          </a:solidFill>
                          <a:effectLst/>
                          <a:latin typeface="Times New Roman" panose="02020603050405020304" pitchFamily="18" charset="0"/>
                          <a:cs typeface="Times New Roman" panose="02020603050405020304" pitchFamily="18" charset="0"/>
                        </a:rPr>
                        <a:t>increase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55369862"/>
                  </a:ext>
                </a:extLst>
              </a:tr>
              <a:tr h="533400">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1" i="0" u="sng" dirty="0">
                          <a:solidFill>
                            <a:schemeClr val="tx1"/>
                          </a:solidFill>
                          <a:effectLst/>
                          <a:latin typeface="Times New Roman" panose="02020603050405020304" pitchFamily="18" charset="0"/>
                          <a:cs typeface="Times New Roman" panose="02020603050405020304" pitchFamily="18" charset="0"/>
                        </a:rPr>
                        <a:t>increase value</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dirty="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tx1"/>
                          </a:solidFill>
                          <a:latin typeface="Times New Roman" panose="02020603050405020304" pitchFamily="18" charset="0"/>
                          <a:cs typeface="Times New Roman" panose="02020603050405020304" pitchFamily="18" charset="0"/>
                        </a:rPr>
                        <a:t>0</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747282920"/>
                  </a:ext>
                </a:extLst>
              </a:tr>
              <a:tr h="533400">
                <a:tc>
                  <a:txBody>
                    <a:bodyPr/>
                    <a:lstStyle/>
                    <a:p>
                      <a:r>
                        <a:rPr lang="en-US" sz="1800" b="0" i="0">
                          <a:solidFill>
                            <a:schemeClr val="bg1"/>
                          </a:solidFill>
                          <a:latin typeface="Times New Roman" panose="02020603050405020304" pitchFamily="18" charset="0"/>
                          <a:cs typeface="Times New Roman" panose="02020603050405020304" pitchFamily="18" charset="0"/>
                        </a:rPr>
                        <a:t>write back</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1</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581616934"/>
                  </a:ext>
                </a:extLst>
              </a:tr>
              <a:tr h="533400">
                <a:tc>
                  <a:txBody>
                    <a:bodyPr/>
                    <a:lstStyle/>
                    <a:p>
                      <a:endParaRPr lang="en-US" sz="1800" b="0" i="0">
                        <a:solidFill>
                          <a:schemeClr val="bg1"/>
                        </a:solidFill>
                        <a:latin typeface="Times New Roman" panose="02020603050405020304" pitchFamily="18" charset="0"/>
                        <a:cs typeface="Times New Roman" panose="02020603050405020304" pitchFamily="18" charset="0"/>
                      </a:endParaRP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write back</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a:solidFill>
                            <a:schemeClr val="bg1"/>
                          </a:solidFill>
                          <a:latin typeface="Times New Roman" panose="02020603050405020304" pitchFamily="18" charset="0"/>
                          <a:cs typeface="Times New Roman" panose="02020603050405020304" pitchFamily="18" charset="0"/>
                        </a:rPr>
                        <a:t>→</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800" b="0" i="0" dirty="0">
                          <a:solidFill>
                            <a:schemeClr val="bg1"/>
                          </a:solidFill>
                          <a:latin typeface="Times New Roman" panose="02020603050405020304" pitchFamily="18" charset="0"/>
                          <a:cs typeface="Times New Roman" panose="02020603050405020304" pitchFamily="18" charset="0"/>
                        </a:rPr>
                        <a:t>1</a:t>
                      </a:r>
                    </a:p>
                  </a:txBody>
                  <a:tcPr marL="44196" marR="44196" marT="22098" marB="220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6380353"/>
                  </a:ext>
                </a:extLst>
              </a:tr>
            </a:tbl>
          </a:graphicData>
        </a:graphic>
      </p:graphicFrame>
    </p:spTree>
    <p:extLst>
      <p:ext uri="{BB962C8B-B14F-4D97-AF65-F5344CB8AC3E}">
        <p14:creationId xmlns:p14="http://schemas.microsoft.com/office/powerpoint/2010/main" val="3281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a:t>
            </a:r>
            <a:r>
              <a:rPr lang="en-US" dirty="0" err="1" smtClean="0"/>
              <a:t>map</a:t>
            </a:r>
            <a:r>
              <a:rPr lang="en-US" dirty="0" smtClean="0"/>
              <a:t>()</a:t>
            </a:r>
            <a:endParaRPr lang="en-US" dirty="0"/>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412" y="4533900"/>
            <a:ext cx="103536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1587500"/>
            <a:ext cx="56007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132512" y="1758434"/>
            <a:ext cx="5372100" cy="369332"/>
          </a:xfrm>
          <a:prstGeom prst="rect">
            <a:avLst/>
          </a:prstGeom>
          <a:noFill/>
        </p:spPr>
        <p:txBody>
          <a:bodyPr wrap="square" rtlCol="0">
            <a:spAutoFit/>
          </a:bodyPr>
          <a:lstStyle/>
          <a:p>
            <a:r>
              <a:rPr lang="en-US" dirty="0" smtClean="0"/>
              <a:t>#Open File as read only</a:t>
            </a:r>
            <a:endParaRPr lang="en-US" dirty="0"/>
          </a:p>
        </p:txBody>
      </p:sp>
      <p:sp>
        <p:nvSpPr>
          <p:cNvPr id="8" name="TextBox 7"/>
          <p:cNvSpPr txBox="1"/>
          <p:nvPr/>
        </p:nvSpPr>
        <p:spPr>
          <a:xfrm>
            <a:off x="6132512" y="2331521"/>
            <a:ext cx="5372100" cy="369332"/>
          </a:xfrm>
          <a:prstGeom prst="rect">
            <a:avLst/>
          </a:prstGeom>
          <a:noFill/>
        </p:spPr>
        <p:txBody>
          <a:bodyPr wrap="square" rtlCol="0">
            <a:spAutoFit/>
          </a:bodyPr>
          <a:lstStyle/>
          <a:p>
            <a:r>
              <a:rPr lang="en-US" dirty="0" smtClean="0"/>
              <a:t>#gets info about the file</a:t>
            </a:r>
            <a:endParaRPr lang="en-US" dirty="0"/>
          </a:p>
        </p:txBody>
      </p:sp>
      <p:sp>
        <p:nvSpPr>
          <p:cNvPr id="11" name="TextBox 10"/>
          <p:cNvSpPr txBox="1"/>
          <p:nvPr/>
        </p:nvSpPr>
        <p:spPr>
          <a:xfrm>
            <a:off x="6132512" y="2853253"/>
            <a:ext cx="5372100" cy="369332"/>
          </a:xfrm>
          <a:prstGeom prst="rect">
            <a:avLst/>
          </a:prstGeom>
          <a:noFill/>
        </p:spPr>
        <p:txBody>
          <a:bodyPr wrap="square" rtlCol="0">
            <a:spAutoFit/>
          </a:bodyPr>
          <a:lstStyle/>
          <a:p>
            <a:r>
              <a:rPr lang="en-US" dirty="0" smtClean="0"/>
              <a:t>#name the input file</a:t>
            </a:r>
            <a:endParaRPr lang="en-US" dirty="0"/>
          </a:p>
        </p:txBody>
      </p:sp>
      <p:sp>
        <p:nvSpPr>
          <p:cNvPr id="12" name="TextBox 11"/>
          <p:cNvSpPr txBox="1"/>
          <p:nvPr/>
        </p:nvSpPr>
        <p:spPr>
          <a:xfrm>
            <a:off x="1011236" y="3581400"/>
            <a:ext cx="9067800" cy="815608"/>
          </a:xfrm>
          <a:prstGeom prst="rect">
            <a:avLst/>
          </a:prstGeom>
          <a:noFill/>
        </p:spPr>
        <p:txBody>
          <a:bodyPr wrap="square" rtlCol="0">
            <a:spAutoFit/>
          </a:bodyPr>
          <a:lstStyle/>
          <a:p>
            <a:r>
              <a:rPr lang="en-US" dirty="0" err="1" smtClean="0"/>
              <a:t>mmap</a:t>
            </a:r>
            <a:r>
              <a:rPr lang="en-US" dirty="0" smtClean="0"/>
              <a:t>() establishes a mapping between a process’ address space and a file</a:t>
            </a:r>
          </a:p>
          <a:p>
            <a:endParaRPr lang="en-US" sz="1000" dirty="0" smtClean="0"/>
          </a:p>
          <a:p>
            <a:r>
              <a:rPr lang="en-US" dirty="0" smtClean="0"/>
              <a:t>PROT_READ – Data can be read, MAP_PRIVATE – Changes are private</a:t>
            </a:r>
            <a:endParaRPr lang="en-US" dirty="0"/>
          </a:p>
        </p:txBody>
      </p:sp>
      <p:sp>
        <p:nvSpPr>
          <p:cNvPr id="9" name="TextBox 8"/>
          <p:cNvSpPr txBox="1"/>
          <p:nvPr/>
        </p:nvSpPr>
        <p:spPr>
          <a:xfrm>
            <a:off x="9828212" y="5867400"/>
            <a:ext cx="1905000" cy="369332"/>
          </a:xfrm>
          <a:prstGeom prst="rect">
            <a:avLst/>
          </a:prstGeom>
          <a:noFill/>
        </p:spPr>
        <p:txBody>
          <a:bodyPr wrap="square" rtlCol="0">
            <a:spAutoFit/>
          </a:bodyPr>
          <a:lstStyle/>
          <a:p>
            <a:r>
              <a:rPr lang="en-US" dirty="0" smtClean="0"/>
              <a:t>F=open(…)</a:t>
            </a:r>
            <a:endParaRPr lang="en-US" dirty="0"/>
          </a:p>
        </p:txBody>
      </p:sp>
      <p:cxnSp>
        <p:nvCxnSpPr>
          <p:cNvPr id="13" name="Straight Arrow Connector 12"/>
          <p:cNvCxnSpPr/>
          <p:nvPr/>
        </p:nvCxnSpPr>
        <p:spPr>
          <a:xfrm flipV="1">
            <a:off x="9980612" y="5181600"/>
            <a:ext cx="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01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threads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612" y="2362200"/>
            <a:ext cx="90582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42412" y="1567934"/>
            <a:ext cx="1905000" cy="369332"/>
          </a:xfrm>
          <a:prstGeom prst="rect">
            <a:avLst/>
          </a:prstGeom>
          <a:noFill/>
        </p:spPr>
        <p:txBody>
          <a:bodyPr wrap="square" rtlCol="0">
            <a:spAutoFit/>
          </a:bodyPr>
          <a:lstStyle/>
          <a:p>
            <a:r>
              <a:rPr lang="en-US" dirty="0" smtClean="0"/>
              <a:t>input file</a:t>
            </a:r>
            <a:endParaRPr lang="en-US" dirty="0"/>
          </a:p>
        </p:txBody>
      </p:sp>
      <p:cxnSp>
        <p:nvCxnSpPr>
          <p:cNvPr id="6" name="Straight Arrow Connector 5"/>
          <p:cNvCxnSpPr/>
          <p:nvPr/>
        </p:nvCxnSpPr>
        <p:spPr>
          <a:xfrm flipH="1">
            <a:off x="7923212" y="1752600"/>
            <a:ext cx="10668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51812" y="4191000"/>
            <a:ext cx="3048000" cy="646331"/>
          </a:xfrm>
          <a:prstGeom prst="rect">
            <a:avLst/>
          </a:prstGeom>
          <a:noFill/>
        </p:spPr>
        <p:txBody>
          <a:bodyPr wrap="square" rtlCol="0">
            <a:spAutoFit/>
          </a:bodyPr>
          <a:lstStyle/>
          <a:p>
            <a:r>
              <a:rPr lang="en-US" dirty="0" smtClean="0"/>
              <a:t>input string used to overwrite the input file</a:t>
            </a:r>
            <a:endParaRPr lang="en-US" dirty="0"/>
          </a:p>
        </p:txBody>
      </p:sp>
      <p:cxnSp>
        <p:nvCxnSpPr>
          <p:cNvPr id="8" name="Straight Arrow Connector 7"/>
          <p:cNvCxnSpPr/>
          <p:nvPr/>
        </p:nvCxnSpPr>
        <p:spPr>
          <a:xfrm flipV="1">
            <a:off x="8304212" y="3429000"/>
            <a:ext cx="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9012" y="4237166"/>
            <a:ext cx="4953000" cy="1200329"/>
          </a:xfrm>
          <a:prstGeom prst="rect">
            <a:avLst/>
          </a:prstGeom>
          <a:noFill/>
        </p:spPr>
        <p:txBody>
          <a:bodyPr wrap="square" rtlCol="0">
            <a:spAutoFit/>
          </a:bodyPr>
          <a:lstStyle/>
          <a:p>
            <a:r>
              <a:rPr lang="en-US" sz="3600" dirty="0" smtClean="0"/>
              <a:t>This creates the race condition!</a:t>
            </a:r>
            <a:endParaRPr lang="en-US" sz="3600" dirty="0"/>
          </a:p>
        </p:txBody>
      </p:sp>
    </p:spTree>
    <p:extLst>
      <p:ext uri="{BB962C8B-B14F-4D97-AF65-F5344CB8AC3E}">
        <p14:creationId xmlns:p14="http://schemas.microsoft.com/office/powerpoint/2010/main" val="298766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Madvise</a:t>
            </a:r>
            <a:r>
              <a:rPr lang="en-US" dirty="0" smtClean="0"/>
              <a:t> Thread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605" y="3227999"/>
            <a:ext cx="7262813" cy="827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2623" y="2281535"/>
            <a:ext cx="8027181" cy="923330"/>
          </a:xfrm>
          <a:prstGeom prst="rect">
            <a:avLst/>
          </a:prstGeom>
          <a:noFill/>
        </p:spPr>
        <p:txBody>
          <a:bodyPr wrap="square" rtlCol="0">
            <a:spAutoFit/>
          </a:bodyPr>
          <a:lstStyle/>
          <a:p>
            <a:r>
              <a:rPr lang="en-US" dirty="0" err="1" smtClean="0"/>
              <a:t>madvise</a:t>
            </a:r>
            <a:r>
              <a:rPr lang="en-US" dirty="0" smtClean="0"/>
              <a:t>() is a system call used to give advice or directions to the kernel about the given address with size length bytes.  The goal is to improve system or application performance (i.e. read-ahead, caching)</a:t>
            </a:r>
            <a:endParaRPr lang="en-US" dirty="0"/>
          </a:p>
        </p:txBody>
      </p:sp>
      <p:sp>
        <p:nvSpPr>
          <p:cNvPr id="5" name="Rectangle 3"/>
          <p:cNvSpPr>
            <a:spLocks noChangeArrowheads="1"/>
          </p:cNvSpPr>
          <p:nvPr/>
        </p:nvSpPr>
        <p:spPr bwMode="auto">
          <a:xfrm>
            <a:off x="682622" y="1697174"/>
            <a:ext cx="80271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502000"/>
                </a:solidFill>
                <a:effectLst/>
                <a:latin typeface="Courier New" pitchFamily="49" charset="0"/>
                <a:cs typeface="Arial" pitchFamily="34" charset="0"/>
              </a:rPr>
              <a:t>int</a:t>
            </a:r>
            <a:r>
              <a:rPr kumimoji="0" lang="en-US" altLang="en-US" sz="2000" b="1" i="0" u="none" strike="noStrike" cap="none" normalizeH="0" baseline="0" dirty="0" smtClean="0">
                <a:ln>
                  <a:noFill/>
                </a:ln>
                <a:solidFill>
                  <a:srgbClr val="502000"/>
                </a:solidFill>
                <a:effectLst/>
                <a:latin typeface="Courier New" pitchFamily="49" charset="0"/>
                <a:cs typeface="Arial" pitchFamily="34" charset="0"/>
              </a:rPr>
              <a:t> </a:t>
            </a:r>
            <a:r>
              <a:rPr kumimoji="0" lang="en-US" altLang="en-US" sz="2000" b="1" i="0" u="none" strike="noStrike" cap="none" normalizeH="0" baseline="0" dirty="0" err="1" smtClean="0">
                <a:ln>
                  <a:noFill/>
                </a:ln>
                <a:solidFill>
                  <a:srgbClr val="502000"/>
                </a:solidFill>
                <a:effectLst/>
                <a:latin typeface="Courier New" pitchFamily="49" charset="0"/>
                <a:cs typeface="Arial" pitchFamily="34" charset="0"/>
              </a:rPr>
              <a:t>madvise</a:t>
            </a:r>
            <a:r>
              <a:rPr kumimoji="0" lang="en-US" altLang="en-US" sz="2000" b="1" i="0" u="none" strike="noStrike" cap="none" normalizeH="0" baseline="0" dirty="0" smtClean="0">
                <a:ln>
                  <a:noFill/>
                </a:ln>
                <a:solidFill>
                  <a:srgbClr val="502000"/>
                </a:solidFill>
                <a:effectLst/>
                <a:latin typeface="Courier New" pitchFamily="49" charset="0"/>
                <a:cs typeface="Arial" pitchFamily="34" charset="0"/>
              </a:rPr>
              <a:t>(void *</a:t>
            </a:r>
            <a:r>
              <a:rPr kumimoji="0" lang="en-US" altLang="en-US" sz="2000" b="0" i="1" u="none" strike="noStrike" cap="none" normalizeH="0" baseline="0" dirty="0" err="1" smtClean="0">
                <a:ln>
                  <a:noFill/>
                </a:ln>
                <a:solidFill>
                  <a:srgbClr val="006000"/>
                </a:solidFill>
                <a:effectLst/>
                <a:latin typeface="Courier New" pitchFamily="49" charset="0"/>
                <a:cs typeface="Arial" pitchFamily="34" charset="0"/>
              </a:rPr>
              <a:t>addr</a:t>
            </a:r>
            <a:r>
              <a:rPr kumimoji="0" lang="en-US" altLang="en-US" sz="2000" b="1" i="0" u="none" strike="noStrike" cap="none" normalizeH="0" baseline="0" dirty="0" smtClean="0">
                <a:ln>
                  <a:noFill/>
                </a:ln>
                <a:solidFill>
                  <a:srgbClr val="502000"/>
                </a:solidFill>
                <a:effectLst/>
                <a:latin typeface="Courier New" pitchFamily="49" charset="0"/>
                <a:cs typeface="Arial" pitchFamily="34" charset="0"/>
              </a:rPr>
              <a:t>, </a:t>
            </a:r>
            <a:r>
              <a:rPr kumimoji="0" lang="en-US" altLang="en-US" sz="2000" b="1" i="0" u="none" strike="noStrike" cap="none" normalizeH="0" baseline="0" dirty="0" err="1" smtClean="0">
                <a:ln>
                  <a:noFill/>
                </a:ln>
                <a:solidFill>
                  <a:srgbClr val="502000"/>
                </a:solidFill>
                <a:effectLst/>
                <a:latin typeface="Courier New" pitchFamily="49" charset="0"/>
                <a:cs typeface="Arial" pitchFamily="34" charset="0"/>
              </a:rPr>
              <a:t>size_t</a:t>
            </a:r>
            <a:r>
              <a:rPr kumimoji="0" lang="en-US" altLang="en-US" sz="2000" b="1" i="0" u="none" strike="noStrike" cap="none" normalizeH="0" baseline="0" dirty="0" smtClean="0">
                <a:ln>
                  <a:noFill/>
                </a:ln>
                <a:solidFill>
                  <a:srgbClr val="502000"/>
                </a:solidFill>
                <a:effectLst/>
                <a:latin typeface="Courier New" pitchFamily="49" charset="0"/>
                <a:cs typeface="Arial" pitchFamily="34" charset="0"/>
              </a:rPr>
              <a:t> </a:t>
            </a:r>
            <a:r>
              <a:rPr kumimoji="0" lang="en-US" altLang="en-US" sz="2000" b="0" i="1" u="none" strike="noStrike" cap="none" normalizeH="0" baseline="0" dirty="0" smtClean="0">
                <a:ln>
                  <a:noFill/>
                </a:ln>
                <a:solidFill>
                  <a:srgbClr val="006000"/>
                </a:solidFill>
                <a:effectLst/>
                <a:latin typeface="Courier New" pitchFamily="49" charset="0"/>
                <a:cs typeface="Arial" pitchFamily="34" charset="0"/>
              </a:rPr>
              <a:t>length</a:t>
            </a:r>
            <a:r>
              <a:rPr kumimoji="0" lang="en-US" altLang="en-US" sz="2000" b="1" i="0" u="none" strike="noStrike" cap="none" normalizeH="0" baseline="0" dirty="0" smtClean="0">
                <a:ln>
                  <a:noFill/>
                </a:ln>
                <a:solidFill>
                  <a:srgbClr val="502000"/>
                </a:solidFill>
                <a:effectLst/>
                <a:latin typeface="Courier New" pitchFamily="49" charset="0"/>
                <a:cs typeface="Arial" pitchFamily="34" charset="0"/>
              </a:rPr>
              <a:t>, </a:t>
            </a:r>
            <a:r>
              <a:rPr kumimoji="0" lang="en-US" altLang="en-US" sz="2000" b="1" i="0" u="none" strike="noStrike" cap="none" normalizeH="0" baseline="0" dirty="0" err="1" smtClean="0">
                <a:ln>
                  <a:noFill/>
                </a:ln>
                <a:solidFill>
                  <a:srgbClr val="502000"/>
                </a:solidFill>
                <a:effectLst/>
                <a:latin typeface="Courier New" pitchFamily="49" charset="0"/>
                <a:cs typeface="Arial" pitchFamily="34" charset="0"/>
              </a:rPr>
              <a:t>int</a:t>
            </a:r>
            <a:r>
              <a:rPr kumimoji="0" lang="en-US" altLang="en-US" sz="2000" b="1" i="0" u="none" strike="noStrike" cap="none" normalizeH="0" baseline="0" dirty="0" smtClean="0">
                <a:ln>
                  <a:noFill/>
                </a:ln>
                <a:solidFill>
                  <a:srgbClr val="502000"/>
                </a:solidFill>
                <a:effectLst/>
                <a:latin typeface="Courier New" pitchFamily="49" charset="0"/>
                <a:cs typeface="Arial" pitchFamily="34" charset="0"/>
              </a:rPr>
              <a:t> </a:t>
            </a:r>
            <a:r>
              <a:rPr kumimoji="0" lang="en-US" altLang="en-US" sz="2000" b="0" i="1" u="none" strike="noStrike" cap="none" normalizeH="0" baseline="0" dirty="0" smtClean="0">
                <a:ln>
                  <a:noFill/>
                </a:ln>
                <a:solidFill>
                  <a:srgbClr val="006000"/>
                </a:solidFill>
                <a:effectLst/>
                <a:latin typeface="Courier New" pitchFamily="49" charset="0"/>
                <a:cs typeface="Arial" pitchFamily="34" charset="0"/>
              </a:rPr>
              <a:t>advice</a:t>
            </a:r>
            <a:r>
              <a:rPr kumimoji="0" lang="en-US" altLang="en-US" sz="2000" b="1" i="0" u="none" strike="noStrike" cap="none" normalizeH="0" baseline="0" dirty="0" smtClean="0">
                <a:ln>
                  <a:noFill/>
                </a:ln>
                <a:solidFill>
                  <a:srgbClr val="502000"/>
                </a:solidFill>
                <a:effectLst/>
                <a:latin typeface="Courier New" pitchFamily="49" charset="0"/>
                <a:cs typeface="Arial" pitchFamily="34" charset="0"/>
              </a:rPr>
              <a:t>);</a:t>
            </a:r>
            <a:r>
              <a:rPr kumimoji="0" lang="en-US" alt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 name="Straight Arrow Connector 7"/>
          <p:cNvCxnSpPr/>
          <p:nvPr/>
        </p:nvCxnSpPr>
        <p:spPr>
          <a:xfrm flipV="1">
            <a:off x="2543379" y="3864754"/>
            <a:ext cx="533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037012" y="4017154"/>
            <a:ext cx="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094412" y="3864754"/>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13412" y="4245754"/>
            <a:ext cx="6019800" cy="1477328"/>
          </a:xfrm>
          <a:prstGeom prst="rect">
            <a:avLst/>
          </a:prstGeom>
          <a:noFill/>
        </p:spPr>
        <p:txBody>
          <a:bodyPr wrap="square" rtlCol="0">
            <a:spAutoFit/>
          </a:bodyPr>
          <a:lstStyle/>
          <a:p>
            <a:r>
              <a:rPr lang="en-US" dirty="0" smtClean="0"/>
              <a:t>Do not expect access in the near future. Subsequent accesses </a:t>
            </a:r>
            <a:r>
              <a:rPr lang="en-US" dirty="0"/>
              <a:t>of pages in the range will succeed, but will </a:t>
            </a:r>
            <a:r>
              <a:rPr lang="en-US" dirty="0" smtClean="0"/>
              <a:t>result in either </a:t>
            </a:r>
            <a:r>
              <a:rPr lang="en-US" b="1" dirty="0" smtClean="0"/>
              <a:t>repopulating </a:t>
            </a:r>
            <a:r>
              <a:rPr lang="en-US" b="1" dirty="0"/>
              <a:t>the memory contents </a:t>
            </a:r>
            <a:r>
              <a:rPr lang="en-US" dirty="0"/>
              <a:t>from the </a:t>
            </a:r>
            <a:r>
              <a:rPr lang="en-US" dirty="0" smtClean="0"/>
              <a:t>up-to-date contents </a:t>
            </a:r>
            <a:r>
              <a:rPr lang="en-US" dirty="0"/>
              <a:t>of the underlying mapped </a:t>
            </a:r>
            <a:r>
              <a:rPr lang="en-US" dirty="0" smtClean="0"/>
              <a:t>file or </a:t>
            </a:r>
            <a:r>
              <a:rPr lang="en-US" b="1" dirty="0" smtClean="0"/>
              <a:t>zero-fill-on-demand</a:t>
            </a:r>
            <a:r>
              <a:rPr lang="en-US" dirty="0" smtClean="0"/>
              <a:t> pages for private mappings. </a:t>
            </a:r>
            <a:endParaRPr lang="en-US" b="1" dirty="0"/>
          </a:p>
        </p:txBody>
      </p:sp>
      <p:sp>
        <p:nvSpPr>
          <p:cNvPr id="13" name="TextBox 12"/>
          <p:cNvSpPr txBox="1"/>
          <p:nvPr/>
        </p:nvSpPr>
        <p:spPr>
          <a:xfrm>
            <a:off x="3732212" y="4728438"/>
            <a:ext cx="1676400" cy="369332"/>
          </a:xfrm>
          <a:prstGeom prst="rect">
            <a:avLst/>
          </a:prstGeom>
          <a:noFill/>
        </p:spPr>
        <p:txBody>
          <a:bodyPr wrap="square" rtlCol="0">
            <a:spAutoFit/>
          </a:bodyPr>
          <a:lstStyle/>
          <a:p>
            <a:r>
              <a:rPr lang="en-US" dirty="0" smtClean="0"/>
              <a:t>100 bytes</a:t>
            </a:r>
            <a:endParaRPr lang="en-US" dirty="0"/>
          </a:p>
        </p:txBody>
      </p:sp>
      <p:sp>
        <p:nvSpPr>
          <p:cNvPr id="14" name="TextBox 13"/>
          <p:cNvSpPr txBox="1"/>
          <p:nvPr/>
        </p:nvSpPr>
        <p:spPr>
          <a:xfrm>
            <a:off x="1523282" y="4589939"/>
            <a:ext cx="1524000" cy="646331"/>
          </a:xfrm>
          <a:prstGeom prst="rect">
            <a:avLst/>
          </a:prstGeom>
          <a:noFill/>
        </p:spPr>
        <p:txBody>
          <a:bodyPr wrap="square" rtlCol="0">
            <a:spAutoFit/>
          </a:bodyPr>
          <a:lstStyle/>
          <a:p>
            <a:r>
              <a:rPr lang="en-US" dirty="0" smtClean="0"/>
              <a:t>Address to mapped file</a:t>
            </a:r>
            <a:endParaRPr lang="en-US" dirty="0"/>
          </a:p>
        </p:txBody>
      </p:sp>
    </p:spTree>
    <p:extLst>
      <p:ext uri="{BB962C8B-B14F-4D97-AF65-F5344CB8AC3E}">
        <p14:creationId xmlns:p14="http://schemas.microsoft.com/office/powerpoint/2010/main" val="229432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Procselfmem</a:t>
            </a:r>
            <a:r>
              <a:rPr lang="en-US" dirty="0" smtClean="0"/>
              <a:t> Thread</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349" y="1602343"/>
            <a:ext cx="59626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2170112" y="2133600"/>
            <a:ext cx="419100" cy="37516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503612" y="2092667"/>
            <a:ext cx="38100" cy="4570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494212" y="2145268"/>
            <a:ext cx="1295400" cy="4455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35524" y="2599352"/>
            <a:ext cx="6019800" cy="369332"/>
          </a:xfrm>
          <a:prstGeom prst="rect">
            <a:avLst/>
          </a:prstGeom>
          <a:noFill/>
        </p:spPr>
        <p:txBody>
          <a:bodyPr wrap="square" rtlCol="0">
            <a:spAutoFit/>
          </a:bodyPr>
          <a:lstStyle/>
          <a:p>
            <a:r>
              <a:rPr lang="en-US" dirty="0" smtClean="0"/>
              <a:t>This is a representation of the current process, “memory” </a:t>
            </a:r>
          </a:p>
        </p:txBody>
      </p:sp>
      <p:sp>
        <p:nvSpPr>
          <p:cNvPr id="9" name="TextBox 8"/>
          <p:cNvSpPr txBox="1"/>
          <p:nvPr/>
        </p:nvSpPr>
        <p:spPr>
          <a:xfrm>
            <a:off x="3122612" y="2571628"/>
            <a:ext cx="1143000" cy="646331"/>
          </a:xfrm>
          <a:prstGeom prst="rect">
            <a:avLst/>
          </a:prstGeom>
          <a:noFill/>
        </p:spPr>
        <p:txBody>
          <a:bodyPr wrap="square" rtlCol="0">
            <a:spAutoFit/>
          </a:bodyPr>
          <a:lstStyle/>
          <a:p>
            <a:r>
              <a:rPr lang="en-US" dirty="0" smtClean="0"/>
              <a:t>Current process</a:t>
            </a:r>
            <a:endParaRPr lang="en-US" dirty="0"/>
          </a:p>
        </p:txBody>
      </p:sp>
      <p:sp>
        <p:nvSpPr>
          <p:cNvPr id="10" name="TextBox 9"/>
          <p:cNvSpPr txBox="1"/>
          <p:nvPr/>
        </p:nvSpPr>
        <p:spPr>
          <a:xfrm>
            <a:off x="479834" y="2590800"/>
            <a:ext cx="2095500" cy="1200329"/>
          </a:xfrm>
          <a:prstGeom prst="rect">
            <a:avLst/>
          </a:prstGeom>
          <a:noFill/>
        </p:spPr>
        <p:txBody>
          <a:bodyPr wrap="square" rtlCol="0">
            <a:spAutoFit/>
          </a:bodyPr>
          <a:lstStyle/>
          <a:p>
            <a:r>
              <a:rPr lang="en-US" dirty="0" smtClean="0"/>
              <a:t>/</a:t>
            </a:r>
            <a:r>
              <a:rPr lang="en-US" dirty="0" err="1" smtClean="0"/>
              <a:t>Proc</a:t>
            </a:r>
            <a:r>
              <a:rPr lang="en-US" dirty="0" smtClean="0"/>
              <a:t> is a pseudo-file system that gives information about processes</a:t>
            </a:r>
            <a:endParaRPr lang="en-US" dirty="0"/>
          </a:p>
        </p:txBody>
      </p:sp>
      <p:sp>
        <p:nvSpPr>
          <p:cNvPr id="28" name="TextBox 27"/>
          <p:cNvSpPr txBox="1"/>
          <p:nvPr/>
        </p:nvSpPr>
        <p:spPr>
          <a:xfrm>
            <a:off x="493712" y="4191000"/>
            <a:ext cx="9502776" cy="461665"/>
          </a:xfrm>
          <a:prstGeom prst="rect">
            <a:avLst/>
          </a:prstGeom>
          <a:noFill/>
        </p:spPr>
        <p:txBody>
          <a:bodyPr wrap="square" rtlCol="0">
            <a:spAutoFit/>
          </a:bodyPr>
          <a:lstStyle/>
          <a:p>
            <a:r>
              <a:rPr lang="en-US" sz="2400" dirty="0" smtClean="0"/>
              <a:t>This creates a copy of the file that we’ve mapped into memory!</a:t>
            </a:r>
            <a:endParaRPr lang="en-US" sz="2400"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2" y="4953000"/>
            <a:ext cx="58578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Straight Arrow Connector 30"/>
          <p:cNvCxnSpPr/>
          <p:nvPr/>
        </p:nvCxnSpPr>
        <p:spPr>
          <a:xfrm flipH="1" flipV="1">
            <a:off x="6170612" y="5184522"/>
            <a:ext cx="1426334" cy="759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596946" y="4999856"/>
            <a:ext cx="4419600" cy="646331"/>
          </a:xfrm>
          <a:prstGeom prst="rect">
            <a:avLst/>
          </a:prstGeom>
          <a:noFill/>
        </p:spPr>
        <p:txBody>
          <a:bodyPr wrap="square" rtlCol="0">
            <a:spAutoFit/>
          </a:bodyPr>
          <a:lstStyle/>
          <a:p>
            <a:r>
              <a:rPr lang="en-US" dirty="0" smtClean="0"/>
              <a:t>Moves the cursor to the start of the copy of the input file.</a:t>
            </a:r>
          </a:p>
        </p:txBody>
      </p:sp>
      <p:cxnSp>
        <p:nvCxnSpPr>
          <p:cNvPr id="35" name="Straight Arrow Connector 34"/>
          <p:cNvCxnSpPr/>
          <p:nvPr/>
        </p:nvCxnSpPr>
        <p:spPr>
          <a:xfrm flipH="1" flipV="1">
            <a:off x="5141912" y="5814209"/>
            <a:ext cx="1527934" cy="2605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91312" y="5814209"/>
            <a:ext cx="4419600" cy="646331"/>
          </a:xfrm>
          <a:prstGeom prst="rect">
            <a:avLst/>
          </a:prstGeom>
          <a:noFill/>
        </p:spPr>
        <p:txBody>
          <a:bodyPr wrap="square" rtlCol="0">
            <a:spAutoFit/>
          </a:bodyPr>
          <a:lstStyle/>
          <a:p>
            <a:r>
              <a:rPr lang="en-US" dirty="0" smtClean="0"/>
              <a:t>Writes the user provided input string to the copy of the file.</a:t>
            </a:r>
          </a:p>
        </p:txBody>
      </p:sp>
    </p:spTree>
    <p:extLst>
      <p:ext uri="{BB962C8B-B14F-4D97-AF65-F5344CB8AC3E}">
        <p14:creationId xmlns:p14="http://schemas.microsoft.com/office/powerpoint/2010/main" val="108107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 need to look at </a:t>
            </a:r>
            <a:r>
              <a:rPr lang="en-US" smtClean="0"/>
              <a:t>this again</a:t>
            </a:r>
            <a:endParaRPr lang="en-US" dirty="0"/>
          </a:p>
        </p:txBody>
      </p:sp>
      <p:sp>
        <p:nvSpPr>
          <p:cNvPr id="3" name="Content Placeholder 2"/>
          <p:cNvSpPr>
            <a:spLocks noGrp="1"/>
          </p:cNvSpPr>
          <p:nvPr>
            <p:ph idx="1"/>
          </p:nvPr>
        </p:nvSpPr>
        <p:spPr>
          <a:xfrm>
            <a:off x="609441" y="1600200"/>
            <a:ext cx="10969943" cy="1828800"/>
          </a:xfrm>
        </p:spPr>
        <p:txBody>
          <a:bodyPr>
            <a:normAutofit/>
          </a:bodyPr>
          <a:lstStyle/>
          <a:p>
            <a:pPr marL="457200" indent="-457200">
              <a:buFont typeface="+mj-lt"/>
              <a:buAutoNum type="arabicPeriod"/>
            </a:pPr>
            <a:r>
              <a:rPr lang="en-US" dirty="0" smtClean="0"/>
              <a:t>Create a private mapping of the input file</a:t>
            </a:r>
          </a:p>
          <a:p>
            <a:pPr marL="457200" indent="-457200">
              <a:buFont typeface="+mj-lt"/>
              <a:buAutoNum type="arabicPeriod"/>
            </a:pPr>
            <a:r>
              <a:rPr lang="en-US" dirty="0" smtClean="0"/>
              <a:t>The mapping will not be access in the near future.</a:t>
            </a:r>
          </a:p>
          <a:p>
            <a:pPr marL="457200" indent="-457200">
              <a:buFont typeface="+mj-lt"/>
              <a:buAutoNum type="arabicPeriod"/>
            </a:pPr>
            <a:r>
              <a:rPr lang="en-US" dirty="0" smtClean="0"/>
              <a:t>Create </a:t>
            </a:r>
            <a:r>
              <a:rPr lang="en-US" dirty="0"/>
              <a:t>a copy of the </a:t>
            </a:r>
            <a:r>
              <a:rPr lang="en-US" dirty="0" smtClean="0"/>
              <a:t>file and write to it.</a:t>
            </a:r>
          </a:p>
          <a:p>
            <a:pPr marL="0" indent="0">
              <a:buNone/>
            </a:pPr>
            <a:endParaRPr lang="en-US" dirty="0"/>
          </a:p>
        </p:txBody>
      </p:sp>
    </p:spTree>
    <p:extLst>
      <p:ext uri="{BB962C8B-B14F-4D97-AF65-F5344CB8AC3E}">
        <p14:creationId xmlns:p14="http://schemas.microsoft.com/office/powerpoint/2010/main" val="393120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1046</Words>
  <Application>Microsoft Office PowerPoint</Application>
  <PresentationFormat>Custom</PresentationFormat>
  <Paragraphs>199</Paragraphs>
  <Slides>29</Slides>
  <Notes>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Courier New</vt:lpstr>
      <vt:lpstr>Times New Roman</vt:lpstr>
      <vt:lpstr>Office Theme</vt:lpstr>
      <vt:lpstr>Dirty C.O.W.</vt:lpstr>
      <vt:lpstr>Introduction</vt:lpstr>
      <vt:lpstr>Impacts of Dirty COW</vt:lpstr>
      <vt:lpstr>What is a Race Condition?</vt:lpstr>
      <vt:lpstr>mmap()</vt:lpstr>
      <vt:lpstr>Two threads</vt:lpstr>
      <vt:lpstr>Madvise Thread </vt:lpstr>
      <vt:lpstr>Procselfmem Thread</vt:lpstr>
      <vt:lpstr>Steps – need to look at this again</vt:lpstr>
      <vt:lpstr>What ends up happening?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Vulnerability</vt:lpstr>
      <vt:lpstr>Mitigation</vt:lpstr>
      <vt:lpstr>/etc/passwd file format</vt:lpstr>
      <vt:lpstr>Create ‘dummy’ accounts</vt:lpstr>
      <vt:lpstr>Find the offset of the dummy user in the /etc/passwd file</vt:lpstr>
      <vt:lpstr>Update the code</vt:lpstr>
      <vt:lpstr>Questions &amp; Discussion</vt:lpstr>
      <vt:lpstr>Source</vt:lpstr>
      <vt:lpstr>How it works</vt:lpstr>
      <vt:lpstr>Exploit</vt:lpstr>
      <vt:lpstr>whoami</vt:lpstr>
      <vt:lpstr>Secure Programming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2017-04-25T16:55:33Z</dcterms:created>
  <dcterms:modified xsi:type="dcterms:W3CDTF">2017-05-11T21:17:47Z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