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roxima Nova"/>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italic.fntdata"/><Relationship Id="rId14" Type="http://schemas.openxmlformats.org/officeDocument/2006/relationships/slide" Target="slides/slide10.xml"/><Relationship Id="rId36" Type="http://schemas.openxmlformats.org/officeDocument/2006/relationships/font" Target="fonts/ProximaNova-bold.fntdata"/><Relationship Id="rId17" Type="http://schemas.openxmlformats.org/officeDocument/2006/relationships/slide" Target="slides/slide13.xml"/><Relationship Id="rId39" Type="http://schemas.openxmlformats.org/officeDocument/2006/relationships/font" Target="fonts/AlfaSlabOne-regular.fntdata"/><Relationship Id="rId16" Type="http://schemas.openxmlformats.org/officeDocument/2006/relationships/slide" Target="slides/slide12.xml"/><Relationship Id="rId38" Type="http://schemas.openxmlformats.org/officeDocument/2006/relationships/font" Target="fonts/ProximaNov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s.umd.edu/class/spring2017/cmsc818O/papers/heartbleed.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s.umd.edu/class/spring2017/cmsc818O/papers/heartbleed.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s.umd.edu/class/spring2017/cmsc818O/papers/heartbleed.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Heartbleed: </a:t>
            </a:r>
            <a:r>
              <a:rPr lang="en-GB" u="sng">
                <a:solidFill>
                  <a:schemeClr val="hlink"/>
                </a:solidFill>
                <a:hlinkClick r:id="rId2"/>
              </a:rPr>
              <a:t>http://www.cs.umd.edu/class/spring2017/cmsc818O/papers/heartbleed.pdf</a:t>
            </a:r>
            <a:endParaRPr/>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000">
                <a:highlight>
                  <a:srgbClr val="FFFFFF"/>
                </a:highlight>
                <a:latin typeface="Verdana"/>
                <a:ea typeface="Verdana"/>
                <a:cs typeface="Verdana"/>
                <a:sym typeface="Verdana"/>
              </a:rPr>
              <a:t>anyone can run a log, since the log does not have to be trusted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000">
                <a:highlight>
                  <a:srgbClr val="FFFFFF"/>
                </a:highlight>
                <a:latin typeface="Verdana"/>
                <a:ea typeface="Verdana"/>
                <a:cs typeface="Verdana"/>
                <a:sym typeface="Verdana"/>
              </a:rPr>
              <a:t>Increasing the number of CT logs increases the cost of monitoring for domains and auditors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Font typeface="Proxima Nova"/>
              <a:buChar char="-"/>
            </a:pPr>
            <a:r>
              <a:rPr lang="en-GB" sz="1800">
                <a:solidFill>
                  <a:schemeClr val="dk2"/>
                </a:solidFill>
                <a:latin typeface="Proxima Nova"/>
                <a:ea typeface="Proxima Nova"/>
                <a:cs typeface="Proxima Nova"/>
                <a:sym typeface="Proxima Nova"/>
              </a:rPr>
              <a:t>Certificate disclosure of Internal host names.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&gt; State the 3 Design Principles for DCP:</a:t>
            </a:r>
            <a:endParaRPr/>
          </a:p>
          <a:p>
            <a:pPr indent="-298450" lvl="0" marL="457200" rtl="0">
              <a:spcBef>
                <a:spcPts val="0"/>
              </a:spcBef>
              <a:spcAft>
                <a:spcPts val="0"/>
              </a:spcAft>
              <a:buSzPts val="1100"/>
              <a:buAutoNum type="arabicPeriod"/>
            </a:pPr>
            <a:r>
              <a:rPr lang="en-GB"/>
              <a:t>Domain Specified Information</a:t>
            </a:r>
            <a:endParaRPr/>
          </a:p>
          <a:p>
            <a:pPr indent="-298450" lvl="0" marL="457200" rtl="0">
              <a:spcBef>
                <a:spcPts val="0"/>
              </a:spcBef>
              <a:spcAft>
                <a:spcPts val="0"/>
              </a:spcAft>
              <a:buSzPts val="1100"/>
              <a:buAutoNum type="arabicPeriod"/>
            </a:pPr>
            <a:r>
              <a:rPr lang="en-GB"/>
              <a:t>Blick-chain based storage</a:t>
            </a:r>
            <a:endParaRPr/>
          </a:p>
          <a:p>
            <a:pPr indent="-298450" lvl="0" marL="457200" rtl="0">
              <a:spcBef>
                <a:spcPts val="0"/>
              </a:spcBef>
              <a:spcAft>
                <a:spcPts val="0"/>
              </a:spcAft>
              <a:buSzPts val="1100"/>
              <a:buAutoNum type="arabicPeriod"/>
            </a:pPr>
            <a:r>
              <a:rPr lang="en-GB"/>
              <a:t>Policy Expressiveness</a:t>
            </a:r>
            <a:endParaRPr/>
          </a:p>
          <a:p>
            <a:pPr indent="0" lvl="0" marL="0" rtl="0">
              <a:spcBef>
                <a:spcPts val="0"/>
              </a:spcBef>
              <a:spcAft>
                <a:spcPts val="0"/>
              </a:spcAft>
              <a:buNone/>
            </a:pPr>
            <a:r>
              <a:rPr lang="en-GB"/>
              <a:t>&gt; DCP Contents</a:t>
            </a:r>
            <a:endParaRPr/>
          </a:p>
          <a:p>
            <a:pPr indent="0" lvl="0" marL="0" rtl="0">
              <a:spcBef>
                <a:spcPts val="0"/>
              </a:spcBef>
              <a:spcAft>
                <a:spcPts val="0"/>
              </a:spcAft>
              <a:buNone/>
            </a:pPr>
            <a:r>
              <a:rPr lang="en-GB"/>
              <a:t>&gt; Modular Check Contracts types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IKP contract, which contains the logic to carry out the functions described in Section 4.2, including registering CAs and domains. The IKP contract also maintains its own balance used to escrow funds and to provide rewards. The contract exists exactly once in IKP and is responsible for all CAs, domains, and clients.</a:t>
            </a:r>
            <a:endParaRPr/>
          </a:p>
          <a:p>
            <a:pPr indent="0" lvl="0" marL="0">
              <a:spcBef>
                <a:spcPts val="0"/>
              </a:spcBef>
              <a:spcAft>
                <a:spcPts val="0"/>
              </a:spcAft>
              <a:buNone/>
            </a:pPr>
            <a:r>
              <a:t/>
            </a:r>
            <a:endParaRPr/>
          </a:p>
          <a:p>
            <a:pPr indent="0" lvl="0" marL="0">
              <a:spcBef>
                <a:spcPts val="0"/>
              </a:spcBef>
              <a:spcAft>
                <a:spcPts val="0"/>
              </a:spcAft>
              <a:buNone/>
            </a:pPr>
            <a:r>
              <a:rPr lang="en-GB"/>
              <a:t>Affected-domain payouts. The affected-domain payout is paid to D in the event that any CA issues an unauthorized certicate in D's name.</a:t>
            </a:r>
            <a:endParaRPr/>
          </a:p>
          <a:p>
            <a:pPr indent="0" lvl="0" marL="0">
              <a:spcBef>
                <a:spcPts val="0"/>
              </a:spcBef>
              <a:spcAft>
                <a:spcPts val="0"/>
              </a:spcAft>
              <a:buNone/>
            </a:pPr>
            <a:r>
              <a:rPr lang="en-GB"/>
              <a:t>Termination payouts. The termination payout is split between D and C if D terminates the reaction policy.</a:t>
            </a:r>
            <a:endParaRPr/>
          </a:p>
          <a:p>
            <a:pPr indent="0" lvl="0" marL="0">
              <a:spcBef>
                <a:spcPts val="0"/>
              </a:spcBef>
              <a:spcAft>
                <a:spcPts val="0"/>
              </a:spcAft>
              <a:buNone/>
            </a:pPr>
            <a:r>
              <a:rPr lang="en-GB"/>
              <a:t>Detection payouts. The detection payout is the amount paid to whomever reports an unauthorized certicate for the domain to the IKP contract.</a:t>
            </a:r>
            <a:endParaRPr/>
          </a:p>
          <a:p>
            <a:pPr indent="0" lvl="0" marL="0">
              <a:spcBef>
                <a:spcPts val="0"/>
              </a:spcBef>
              <a:spcAft>
                <a:spcPts val="0"/>
              </a:spcAft>
              <a:buNone/>
            </a:pPr>
            <a:r>
              <a:rPr lang="en-GB"/>
              <a:t>Global fund payouts.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a:t>
            </a:r>
            <a:r>
              <a:rPr lang="en-GB"/>
              <a:t>rontrunning protection - Namecoin</a:t>
            </a:r>
            <a:endParaRPr/>
          </a:p>
          <a:p>
            <a:pPr indent="0" lvl="0" marL="0">
              <a:spcBef>
                <a:spcPts val="0"/>
              </a:spcBef>
              <a:spcAft>
                <a:spcPts val="0"/>
              </a:spcAft>
              <a:buNone/>
            </a:pPr>
            <a:r>
              <a:rPr lang="en-GB"/>
              <a:t>\pre-report" containing the reporting fee and a commitment hash</a:t>
            </a:r>
            <a:endParaRPr/>
          </a:p>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Heartbleed: </a:t>
            </a:r>
            <a:r>
              <a:rPr lang="en-GB" u="sng">
                <a:solidFill>
                  <a:schemeClr val="hlink"/>
                </a:solidFill>
                <a:hlinkClick r:id="rId2"/>
              </a:rPr>
              <a:t>http://www.cs.umd.edu/class/spring2017/cmsc818O/papers/heartbleed.pdf</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Heartbleed: </a:t>
            </a:r>
            <a:r>
              <a:rPr lang="en-GB" u="sng">
                <a:solidFill>
                  <a:schemeClr val="hlink"/>
                </a:solidFill>
                <a:hlinkClick r:id="rId2"/>
              </a:rPr>
              <a:t>http://www.cs.umd.edu/class/spring2017/cmsc818O/papers/heartbleed.pdf</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ertificate-transparency.org"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certificate-transparency.org/known-logs"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arxiv.org/pdf/1703.02209.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www.certificate-transparency.org"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8" y="5756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GB" sz="4800"/>
              <a:t>Applications in Public Key Directories</a:t>
            </a:r>
            <a:endParaRPr sz="4800"/>
          </a:p>
        </p:txBody>
      </p:sp>
      <p:sp>
        <p:nvSpPr>
          <p:cNvPr id="57" name="Shape 57"/>
          <p:cNvSpPr txBox="1"/>
          <p:nvPr>
            <p:ph idx="1" type="subTitle"/>
          </p:nvPr>
        </p:nvSpPr>
        <p:spPr>
          <a:xfrm>
            <a:off x="311700" y="30385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Anton, Khushali, Darshan</a:t>
            </a:r>
            <a:endParaRPr/>
          </a:p>
          <a:p>
            <a:pPr indent="0" lvl="0" marL="0">
              <a:spcBef>
                <a:spcPts val="0"/>
              </a:spcBef>
              <a:spcAft>
                <a:spcPts val="0"/>
              </a:spcAft>
              <a:buNone/>
            </a:pPr>
            <a:r>
              <a:rPr b="1" lang="en-GB" sz="1400"/>
              <a:t>“</a:t>
            </a:r>
            <a:r>
              <a:rPr b="1" lang="en-GB" sz="1400"/>
              <a:t>Nakamoto”</a:t>
            </a:r>
            <a:endParaRPr b="1" sz="1400"/>
          </a:p>
        </p:txBody>
      </p:sp>
      <p:sp>
        <p:nvSpPr>
          <p:cNvPr id="58" name="Shape 58"/>
          <p:cNvSpPr txBox="1"/>
          <p:nvPr/>
        </p:nvSpPr>
        <p:spPr>
          <a:xfrm>
            <a:off x="348375" y="118175"/>
            <a:ext cx="3729600" cy="409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200"/>
              <a:t>ENEE 759F/CMSC 818C</a:t>
            </a:r>
            <a:endParaRPr b="1" sz="1200"/>
          </a:p>
          <a:p>
            <a:pPr indent="0" lvl="0" marL="0" rtl="0">
              <a:lnSpc>
                <a:spcPct val="115000"/>
              </a:lnSpc>
              <a:spcBef>
                <a:spcPts val="0"/>
              </a:spcBef>
              <a:spcAft>
                <a:spcPts val="0"/>
              </a:spcAft>
              <a:buNone/>
            </a:pPr>
            <a:r>
              <a:rPr b="1" lang="en-GB" sz="1200"/>
              <a:t>Blockchain and Cryptocurrency Technologies</a:t>
            </a:r>
            <a:endParaRPr b="1" sz="1200"/>
          </a:p>
          <a:p>
            <a:pPr indent="0" lvl="0" marL="0" rtl="0">
              <a:lnSpc>
                <a:spcPct val="115000"/>
              </a:lnSpc>
              <a:spcBef>
                <a:spcPts val="0"/>
              </a:spcBef>
              <a:spcAft>
                <a:spcPts val="0"/>
              </a:spcAft>
              <a:buNone/>
            </a:pPr>
            <a:r>
              <a:t/>
            </a:r>
            <a:endParaRPr b="1" sz="1200"/>
          </a:p>
          <a:p>
            <a:pPr indent="0" lvl="0" marL="0">
              <a:spcBef>
                <a:spcPts val="0"/>
              </a:spcBef>
              <a:spcAft>
                <a:spcPts val="0"/>
              </a:spcAft>
              <a:buNone/>
            </a:pPr>
            <a:r>
              <a:t/>
            </a:r>
            <a:endParaRPr/>
          </a:p>
        </p:txBody>
      </p:sp>
      <p:sp>
        <p:nvSpPr>
          <p:cNvPr id="59" name="Shape 59"/>
          <p:cNvSpPr txBox="1"/>
          <p:nvPr/>
        </p:nvSpPr>
        <p:spPr>
          <a:xfrm>
            <a:off x="7551325" y="169400"/>
            <a:ext cx="1352400" cy="4062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b="1" lang="en-GB" sz="1200"/>
              <a:t>April 4,2018</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Certificate-Transparency: </a:t>
            </a:r>
            <a:endParaRPr/>
          </a:p>
          <a:p>
            <a:pPr indent="0" lvl="0" marL="0" rtl="0" algn="ctr">
              <a:spcBef>
                <a:spcPts val="0"/>
              </a:spcBef>
              <a:spcAft>
                <a:spcPts val="0"/>
              </a:spcAft>
              <a:buNone/>
            </a:pPr>
            <a:r>
              <a:rPr lang="en-GB"/>
              <a:t>Auditing for TLS certificates</a:t>
            </a:r>
            <a:endParaRPr/>
          </a:p>
        </p:txBody>
      </p:sp>
      <p:sp>
        <p:nvSpPr>
          <p:cNvPr id="141" name="Shape 141"/>
          <p:cNvSpPr txBox="1"/>
          <p:nvPr/>
        </p:nvSpPr>
        <p:spPr>
          <a:xfrm>
            <a:off x="415600" y="4562150"/>
            <a:ext cx="4950300" cy="49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More info here: </a:t>
            </a:r>
            <a:r>
              <a:rPr lang="en-GB" u="sng">
                <a:solidFill>
                  <a:schemeClr val="hlink"/>
                </a:solidFill>
                <a:hlinkClick r:id="rId3"/>
              </a:rPr>
              <a:t>https://www.certificate-transparency.org</a:t>
            </a:r>
            <a:endParaRPr/>
          </a:p>
          <a:p>
            <a:pPr indent="0" lvl="0" marL="0" rtl="0">
              <a:spcBef>
                <a:spcPts val="0"/>
              </a:spcBef>
              <a:spcAft>
                <a:spcPts val="0"/>
              </a:spcAft>
              <a:buNone/>
            </a:pPr>
            <a:r>
              <a:t/>
            </a:r>
            <a:endParaRPr/>
          </a:p>
        </p:txBody>
      </p:sp>
      <p:pic>
        <p:nvPicPr>
          <p:cNvPr id="142" name="Shape 142"/>
          <p:cNvPicPr preferRelativeResize="0"/>
          <p:nvPr/>
        </p:nvPicPr>
        <p:blipFill rotWithShape="1">
          <a:blip r:embed="rId4">
            <a:alphaModFix/>
          </a:blip>
          <a:srcRect b="26970" l="0" r="0" t="21400"/>
          <a:stretch/>
        </p:blipFill>
        <p:spPr>
          <a:xfrm>
            <a:off x="5288025" y="1615525"/>
            <a:ext cx="3544275" cy="2761025"/>
          </a:xfrm>
          <a:prstGeom prst="rect">
            <a:avLst/>
          </a:prstGeom>
          <a:noFill/>
          <a:ln>
            <a:noFill/>
          </a:ln>
        </p:spPr>
      </p:pic>
      <p:pic>
        <p:nvPicPr>
          <p:cNvPr id="143" name="Shape 143"/>
          <p:cNvPicPr preferRelativeResize="0"/>
          <p:nvPr/>
        </p:nvPicPr>
        <p:blipFill rotWithShape="1">
          <a:blip r:embed="rId4">
            <a:alphaModFix/>
          </a:blip>
          <a:srcRect b="4451" l="0" r="0" t="72600"/>
          <a:stretch/>
        </p:blipFill>
        <p:spPr>
          <a:xfrm>
            <a:off x="382925" y="1615525"/>
            <a:ext cx="4351650" cy="1506700"/>
          </a:xfrm>
          <a:prstGeom prst="rect">
            <a:avLst/>
          </a:prstGeom>
          <a:noFill/>
          <a:ln>
            <a:noFill/>
          </a:ln>
        </p:spPr>
      </p:pic>
      <p:pic>
        <p:nvPicPr>
          <p:cNvPr id="144" name="Shape 144"/>
          <p:cNvPicPr preferRelativeResize="0"/>
          <p:nvPr/>
        </p:nvPicPr>
        <p:blipFill rotWithShape="1">
          <a:blip r:embed="rId4">
            <a:alphaModFix/>
          </a:blip>
          <a:srcRect b="78078" l="0" r="0" t="0"/>
          <a:stretch/>
        </p:blipFill>
        <p:spPr>
          <a:xfrm>
            <a:off x="2869300" y="3402675"/>
            <a:ext cx="3505550" cy="11594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a:t>
            </a:r>
            <a:r>
              <a:rPr lang="en-GB"/>
              <a:t>Dark side of CT</a:t>
            </a:r>
            <a:endParaRPr/>
          </a:p>
        </p:txBody>
      </p:sp>
      <p:sp>
        <p:nvSpPr>
          <p:cNvPr id="150" name="Shape 150"/>
          <p:cNvSpPr txBox="1"/>
          <p:nvPr>
            <p:ph idx="1" type="body"/>
          </p:nvPr>
        </p:nvSpPr>
        <p:spPr>
          <a:xfrm>
            <a:off x="373950" y="11680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Who is running the logs?</a:t>
            </a:r>
            <a:endParaRPr b="1"/>
          </a:p>
          <a:p>
            <a:pPr indent="-342900" lvl="0" marL="457200" rtl="0">
              <a:spcBef>
                <a:spcPts val="1600"/>
              </a:spcBef>
              <a:spcAft>
                <a:spcPts val="0"/>
              </a:spcAft>
              <a:buSzPts val="1800"/>
              <a:buChar char="-"/>
            </a:pPr>
            <a:r>
              <a:rPr lang="en-GB"/>
              <a:t>Google is currently running most Certificate Transparency logs. We are trying to solve the problem of centralization with a centralized system!</a:t>
            </a:r>
            <a:endParaRPr/>
          </a:p>
          <a:p>
            <a:pPr indent="-342900" lvl="0" marL="457200" rtl="0">
              <a:spcBef>
                <a:spcPts val="0"/>
              </a:spcBef>
              <a:spcAft>
                <a:spcPts val="0"/>
              </a:spcAft>
              <a:buSzPts val="1800"/>
              <a:buChar char="-"/>
            </a:pPr>
            <a:r>
              <a:rPr lang="en-GB" u="sng">
                <a:solidFill>
                  <a:schemeClr val="hlink"/>
                </a:solidFill>
                <a:hlinkClick r:id="rId3"/>
              </a:rPr>
              <a:t>http://www.certificate-transparency.org/known-logs</a:t>
            </a:r>
            <a:r>
              <a:rPr lang="en-GB"/>
              <a:t> (27 logs) - most Google, Symantec, Cloudflare, etc</a:t>
            </a:r>
            <a:endParaRPr/>
          </a:p>
          <a:p>
            <a:pPr indent="0" lvl="0" marL="0" rtl="0">
              <a:spcBef>
                <a:spcPts val="1600"/>
              </a:spcBef>
              <a:spcAft>
                <a:spcPts val="1600"/>
              </a:spcAft>
              <a:buNone/>
            </a:pPr>
            <a:r>
              <a:t/>
            </a:r>
            <a:endParaRPr/>
          </a:p>
        </p:txBody>
      </p:sp>
      <p:pic>
        <p:nvPicPr>
          <p:cNvPr id="151" name="Shape 151"/>
          <p:cNvPicPr preferRelativeResize="0"/>
          <p:nvPr/>
        </p:nvPicPr>
        <p:blipFill>
          <a:blip r:embed="rId4">
            <a:alphaModFix/>
          </a:blip>
          <a:stretch>
            <a:fillRect/>
          </a:stretch>
        </p:blipFill>
        <p:spPr>
          <a:xfrm>
            <a:off x="5701725" y="2945838"/>
            <a:ext cx="2729550" cy="2031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a:t>
            </a:r>
            <a:r>
              <a:rPr lang="en-GB"/>
              <a:t>Dark side of CT</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Who gets </a:t>
            </a:r>
            <a:r>
              <a:rPr b="1" lang="en-GB"/>
              <a:t>benefited</a:t>
            </a:r>
            <a:r>
              <a:rPr b="1" lang="en-GB"/>
              <a:t>?</a:t>
            </a:r>
            <a:endParaRPr b="1"/>
          </a:p>
          <a:p>
            <a:pPr indent="-342900" lvl="0" marL="457200" rtl="0">
              <a:spcBef>
                <a:spcPts val="1600"/>
              </a:spcBef>
              <a:spcAft>
                <a:spcPts val="0"/>
              </a:spcAft>
              <a:buSzPts val="1800"/>
              <a:buChar char="-"/>
            </a:pPr>
            <a:r>
              <a:rPr lang="en-GB"/>
              <a:t>Neither who adds the certificate in the CT logs</a:t>
            </a:r>
            <a:endParaRPr/>
          </a:p>
          <a:p>
            <a:pPr indent="-342900" lvl="0" marL="457200" rtl="0">
              <a:spcBef>
                <a:spcPts val="0"/>
              </a:spcBef>
              <a:spcAft>
                <a:spcPts val="0"/>
              </a:spcAft>
              <a:buSzPts val="1800"/>
              <a:buChar char="-"/>
            </a:pPr>
            <a:r>
              <a:rPr lang="en-GB"/>
              <a:t>Nor the browser vendor. </a:t>
            </a:r>
            <a:endParaRPr/>
          </a:p>
          <a:p>
            <a:pPr indent="-342900" lvl="0" marL="457200">
              <a:spcBef>
                <a:spcPts val="0"/>
              </a:spcBef>
              <a:spcAft>
                <a:spcPts val="0"/>
              </a:spcAft>
              <a:buSzPts val="1800"/>
              <a:buChar char="-"/>
            </a:pPr>
            <a:r>
              <a:rPr lang="en-GB"/>
              <a:t>Reporting Process is complicated and is not incentivized</a:t>
            </a:r>
            <a:endParaRPr/>
          </a:p>
        </p:txBody>
      </p:sp>
      <p:pic>
        <p:nvPicPr>
          <p:cNvPr id="158" name="Shape 158"/>
          <p:cNvPicPr preferRelativeResize="0"/>
          <p:nvPr/>
        </p:nvPicPr>
        <p:blipFill>
          <a:blip r:embed="rId3">
            <a:alphaModFix/>
          </a:blip>
          <a:stretch>
            <a:fillRect/>
          </a:stretch>
        </p:blipFill>
        <p:spPr>
          <a:xfrm>
            <a:off x="5995936" y="2893325"/>
            <a:ext cx="2950914" cy="186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Dark side of CT</a:t>
            </a:r>
            <a:endParaRPr/>
          </a:p>
        </p:txBody>
      </p:sp>
      <p:sp>
        <p:nvSpPr>
          <p:cNvPr id="164" name="Shape 164"/>
          <p:cNvSpPr txBox="1"/>
          <p:nvPr>
            <p:ph idx="1" type="body"/>
          </p:nvPr>
        </p:nvSpPr>
        <p:spPr>
          <a:xfrm>
            <a:off x="311700" y="1152475"/>
            <a:ext cx="8520600" cy="403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GB"/>
              <a:t>So What About Privacy?</a:t>
            </a:r>
            <a:endParaRPr b="1"/>
          </a:p>
        </p:txBody>
      </p:sp>
      <p:pic>
        <p:nvPicPr>
          <p:cNvPr id="165" name="Shape 165"/>
          <p:cNvPicPr preferRelativeResize="0"/>
          <p:nvPr/>
        </p:nvPicPr>
        <p:blipFill rotWithShape="1">
          <a:blip r:embed="rId3">
            <a:alphaModFix/>
          </a:blip>
          <a:srcRect b="27320" l="0" r="0" t="0"/>
          <a:stretch/>
        </p:blipFill>
        <p:spPr>
          <a:xfrm>
            <a:off x="437675" y="1949775"/>
            <a:ext cx="8632349" cy="1610500"/>
          </a:xfrm>
          <a:prstGeom prst="rect">
            <a:avLst/>
          </a:prstGeom>
          <a:noFill/>
          <a:ln>
            <a:noFill/>
          </a:ln>
        </p:spPr>
      </p:pic>
      <p:sp>
        <p:nvSpPr>
          <p:cNvPr id="166" name="Shape 166"/>
          <p:cNvSpPr txBox="1"/>
          <p:nvPr/>
        </p:nvSpPr>
        <p:spPr>
          <a:xfrm>
            <a:off x="311700" y="3994675"/>
            <a:ext cx="8758200" cy="9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dk2"/>
                </a:solidFill>
                <a:latin typeface="Proxima Nova"/>
                <a:ea typeface="Proxima Nova"/>
                <a:cs typeface="Proxima Nova"/>
                <a:sym typeface="Proxima Nova"/>
              </a:rPr>
              <a:t>The issue of privacy is an active research topic:</a:t>
            </a:r>
            <a:endParaRPr sz="1800">
              <a:solidFill>
                <a:schemeClr val="dk2"/>
              </a:solidFill>
              <a:latin typeface="Proxima Nova"/>
              <a:ea typeface="Proxima Nova"/>
              <a:cs typeface="Proxima Nova"/>
              <a:sym typeface="Proxima Nova"/>
            </a:endParaRPr>
          </a:p>
          <a:p>
            <a:pPr indent="0" lvl="0" marL="0">
              <a:spcBef>
                <a:spcPts val="0"/>
              </a:spcBef>
              <a:spcAft>
                <a:spcPts val="0"/>
              </a:spcAft>
              <a:buNone/>
            </a:pPr>
            <a:r>
              <a:rPr i="1" lang="en-GB" sz="1800">
                <a:solidFill>
                  <a:schemeClr val="dk2"/>
                </a:solidFill>
                <a:latin typeface="Proxima Nova"/>
                <a:ea typeface="Proxima Nova"/>
                <a:cs typeface="Proxima Nova"/>
                <a:sym typeface="Proxima Nova"/>
              </a:rPr>
              <a:t>“</a:t>
            </a:r>
            <a:r>
              <a:rPr i="1" lang="en-GB" sz="1800">
                <a:solidFill>
                  <a:schemeClr val="dk2"/>
                </a:solidFill>
                <a:latin typeface="Proxima Nova"/>
                <a:ea typeface="Proxima Nova"/>
                <a:cs typeface="Proxima Nova"/>
                <a:sym typeface="Proxima Nova"/>
              </a:rPr>
              <a:t>Certificate Transparency with Privacy”, Saba Eskandarian et. al - Aug 2017 (</a:t>
            </a:r>
            <a:r>
              <a:rPr i="1" lang="en-GB" sz="1800" u="sng">
                <a:solidFill>
                  <a:schemeClr val="hlink"/>
                </a:solidFill>
                <a:latin typeface="Proxima Nova"/>
                <a:ea typeface="Proxima Nova"/>
                <a:cs typeface="Proxima Nova"/>
                <a:sym typeface="Proxima Nova"/>
                <a:hlinkClick r:id="rId4"/>
              </a:rPr>
              <a:t>arxiv</a:t>
            </a:r>
            <a:r>
              <a:rPr i="1" lang="en-GB" sz="1800">
                <a:solidFill>
                  <a:schemeClr val="dk2"/>
                </a:solidFill>
                <a:latin typeface="Proxima Nova"/>
                <a:ea typeface="Proxima Nova"/>
                <a:cs typeface="Proxima Nova"/>
                <a:sym typeface="Proxima Nova"/>
              </a:rPr>
              <a:t>)</a:t>
            </a:r>
            <a:endParaRPr i="1" sz="1800">
              <a:solidFill>
                <a:schemeClr val="dk2"/>
              </a:solidFill>
              <a:latin typeface="Proxima Nova"/>
              <a:ea typeface="Proxima Nova"/>
              <a:cs typeface="Proxima Nova"/>
              <a:sym typeface="Proxima Nova"/>
            </a:endParaRPr>
          </a:p>
        </p:txBody>
      </p:sp>
      <p:sp>
        <p:nvSpPr>
          <p:cNvPr id="167" name="Shape 167"/>
          <p:cNvSpPr txBox="1"/>
          <p:nvPr/>
        </p:nvSpPr>
        <p:spPr>
          <a:xfrm>
            <a:off x="389900" y="1593225"/>
            <a:ext cx="3336300" cy="3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solidFill>
                  <a:schemeClr val="dk2"/>
                </a:solidFill>
              </a:rPr>
              <a:t>You can lookup any certificate:</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Let’s Put All Certificates Into the Blockchain! </a:t>
            </a:r>
            <a:endParaRPr/>
          </a:p>
        </p:txBody>
      </p:sp>
      <p:sp>
        <p:nvSpPr>
          <p:cNvPr id="173" name="Shape 173"/>
          <p:cNvSpPr/>
          <p:nvPr/>
        </p:nvSpPr>
        <p:spPr>
          <a:xfrm>
            <a:off x="437975" y="1604550"/>
            <a:ext cx="5645100" cy="477900"/>
          </a:xfrm>
          <a:prstGeom prst="roundRect">
            <a:avLst>
              <a:gd fmla="val 16667" name="adj"/>
            </a:avLst>
          </a:prstGeom>
          <a:solidFill>
            <a:schemeClr val="lt2"/>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4" name="Shape 174"/>
          <p:cNvSpPr/>
          <p:nvPr/>
        </p:nvSpPr>
        <p:spPr>
          <a:xfrm>
            <a:off x="1033650" y="17492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175" name="Shape 175"/>
          <p:cNvCxnSpPr>
            <a:stCxn id="174" idx="3"/>
          </p:cNvCxnSpPr>
          <p:nvPr/>
        </p:nvCxnSpPr>
        <p:spPr>
          <a:xfrm flipH="1" rot="10800000">
            <a:off x="1566750" y="18641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176" name="Shape 176"/>
          <p:cNvSpPr/>
          <p:nvPr/>
        </p:nvSpPr>
        <p:spPr>
          <a:xfrm>
            <a:off x="2036850" y="17492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177" name="Shape 177"/>
          <p:cNvCxnSpPr>
            <a:stCxn id="176" idx="3"/>
          </p:cNvCxnSpPr>
          <p:nvPr/>
        </p:nvCxnSpPr>
        <p:spPr>
          <a:xfrm flipH="1" rot="10800000">
            <a:off x="2569950" y="18641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178" name="Shape 178"/>
          <p:cNvSpPr/>
          <p:nvPr/>
        </p:nvSpPr>
        <p:spPr>
          <a:xfrm>
            <a:off x="3040050" y="17492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179" name="Shape 179"/>
          <p:cNvCxnSpPr>
            <a:stCxn id="178" idx="3"/>
          </p:cNvCxnSpPr>
          <p:nvPr/>
        </p:nvCxnSpPr>
        <p:spPr>
          <a:xfrm flipH="1" rot="10800000">
            <a:off x="3573150" y="18641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180" name="Shape 180"/>
          <p:cNvSpPr/>
          <p:nvPr/>
        </p:nvSpPr>
        <p:spPr>
          <a:xfrm>
            <a:off x="4043250" y="17492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181" name="Shape 181"/>
          <p:cNvCxnSpPr>
            <a:stCxn id="180" idx="3"/>
          </p:cNvCxnSpPr>
          <p:nvPr/>
        </p:nvCxnSpPr>
        <p:spPr>
          <a:xfrm flipH="1" rot="10800000">
            <a:off x="4576350" y="18641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182" name="Shape 182"/>
          <p:cNvSpPr/>
          <p:nvPr/>
        </p:nvSpPr>
        <p:spPr>
          <a:xfrm>
            <a:off x="5046450" y="17475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183" name="Shape 183"/>
          <p:cNvCxnSpPr>
            <a:stCxn id="182" idx="3"/>
          </p:cNvCxnSpPr>
          <p:nvPr/>
        </p:nvCxnSpPr>
        <p:spPr>
          <a:xfrm flipH="1" rot="10800000">
            <a:off x="5579550" y="1862450"/>
            <a:ext cx="470100" cy="3300"/>
          </a:xfrm>
          <a:prstGeom prst="straightConnector1">
            <a:avLst/>
          </a:prstGeom>
          <a:noFill/>
          <a:ln cap="flat" cmpd="sng" w="9525">
            <a:solidFill>
              <a:schemeClr val="dk2"/>
            </a:solidFill>
            <a:prstDash val="solid"/>
            <a:round/>
            <a:headEnd len="med" w="med" type="none"/>
            <a:tailEnd len="med" w="med" type="triangle"/>
          </a:ln>
        </p:spPr>
      </p:cxnSp>
      <p:cxnSp>
        <p:nvCxnSpPr>
          <p:cNvPr id="184" name="Shape 184"/>
          <p:cNvCxnSpPr/>
          <p:nvPr/>
        </p:nvCxnSpPr>
        <p:spPr>
          <a:xfrm flipH="1" rot="10800000">
            <a:off x="563550" y="18657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185" name="Shape 185"/>
          <p:cNvSpPr txBox="1"/>
          <p:nvPr/>
        </p:nvSpPr>
        <p:spPr>
          <a:xfrm>
            <a:off x="4157550" y="2176875"/>
            <a:ext cx="2310900" cy="23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a:t>Blockchain</a:t>
            </a:r>
            <a:endParaRPr/>
          </a:p>
        </p:txBody>
      </p:sp>
      <p:sp>
        <p:nvSpPr>
          <p:cNvPr id="186" name="Shape 186"/>
          <p:cNvSpPr txBox="1"/>
          <p:nvPr/>
        </p:nvSpPr>
        <p:spPr>
          <a:xfrm>
            <a:off x="437975" y="2472275"/>
            <a:ext cx="72132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dk2"/>
                </a:solidFill>
              </a:rPr>
              <a:t>It is like the Certificate Transparency, but </a:t>
            </a:r>
            <a:r>
              <a:rPr b="1" lang="en-GB" sz="1800">
                <a:solidFill>
                  <a:schemeClr val="dk2"/>
                </a:solidFill>
              </a:rPr>
              <a:t>decentralized...</a:t>
            </a:r>
            <a:endParaRPr b="1" sz="1800">
              <a:solidFill>
                <a:schemeClr val="dk2"/>
              </a:solidFill>
            </a:endParaRPr>
          </a:p>
        </p:txBody>
      </p:sp>
      <p:sp>
        <p:nvSpPr>
          <p:cNvPr id="187" name="Shape 187"/>
          <p:cNvSpPr txBox="1"/>
          <p:nvPr/>
        </p:nvSpPr>
        <p:spPr>
          <a:xfrm>
            <a:off x="437975" y="2949575"/>
            <a:ext cx="72132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800">
                <a:solidFill>
                  <a:schemeClr val="dk2"/>
                </a:solidFill>
              </a:rPr>
              <a:t>The monitors / auditors are </a:t>
            </a:r>
            <a:r>
              <a:rPr i="1" lang="en-GB" sz="1800">
                <a:solidFill>
                  <a:schemeClr val="dk2"/>
                </a:solidFill>
              </a:rPr>
              <a:t>miners… </a:t>
            </a:r>
            <a:r>
              <a:rPr lang="en-GB" sz="1800">
                <a:solidFill>
                  <a:schemeClr val="dk2"/>
                </a:solidFill>
              </a:rPr>
              <a:t>and they get payouts for finding invalid certificates!</a:t>
            </a:r>
            <a:endParaRPr b="1"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Catena: Efficient Non-equivocation via Bitcoin</a:t>
            </a:r>
            <a:endParaRPr/>
          </a:p>
          <a:p>
            <a:pPr indent="0" lvl="0" marL="0">
              <a:spcBef>
                <a:spcPts val="0"/>
              </a:spcBef>
              <a:spcAft>
                <a:spcPts val="0"/>
              </a:spcAft>
              <a:buNone/>
            </a:pPr>
            <a:r>
              <a:rPr lang="en-GB" sz="900"/>
              <a:t>Alin Tomescu &amp; Srinivas Devadas, 2017</a:t>
            </a:r>
            <a:endParaRPr sz="900"/>
          </a:p>
          <a:p>
            <a:pPr indent="0" lvl="0" marL="0" rtl="0">
              <a:spcBef>
                <a:spcPts val="0"/>
              </a:spcBef>
              <a:spcAft>
                <a:spcPts val="0"/>
              </a:spcAft>
              <a:buNone/>
            </a:pPr>
            <a:r>
              <a:t/>
            </a:r>
            <a:endParaRPr/>
          </a:p>
        </p:txBody>
      </p:sp>
      <p:sp>
        <p:nvSpPr>
          <p:cNvPr id="193" name="Shape 193"/>
          <p:cNvSpPr txBox="1"/>
          <p:nvPr>
            <p:ph idx="1" type="body"/>
          </p:nvPr>
        </p:nvSpPr>
        <p:spPr>
          <a:xfrm>
            <a:off x="311700" y="1750575"/>
            <a:ext cx="3288900" cy="463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What is Non-equivocation?</a:t>
            </a:r>
            <a:endParaRPr/>
          </a:p>
        </p:txBody>
      </p:sp>
      <p:pic>
        <p:nvPicPr>
          <p:cNvPr id="194" name="Shape 194"/>
          <p:cNvPicPr preferRelativeResize="0"/>
          <p:nvPr/>
        </p:nvPicPr>
        <p:blipFill>
          <a:blip r:embed="rId3">
            <a:alphaModFix/>
          </a:blip>
          <a:stretch>
            <a:fillRect/>
          </a:stretch>
        </p:blipFill>
        <p:spPr>
          <a:xfrm>
            <a:off x="4917450" y="3187600"/>
            <a:ext cx="650700" cy="748450"/>
          </a:xfrm>
          <a:prstGeom prst="rect">
            <a:avLst/>
          </a:prstGeom>
          <a:noFill/>
          <a:ln>
            <a:noFill/>
          </a:ln>
        </p:spPr>
      </p:pic>
      <p:pic>
        <p:nvPicPr>
          <p:cNvPr id="195" name="Shape 195"/>
          <p:cNvPicPr preferRelativeResize="0"/>
          <p:nvPr/>
        </p:nvPicPr>
        <p:blipFill>
          <a:blip r:embed="rId4">
            <a:alphaModFix/>
          </a:blip>
          <a:stretch>
            <a:fillRect/>
          </a:stretch>
        </p:blipFill>
        <p:spPr>
          <a:xfrm>
            <a:off x="6965242" y="3187603"/>
            <a:ext cx="490033" cy="707625"/>
          </a:xfrm>
          <a:prstGeom prst="rect">
            <a:avLst/>
          </a:prstGeom>
          <a:noFill/>
          <a:ln>
            <a:noFill/>
          </a:ln>
        </p:spPr>
      </p:pic>
      <p:pic>
        <p:nvPicPr>
          <p:cNvPr id="196" name="Shape 196"/>
          <p:cNvPicPr preferRelativeResize="0"/>
          <p:nvPr/>
        </p:nvPicPr>
        <p:blipFill>
          <a:blip r:embed="rId5">
            <a:alphaModFix/>
          </a:blip>
          <a:stretch>
            <a:fillRect/>
          </a:stretch>
        </p:blipFill>
        <p:spPr>
          <a:xfrm>
            <a:off x="3600595" y="1674383"/>
            <a:ext cx="4527499" cy="1513225"/>
          </a:xfrm>
          <a:prstGeom prst="rect">
            <a:avLst/>
          </a:prstGeom>
          <a:noFill/>
          <a:ln>
            <a:noFill/>
          </a:ln>
        </p:spPr>
      </p:pic>
      <p:sp>
        <p:nvSpPr>
          <p:cNvPr id="197" name="Shape 197"/>
          <p:cNvSpPr txBox="1"/>
          <p:nvPr>
            <p:ph idx="1" type="body"/>
          </p:nvPr>
        </p:nvSpPr>
        <p:spPr>
          <a:xfrm>
            <a:off x="311700" y="2137575"/>
            <a:ext cx="3288900" cy="463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What is Equivocation?</a:t>
            </a:r>
            <a:endParaRPr/>
          </a:p>
        </p:txBody>
      </p:sp>
      <p:pic>
        <p:nvPicPr>
          <p:cNvPr id="198" name="Shape 198"/>
          <p:cNvPicPr preferRelativeResize="0"/>
          <p:nvPr/>
        </p:nvPicPr>
        <p:blipFill>
          <a:blip r:embed="rId6">
            <a:alphaModFix/>
          </a:blip>
          <a:stretch>
            <a:fillRect/>
          </a:stretch>
        </p:blipFill>
        <p:spPr>
          <a:xfrm>
            <a:off x="3725125" y="1303300"/>
            <a:ext cx="5308101" cy="2859650"/>
          </a:xfrm>
          <a:prstGeom prst="rect">
            <a:avLst/>
          </a:prstGeom>
          <a:noFill/>
          <a:ln>
            <a:noFill/>
          </a:ln>
        </p:spPr>
      </p:pic>
      <p:pic>
        <p:nvPicPr>
          <p:cNvPr id="199" name="Shape 199"/>
          <p:cNvPicPr preferRelativeResize="0"/>
          <p:nvPr/>
        </p:nvPicPr>
        <p:blipFill>
          <a:blip r:embed="rId7">
            <a:alphaModFix/>
          </a:blip>
          <a:stretch>
            <a:fillRect/>
          </a:stretch>
        </p:blipFill>
        <p:spPr>
          <a:xfrm>
            <a:off x="6186700" y="1932400"/>
            <a:ext cx="1900875" cy="1156250"/>
          </a:xfrm>
          <a:prstGeom prst="rect">
            <a:avLst/>
          </a:prstGeom>
          <a:noFill/>
          <a:ln>
            <a:noFill/>
          </a:ln>
        </p:spPr>
      </p:pic>
      <p:sp>
        <p:nvSpPr>
          <p:cNvPr id="200" name="Shape 200"/>
          <p:cNvSpPr txBox="1"/>
          <p:nvPr>
            <p:ph idx="1" type="body"/>
          </p:nvPr>
        </p:nvSpPr>
        <p:spPr>
          <a:xfrm>
            <a:off x="397300" y="1823075"/>
            <a:ext cx="5680500" cy="1725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Bitcoin-based append-only log</a:t>
            </a:r>
            <a:endParaRPr/>
          </a:p>
          <a:p>
            <a:pPr indent="-342900" lvl="0" marL="457200" rtl="0">
              <a:spcBef>
                <a:spcPts val="0"/>
              </a:spcBef>
              <a:spcAft>
                <a:spcPts val="0"/>
              </a:spcAft>
              <a:buSzPts val="1800"/>
              <a:buChar char="●"/>
            </a:pPr>
            <a:r>
              <a:rPr lang="en-GB"/>
              <a:t>Hard-to-fork as the Bitcoin blockchain</a:t>
            </a:r>
            <a:endParaRPr/>
          </a:p>
          <a:p>
            <a:pPr indent="-342900" lvl="0" marL="457200" rtl="0">
              <a:spcBef>
                <a:spcPts val="0"/>
              </a:spcBef>
              <a:spcAft>
                <a:spcPts val="0"/>
              </a:spcAft>
              <a:buSzPts val="1800"/>
              <a:buChar char="●"/>
            </a:pPr>
            <a:r>
              <a:rPr lang="en-GB"/>
              <a:t>Efficiently Auditable</a:t>
            </a:r>
            <a:endParaRPr/>
          </a:p>
          <a:p>
            <a:pPr indent="-317500" lvl="1" marL="914400" rtl="0">
              <a:spcBef>
                <a:spcPts val="0"/>
              </a:spcBef>
              <a:spcAft>
                <a:spcPts val="0"/>
              </a:spcAft>
              <a:buSzPts val="1400"/>
              <a:buChar char="○"/>
            </a:pPr>
            <a:r>
              <a:rPr lang="en-GB"/>
              <a:t>600bytes/statement</a:t>
            </a:r>
            <a:endParaRPr/>
          </a:p>
          <a:p>
            <a:pPr indent="-317500" lvl="1" marL="914400" rtl="0">
              <a:spcBef>
                <a:spcPts val="0"/>
              </a:spcBef>
              <a:spcAft>
                <a:spcPts val="0"/>
              </a:spcAft>
              <a:buSzPts val="1400"/>
              <a:buChar char="○"/>
            </a:pPr>
            <a:r>
              <a:rPr lang="en-GB"/>
              <a:t>80bytes/Bitcoin block</a:t>
            </a:r>
            <a:endParaRPr/>
          </a:p>
          <a:p>
            <a:pPr indent="-317500" lvl="1" marL="914400" rtl="0">
              <a:spcBef>
                <a:spcPts val="0"/>
              </a:spcBef>
              <a:spcAft>
                <a:spcPts val="0"/>
              </a:spcAft>
              <a:buSzPts val="1400"/>
              <a:buChar char="○"/>
            </a:pPr>
            <a:r>
              <a:rPr lang="en-GB"/>
              <a:t>35Mb of Thin Client Memory to store Block Headers agains over 80Gb for Thick clients</a:t>
            </a:r>
            <a:endParaRPr/>
          </a:p>
          <a:p>
            <a:pPr indent="-342900" lvl="0" marL="457200" rtl="0">
              <a:spcBef>
                <a:spcPts val="0"/>
              </a:spcBef>
              <a:spcAft>
                <a:spcPts val="0"/>
              </a:spcAft>
              <a:buSzPts val="1800"/>
              <a:buChar char="●"/>
            </a:pPr>
            <a:r>
              <a:rPr lang="en-GB"/>
              <a:t>Applications Public-key Distribution, Tor Directory Servers, Software Transparency Schemes</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9"/>
                                        </p:tgtEl>
                                      </p:cBhvr>
                                    </p:animEffect>
                                    <p:set>
                                      <p:cBhvr>
                                        <p:cTn dur="1" fill="hold">
                                          <p:stCondLst>
                                            <p:cond delay="0"/>
                                          </p:stCondLst>
                                        </p:cTn>
                                        <p:tgtEl>
                                          <p:spTgt spid="1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Working</a:t>
            </a:r>
            <a:endParaRPr/>
          </a:p>
          <a:p>
            <a:pPr indent="0" lvl="0" marL="0">
              <a:spcBef>
                <a:spcPts val="0"/>
              </a:spcBef>
              <a:spcAft>
                <a:spcPts val="0"/>
              </a:spcAft>
              <a:buNone/>
            </a:pPr>
            <a:r>
              <a:t/>
            </a:r>
            <a:endParaRPr/>
          </a:p>
        </p:txBody>
      </p:sp>
      <p:sp>
        <p:nvSpPr>
          <p:cNvPr id="206" name="Shape 206"/>
          <p:cNvSpPr txBox="1"/>
          <p:nvPr>
            <p:ph idx="1" type="body"/>
          </p:nvPr>
        </p:nvSpPr>
        <p:spPr>
          <a:xfrm>
            <a:off x="311700" y="1152475"/>
            <a:ext cx="74247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Uses Provably Unspendable ‘Null Transactions’</a:t>
            </a:r>
            <a:endParaRPr/>
          </a:p>
          <a:p>
            <a:pPr indent="-342900" lvl="0" marL="457200" rtl="0">
              <a:spcBef>
                <a:spcPts val="0"/>
              </a:spcBef>
              <a:spcAft>
                <a:spcPts val="0"/>
              </a:spcAft>
              <a:buSzPts val="1800"/>
              <a:buChar char="●"/>
            </a:pPr>
            <a:r>
              <a:rPr lang="en-GB"/>
              <a:t>Uses 80bytes of Data available for storing statements</a:t>
            </a:r>
            <a:endParaRPr/>
          </a:p>
          <a:p>
            <a:pPr indent="-342900" lvl="0" marL="457200" rtl="0">
              <a:spcBef>
                <a:spcPts val="0"/>
              </a:spcBef>
              <a:spcAft>
                <a:spcPts val="0"/>
              </a:spcAft>
              <a:buSzPts val="1800"/>
              <a:buChar char="●"/>
            </a:pPr>
            <a:r>
              <a:rPr lang="en-GB"/>
              <a:t>Ensures a linear flow, thus ‘Non-Equivocation’</a:t>
            </a:r>
            <a:endParaRPr/>
          </a:p>
          <a:p>
            <a:pPr indent="-342900" lvl="0" marL="457200" rtl="0">
              <a:spcBef>
                <a:spcPts val="0"/>
              </a:spcBef>
              <a:spcAft>
                <a:spcPts val="0"/>
              </a:spcAft>
              <a:buSzPts val="1800"/>
              <a:buChar char="●"/>
            </a:pPr>
            <a:r>
              <a:rPr lang="en-GB"/>
              <a:t>Support for Refunding the account</a:t>
            </a:r>
            <a:endParaRPr/>
          </a:p>
          <a:p>
            <a:pPr indent="-342900" lvl="0" marL="457200" rtl="0">
              <a:spcBef>
                <a:spcPts val="0"/>
              </a:spcBef>
              <a:spcAft>
                <a:spcPts val="0"/>
              </a:spcAft>
              <a:buSzPts val="1800"/>
              <a:buChar char="●"/>
            </a:pPr>
            <a:r>
              <a:rPr lang="en-GB"/>
              <a:t>Operations:</a:t>
            </a:r>
            <a:endParaRPr/>
          </a:p>
          <a:p>
            <a:pPr indent="-317500" lvl="1" marL="914400" rtl="0">
              <a:spcBef>
                <a:spcPts val="0"/>
              </a:spcBef>
              <a:spcAft>
                <a:spcPts val="0"/>
              </a:spcAft>
              <a:buSzPts val="1400"/>
              <a:buChar char="○"/>
            </a:pPr>
            <a:r>
              <a:rPr lang="en-GB"/>
              <a:t>CreateLog(d)</a:t>
            </a:r>
            <a:endParaRPr/>
          </a:p>
          <a:p>
            <a:pPr indent="-317500" lvl="1" marL="914400" rtl="0">
              <a:spcBef>
                <a:spcPts val="0"/>
              </a:spcBef>
              <a:spcAft>
                <a:spcPts val="0"/>
              </a:spcAft>
              <a:buSzPts val="1400"/>
              <a:buChar char="○"/>
            </a:pPr>
            <a:r>
              <a:rPr lang="en-GB"/>
              <a:t>AppendStmnt(sk,si)</a:t>
            </a:r>
            <a:endParaRPr/>
          </a:p>
          <a:p>
            <a:pPr indent="-317500" lvl="1" marL="914400" rtl="0">
              <a:spcBef>
                <a:spcPts val="0"/>
              </a:spcBef>
              <a:spcAft>
                <a:spcPts val="0"/>
              </a:spcAft>
              <a:buSzPts val="1400"/>
              <a:buChar char="○"/>
            </a:pPr>
            <a:r>
              <a:rPr lang="en-GB"/>
              <a:t>VerifyStmnt(pk,i,si)</a:t>
            </a:r>
            <a:endParaRPr/>
          </a:p>
          <a:p>
            <a:pPr indent="0" lvl="0" marL="0">
              <a:spcBef>
                <a:spcPts val="1600"/>
              </a:spcBef>
              <a:spcAft>
                <a:spcPts val="1600"/>
              </a:spcAft>
              <a:buNone/>
            </a:pPr>
            <a:r>
              <a:t/>
            </a:r>
            <a:endParaRPr/>
          </a:p>
        </p:txBody>
      </p:sp>
      <p:pic>
        <p:nvPicPr>
          <p:cNvPr id="207" name="Shape 207"/>
          <p:cNvPicPr preferRelativeResize="0"/>
          <p:nvPr/>
        </p:nvPicPr>
        <p:blipFill>
          <a:blip r:embed="rId3">
            <a:alphaModFix/>
          </a:blip>
          <a:stretch>
            <a:fillRect/>
          </a:stretch>
        </p:blipFill>
        <p:spPr>
          <a:xfrm>
            <a:off x="3966225" y="2806250"/>
            <a:ext cx="4403574" cy="146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Architecture</a:t>
            </a:r>
            <a:endParaRPr/>
          </a:p>
        </p:txBody>
      </p:sp>
      <p:pic>
        <p:nvPicPr>
          <p:cNvPr id="213" name="Shape 213"/>
          <p:cNvPicPr preferRelativeResize="0"/>
          <p:nvPr/>
        </p:nvPicPr>
        <p:blipFill>
          <a:blip r:embed="rId3">
            <a:alphaModFix/>
          </a:blip>
          <a:stretch>
            <a:fillRect/>
          </a:stretch>
        </p:blipFill>
        <p:spPr>
          <a:xfrm>
            <a:off x="311700" y="1152475"/>
            <a:ext cx="5295900" cy="3543300"/>
          </a:xfrm>
          <a:prstGeom prst="rect">
            <a:avLst/>
          </a:prstGeom>
          <a:noFill/>
          <a:ln>
            <a:noFill/>
          </a:ln>
        </p:spPr>
      </p:pic>
      <p:pic>
        <p:nvPicPr>
          <p:cNvPr id="214" name="Shape 214"/>
          <p:cNvPicPr preferRelativeResize="0"/>
          <p:nvPr/>
        </p:nvPicPr>
        <p:blipFill>
          <a:blip r:embed="rId4">
            <a:alphaModFix/>
          </a:blip>
          <a:stretch>
            <a:fillRect/>
          </a:stretch>
        </p:blipFill>
        <p:spPr>
          <a:xfrm>
            <a:off x="5607600" y="2452650"/>
            <a:ext cx="3266400" cy="1450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Attack Models and Implementation Details</a:t>
            </a:r>
            <a:endParaRPr/>
          </a:p>
        </p:txBody>
      </p:sp>
      <p:sp>
        <p:nvSpPr>
          <p:cNvPr id="220" name="Shape 220"/>
          <p:cNvSpPr txBox="1"/>
          <p:nvPr>
            <p:ph idx="1" type="body"/>
          </p:nvPr>
        </p:nvSpPr>
        <p:spPr>
          <a:xfrm>
            <a:off x="311700" y="1604375"/>
            <a:ext cx="8520600" cy="2964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Log Server Attacks</a:t>
            </a:r>
            <a:endParaRPr/>
          </a:p>
          <a:p>
            <a:pPr indent="-342900" lvl="0" marL="457200" rtl="0">
              <a:spcBef>
                <a:spcPts val="0"/>
              </a:spcBef>
              <a:spcAft>
                <a:spcPts val="0"/>
              </a:spcAft>
              <a:buSzPts val="1800"/>
              <a:buChar char="●"/>
            </a:pPr>
            <a:r>
              <a:rPr lang="en-GB"/>
              <a:t>Accidental Forks</a:t>
            </a:r>
            <a:endParaRPr/>
          </a:p>
          <a:p>
            <a:pPr indent="-317500" lvl="1" marL="914400" rtl="0">
              <a:spcBef>
                <a:spcPts val="0"/>
              </a:spcBef>
              <a:spcAft>
                <a:spcPts val="0"/>
              </a:spcAft>
              <a:buSzPts val="1400"/>
              <a:buChar char="○"/>
            </a:pPr>
            <a:r>
              <a:rPr lang="en-GB"/>
              <a:t>Many Simplified Payment Verification (SPV) Miners, skipped the Timeout Logic in July 2015.</a:t>
            </a:r>
            <a:endParaRPr/>
          </a:p>
          <a:p>
            <a:pPr indent="-342900" lvl="0" marL="457200" rtl="0">
              <a:spcBef>
                <a:spcPts val="0"/>
              </a:spcBef>
              <a:spcAft>
                <a:spcPts val="0"/>
              </a:spcAft>
              <a:buSzPts val="1800"/>
              <a:buChar char="●"/>
            </a:pPr>
            <a:r>
              <a:rPr lang="en-GB"/>
              <a:t>Bitcoin P2P Network Attacks</a:t>
            </a:r>
            <a:endParaRPr/>
          </a:p>
          <a:p>
            <a:pPr indent="-342900" lvl="0" marL="457200" rtl="0">
              <a:spcBef>
                <a:spcPts val="0"/>
              </a:spcBef>
              <a:spcAft>
                <a:spcPts val="0"/>
              </a:spcAft>
              <a:buSzPts val="1800"/>
              <a:buChar char="●"/>
            </a:pPr>
            <a:r>
              <a:rPr lang="en-GB"/>
              <a:t>Header Relay Network Attack</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0.12$/statement against Keybase’s 0.07$/statement</a:t>
            </a:r>
            <a:endParaRPr/>
          </a:p>
          <a:p>
            <a:pPr indent="0" lvl="0" marL="0" rtl="0">
              <a:spcBef>
                <a:spcPts val="1600"/>
              </a:spcBef>
              <a:spcAft>
                <a:spcPts val="0"/>
              </a:spcAft>
              <a:buNone/>
            </a:pPr>
            <a:r>
              <a:rPr lang="en-GB"/>
              <a:t>But </a:t>
            </a:r>
            <a:r>
              <a:rPr lang="en-GB" sz="3000"/>
              <a:t>NO INCENTIVES!!!</a:t>
            </a:r>
            <a:endParaRPr sz="3000"/>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IKP: Turning a PKI Around with Blockchains</a:t>
            </a:r>
            <a:endParaRPr/>
          </a:p>
          <a:p>
            <a:pPr indent="0" lvl="0" marL="0">
              <a:spcBef>
                <a:spcPts val="0"/>
              </a:spcBef>
              <a:spcAft>
                <a:spcPts val="0"/>
              </a:spcAft>
              <a:buNone/>
            </a:pPr>
            <a:r>
              <a:rPr lang="en-GB" sz="1200"/>
              <a:t>Stephanos Matsumoto and Raphael M. Reischuk, 2017</a:t>
            </a:r>
            <a:endParaRPr sz="1200"/>
          </a:p>
        </p:txBody>
      </p:sp>
      <p:pic>
        <p:nvPicPr>
          <p:cNvPr id="226" name="Shape 226"/>
          <p:cNvPicPr preferRelativeResize="0"/>
          <p:nvPr/>
        </p:nvPicPr>
        <p:blipFill>
          <a:blip r:embed="rId3">
            <a:alphaModFix/>
          </a:blip>
          <a:stretch>
            <a:fillRect/>
          </a:stretch>
        </p:blipFill>
        <p:spPr>
          <a:xfrm>
            <a:off x="842262" y="1819450"/>
            <a:ext cx="7459474" cy="311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107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How </a:t>
            </a:r>
            <a:r>
              <a:rPr lang="en-GB"/>
              <a:t>Exactly</a:t>
            </a:r>
            <a:r>
              <a:rPr lang="en-GB"/>
              <a:t> do We Connect to the Internet?                 </a:t>
            </a:r>
            <a:r>
              <a:rPr lang="en-GB" sz="1000">
                <a:solidFill>
                  <a:srgbClr val="000000"/>
                </a:solidFill>
              </a:rPr>
              <a:t>Or The First Few Milliseconds of an HTTPS Connection</a:t>
            </a:r>
            <a:endParaRPr sz="1000">
              <a:solidFill>
                <a:srgbClr val="000000"/>
              </a:solidFill>
            </a:endParaRPr>
          </a:p>
          <a:p>
            <a:pPr indent="0" lvl="0" marL="0">
              <a:spcBef>
                <a:spcPts val="0"/>
              </a:spcBef>
              <a:spcAft>
                <a:spcPts val="0"/>
              </a:spcAft>
              <a:buNone/>
            </a:pPr>
            <a:r>
              <a:t/>
            </a:r>
            <a:endParaRPr sz="1000">
              <a:solidFill>
                <a:srgbClr val="000000"/>
              </a:solidFill>
            </a:endParaRPr>
          </a:p>
          <a:p>
            <a:pPr indent="0" lvl="0" marL="0">
              <a:spcBef>
                <a:spcPts val="0"/>
              </a:spcBef>
              <a:spcAft>
                <a:spcPts val="0"/>
              </a:spcAft>
              <a:buNone/>
            </a:pPr>
            <a:r>
              <a:t/>
            </a:r>
            <a:endParaRPr sz="1000">
              <a:solidFill>
                <a:srgbClr val="000000"/>
              </a:solidFill>
            </a:endParaRPr>
          </a:p>
        </p:txBody>
      </p:sp>
      <p:grpSp>
        <p:nvGrpSpPr>
          <p:cNvPr id="65" name="Shape 65"/>
          <p:cNvGrpSpPr/>
          <p:nvPr/>
        </p:nvGrpSpPr>
        <p:grpSpPr>
          <a:xfrm>
            <a:off x="764074" y="1758150"/>
            <a:ext cx="6831900" cy="2846625"/>
            <a:chOff x="812374" y="1669625"/>
            <a:chExt cx="6831900" cy="2846625"/>
          </a:xfrm>
        </p:grpSpPr>
        <p:grpSp>
          <p:nvGrpSpPr>
            <p:cNvPr id="66" name="Shape 66"/>
            <p:cNvGrpSpPr/>
            <p:nvPr/>
          </p:nvGrpSpPr>
          <p:grpSpPr>
            <a:xfrm>
              <a:off x="812374" y="1669625"/>
              <a:ext cx="6831900" cy="2846625"/>
              <a:chOff x="812374" y="1669625"/>
              <a:chExt cx="6831900" cy="2846625"/>
            </a:xfrm>
          </p:grpSpPr>
          <p:pic>
            <p:nvPicPr>
              <p:cNvPr id="67" name="Shape 67"/>
              <p:cNvPicPr preferRelativeResize="0"/>
              <p:nvPr/>
            </p:nvPicPr>
            <p:blipFill>
              <a:blip r:embed="rId3">
                <a:alphaModFix/>
              </a:blip>
              <a:stretch>
                <a:fillRect/>
              </a:stretch>
            </p:blipFill>
            <p:spPr>
              <a:xfrm>
                <a:off x="812374" y="1669625"/>
                <a:ext cx="6831900" cy="2846625"/>
              </a:xfrm>
              <a:prstGeom prst="rect">
                <a:avLst/>
              </a:prstGeom>
              <a:noFill/>
              <a:ln>
                <a:noFill/>
              </a:ln>
            </p:spPr>
          </p:pic>
          <p:pic>
            <p:nvPicPr>
              <p:cNvPr id="68" name="Shape 68"/>
              <p:cNvPicPr preferRelativeResize="0"/>
              <p:nvPr/>
            </p:nvPicPr>
            <p:blipFill rotWithShape="1">
              <a:blip r:embed="rId4">
                <a:alphaModFix/>
              </a:blip>
              <a:srcRect b="0" l="0" r="0" t="0"/>
              <a:stretch/>
            </p:blipFill>
            <p:spPr>
              <a:xfrm>
                <a:off x="1074225" y="1913949"/>
                <a:ext cx="1902650" cy="2357976"/>
              </a:xfrm>
              <a:prstGeom prst="rect">
                <a:avLst/>
              </a:prstGeom>
              <a:noFill/>
              <a:ln>
                <a:noFill/>
              </a:ln>
            </p:spPr>
          </p:pic>
        </p:grpSp>
        <p:sp>
          <p:nvSpPr>
            <p:cNvPr id="69" name="Shape 69"/>
            <p:cNvSpPr/>
            <p:nvPr/>
          </p:nvSpPr>
          <p:spPr>
            <a:xfrm>
              <a:off x="6345175" y="3875075"/>
              <a:ext cx="1174200" cy="436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 name="Shape 70"/>
          <p:cNvSpPr txBox="1"/>
          <p:nvPr>
            <p:ph idx="1" type="body"/>
          </p:nvPr>
        </p:nvSpPr>
        <p:spPr>
          <a:xfrm>
            <a:off x="3256275" y="1969300"/>
            <a:ext cx="4852200" cy="107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3000"/>
              <a:t>“Hackers?</a:t>
            </a:r>
            <a:endParaRPr sz="3000"/>
          </a:p>
          <a:p>
            <a:pPr indent="0" lvl="0" marL="0" rtl="0">
              <a:spcBef>
                <a:spcPts val="1600"/>
              </a:spcBef>
              <a:spcAft>
                <a:spcPts val="1600"/>
              </a:spcAft>
              <a:buNone/>
            </a:pPr>
            <a:r>
              <a:rPr lang="en-GB" sz="3000"/>
              <a:t>    In </a:t>
            </a:r>
            <a:r>
              <a:rPr i="1" lang="en-GB" sz="3000"/>
              <a:t>my</a:t>
            </a:r>
            <a:r>
              <a:rPr lang="en-GB" sz="3000"/>
              <a:t> browser?”</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IKP: Overview</a:t>
            </a:r>
            <a:endParaRPr/>
          </a:p>
        </p:txBody>
      </p:sp>
      <p:sp>
        <p:nvSpPr>
          <p:cNvPr id="232" name="Shape 232"/>
          <p:cNvSpPr/>
          <p:nvPr/>
        </p:nvSpPr>
        <p:spPr>
          <a:xfrm>
            <a:off x="1625075" y="13529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Certification Authority</a:t>
            </a:r>
            <a:endParaRPr/>
          </a:p>
        </p:txBody>
      </p:sp>
      <p:sp>
        <p:nvSpPr>
          <p:cNvPr id="233" name="Shape 233"/>
          <p:cNvSpPr/>
          <p:nvPr/>
        </p:nvSpPr>
        <p:spPr>
          <a:xfrm>
            <a:off x="1625075" y="3486163"/>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Domain</a:t>
            </a:r>
            <a:endParaRPr/>
          </a:p>
        </p:txBody>
      </p:sp>
      <p:sp>
        <p:nvSpPr>
          <p:cNvPr id="234" name="Shape 234"/>
          <p:cNvSpPr/>
          <p:nvPr/>
        </p:nvSpPr>
        <p:spPr>
          <a:xfrm>
            <a:off x="5265575" y="17882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IKP Contract</a:t>
            </a:r>
            <a:endParaRPr/>
          </a:p>
        </p:txBody>
      </p:sp>
      <p:sp>
        <p:nvSpPr>
          <p:cNvPr id="235" name="Shape 235"/>
          <p:cNvSpPr/>
          <p:nvPr/>
        </p:nvSpPr>
        <p:spPr>
          <a:xfrm>
            <a:off x="1625075" y="439940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Client</a:t>
            </a:r>
            <a:endParaRPr/>
          </a:p>
        </p:txBody>
      </p:sp>
      <p:cxnSp>
        <p:nvCxnSpPr>
          <p:cNvPr id="236" name="Shape 236"/>
          <p:cNvCxnSpPr/>
          <p:nvPr/>
        </p:nvCxnSpPr>
        <p:spPr>
          <a:xfrm>
            <a:off x="1897225" y="1796150"/>
            <a:ext cx="15600" cy="1671600"/>
          </a:xfrm>
          <a:prstGeom prst="straightConnector1">
            <a:avLst/>
          </a:prstGeom>
          <a:noFill/>
          <a:ln cap="flat" cmpd="sng" w="9525">
            <a:solidFill>
              <a:schemeClr val="dk2"/>
            </a:solidFill>
            <a:prstDash val="solid"/>
            <a:round/>
            <a:headEnd len="med" w="med" type="none"/>
            <a:tailEnd len="med" w="med" type="triangle"/>
          </a:ln>
        </p:spPr>
      </p:cxnSp>
      <p:cxnSp>
        <p:nvCxnSpPr>
          <p:cNvPr id="237" name="Shape 237"/>
          <p:cNvCxnSpPr/>
          <p:nvPr/>
        </p:nvCxnSpPr>
        <p:spPr>
          <a:xfrm>
            <a:off x="1905025" y="3921463"/>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238" name="Shape 238"/>
          <p:cNvCxnSpPr/>
          <p:nvPr/>
        </p:nvCxnSpPr>
        <p:spPr>
          <a:xfrm rot="10800000">
            <a:off x="2674000" y="3921463"/>
            <a:ext cx="0" cy="477900"/>
          </a:xfrm>
          <a:prstGeom prst="straightConnector1">
            <a:avLst/>
          </a:prstGeom>
          <a:noFill/>
          <a:ln cap="flat" cmpd="sng" w="9525">
            <a:solidFill>
              <a:schemeClr val="dk2"/>
            </a:solidFill>
            <a:prstDash val="solid"/>
            <a:round/>
            <a:headEnd len="med" w="med" type="none"/>
            <a:tailEnd len="med" w="med" type="triangle"/>
          </a:ln>
        </p:spPr>
      </p:cxnSp>
      <p:sp>
        <p:nvSpPr>
          <p:cNvPr id="239" name="Shape 239"/>
          <p:cNvSpPr txBox="1"/>
          <p:nvPr/>
        </p:nvSpPr>
        <p:spPr>
          <a:xfrm>
            <a:off x="1661600" y="2602125"/>
            <a:ext cx="6019500" cy="70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0" name="Shape 240"/>
          <p:cNvSpPr txBox="1"/>
          <p:nvPr/>
        </p:nvSpPr>
        <p:spPr>
          <a:xfrm>
            <a:off x="1861475" y="3939900"/>
            <a:ext cx="8568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TLS Handshake</a:t>
            </a:r>
            <a:endParaRPr sz="1000"/>
          </a:p>
        </p:txBody>
      </p:sp>
      <p:cxnSp>
        <p:nvCxnSpPr>
          <p:cNvPr id="241" name="Shape 241"/>
          <p:cNvCxnSpPr>
            <a:stCxn id="232" idx="3"/>
            <a:endCxn id="234" idx="1"/>
          </p:cNvCxnSpPr>
          <p:nvPr/>
        </p:nvCxnSpPr>
        <p:spPr>
          <a:xfrm>
            <a:off x="2954675" y="1570600"/>
            <a:ext cx="2310900" cy="435300"/>
          </a:xfrm>
          <a:prstGeom prst="bentConnector3">
            <a:avLst>
              <a:gd fmla="val 29061" name="adj1"/>
            </a:avLst>
          </a:prstGeom>
          <a:noFill/>
          <a:ln cap="flat" cmpd="sng" w="9525">
            <a:solidFill>
              <a:schemeClr val="dk2"/>
            </a:solidFill>
            <a:prstDash val="solid"/>
            <a:round/>
            <a:headEnd len="med" w="med" type="none"/>
            <a:tailEnd len="med" w="med" type="triangle"/>
          </a:ln>
        </p:spPr>
      </p:cxnSp>
      <p:cxnSp>
        <p:nvCxnSpPr>
          <p:cNvPr id="242" name="Shape 242"/>
          <p:cNvCxnSpPr>
            <a:stCxn id="233" idx="3"/>
            <a:endCxn id="234" idx="2"/>
          </p:cNvCxnSpPr>
          <p:nvPr/>
        </p:nvCxnSpPr>
        <p:spPr>
          <a:xfrm flipH="1" rot="10800000">
            <a:off x="2954675" y="2223613"/>
            <a:ext cx="2975700" cy="1480200"/>
          </a:xfrm>
          <a:prstGeom prst="bentConnector2">
            <a:avLst/>
          </a:prstGeom>
          <a:noFill/>
          <a:ln cap="flat" cmpd="sng" w="9525">
            <a:solidFill>
              <a:schemeClr val="dk2"/>
            </a:solidFill>
            <a:prstDash val="solid"/>
            <a:round/>
            <a:headEnd len="med" w="med" type="none"/>
            <a:tailEnd len="med" w="med" type="triangle"/>
          </a:ln>
        </p:spPr>
      </p:cxnSp>
      <p:sp>
        <p:nvSpPr>
          <p:cNvPr id="243" name="Shape 243"/>
          <p:cNvSpPr/>
          <p:nvPr/>
        </p:nvSpPr>
        <p:spPr>
          <a:xfrm>
            <a:off x="7027325" y="17882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Detector</a:t>
            </a:r>
            <a:endParaRPr/>
          </a:p>
        </p:txBody>
      </p:sp>
      <p:cxnSp>
        <p:nvCxnSpPr>
          <p:cNvPr id="244" name="Shape 244"/>
          <p:cNvCxnSpPr>
            <a:stCxn id="243" idx="1"/>
            <a:endCxn id="234" idx="3"/>
          </p:cNvCxnSpPr>
          <p:nvPr/>
        </p:nvCxnSpPr>
        <p:spPr>
          <a:xfrm rot="10800000">
            <a:off x="6595325" y="2005900"/>
            <a:ext cx="432000" cy="0"/>
          </a:xfrm>
          <a:prstGeom prst="straightConnector1">
            <a:avLst/>
          </a:prstGeom>
          <a:noFill/>
          <a:ln cap="flat" cmpd="sng" w="9525">
            <a:solidFill>
              <a:schemeClr val="dk2"/>
            </a:solidFill>
            <a:prstDash val="solid"/>
            <a:round/>
            <a:headEnd len="med" w="med" type="none"/>
            <a:tailEnd len="med" w="med" type="triangle"/>
          </a:ln>
        </p:spPr>
      </p:cxnSp>
      <p:sp>
        <p:nvSpPr>
          <p:cNvPr id="245" name="Shape 245"/>
          <p:cNvSpPr/>
          <p:nvPr/>
        </p:nvSpPr>
        <p:spPr>
          <a:xfrm>
            <a:off x="3777725" y="3784213"/>
            <a:ext cx="1329588" cy="752436"/>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Domain Control Policy</a:t>
            </a:r>
            <a:endParaRPr/>
          </a:p>
        </p:txBody>
      </p:sp>
      <p:sp>
        <p:nvSpPr>
          <p:cNvPr id="246" name="Shape 246"/>
          <p:cNvSpPr/>
          <p:nvPr/>
        </p:nvSpPr>
        <p:spPr>
          <a:xfrm>
            <a:off x="3777725" y="1168900"/>
            <a:ext cx="1050300" cy="572724"/>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Reaction Policy</a:t>
            </a:r>
            <a:endParaRPr/>
          </a:p>
        </p:txBody>
      </p:sp>
      <p:sp>
        <p:nvSpPr>
          <p:cNvPr id="247" name="Shape 247"/>
          <p:cNvSpPr/>
          <p:nvPr/>
        </p:nvSpPr>
        <p:spPr>
          <a:xfrm>
            <a:off x="1218975" y="2445375"/>
            <a:ext cx="599375" cy="572700"/>
          </a:xfrm>
          <a:prstGeom prst="flowChartPunchedCar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Cert</a:t>
            </a:r>
            <a:endParaRPr/>
          </a:p>
        </p:txBody>
      </p:sp>
      <p:sp>
        <p:nvSpPr>
          <p:cNvPr id="248" name="Shape 248"/>
          <p:cNvSpPr/>
          <p:nvPr/>
        </p:nvSpPr>
        <p:spPr>
          <a:xfrm>
            <a:off x="3498900" y="209000"/>
            <a:ext cx="5645100" cy="477900"/>
          </a:xfrm>
          <a:prstGeom prst="roundRect">
            <a:avLst>
              <a:gd fmla="val 16667" name="adj"/>
            </a:avLst>
          </a:prstGeom>
          <a:solidFill>
            <a:schemeClr val="lt2"/>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9" name="Shape 249"/>
          <p:cNvSpPr/>
          <p:nvPr/>
        </p:nvSpPr>
        <p:spPr>
          <a:xfrm>
            <a:off x="37830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250" name="Shape 250"/>
          <p:cNvCxnSpPr>
            <a:stCxn id="249" idx="3"/>
          </p:cNvCxnSpPr>
          <p:nvPr/>
        </p:nvCxnSpPr>
        <p:spPr>
          <a:xfrm flipH="1" rot="10800000">
            <a:off x="43161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251" name="Shape 251"/>
          <p:cNvSpPr/>
          <p:nvPr/>
        </p:nvSpPr>
        <p:spPr>
          <a:xfrm>
            <a:off x="47862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252" name="Shape 252"/>
          <p:cNvCxnSpPr>
            <a:stCxn id="251" idx="3"/>
          </p:cNvCxnSpPr>
          <p:nvPr/>
        </p:nvCxnSpPr>
        <p:spPr>
          <a:xfrm flipH="1" rot="10800000">
            <a:off x="53193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253" name="Shape 253"/>
          <p:cNvSpPr/>
          <p:nvPr/>
        </p:nvSpPr>
        <p:spPr>
          <a:xfrm>
            <a:off x="57894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254" name="Shape 254"/>
          <p:cNvCxnSpPr>
            <a:stCxn id="253" idx="3"/>
          </p:cNvCxnSpPr>
          <p:nvPr/>
        </p:nvCxnSpPr>
        <p:spPr>
          <a:xfrm flipH="1" rot="10800000">
            <a:off x="63225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255" name="Shape 255"/>
          <p:cNvSpPr/>
          <p:nvPr/>
        </p:nvSpPr>
        <p:spPr>
          <a:xfrm>
            <a:off x="67926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256" name="Shape 256"/>
          <p:cNvCxnSpPr>
            <a:stCxn id="255" idx="3"/>
          </p:cNvCxnSpPr>
          <p:nvPr/>
        </p:nvCxnSpPr>
        <p:spPr>
          <a:xfrm flipH="1" rot="10800000">
            <a:off x="73257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257" name="Shape 257"/>
          <p:cNvSpPr/>
          <p:nvPr/>
        </p:nvSpPr>
        <p:spPr>
          <a:xfrm>
            <a:off x="7795800" y="3520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258" name="Shape 258"/>
          <p:cNvCxnSpPr>
            <a:stCxn id="257" idx="3"/>
          </p:cNvCxnSpPr>
          <p:nvPr/>
        </p:nvCxnSpPr>
        <p:spPr>
          <a:xfrm flipH="1" rot="10800000">
            <a:off x="8328900" y="466900"/>
            <a:ext cx="470100" cy="3300"/>
          </a:xfrm>
          <a:prstGeom prst="straightConnector1">
            <a:avLst/>
          </a:prstGeom>
          <a:noFill/>
          <a:ln cap="flat" cmpd="sng" w="9525">
            <a:solidFill>
              <a:schemeClr val="dk2"/>
            </a:solidFill>
            <a:prstDash val="solid"/>
            <a:round/>
            <a:headEnd len="med" w="med" type="none"/>
            <a:tailEnd len="med" w="med" type="triangle"/>
          </a:ln>
        </p:spPr>
      </p:cxnSp>
      <p:cxnSp>
        <p:nvCxnSpPr>
          <p:cNvPr id="259" name="Shape 259"/>
          <p:cNvCxnSpPr/>
          <p:nvPr/>
        </p:nvCxnSpPr>
        <p:spPr>
          <a:xfrm flipH="1" rot="10800000">
            <a:off x="3312900" y="4702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260" name="Shape 260"/>
          <p:cNvSpPr txBox="1"/>
          <p:nvPr/>
        </p:nvSpPr>
        <p:spPr>
          <a:xfrm>
            <a:off x="6906900" y="781325"/>
            <a:ext cx="2310900" cy="23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a:t>Ethereum Blockchain</a:t>
            </a:r>
            <a:endParaRPr/>
          </a:p>
        </p:txBody>
      </p:sp>
      <p:cxnSp>
        <p:nvCxnSpPr>
          <p:cNvPr id="261" name="Shape 261"/>
          <p:cNvCxnSpPr>
            <a:stCxn id="234" idx="0"/>
            <a:endCxn id="248" idx="2"/>
          </p:cNvCxnSpPr>
          <p:nvPr/>
        </p:nvCxnSpPr>
        <p:spPr>
          <a:xfrm rot="-5400000">
            <a:off x="5575325" y="1042000"/>
            <a:ext cx="1101300" cy="391200"/>
          </a:xfrm>
          <a:prstGeom prst="bentConnector3">
            <a:avLst>
              <a:gd fmla="val 50002" name="adj1"/>
            </a:avLst>
          </a:prstGeom>
          <a:noFill/>
          <a:ln cap="flat" cmpd="sng" w="9525">
            <a:solidFill>
              <a:schemeClr val="dk2"/>
            </a:solidFill>
            <a:prstDash val="solid"/>
            <a:round/>
            <a:headEnd len="med" w="med" type="none"/>
            <a:tailEnd len="med" w="med" type="triangle"/>
          </a:ln>
        </p:spPr>
      </p:cxnSp>
      <p:sp>
        <p:nvSpPr>
          <p:cNvPr id="262" name="Shape 262"/>
          <p:cNvSpPr/>
          <p:nvPr/>
        </p:nvSpPr>
        <p:spPr>
          <a:xfrm>
            <a:off x="7400013" y="2701600"/>
            <a:ext cx="856818" cy="804384"/>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CA</a:t>
            </a:r>
            <a:endParaRPr/>
          </a:p>
          <a:p>
            <a:pPr indent="0" lvl="0" marL="0">
              <a:spcBef>
                <a:spcPts val="0"/>
              </a:spcBef>
              <a:spcAft>
                <a:spcPts val="0"/>
              </a:spcAft>
              <a:buNone/>
            </a:pPr>
            <a:r>
              <a:rPr lang="en-GB"/>
              <a:t>Domain</a:t>
            </a:r>
            <a:endParaRPr/>
          </a:p>
          <a:p>
            <a:pPr indent="0" lvl="0" marL="0" rtl="0">
              <a:spcBef>
                <a:spcPts val="0"/>
              </a:spcBef>
              <a:spcAft>
                <a:spcPts val="0"/>
              </a:spcAft>
              <a:buNone/>
            </a:pPr>
            <a:r>
              <a:rPr lang="en-GB"/>
              <a:t>Client</a:t>
            </a:r>
            <a:endParaRPr/>
          </a:p>
        </p:txBody>
      </p:sp>
      <p:cxnSp>
        <p:nvCxnSpPr>
          <p:cNvPr id="263" name="Shape 263"/>
          <p:cNvCxnSpPr/>
          <p:nvPr/>
        </p:nvCxnSpPr>
        <p:spPr>
          <a:xfrm rot="10800000">
            <a:off x="7828425" y="2223613"/>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264" name="Shape 264"/>
          <p:cNvCxnSpPr/>
          <p:nvPr/>
        </p:nvCxnSpPr>
        <p:spPr>
          <a:xfrm rot="10800000">
            <a:off x="2675800" y="1795900"/>
            <a:ext cx="0" cy="1709400"/>
          </a:xfrm>
          <a:prstGeom prst="straightConnector1">
            <a:avLst/>
          </a:prstGeom>
          <a:noFill/>
          <a:ln cap="flat" cmpd="sng" w="9525">
            <a:solidFill>
              <a:schemeClr val="dk2"/>
            </a:solidFill>
            <a:prstDash val="solid"/>
            <a:round/>
            <a:headEnd len="med" w="med" type="none"/>
            <a:tailEnd len="med" w="med" type="triangle"/>
          </a:ln>
        </p:spPr>
      </p:cxnSp>
      <p:sp>
        <p:nvSpPr>
          <p:cNvPr id="265" name="Shape 265"/>
          <p:cNvSpPr/>
          <p:nvPr/>
        </p:nvSpPr>
        <p:spPr>
          <a:xfrm>
            <a:off x="2718275" y="2419579"/>
            <a:ext cx="856800" cy="572700"/>
          </a:xfrm>
          <a:prstGeom prst="flowChartPunchedCar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Cert Fee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IKP: Overview</a:t>
            </a:r>
            <a:endParaRPr/>
          </a:p>
        </p:txBody>
      </p:sp>
      <p:sp>
        <p:nvSpPr>
          <p:cNvPr id="271" name="Shape 271"/>
          <p:cNvSpPr/>
          <p:nvPr/>
        </p:nvSpPr>
        <p:spPr>
          <a:xfrm>
            <a:off x="1625075" y="13529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Certification Authority</a:t>
            </a:r>
            <a:endParaRPr/>
          </a:p>
        </p:txBody>
      </p:sp>
      <p:sp>
        <p:nvSpPr>
          <p:cNvPr id="272" name="Shape 272"/>
          <p:cNvSpPr/>
          <p:nvPr/>
        </p:nvSpPr>
        <p:spPr>
          <a:xfrm>
            <a:off x="1625075" y="3486163"/>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Facebook</a:t>
            </a:r>
            <a:endParaRPr/>
          </a:p>
        </p:txBody>
      </p:sp>
      <p:sp>
        <p:nvSpPr>
          <p:cNvPr id="273" name="Shape 273"/>
          <p:cNvSpPr/>
          <p:nvPr/>
        </p:nvSpPr>
        <p:spPr>
          <a:xfrm>
            <a:off x="5265575" y="17882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IKP Contract</a:t>
            </a:r>
            <a:endParaRPr/>
          </a:p>
        </p:txBody>
      </p:sp>
      <p:sp>
        <p:nvSpPr>
          <p:cNvPr id="274" name="Shape 274"/>
          <p:cNvSpPr/>
          <p:nvPr/>
        </p:nvSpPr>
        <p:spPr>
          <a:xfrm>
            <a:off x="1625075" y="439940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Client</a:t>
            </a:r>
            <a:endParaRPr/>
          </a:p>
        </p:txBody>
      </p:sp>
      <p:cxnSp>
        <p:nvCxnSpPr>
          <p:cNvPr id="275" name="Shape 275"/>
          <p:cNvCxnSpPr/>
          <p:nvPr/>
        </p:nvCxnSpPr>
        <p:spPr>
          <a:xfrm>
            <a:off x="1897225" y="1796150"/>
            <a:ext cx="15600" cy="1671600"/>
          </a:xfrm>
          <a:prstGeom prst="straightConnector1">
            <a:avLst/>
          </a:prstGeom>
          <a:noFill/>
          <a:ln cap="flat" cmpd="sng" w="9525">
            <a:solidFill>
              <a:schemeClr val="dk2"/>
            </a:solidFill>
            <a:prstDash val="solid"/>
            <a:round/>
            <a:headEnd len="med" w="med" type="none"/>
            <a:tailEnd len="med" w="med" type="triangle"/>
          </a:ln>
        </p:spPr>
      </p:cxnSp>
      <p:cxnSp>
        <p:nvCxnSpPr>
          <p:cNvPr id="276" name="Shape 276"/>
          <p:cNvCxnSpPr/>
          <p:nvPr/>
        </p:nvCxnSpPr>
        <p:spPr>
          <a:xfrm>
            <a:off x="1905025" y="3921463"/>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277" name="Shape 277"/>
          <p:cNvCxnSpPr/>
          <p:nvPr/>
        </p:nvCxnSpPr>
        <p:spPr>
          <a:xfrm rot="10800000">
            <a:off x="2674000" y="3921463"/>
            <a:ext cx="0" cy="477900"/>
          </a:xfrm>
          <a:prstGeom prst="straightConnector1">
            <a:avLst/>
          </a:prstGeom>
          <a:noFill/>
          <a:ln cap="flat" cmpd="sng" w="9525">
            <a:solidFill>
              <a:schemeClr val="dk2"/>
            </a:solidFill>
            <a:prstDash val="solid"/>
            <a:round/>
            <a:headEnd len="med" w="med" type="none"/>
            <a:tailEnd len="med" w="med" type="triangle"/>
          </a:ln>
        </p:spPr>
      </p:cxnSp>
      <p:sp>
        <p:nvSpPr>
          <p:cNvPr id="278" name="Shape 278"/>
          <p:cNvSpPr txBox="1"/>
          <p:nvPr/>
        </p:nvSpPr>
        <p:spPr>
          <a:xfrm>
            <a:off x="1661600" y="2602125"/>
            <a:ext cx="6019500" cy="70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9" name="Shape 279"/>
          <p:cNvSpPr txBox="1"/>
          <p:nvPr/>
        </p:nvSpPr>
        <p:spPr>
          <a:xfrm>
            <a:off x="1861475" y="3939900"/>
            <a:ext cx="8568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TLS Handshake</a:t>
            </a:r>
            <a:endParaRPr sz="1000"/>
          </a:p>
        </p:txBody>
      </p:sp>
      <p:cxnSp>
        <p:nvCxnSpPr>
          <p:cNvPr id="280" name="Shape 280"/>
          <p:cNvCxnSpPr>
            <a:stCxn id="271" idx="3"/>
            <a:endCxn id="273" idx="1"/>
          </p:cNvCxnSpPr>
          <p:nvPr/>
        </p:nvCxnSpPr>
        <p:spPr>
          <a:xfrm>
            <a:off x="2954675" y="1570600"/>
            <a:ext cx="2310900" cy="435300"/>
          </a:xfrm>
          <a:prstGeom prst="bentConnector3">
            <a:avLst>
              <a:gd fmla="val 29061" name="adj1"/>
            </a:avLst>
          </a:prstGeom>
          <a:noFill/>
          <a:ln cap="flat" cmpd="sng" w="9525">
            <a:solidFill>
              <a:schemeClr val="dk2"/>
            </a:solidFill>
            <a:prstDash val="solid"/>
            <a:round/>
            <a:headEnd len="med" w="med" type="none"/>
            <a:tailEnd len="med" w="med" type="triangle"/>
          </a:ln>
        </p:spPr>
      </p:cxnSp>
      <p:cxnSp>
        <p:nvCxnSpPr>
          <p:cNvPr id="281" name="Shape 281"/>
          <p:cNvCxnSpPr>
            <a:stCxn id="272" idx="3"/>
            <a:endCxn id="273" idx="2"/>
          </p:cNvCxnSpPr>
          <p:nvPr/>
        </p:nvCxnSpPr>
        <p:spPr>
          <a:xfrm flipH="1" rot="10800000">
            <a:off x="2954675" y="2223613"/>
            <a:ext cx="2975700" cy="1480200"/>
          </a:xfrm>
          <a:prstGeom prst="bentConnector2">
            <a:avLst/>
          </a:prstGeom>
          <a:noFill/>
          <a:ln cap="flat" cmpd="sng" w="9525">
            <a:solidFill>
              <a:schemeClr val="dk2"/>
            </a:solidFill>
            <a:prstDash val="solid"/>
            <a:round/>
            <a:headEnd len="med" w="med" type="none"/>
            <a:tailEnd len="med" w="med" type="triangle"/>
          </a:ln>
        </p:spPr>
      </p:cxnSp>
      <p:sp>
        <p:nvSpPr>
          <p:cNvPr id="282" name="Shape 282"/>
          <p:cNvSpPr/>
          <p:nvPr/>
        </p:nvSpPr>
        <p:spPr>
          <a:xfrm>
            <a:off x="7027325" y="17882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Detector</a:t>
            </a:r>
            <a:endParaRPr/>
          </a:p>
        </p:txBody>
      </p:sp>
      <p:cxnSp>
        <p:nvCxnSpPr>
          <p:cNvPr id="283" name="Shape 283"/>
          <p:cNvCxnSpPr>
            <a:stCxn id="282" idx="1"/>
            <a:endCxn id="273" idx="3"/>
          </p:cNvCxnSpPr>
          <p:nvPr/>
        </p:nvCxnSpPr>
        <p:spPr>
          <a:xfrm rot="10800000">
            <a:off x="6595325" y="2005900"/>
            <a:ext cx="432000" cy="0"/>
          </a:xfrm>
          <a:prstGeom prst="straightConnector1">
            <a:avLst/>
          </a:prstGeom>
          <a:noFill/>
          <a:ln cap="flat" cmpd="sng" w="9525">
            <a:solidFill>
              <a:schemeClr val="dk2"/>
            </a:solidFill>
            <a:prstDash val="solid"/>
            <a:round/>
            <a:headEnd len="med" w="med" type="none"/>
            <a:tailEnd len="med" w="med" type="triangle"/>
          </a:ln>
        </p:spPr>
      </p:cxnSp>
      <p:sp>
        <p:nvSpPr>
          <p:cNvPr id="284" name="Shape 284"/>
          <p:cNvSpPr/>
          <p:nvPr/>
        </p:nvSpPr>
        <p:spPr>
          <a:xfrm>
            <a:off x="3855663" y="3900650"/>
            <a:ext cx="3551040" cy="1163052"/>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Domain Control Policy</a:t>
            </a:r>
            <a:endParaRPr/>
          </a:p>
          <a:p>
            <a:pPr indent="0" lvl="0" marL="0" rtl="0">
              <a:spcBef>
                <a:spcPts val="0"/>
              </a:spcBef>
              <a:spcAft>
                <a:spcPts val="0"/>
              </a:spcAft>
              <a:buNone/>
            </a:pPr>
            <a:r>
              <a:rPr lang="en-GB"/>
              <a:t>“all of my Certificates must be signed by “Digicert” or by “IdenTrust”</a:t>
            </a:r>
            <a:endParaRPr/>
          </a:p>
        </p:txBody>
      </p:sp>
      <p:sp>
        <p:nvSpPr>
          <p:cNvPr id="285" name="Shape 285"/>
          <p:cNvSpPr/>
          <p:nvPr/>
        </p:nvSpPr>
        <p:spPr>
          <a:xfrm>
            <a:off x="1285375" y="2445375"/>
            <a:ext cx="532975" cy="236400"/>
          </a:xfrm>
          <a:prstGeom prst="flowChartPunchedCar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Cert</a:t>
            </a:r>
            <a:endParaRPr/>
          </a:p>
        </p:txBody>
      </p:sp>
      <p:sp>
        <p:nvSpPr>
          <p:cNvPr id="286" name="Shape 286"/>
          <p:cNvSpPr/>
          <p:nvPr/>
        </p:nvSpPr>
        <p:spPr>
          <a:xfrm>
            <a:off x="3855675" y="296375"/>
            <a:ext cx="3740634" cy="1343250"/>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Reaction Policy</a:t>
            </a:r>
            <a:endParaRPr/>
          </a:p>
          <a:p>
            <a:pPr indent="0" lvl="0" marL="0" rtl="0">
              <a:spcBef>
                <a:spcPts val="0"/>
              </a:spcBef>
              <a:spcAft>
                <a:spcPts val="0"/>
              </a:spcAft>
              <a:buNone/>
            </a:pPr>
            <a:r>
              <a:rPr lang="en-GB"/>
              <a:t>“If anyone issues an unauthorised cert for Facebook.com, I’ll pay them $1000 and whoever finds such a cert will get $100”</a:t>
            </a:r>
            <a:endParaRPr/>
          </a:p>
          <a:p>
            <a:pPr indent="0" lvl="0" marL="0" rt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IKP: Architecture</a:t>
            </a:r>
            <a:endParaRPr/>
          </a:p>
        </p:txBody>
      </p:sp>
      <p:sp>
        <p:nvSpPr>
          <p:cNvPr id="292" name="Shape 292"/>
          <p:cNvSpPr/>
          <p:nvPr/>
        </p:nvSpPr>
        <p:spPr>
          <a:xfrm>
            <a:off x="1625075" y="13529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Certification Authority</a:t>
            </a:r>
            <a:endParaRPr/>
          </a:p>
        </p:txBody>
      </p:sp>
      <p:sp>
        <p:nvSpPr>
          <p:cNvPr id="293" name="Shape 293"/>
          <p:cNvSpPr/>
          <p:nvPr/>
        </p:nvSpPr>
        <p:spPr>
          <a:xfrm>
            <a:off x="1625075" y="3486163"/>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Domain</a:t>
            </a:r>
            <a:endParaRPr/>
          </a:p>
        </p:txBody>
      </p:sp>
      <p:sp>
        <p:nvSpPr>
          <p:cNvPr id="294" name="Shape 294"/>
          <p:cNvSpPr/>
          <p:nvPr/>
        </p:nvSpPr>
        <p:spPr>
          <a:xfrm>
            <a:off x="5265575" y="1788250"/>
            <a:ext cx="1329600" cy="752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GB"/>
              <a:t>IKP Contract</a:t>
            </a:r>
            <a:endParaRPr/>
          </a:p>
        </p:txBody>
      </p:sp>
      <p:sp>
        <p:nvSpPr>
          <p:cNvPr id="295" name="Shape 295"/>
          <p:cNvSpPr/>
          <p:nvPr/>
        </p:nvSpPr>
        <p:spPr>
          <a:xfrm>
            <a:off x="1625075" y="439940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Client</a:t>
            </a:r>
            <a:endParaRPr/>
          </a:p>
        </p:txBody>
      </p:sp>
      <p:cxnSp>
        <p:nvCxnSpPr>
          <p:cNvPr id="296" name="Shape 296"/>
          <p:cNvCxnSpPr/>
          <p:nvPr/>
        </p:nvCxnSpPr>
        <p:spPr>
          <a:xfrm>
            <a:off x="1897225" y="1796150"/>
            <a:ext cx="15600" cy="1671600"/>
          </a:xfrm>
          <a:prstGeom prst="straightConnector1">
            <a:avLst/>
          </a:prstGeom>
          <a:noFill/>
          <a:ln cap="flat" cmpd="sng" w="9525">
            <a:solidFill>
              <a:schemeClr val="dk2"/>
            </a:solidFill>
            <a:prstDash val="solid"/>
            <a:round/>
            <a:headEnd len="med" w="med" type="none"/>
            <a:tailEnd len="med" w="med" type="triangle"/>
          </a:ln>
        </p:spPr>
      </p:cxnSp>
      <p:cxnSp>
        <p:nvCxnSpPr>
          <p:cNvPr id="297" name="Shape 297"/>
          <p:cNvCxnSpPr/>
          <p:nvPr/>
        </p:nvCxnSpPr>
        <p:spPr>
          <a:xfrm>
            <a:off x="1905025" y="3921463"/>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298" name="Shape 298"/>
          <p:cNvCxnSpPr/>
          <p:nvPr/>
        </p:nvCxnSpPr>
        <p:spPr>
          <a:xfrm rot="10800000">
            <a:off x="2674000" y="3921463"/>
            <a:ext cx="0" cy="477900"/>
          </a:xfrm>
          <a:prstGeom prst="straightConnector1">
            <a:avLst/>
          </a:prstGeom>
          <a:noFill/>
          <a:ln cap="flat" cmpd="sng" w="9525">
            <a:solidFill>
              <a:schemeClr val="dk2"/>
            </a:solidFill>
            <a:prstDash val="solid"/>
            <a:round/>
            <a:headEnd len="med" w="med" type="none"/>
            <a:tailEnd len="med" w="med" type="triangle"/>
          </a:ln>
        </p:spPr>
      </p:cxnSp>
      <p:sp>
        <p:nvSpPr>
          <p:cNvPr id="299" name="Shape 299"/>
          <p:cNvSpPr txBox="1"/>
          <p:nvPr/>
        </p:nvSpPr>
        <p:spPr>
          <a:xfrm>
            <a:off x="1661600" y="2602125"/>
            <a:ext cx="6019500" cy="70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txBox="1"/>
          <p:nvPr/>
        </p:nvSpPr>
        <p:spPr>
          <a:xfrm>
            <a:off x="1861475" y="3939900"/>
            <a:ext cx="856800" cy="23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GB" sz="1000"/>
              <a:t>TLS Handshake</a:t>
            </a:r>
            <a:endParaRPr sz="1000"/>
          </a:p>
        </p:txBody>
      </p:sp>
      <p:cxnSp>
        <p:nvCxnSpPr>
          <p:cNvPr id="301" name="Shape 301"/>
          <p:cNvCxnSpPr>
            <a:stCxn id="292" idx="3"/>
            <a:endCxn id="294" idx="1"/>
          </p:cNvCxnSpPr>
          <p:nvPr/>
        </p:nvCxnSpPr>
        <p:spPr>
          <a:xfrm>
            <a:off x="2954675" y="1570600"/>
            <a:ext cx="2310900" cy="594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02" name="Shape 302"/>
          <p:cNvCxnSpPr>
            <a:stCxn id="293" idx="3"/>
            <a:endCxn id="294" idx="2"/>
          </p:cNvCxnSpPr>
          <p:nvPr/>
        </p:nvCxnSpPr>
        <p:spPr>
          <a:xfrm flipH="1" rot="10800000">
            <a:off x="2954675" y="2540713"/>
            <a:ext cx="2975700" cy="1163100"/>
          </a:xfrm>
          <a:prstGeom prst="bentConnector2">
            <a:avLst/>
          </a:prstGeom>
          <a:noFill/>
          <a:ln cap="flat" cmpd="sng" w="9525">
            <a:solidFill>
              <a:schemeClr val="dk2"/>
            </a:solidFill>
            <a:prstDash val="solid"/>
            <a:round/>
            <a:headEnd len="med" w="med" type="none"/>
            <a:tailEnd len="med" w="med" type="triangle"/>
          </a:ln>
        </p:spPr>
      </p:cxnSp>
      <p:sp>
        <p:nvSpPr>
          <p:cNvPr id="303" name="Shape 303"/>
          <p:cNvSpPr/>
          <p:nvPr/>
        </p:nvSpPr>
        <p:spPr>
          <a:xfrm>
            <a:off x="7115950" y="194680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Detector</a:t>
            </a:r>
            <a:endParaRPr/>
          </a:p>
        </p:txBody>
      </p:sp>
      <p:cxnSp>
        <p:nvCxnSpPr>
          <p:cNvPr id="304" name="Shape 304"/>
          <p:cNvCxnSpPr>
            <a:stCxn id="303" idx="1"/>
            <a:endCxn id="294" idx="3"/>
          </p:cNvCxnSpPr>
          <p:nvPr/>
        </p:nvCxnSpPr>
        <p:spPr>
          <a:xfrm rot="10800000">
            <a:off x="6595150" y="2164450"/>
            <a:ext cx="520800" cy="0"/>
          </a:xfrm>
          <a:prstGeom prst="straightConnector1">
            <a:avLst/>
          </a:prstGeom>
          <a:noFill/>
          <a:ln cap="flat" cmpd="sng" w="9525">
            <a:solidFill>
              <a:schemeClr val="dk2"/>
            </a:solidFill>
            <a:prstDash val="solid"/>
            <a:round/>
            <a:headEnd len="med" w="med" type="none"/>
            <a:tailEnd len="med" w="med" type="triangle"/>
          </a:ln>
        </p:spPr>
      </p:cxnSp>
      <p:sp>
        <p:nvSpPr>
          <p:cNvPr id="305" name="Shape 305"/>
          <p:cNvSpPr/>
          <p:nvPr/>
        </p:nvSpPr>
        <p:spPr>
          <a:xfrm>
            <a:off x="3777725" y="3784213"/>
            <a:ext cx="1329588" cy="752436"/>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Domain Control Policy</a:t>
            </a:r>
            <a:endParaRPr/>
          </a:p>
        </p:txBody>
      </p:sp>
      <p:sp>
        <p:nvSpPr>
          <p:cNvPr id="306" name="Shape 306"/>
          <p:cNvSpPr/>
          <p:nvPr/>
        </p:nvSpPr>
        <p:spPr>
          <a:xfrm>
            <a:off x="3783000" y="987675"/>
            <a:ext cx="1050300" cy="572724"/>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Reaction Policy</a:t>
            </a:r>
            <a:endParaRPr/>
          </a:p>
        </p:txBody>
      </p:sp>
      <p:sp>
        <p:nvSpPr>
          <p:cNvPr id="307" name="Shape 307"/>
          <p:cNvSpPr/>
          <p:nvPr/>
        </p:nvSpPr>
        <p:spPr>
          <a:xfrm>
            <a:off x="1285375" y="2445375"/>
            <a:ext cx="532975" cy="236400"/>
          </a:xfrm>
          <a:prstGeom prst="flowChartPunchedCar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Cert</a:t>
            </a:r>
            <a:endParaRPr/>
          </a:p>
        </p:txBody>
      </p:sp>
      <p:sp>
        <p:nvSpPr>
          <p:cNvPr id="308" name="Shape 308"/>
          <p:cNvSpPr/>
          <p:nvPr/>
        </p:nvSpPr>
        <p:spPr>
          <a:xfrm>
            <a:off x="3498900" y="196375"/>
            <a:ext cx="5645100" cy="477900"/>
          </a:xfrm>
          <a:prstGeom prst="roundRect">
            <a:avLst>
              <a:gd fmla="val 16667" name="adj"/>
            </a:avLst>
          </a:prstGeom>
          <a:solidFill>
            <a:schemeClr val="lt2"/>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37830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sz="1000"/>
              <a:t>Block</a:t>
            </a:r>
            <a:endParaRPr sz="1000"/>
          </a:p>
        </p:txBody>
      </p:sp>
      <p:cxnSp>
        <p:nvCxnSpPr>
          <p:cNvPr id="310" name="Shape 310"/>
          <p:cNvCxnSpPr>
            <a:stCxn id="309" idx="3"/>
          </p:cNvCxnSpPr>
          <p:nvPr/>
        </p:nvCxnSpPr>
        <p:spPr>
          <a:xfrm flipH="1" rot="10800000">
            <a:off x="43161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11" name="Shape 311"/>
          <p:cNvSpPr/>
          <p:nvPr/>
        </p:nvSpPr>
        <p:spPr>
          <a:xfrm>
            <a:off x="47862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12" name="Shape 312"/>
          <p:cNvCxnSpPr>
            <a:stCxn id="311" idx="3"/>
          </p:cNvCxnSpPr>
          <p:nvPr/>
        </p:nvCxnSpPr>
        <p:spPr>
          <a:xfrm flipH="1" rot="10800000">
            <a:off x="53193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13" name="Shape 313"/>
          <p:cNvSpPr/>
          <p:nvPr/>
        </p:nvSpPr>
        <p:spPr>
          <a:xfrm>
            <a:off x="57894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14" name="Shape 314"/>
          <p:cNvCxnSpPr>
            <a:stCxn id="313" idx="3"/>
          </p:cNvCxnSpPr>
          <p:nvPr/>
        </p:nvCxnSpPr>
        <p:spPr>
          <a:xfrm flipH="1" rot="10800000">
            <a:off x="63225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15" name="Shape 315"/>
          <p:cNvSpPr/>
          <p:nvPr/>
        </p:nvSpPr>
        <p:spPr>
          <a:xfrm>
            <a:off x="67926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16" name="Shape 316"/>
          <p:cNvCxnSpPr>
            <a:stCxn id="315" idx="3"/>
          </p:cNvCxnSpPr>
          <p:nvPr/>
        </p:nvCxnSpPr>
        <p:spPr>
          <a:xfrm flipH="1" rot="10800000">
            <a:off x="73257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17" name="Shape 317"/>
          <p:cNvSpPr/>
          <p:nvPr/>
        </p:nvSpPr>
        <p:spPr>
          <a:xfrm>
            <a:off x="7795800" y="3520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18" name="Shape 318"/>
          <p:cNvCxnSpPr>
            <a:stCxn id="317" idx="3"/>
          </p:cNvCxnSpPr>
          <p:nvPr/>
        </p:nvCxnSpPr>
        <p:spPr>
          <a:xfrm flipH="1" rot="10800000">
            <a:off x="8328900" y="466900"/>
            <a:ext cx="470100" cy="3300"/>
          </a:xfrm>
          <a:prstGeom prst="straightConnector1">
            <a:avLst/>
          </a:prstGeom>
          <a:noFill/>
          <a:ln cap="flat" cmpd="sng" w="9525">
            <a:solidFill>
              <a:schemeClr val="dk2"/>
            </a:solidFill>
            <a:prstDash val="solid"/>
            <a:round/>
            <a:headEnd len="med" w="med" type="none"/>
            <a:tailEnd len="med" w="med" type="triangle"/>
          </a:ln>
        </p:spPr>
      </p:cxnSp>
      <p:cxnSp>
        <p:nvCxnSpPr>
          <p:cNvPr id="319" name="Shape 319"/>
          <p:cNvCxnSpPr/>
          <p:nvPr/>
        </p:nvCxnSpPr>
        <p:spPr>
          <a:xfrm flipH="1" rot="10800000">
            <a:off x="3312900" y="4702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20" name="Shape 320"/>
          <p:cNvSpPr txBox="1"/>
          <p:nvPr/>
        </p:nvSpPr>
        <p:spPr>
          <a:xfrm>
            <a:off x="6906900" y="781325"/>
            <a:ext cx="2310900" cy="236400"/>
          </a:xfrm>
          <a:prstGeom prst="rect">
            <a:avLst/>
          </a:prstGeom>
          <a:noFill/>
          <a:ln>
            <a:noFill/>
          </a:ln>
        </p:spPr>
        <p:txBody>
          <a:bodyPr anchorCtr="0" anchor="b" bIns="91425" lIns="91425" spcFirstLastPara="1" rIns="91425" wrap="square" tIns="91425">
            <a:noAutofit/>
          </a:bodyPr>
          <a:lstStyle/>
          <a:p>
            <a:pPr indent="0" lvl="0" marL="0" algn="ctr">
              <a:spcBef>
                <a:spcPts val="0"/>
              </a:spcBef>
              <a:spcAft>
                <a:spcPts val="0"/>
              </a:spcAft>
              <a:buNone/>
            </a:pPr>
            <a:r>
              <a:rPr lang="en-GB"/>
              <a:t>Ethereum Blockchain</a:t>
            </a:r>
            <a:endParaRPr/>
          </a:p>
        </p:txBody>
      </p:sp>
      <p:cxnSp>
        <p:nvCxnSpPr>
          <p:cNvPr id="321" name="Shape 321"/>
          <p:cNvCxnSpPr>
            <a:stCxn id="294" idx="0"/>
            <a:endCxn id="308" idx="2"/>
          </p:cNvCxnSpPr>
          <p:nvPr/>
        </p:nvCxnSpPr>
        <p:spPr>
          <a:xfrm rot="-5400000">
            <a:off x="5569025" y="1035700"/>
            <a:ext cx="1113900" cy="391200"/>
          </a:xfrm>
          <a:prstGeom prst="bentConnector3">
            <a:avLst>
              <a:gd fmla="val 50003" name="adj1"/>
            </a:avLst>
          </a:prstGeom>
          <a:noFill/>
          <a:ln cap="flat" cmpd="sng" w="9525">
            <a:solidFill>
              <a:schemeClr val="dk2"/>
            </a:solidFill>
            <a:prstDash val="solid"/>
            <a:round/>
            <a:headEnd len="med" w="med" type="none"/>
            <a:tailEnd len="med" w="med" type="triangle"/>
          </a:ln>
        </p:spPr>
      </p:cxnSp>
      <p:sp>
        <p:nvSpPr>
          <p:cNvPr id="322" name="Shape 322"/>
          <p:cNvSpPr txBox="1"/>
          <p:nvPr/>
        </p:nvSpPr>
        <p:spPr>
          <a:xfrm>
            <a:off x="6109175" y="2807450"/>
            <a:ext cx="2817300" cy="167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800">
                <a:solidFill>
                  <a:schemeClr val="dk1"/>
                </a:solidFill>
              </a:rPr>
              <a:t>Goals</a:t>
            </a:r>
            <a:r>
              <a:rPr b="1" lang="en-GB" sz="1800">
                <a:solidFill>
                  <a:schemeClr val="dk1"/>
                </a:solidFill>
              </a:rPr>
              <a:t>:</a:t>
            </a:r>
            <a:endParaRPr b="1" sz="1800">
              <a:solidFill>
                <a:schemeClr val="dk1"/>
              </a:solidFill>
            </a:endParaRPr>
          </a:p>
          <a:p>
            <a:pPr indent="-317500" lvl="0" marL="457200" rtl="0">
              <a:spcBef>
                <a:spcPts val="0"/>
              </a:spcBef>
              <a:spcAft>
                <a:spcPts val="0"/>
              </a:spcAft>
              <a:buClr>
                <a:schemeClr val="dk1"/>
              </a:buClr>
              <a:buSzPts val="1400"/>
              <a:buAutoNum type="arabicPeriod"/>
            </a:pPr>
            <a:r>
              <a:rPr b="1" lang="en-GB">
                <a:solidFill>
                  <a:schemeClr val="dk1"/>
                </a:solidFill>
              </a:rPr>
              <a:t>Auditability</a:t>
            </a:r>
            <a:endParaRPr b="1">
              <a:solidFill>
                <a:schemeClr val="dk1"/>
              </a:solidFill>
            </a:endParaRPr>
          </a:p>
          <a:p>
            <a:pPr indent="-317500" lvl="0" marL="457200" rtl="0">
              <a:spcBef>
                <a:spcPts val="0"/>
              </a:spcBef>
              <a:spcAft>
                <a:spcPts val="0"/>
              </a:spcAft>
              <a:buClr>
                <a:schemeClr val="dk1"/>
              </a:buClr>
              <a:buSzPts val="1400"/>
              <a:buAutoNum type="arabicPeriod"/>
            </a:pPr>
            <a:r>
              <a:rPr b="1" lang="en-GB">
                <a:solidFill>
                  <a:schemeClr val="dk1"/>
                </a:solidFill>
              </a:rPr>
              <a:t>Efficiency / Automation</a:t>
            </a:r>
            <a:endParaRPr b="1">
              <a:solidFill>
                <a:schemeClr val="dk1"/>
              </a:solidFill>
            </a:endParaRPr>
          </a:p>
          <a:p>
            <a:pPr indent="-317500" lvl="0" marL="457200" rtl="0">
              <a:spcBef>
                <a:spcPts val="0"/>
              </a:spcBef>
              <a:spcAft>
                <a:spcPts val="0"/>
              </a:spcAft>
              <a:buClr>
                <a:schemeClr val="dk1"/>
              </a:buClr>
              <a:buSzPts val="1400"/>
              <a:buAutoNum type="arabicPeriod"/>
            </a:pPr>
            <a:r>
              <a:rPr b="1" lang="en-GB">
                <a:solidFill>
                  <a:schemeClr val="dk1"/>
                </a:solidFill>
              </a:rPr>
              <a:t>Incentivization</a:t>
            </a:r>
            <a:endParaRPr b="1">
              <a:solidFill>
                <a:schemeClr val="dk1"/>
              </a:solidFill>
            </a:endParaRPr>
          </a:p>
          <a:p>
            <a:pPr indent="-317500" lvl="0" marL="457200" rtl="0">
              <a:spcBef>
                <a:spcPts val="0"/>
              </a:spcBef>
              <a:spcAft>
                <a:spcPts val="0"/>
              </a:spcAft>
              <a:buClr>
                <a:schemeClr val="dk1"/>
              </a:buClr>
              <a:buSzPts val="1400"/>
              <a:buAutoNum type="arabicPeriod"/>
            </a:pPr>
            <a:r>
              <a:rPr b="1" lang="en-GB">
                <a:solidFill>
                  <a:schemeClr val="dk1"/>
                </a:solidFill>
              </a:rPr>
              <a:t>Deterrence</a:t>
            </a:r>
            <a:endParaRPr b="1">
              <a:solidFill>
                <a:schemeClr val="dk1"/>
              </a:solidFill>
            </a:endParaRPr>
          </a:p>
        </p:txBody>
      </p:sp>
      <p:cxnSp>
        <p:nvCxnSpPr>
          <p:cNvPr id="323" name="Shape 323"/>
          <p:cNvCxnSpPr/>
          <p:nvPr/>
        </p:nvCxnSpPr>
        <p:spPr>
          <a:xfrm flipH="1" rot="10800000">
            <a:off x="2666650" y="1802313"/>
            <a:ext cx="14700" cy="1669800"/>
          </a:xfrm>
          <a:prstGeom prst="straightConnector1">
            <a:avLst/>
          </a:prstGeom>
          <a:noFill/>
          <a:ln cap="flat" cmpd="sng" w="9525">
            <a:solidFill>
              <a:schemeClr val="dk2"/>
            </a:solidFill>
            <a:prstDash val="solid"/>
            <a:round/>
            <a:headEnd len="med" w="med" type="none"/>
            <a:tailEnd len="med" w="med" type="triangle"/>
          </a:ln>
        </p:spPr>
      </p:cxnSp>
      <p:sp>
        <p:nvSpPr>
          <p:cNvPr id="324" name="Shape 324"/>
          <p:cNvSpPr txBox="1"/>
          <p:nvPr/>
        </p:nvSpPr>
        <p:spPr>
          <a:xfrm>
            <a:off x="2666650" y="2469338"/>
            <a:ext cx="565500" cy="147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sz="800"/>
              <a:t>RP Fee</a:t>
            </a:r>
            <a:endParaRPr sz="800"/>
          </a:p>
        </p:txBody>
      </p:sp>
      <p:cxnSp>
        <p:nvCxnSpPr>
          <p:cNvPr id="325" name="Shape 325"/>
          <p:cNvCxnSpPr/>
          <p:nvPr/>
        </p:nvCxnSpPr>
        <p:spPr>
          <a:xfrm flipH="1">
            <a:off x="3035225" y="949000"/>
            <a:ext cx="4200900" cy="2560500"/>
          </a:xfrm>
          <a:prstGeom prst="curvedConnector3">
            <a:avLst>
              <a:gd fmla="val 61889" name="adj1"/>
            </a:avLst>
          </a:prstGeom>
          <a:noFill/>
          <a:ln cap="flat" cmpd="sng" w="9525">
            <a:solidFill>
              <a:schemeClr val="dk2"/>
            </a:solidFill>
            <a:prstDash val="dash"/>
            <a:round/>
            <a:headEnd len="med" w="med" type="none"/>
            <a:tailEnd len="med" w="med" type="triangle"/>
          </a:ln>
        </p:spPr>
      </p:cxnSp>
      <p:cxnSp>
        <p:nvCxnSpPr>
          <p:cNvPr id="326" name="Shape 326"/>
          <p:cNvCxnSpPr>
            <a:stCxn id="320" idx="2"/>
            <a:endCxn id="303" idx="0"/>
          </p:cNvCxnSpPr>
          <p:nvPr/>
        </p:nvCxnSpPr>
        <p:spPr>
          <a:xfrm rot="5400000">
            <a:off x="7456950" y="1341425"/>
            <a:ext cx="929100" cy="281700"/>
          </a:xfrm>
          <a:prstGeom prst="curvedConnector3">
            <a:avLst>
              <a:gd fmla="val 49999" name="adj1"/>
            </a:avLst>
          </a:prstGeom>
          <a:noFill/>
          <a:ln cap="flat" cmpd="sng" w="9525">
            <a:solidFill>
              <a:schemeClr val="dk2"/>
            </a:solidFill>
            <a:prstDash val="dash"/>
            <a:round/>
            <a:headEnd len="med" w="med" type="none"/>
            <a:tailEnd len="med" w="med" type="triangle"/>
          </a:ln>
        </p:spPr>
      </p:cxnSp>
      <p:sp>
        <p:nvSpPr>
          <p:cNvPr id="327" name="Shape 327"/>
          <p:cNvSpPr txBox="1"/>
          <p:nvPr/>
        </p:nvSpPr>
        <p:spPr>
          <a:xfrm>
            <a:off x="4250800" y="2598513"/>
            <a:ext cx="203700" cy="147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GB"/>
              <a:t>$</a:t>
            </a:r>
            <a:endParaRPr/>
          </a:p>
        </p:txBody>
      </p:sp>
      <p:sp>
        <p:nvSpPr>
          <p:cNvPr id="328" name="Shape 328"/>
          <p:cNvSpPr txBox="1"/>
          <p:nvPr/>
        </p:nvSpPr>
        <p:spPr>
          <a:xfrm>
            <a:off x="7731825" y="1308950"/>
            <a:ext cx="203700" cy="147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sz="900"/>
              <a:t>$</a:t>
            </a:r>
            <a:endParaRPr sz="900"/>
          </a:p>
        </p:txBody>
      </p:sp>
      <p:sp>
        <p:nvSpPr>
          <p:cNvPr id="329" name="Shape 329"/>
          <p:cNvSpPr/>
          <p:nvPr/>
        </p:nvSpPr>
        <p:spPr>
          <a:xfrm>
            <a:off x="5273350" y="2179650"/>
            <a:ext cx="4248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RP</a:t>
            </a:r>
            <a:endParaRPr sz="700"/>
          </a:p>
        </p:txBody>
      </p:sp>
      <p:sp>
        <p:nvSpPr>
          <p:cNvPr id="330" name="Shape 330"/>
          <p:cNvSpPr/>
          <p:nvPr/>
        </p:nvSpPr>
        <p:spPr>
          <a:xfrm>
            <a:off x="5705493" y="2179650"/>
            <a:ext cx="4248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DCP</a:t>
            </a:r>
            <a:endParaRPr sz="700"/>
          </a:p>
        </p:txBody>
      </p:sp>
      <p:sp>
        <p:nvSpPr>
          <p:cNvPr id="331" name="Shape 331"/>
          <p:cNvSpPr/>
          <p:nvPr/>
        </p:nvSpPr>
        <p:spPr>
          <a:xfrm>
            <a:off x="6140268" y="2185825"/>
            <a:ext cx="4248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Cert</a:t>
            </a:r>
            <a:endParaRPr sz="700"/>
          </a:p>
        </p:txBody>
      </p:sp>
      <p:sp>
        <p:nvSpPr>
          <p:cNvPr id="332" name="Shape 332"/>
          <p:cNvSpPr txBox="1"/>
          <p:nvPr/>
        </p:nvSpPr>
        <p:spPr>
          <a:xfrm>
            <a:off x="6595175" y="2032050"/>
            <a:ext cx="565500" cy="147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sz="800"/>
              <a:t> Fee</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idx="1" type="body"/>
          </p:nvPr>
        </p:nvSpPr>
        <p:spPr>
          <a:xfrm>
            <a:off x="5424150" y="156350"/>
            <a:ext cx="3408000" cy="467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Types of Check Contracts:</a:t>
            </a:r>
            <a:endParaRPr/>
          </a:p>
          <a:p>
            <a:pPr indent="-342900" lvl="0" marL="457200" rtl="0">
              <a:spcBef>
                <a:spcPts val="1600"/>
              </a:spcBef>
              <a:spcAft>
                <a:spcPts val="0"/>
              </a:spcAft>
              <a:buSzPts val="1800"/>
              <a:buChar char="●"/>
            </a:pPr>
            <a:r>
              <a:rPr lang="en-GB"/>
              <a:t>CA Whitelisting</a:t>
            </a:r>
            <a:endParaRPr/>
          </a:p>
          <a:p>
            <a:pPr indent="-342900" lvl="0" marL="457200" rtl="0">
              <a:spcBef>
                <a:spcPts val="0"/>
              </a:spcBef>
              <a:spcAft>
                <a:spcPts val="0"/>
              </a:spcAft>
              <a:buSzPts val="1800"/>
              <a:buChar char="●"/>
            </a:pPr>
            <a:r>
              <a:rPr lang="en-GB"/>
              <a:t>Public Key Pinning</a:t>
            </a:r>
            <a:endParaRPr/>
          </a:p>
          <a:p>
            <a:pPr indent="-342900" lvl="0" marL="457200" rtl="0">
              <a:spcBef>
                <a:spcPts val="0"/>
              </a:spcBef>
              <a:spcAft>
                <a:spcPts val="0"/>
              </a:spcAft>
              <a:buSzPts val="1800"/>
              <a:buChar char="●"/>
            </a:pPr>
            <a:r>
              <a:rPr lang="en-GB"/>
              <a:t>Short Lived Certificates</a:t>
            </a:r>
            <a:endParaRPr/>
          </a:p>
          <a:p>
            <a:pPr indent="-342900" lvl="0" marL="457200" rtl="0">
              <a:spcBef>
                <a:spcPts val="0"/>
              </a:spcBef>
              <a:spcAft>
                <a:spcPts val="0"/>
              </a:spcAft>
              <a:buSzPts val="1800"/>
              <a:buChar char="●"/>
            </a:pPr>
            <a:r>
              <a:rPr lang="en-GB"/>
              <a:t>Wildcard Restrictions</a:t>
            </a:r>
            <a:endParaRPr/>
          </a:p>
          <a:p>
            <a:pPr indent="-342900" lvl="0" marL="457200" rtl="0">
              <a:spcBef>
                <a:spcPts val="0"/>
              </a:spcBef>
              <a:spcAft>
                <a:spcPts val="0"/>
              </a:spcAft>
              <a:buSzPts val="1800"/>
              <a:buChar char="●"/>
            </a:pPr>
            <a:r>
              <a:rPr lang="en-GB"/>
              <a:t>Certificate Transparency</a:t>
            </a:r>
            <a:endParaRPr/>
          </a:p>
          <a:p>
            <a:pPr indent="-342900" lvl="0" marL="457200" rtl="0">
              <a:spcBef>
                <a:spcPts val="0"/>
              </a:spcBef>
              <a:spcAft>
                <a:spcPts val="0"/>
              </a:spcAft>
              <a:buSzPts val="1800"/>
              <a:buChar char="●"/>
            </a:pPr>
            <a:r>
              <a:rPr lang="en-GB"/>
              <a:t>Combination using Boolean AND, OR operators</a:t>
            </a:r>
            <a:endParaRPr/>
          </a:p>
          <a:p>
            <a:pPr indent="0" lvl="0" marL="0" rtl="0">
              <a:spcBef>
                <a:spcPts val="1600"/>
              </a:spcBef>
              <a:spcAft>
                <a:spcPts val="1600"/>
              </a:spcAft>
              <a:buNone/>
            </a:pPr>
            <a:r>
              <a:t/>
            </a:r>
            <a:endParaRPr/>
          </a:p>
        </p:txBody>
      </p:sp>
      <p:pic>
        <p:nvPicPr>
          <p:cNvPr id="338" name="Shape 338"/>
          <p:cNvPicPr preferRelativeResize="0"/>
          <p:nvPr/>
        </p:nvPicPr>
        <p:blipFill>
          <a:blip r:embed="rId3">
            <a:alphaModFix/>
          </a:blip>
          <a:stretch>
            <a:fillRect/>
          </a:stretch>
        </p:blipFill>
        <p:spPr>
          <a:xfrm>
            <a:off x="311690" y="156350"/>
            <a:ext cx="5220186" cy="399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311700" y="445025"/>
            <a:ext cx="4964575" cy="2827425"/>
          </a:xfrm>
          <a:prstGeom prst="rect">
            <a:avLst/>
          </a:prstGeom>
          <a:noFill/>
          <a:ln>
            <a:noFill/>
          </a:ln>
        </p:spPr>
      </p:pic>
      <p:sp>
        <p:nvSpPr>
          <p:cNvPr id="344" name="Shape 344"/>
          <p:cNvSpPr txBox="1"/>
          <p:nvPr>
            <p:ph idx="1" type="body"/>
          </p:nvPr>
        </p:nvSpPr>
        <p:spPr>
          <a:xfrm>
            <a:off x="3408575" y="2179000"/>
            <a:ext cx="5423700" cy="2653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Design Considerations</a:t>
            </a:r>
            <a:endParaRPr/>
          </a:p>
          <a:p>
            <a:pPr indent="-342900" lvl="0" marL="457200" rtl="0">
              <a:spcBef>
                <a:spcPts val="1600"/>
              </a:spcBef>
              <a:spcAft>
                <a:spcPts val="0"/>
              </a:spcAft>
              <a:buSzPts val="1800"/>
              <a:buChar char="●"/>
            </a:pPr>
            <a:r>
              <a:rPr lang="en-GB"/>
              <a:t>Certificate Independence</a:t>
            </a:r>
            <a:endParaRPr/>
          </a:p>
          <a:p>
            <a:pPr indent="-342900" lvl="0" marL="457200" rtl="0">
              <a:spcBef>
                <a:spcPts val="0"/>
              </a:spcBef>
              <a:spcAft>
                <a:spcPts val="0"/>
              </a:spcAft>
              <a:buSzPts val="1800"/>
              <a:buChar char="●"/>
            </a:pPr>
            <a:r>
              <a:rPr lang="en-GB"/>
              <a:t>Policy Adherence</a:t>
            </a:r>
            <a:endParaRPr/>
          </a:p>
          <a:p>
            <a:pPr indent="-342900" lvl="0" marL="457200" rtl="0">
              <a:spcBef>
                <a:spcPts val="0"/>
              </a:spcBef>
              <a:spcAft>
                <a:spcPts val="0"/>
              </a:spcAft>
              <a:buSzPts val="1800"/>
              <a:buChar char="●"/>
            </a:pPr>
            <a:r>
              <a:rPr lang="en-GB"/>
              <a:t>Single Use</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Working:</a:t>
            </a:r>
            <a:endParaRPr/>
          </a:p>
        </p:txBody>
      </p:sp>
      <p:sp>
        <p:nvSpPr>
          <p:cNvPr id="350" name="Shape 350"/>
          <p:cNvSpPr/>
          <p:nvPr/>
        </p:nvSpPr>
        <p:spPr>
          <a:xfrm>
            <a:off x="1625075" y="135295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Certification Authority</a:t>
            </a:r>
            <a:endParaRPr/>
          </a:p>
        </p:txBody>
      </p:sp>
      <p:sp>
        <p:nvSpPr>
          <p:cNvPr id="351" name="Shape 351"/>
          <p:cNvSpPr/>
          <p:nvPr/>
        </p:nvSpPr>
        <p:spPr>
          <a:xfrm>
            <a:off x="1625075" y="3486163"/>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Domain</a:t>
            </a:r>
            <a:endParaRPr/>
          </a:p>
        </p:txBody>
      </p:sp>
      <p:sp>
        <p:nvSpPr>
          <p:cNvPr id="352" name="Shape 352"/>
          <p:cNvSpPr/>
          <p:nvPr/>
        </p:nvSpPr>
        <p:spPr>
          <a:xfrm>
            <a:off x="5265575" y="1788250"/>
            <a:ext cx="3309600" cy="1487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i="1" lang="en-GB"/>
              <a:t>IKP Contract</a:t>
            </a:r>
            <a:endParaRPr i="1"/>
          </a:p>
          <a:p>
            <a:pPr indent="-317500" lvl="0" marL="457200" rtl="0">
              <a:spcBef>
                <a:spcPts val="0"/>
              </a:spcBef>
              <a:spcAft>
                <a:spcPts val="0"/>
              </a:spcAft>
              <a:buSzPts val="1400"/>
              <a:buChar char="●"/>
            </a:pPr>
            <a:r>
              <a:rPr lang="en-GB"/>
              <a:t>Global fund balance</a:t>
            </a:r>
            <a:endParaRPr/>
          </a:p>
          <a:p>
            <a:pPr indent="-317500" lvl="0" marL="457200" rtl="0">
              <a:spcBef>
                <a:spcPts val="0"/>
              </a:spcBef>
              <a:spcAft>
                <a:spcPts val="0"/>
              </a:spcAft>
              <a:buSzPts val="1400"/>
              <a:buChar char="●"/>
            </a:pPr>
            <a:r>
              <a:rPr lang="en-GB"/>
              <a:t>CA Registry</a:t>
            </a:r>
            <a:endParaRPr/>
          </a:p>
          <a:p>
            <a:pPr indent="-317500" lvl="0" marL="457200" rtl="0">
              <a:spcBef>
                <a:spcPts val="0"/>
              </a:spcBef>
              <a:spcAft>
                <a:spcPts val="0"/>
              </a:spcAft>
              <a:buSzPts val="1400"/>
              <a:buChar char="●"/>
            </a:pPr>
            <a:r>
              <a:rPr lang="en-GB"/>
              <a:t>RP Registry</a:t>
            </a:r>
            <a:endParaRPr/>
          </a:p>
          <a:p>
            <a:pPr indent="-317500" lvl="0" marL="457200" rtl="0">
              <a:spcBef>
                <a:spcPts val="0"/>
              </a:spcBef>
              <a:spcAft>
                <a:spcPts val="0"/>
              </a:spcAft>
              <a:buSzPts val="1400"/>
              <a:buChar char="●"/>
            </a:pPr>
            <a:r>
              <a:rPr lang="en-GB"/>
              <a:t>Misbehavior report</a:t>
            </a:r>
            <a:endParaRPr/>
          </a:p>
          <a:p>
            <a:pPr indent="-317500" lvl="0" marL="457200" rtl="0">
              <a:spcBef>
                <a:spcPts val="0"/>
              </a:spcBef>
              <a:spcAft>
                <a:spcPts val="0"/>
              </a:spcAft>
              <a:buSzPts val="1400"/>
              <a:buChar char="●"/>
            </a:pPr>
            <a:r>
              <a:rPr lang="en-GB"/>
              <a:t>Payout enforcer</a:t>
            </a:r>
            <a:endParaRPr/>
          </a:p>
        </p:txBody>
      </p:sp>
      <p:sp>
        <p:nvSpPr>
          <p:cNvPr id="353" name="Shape 353"/>
          <p:cNvSpPr/>
          <p:nvPr/>
        </p:nvSpPr>
        <p:spPr>
          <a:xfrm>
            <a:off x="1625075" y="4399400"/>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Client</a:t>
            </a:r>
            <a:endParaRPr/>
          </a:p>
        </p:txBody>
      </p:sp>
      <p:cxnSp>
        <p:nvCxnSpPr>
          <p:cNvPr id="354" name="Shape 354"/>
          <p:cNvCxnSpPr/>
          <p:nvPr/>
        </p:nvCxnSpPr>
        <p:spPr>
          <a:xfrm>
            <a:off x="1897225" y="1796150"/>
            <a:ext cx="15600" cy="1671600"/>
          </a:xfrm>
          <a:prstGeom prst="straightConnector1">
            <a:avLst/>
          </a:prstGeom>
          <a:noFill/>
          <a:ln cap="flat" cmpd="sng" w="9525">
            <a:solidFill>
              <a:schemeClr val="dk2"/>
            </a:solidFill>
            <a:prstDash val="solid"/>
            <a:round/>
            <a:headEnd len="med" w="med" type="none"/>
            <a:tailEnd len="med" w="med" type="triangle"/>
          </a:ln>
        </p:spPr>
      </p:cxnSp>
      <p:cxnSp>
        <p:nvCxnSpPr>
          <p:cNvPr id="355" name="Shape 355"/>
          <p:cNvCxnSpPr/>
          <p:nvPr/>
        </p:nvCxnSpPr>
        <p:spPr>
          <a:xfrm>
            <a:off x="1905025" y="3921463"/>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356" name="Shape 356"/>
          <p:cNvCxnSpPr/>
          <p:nvPr/>
        </p:nvCxnSpPr>
        <p:spPr>
          <a:xfrm rot="10800000">
            <a:off x="2674000" y="3921463"/>
            <a:ext cx="0" cy="477900"/>
          </a:xfrm>
          <a:prstGeom prst="straightConnector1">
            <a:avLst/>
          </a:prstGeom>
          <a:noFill/>
          <a:ln cap="flat" cmpd="sng" w="9525">
            <a:solidFill>
              <a:schemeClr val="dk2"/>
            </a:solidFill>
            <a:prstDash val="solid"/>
            <a:round/>
            <a:headEnd len="med" w="med" type="none"/>
            <a:tailEnd len="med" w="med" type="triangle"/>
          </a:ln>
        </p:spPr>
      </p:cxnSp>
      <p:sp>
        <p:nvSpPr>
          <p:cNvPr id="357" name="Shape 357"/>
          <p:cNvSpPr txBox="1"/>
          <p:nvPr/>
        </p:nvSpPr>
        <p:spPr>
          <a:xfrm>
            <a:off x="1861475" y="3939900"/>
            <a:ext cx="8568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TLS Handshake</a:t>
            </a:r>
            <a:endParaRPr sz="1000"/>
          </a:p>
        </p:txBody>
      </p:sp>
      <p:cxnSp>
        <p:nvCxnSpPr>
          <p:cNvPr id="358" name="Shape 358"/>
          <p:cNvCxnSpPr>
            <a:stCxn id="350" idx="3"/>
          </p:cNvCxnSpPr>
          <p:nvPr/>
        </p:nvCxnSpPr>
        <p:spPr>
          <a:xfrm>
            <a:off x="2954675" y="1570600"/>
            <a:ext cx="2312400" cy="7215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9" name="Shape 359"/>
          <p:cNvCxnSpPr>
            <a:stCxn id="351" idx="3"/>
          </p:cNvCxnSpPr>
          <p:nvPr/>
        </p:nvCxnSpPr>
        <p:spPr>
          <a:xfrm flipH="1" rot="10800000">
            <a:off x="2954675" y="2885413"/>
            <a:ext cx="2279700" cy="8184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60" name="Shape 360"/>
          <p:cNvSpPr/>
          <p:nvPr/>
        </p:nvSpPr>
        <p:spPr>
          <a:xfrm>
            <a:off x="7245575" y="4474275"/>
            <a:ext cx="13296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Detector</a:t>
            </a:r>
            <a:endParaRPr/>
          </a:p>
        </p:txBody>
      </p:sp>
      <p:cxnSp>
        <p:nvCxnSpPr>
          <p:cNvPr id="361" name="Shape 361"/>
          <p:cNvCxnSpPr>
            <a:stCxn id="360" idx="1"/>
            <a:endCxn id="352" idx="2"/>
          </p:cNvCxnSpPr>
          <p:nvPr/>
        </p:nvCxnSpPr>
        <p:spPr>
          <a:xfrm rot="10800000">
            <a:off x="6920375" y="3275925"/>
            <a:ext cx="325200" cy="1416000"/>
          </a:xfrm>
          <a:prstGeom prst="bentConnector2">
            <a:avLst/>
          </a:prstGeom>
          <a:noFill/>
          <a:ln cap="flat" cmpd="sng" w="9525">
            <a:solidFill>
              <a:schemeClr val="dk2"/>
            </a:solidFill>
            <a:prstDash val="solid"/>
            <a:round/>
            <a:headEnd len="med" w="med" type="none"/>
            <a:tailEnd len="med" w="med" type="triangle"/>
          </a:ln>
        </p:spPr>
      </p:cxnSp>
      <p:sp>
        <p:nvSpPr>
          <p:cNvPr id="362" name="Shape 362"/>
          <p:cNvSpPr/>
          <p:nvPr/>
        </p:nvSpPr>
        <p:spPr>
          <a:xfrm>
            <a:off x="3783000" y="3721838"/>
            <a:ext cx="1329588" cy="752436"/>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Domain Control Policy</a:t>
            </a:r>
            <a:endParaRPr/>
          </a:p>
        </p:txBody>
      </p:sp>
      <p:sp>
        <p:nvSpPr>
          <p:cNvPr id="363" name="Shape 363"/>
          <p:cNvSpPr/>
          <p:nvPr/>
        </p:nvSpPr>
        <p:spPr>
          <a:xfrm>
            <a:off x="3747900" y="951237"/>
            <a:ext cx="1050300" cy="572724"/>
          </a:xfrm>
          <a:prstGeom prst="flowChart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Reaction Policy</a:t>
            </a:r>
            <a:endParaRPr/>
          </a:p>
        </p:txBody>
      </p:sp>
      <p:sp>
        <p:nvSpPr>
          <p:cNvPr id="364" name="Shape 364"/>
          <p:cNvSpPr/>
          <p:nvPr/>
        </p:nvSpPr>
        <p:spPr>
          <a:xfrm>
            <a:off x="1285375" y="2445375"/>
            <a:ext cx="532975" cy="236400"/>
          </a:xfrm>
          <a:prstGeom prst="flowChartPunchedCar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Cert</a:t>
            </a:r>
            <a:endParaRPr/>
          </a:p>
        </p:txBody>
      </p:sp>
      <p:sp>
        <p:nvSpPr>
          <p:cNvPr id="365" name="Shape 365"/>
          <p:cNvSpPr/>
          <p:nvPr/>
        </p:nvSpPr>
        <p:spPr>
          <a:xfrm>
            <a:off x="3187325" y="209000"/>
            <a:ext cx="5645100" cy="477900"/>
          </a:xfrm>
          <a:prstGeom prst="roundRect">
            <a:avLst>
              <a:gd fmla="val 16667" name="adj"/>
            </a:avLst>
          </a:prstGeom>
          <a:solidFill>
            <a:schemeClr val="lt2"/>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6" name="Shape 366"/>
          <p:cNvSpPr/>
          <p:nvPr/>
        </p:nvSpPr>
        <p:spPr>
          <a:xfrm>
            <a:off x="37830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67" name="Shape 367"/>
          <p:cNvCxnSpPr>
            <a:stCxn id="366" idx="3"/>
          </p:cNvCxnSpPr>
          <p:nvPr/>
        </p:nvCxnSpPr>
        <p:spPr>
          <a:xfrm flipH="1" rot="10800000">
            <a:off x="43161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68" name="Shape 368"/>
          <p:cNvSpPr/>
          <p:nvPr/>
        </p:nvSpPr>
        <p:spPr>
          <a:xfrm>
            <a:off x="47862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69" name="Shape 369"/>
          <p:cNvCxnSpPr>
            <a:stCxn id="368" idx="3"/>
          </p:cNvCxnSpPr>
          <p:nvPr/>
        </p:nvCxnSpPr>
        <p:spPr>
          <a:xfrm flipH="1" rot="10800000">
            <a:off x="53193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70" name="Shape 370"/>
          <p:cNvSpPr/>
          <p:nvPr/>
        </p:nvSpPr>
        <p:spPr>
          <a:xfrm>
            <a:off x="57894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71" name="Shape 371"/>
          <p:cNvCxnSpPr>
            <a:stCxn id="370" idx="3"/>
          </p:cNvCxnSpPr>
          <p:nvPr/>
        </p:nvCxnSpPr>
        <p:spPr>
          <a:xfrm flipH="1" rot="10800000">
            <a:off x="63225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72" name="Shape 372"/>
          <p:cNvSpPr/>
          <p:nvPr/>
        </p:nvSpPr>
        <p:spPr>
          <a:xfrm>
            <a:off x="6792600" y="35365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73" name="Shape 373"/>
          <p:cNvCxnSpPr>
            <a:stCxn id="372" idx="3"/>
          </p:cNvCxnSpPr>
          <p:nvPr/>
        </p:nvCxnSpPr>
        <p:spPr>
          <a:xfrm flipH="1" rot="10800000">
            <a:off x="7325700" y="46855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74" name="Shape 374"/>
          <p:cNvSpPr/>
          <p:nvPr/>
        </p:nvSpPr>
        <p:spPr>
          <a:xfrm>
            <a:off x="7795800" y="352000"/>
            <a:ext cx="533100" cy="2364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Block</a:t>
            </a:r>
            <a:endParaRPr sz="1000"/>
          </a:p>
        </p:txBody>
      </p:sp>
      <p:cxnSp>
        <p:nvCxnSpPr>
          <p:cNvPr id="375" name="Shape 375"/>
          <p:cNvCxnSpPr>
            <a:stCxn id="374" idx="3"/>
          </p:cNvCxnSpPr>
          <p:nvPr/>
        </p:nvCxnSpPr>
        <p:spPr>
          <a:xfrm flipH="1" rot="10800000">
            <a:off x="8328900" y="466900"/>
            <a:ext cx="470100" cy="3300"/>
          </a:xfrm>
          <a:prstGeom prst="straightConnector1">
            <a:avLst/>
          </a:prstGeom>
          <a:noFill/>
          <a:ln cap="flat" cmpd="sng" w="9525">
            <a:solidFill>
              <a:schemeClr val="dk2"/>
            </a:solidFill>
            <a:prstDash val="solid"/>
            <a:round/>
            <a:headEnd len="med" w="med" type="none"/>
            <a:tailEnd len="med" w="med" type="triangle"/>
          </a:ln>
        </p:spPr>
      </p:cxnSp>
      <p:cxnSp>
        <p:nvCxnSpPr>
          <p:cNvPr id="376" name="Shape 376"/>
          <p:cNvCxnSpPr/>
          <p:nvPr/>
        </p:nvCxnSpPr>
        <p:spPr>
          <a:xfrm flipH="1" rot="10800000">
            <a:off x="3312900" y="470200"/>
            <a:ext cx="470100" cy="3300"/>
          </a:xfrm>
          <a:prstGeom prst="straightConnector1">
            <a:avLst/>
          </a:prstGeom>
          <a:noFill/>
          <a:ln cap="flat" cmpd="sng" w="9525">
            <a:solidFill>
              <a:schemeClr val="dk2"/>
            </a:solidFill>
            <a:prstDash val="solid"/>
            <a:round/>
            <a:headEnd len="med" w="med" type="none"/>
            <a:tailEnd len="med" w="med" type="triangle"/>
          </a:ln>
        </p:spPr>
      </p:cxnSp>
      <p:sp>
        <p:nvSpPr>
          <p:cNvPr id="377" name="Shape 377"/>
          <p:cNvSpPr txBox="1"/>
          <p:nvPr/>
        </p:nvSpPr>
        <p:spPr>
          <a:xfrm>
            <a:off x="6906900" y="781325"/>
            <a:ext cx="2310900" cy="23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a:t>Ethereum Blockchain</a:t>
            </a:r>
            <a:endParaRPr/>
          </a:p>
        </p:txBody>
      </p:sp>
      <p:cxnSp>
        <p:nvCxnSpPr>
          <p:cNvPr id="378" name="Shape 378"/>
          <p:cNvCxnSpPr>
            <a:stCxn id="352" idx="0"/>
            <a:endCxn id="365" idx="2"/>
          </p:cNvCxnSpPr>
          <p:nvPr/>
        </p:nvCxnSpPr>
        <p:spPr>
          <a:xfrm flipH="1" rot="5400000">
            <a:off x="5914475" y="782350"/>
            <a:ext cx="1101300" cy="910500"/>
          </a:xfrm>
          <a:prstGeom prst="bentConnector3">
            <a:avLst>
              <a:gd fmla="val 50002"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66225" y="757975"/>
            <a:ext cx="8125725" cy="3864775"/>
          </a:xfrm>
          <a:prstGeom prst="rect">
            <a:avLst/>
          </a:prstGeom>
          <a:noFill/>
          <a:ln>
            <a:noFill/>
          </a:ln>
        </p:spPr>
      </p:pic>
      <p:sp>
        <p:nvSpPr>
          <p:cNvPr id="384" name="Shape 3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Handling Misbehaviour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Cost Analysis</a:t>
            </a:r>
            <a:endParaRPr/>
          </a:p>
        </p:txBody>
      </p:sp>
      <p:sp>
        <p:nvSpPr>
          <p:cNvPr id="390" name="Shape 390"/>
          <p:cNvSpPr txBox="1"/>
          <p:nvPr>
            <p:ph idx="1" type="body"/>
          </p:nvPr>
        </p:nvSpPr>
        <p:spPr>
          <a:xfrm>
            <a:off x="311700" y="11603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Coded in Solidity (166 lines of code)</a:t>
            </a:r>
            <a:endParaRPr/>
          </a:p>
          <a:p>
            <a:pPr indent="-342900" lvl="0" marL="457200" rtl="0">
              <a:spcBef>
                <a:spcPts val="0"/>
              </a:spcBef>
              <a:spcAft>
                <a:spcPts val="0"/>
              </a:spcAft>
              <a:buSzPts val="1800"/>
              <a:buChar char="●"/>
            </a:pPr>
            <a:r>
              <a:rPr lang="en-GB"/>
              <a:t>For comparison, Namecoin - 10 lines of code</a:t>
            </a:r>
            <a:endParaRPr/>
          </a:p>
          <a:p>
            <a:pPr indent="-342900" lvl="0" marL="457200">
              <a:spcBef>
                <a:spcPts val="0"/>
              </a:spcBef>
              <a:spcAft>
                <a:spcPts val="0"/>
              </a:spcAft>
              <a:buSzPts val="1800"/>
              <a:buChar char="●"/>
            </a:pPr>
            <a:r>
              <a:rPr lang="en-GB"/>
              <a:t>Verifying signatures is </a:t>
            </a:r>
            <a:r>
              <a:rPr lang="en-GB"/>
              <a:t>prohibitively</a:t>
            </a:r>
            <a:r>
              <a:rPr lang="en-GB"/>
              <a:t> expensive</a:t>
            </a:r>
            <a:endParaRPr/>
          </a:p>
        </p:txBody>
      </p:sp>
      <p:sp>
        <p:nvSpPr>
          <p:cNvPr id="391" name="Shape 391"/>
          <p:cNvSpPr txBox="1"/>
          <p:nvPr/>
        </p:nvSpPr>
        <p:spPr>
          <a:xfrm>
            <a:off x="311700" y="4485875"/>
            <a:ext cx="5129400" cy="124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800">
                <a:solidFill>
                  <a:schemeClr val="dk2"/>
                </a:solidFill>
                <a:latin typeface="Proxima Nova"/>
                <a:ea typeface="Proxima Nova"/>
                <a:cs typeface="Proxima Nova"/>
                <a:sym typeface="Proxima Nova"/>
              </a:rPr>
              <a:t>* 20 Gwei  = 2.03*10^-7 USD</a:t>
            </a:r>
            <a:endParaRPr sz="800">
              <a:solidFill>
                <a:schemeClr val="dk2"/>
              </a:solidFill>
              <a:latin typeface="Proxima Nova"/>
              <a:ea typeface="Proxima Nova"/>
              <a:cs typeface="Proxima Nova"/>
              <a:sym typeface="Proxima Nova"/>
            </a:endParaRPr>
          </a:p>
          <a:p>
            <a:pPr indent="0" lvl="0" marL="0" rtl="0">
              <a:lnSpc>
                <a:spcPct val="115000"/>
              </a:lnSpc>
              <a:spcBef>
                <a:spcPts val="1600"/>
              </a:spcBef>
              <a:spcAft>
                <a:spcPts val="0"/>
              </a:spcAft>
              <a:buNone/>
            </a:pPr>
            <a:r>
              <a:rPr lang="en-GB" sz="800">
                <a:solidFill>
                  <a:schemeClr val="dk2"/>
                </a:solidFill>
                <a:latin typeface="Proxima Nova"/>
                <a:ea typeface="Proxima Nova"/>
                <a:cs typeface="Proxima Nova"/>
                <a:sym typeface="Proxima Nova"/>
              </a:rPr>
              <a:t>*Current Price: 20Gwei = 8.28818*10^-7</a:t>
            </a:r>
            <a:endParaRPr sz="800">
              <a:solidFill>
                <a:schemeClr val="dk2"/>
              </a:solidFill>
              <a:latin typeface="Proxima Nova"/>
              <a:ea typeface="Proxima Nova"/>
              <a:cs typeface="Proxima Nova"/>
              <a:sym typeface="Proxima Nova"/>
            </a:endParaRPr>
          </a:p>
          <a:p>
            <a:pPr indent="0" lvl="0" marL="0">
              <a:spcBef>
                <a:spcPts val="1600"/>
              </a:spcBef>
              <a:spcAft>
                <a:spcPts val="0"/>
              </a:spcAft>
              <a:buNone/>
            </a:pPr>
            <a:r>
              <a:t/>
            </a:r>
            <a:endParaRPr sz="800"/>
          </a:p>
        </p:txBody>
      </p:sp>
      <p:pic>
        <p:nvPicPr>
          <p:cNvPr id="392" name="Shape 392"/>
          <p:cNvPicPr preferRelativeResize="0"/>
          <p:nvPr/>
        </p:nvPicPr>
        <p:blipFill>
          <a:blip r:embed="rId3">
            <a:alphaModFix/>
          </a:blip>
          <a:stretch>
            <a:fillRect/>
          </a:stretch>
        </p:blipFill>
        <p:spPr>
          <a:xfrm>
            <a:off x="742100" y="2308625"/>
            <a:ext cx="6100703" cy="21772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Cost Analysis</a:t>
            </a:r>
            <a:endParaRPr/>
          </a:p>
        </p:txBody>
      </p:sp>
      <p:sp>
        <p:nvSpPr>
          <p:cNvPr id="398" name="Shape 398"/>
          <p:cNvSpPr txBox="1"/>
          <p:nvPr>
            <p:ph idx="1" type="body"/>
          </p:nvPr>
        </p:nvSpPr>
        <p:spPr>
          <a:xfrm>
            <a:off x="438775" y="1069475"/>
            <a:ext cx="8520600" cy="104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How much do the real certificates cost right now?</a:t>
            </a:r>
            <a:endParaRPr/>
          </a:p>
        </p:txBody>
      </p:sp>
      <p:pic>
        <p:nvPicPr>
          <p:cNvPr id="399" name="Shape 399"/>
          <p:cNvPicPr preferRelativeResize="0"/>
          <p:nvPr/>
        </p:nvPicPr>
        <p:blipFill>
          <a:blip r:embed="rId3">
            <a:alphaModFix/>
          </a:blip>
          <a:stretch>
            <a:fillRect/>
          </a:stretch>
        </p:blipFill>
        <p:spPr>
          <a:xfrm>
            <a:off x="563600" y="1506325"/>
            <a:ext cx="6021401" cy="3409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Conclusion</a:t>
            </a:r>
            <a:endParaRPr/>
          </a:p>
        </p:txBody>
      </p:sp>
      <p:sp>
        <p:nvSpPr>
          <p:cNvPr id="405" name="Shape 4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Blockchain technology is </a:t>
            </a:r>
            <a:r>
              <a:rPr b="1" lang="en-GB"/>
              <a:t>complementary</a:t>
            </a:r>
            <a:r>
              <a:rPr b="1" lang="en-GB"/>
              <a:t> to PKI</a:t>
            </a:r>
            <a:endParaRPr b="1"/>
          </a:p>
          <a:p>
            <a:pPr indent="-342900" lvl="0" marL="457200" rtl="0">
              <a:spcBef>
                <a:spcPts val="1600"/>
              </a:spcBef>
              <a:spcAft>
                <a:spcPts val="0"/>
              </a:spcAft>
              <a:buSzPts val="1800"/>
              <a:buChar char="-"/>
            </a:pPr>
            <a:r>
              <a:rPr lang="en-GB"/>
              <a:t>It has the capability to improve the efficiency and security of PKI without altering certificates or how they are validated</a:t>
            </a:r>
            <a:endParaRPr/>
          </a:p>
          <a:p>
            <a:pPr indent="-342900" lvl="0" marL="457200">
              <a:spcBef>
                <a:spcPts val="0"/>
              </a:spcBef>
              <a:spcAft>
                <a:spcPts val="0"/>
              </a:spcAft>
              <a:buSzPts val="1800"/>
              <a:buChar char="-"/>
            </a:pPr>
            <a:r>
              <a:rPr lang="en-GB"/>
              <a:t>Blockchain’s public, distributed, and tamper-resistant nature is perfectly aligned with those of PKI and public key cryptography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p:nvPr/>
        </p:nvSpPr>
        <p:spPr>
          <a:xfrm>
            <a:off x="0" y="4749750"/>
            <a:ext cx="9144000" cy="46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0" y="4796250"/>
            <a:ext cx="9144000" cy="3474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7" name="Shape 7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4511250" y="107425"/>
            <a:ext cx="4079042" cy="4838702"/>
          </a:xfrm>
          <a:prstGeom prst="rect">
            <a:avLst/>
          </a:prstGeom>
          <a:noFill/>
          <a:ln>
            <a:noFill/>
          </a:ln>
        </p:spPr>
      </p:pic>
      <p:grpSp>
        <p:nvGrpSpPr>
          <p:cNvPr id="83" name="Shape 83"/>
          <p:cNvGrpSpPr/>
          <p:nvPr/>
        </p:nvGrpSpPr>
        <p:grpSpPr>
          <a:xfrm>
            <a:off x="304800" y="560900"/>
            <a:ext cx="3669950" cy="3931755"/>
            <a:chOff x="304800" y="560900"/>
            <a:chExt cx="3669950" cy="3931755"/>
          </a:xfrm>
        </p:grpSpPr>
        <p:pic>
          <p:nvPicPr>
            <p:cNvPr id="84" name="Shape 84"/>
            <p:cNvPicPr preferRelativeResize="0"/>
            <p:nvPr/>
          </p:nvPicPr>
          <p:blipFill>
            <a:blip r:embed="rId4">
              <a:alphaModFix/>
            </a:blip>
            <a:stretch>
              <a:fillRect/>
            </a:stretch>
          </p:blipFill>
          <p:spPr>
            <a:xfrm>
              <a:off x="304800" y="1397750"/>
              <a:ext cx="3669950" cy="3094905"/>
            </a:xfrm>
            <a:prstGeom prst="rect">
              <a:avLst/>
            </a:prstGeom>
            <a:noFill/>
            <a:ln>
              <a:noFill/>
            </a:ln>
          </p:spPr>
        </p:pic>
        <p:sp>
          <p:nvSpPr>
            <p:cNvPr id="85" name="Shape 85"/>
            <p:cNvSpPr/>
            <p:nvPr/>
          </p:nvSpPr>
          <p:spPr>
            <a:xfrm>
              <a:off x="468375" y="1671125"/>
              <a:ext cx="1049400" cy="2082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 name="Shape 86"/>
            <p:cNvCxnSpPr/>
            <p:nvPr/>
          </p:nvCxnSpPr>
          <p:spPr>
            <a:xfrm flipH="1" rot="10800000">
              <a:off x="1517775" y="933725"/>
              <a:ext cx="849900" cy="737400"/>
            </a:xfrm>
            <a:prstGeom prst="straightConnector1">
              <a:avLst/>
            </a:prstGeom>
            <a:noFill/>
            <a:ln cap="flat" cmpd="sng" w="9525">
              <a:solidFill>
                <a:schemeClr val="dk2"/>
              </a:solidFill>
              <a:prstDash val="solid"/>
              <a:round/>
              <a:headEnd len="med" w="med" type="none"/>
              <a:tailEnd len="med" w="med" type="none"/>
            </a:ln>
          </p:spPr>
        </p:cxnSp>
        <p:cxnSp>
          <p:nvCxnSpPr>
            <p:cNvPr id="87" name="Shape 87"/>
            <p:cNvCxnSpPr/>
            <p:nvPr/>
          </p:nvCxnSpPr>
          <p:spPr>
            <a:xfrm>
              <a:off x="2367675" y="933725"/>
              <a:ext cx="1084500" cy="300"/>
            </a:xfrm>
            <a:prstGeom prst="straightConnector1">
              <a:avLst/>
            </a:prstGeom>
            <a:noFill/>
            <a:ln cap="flat" cmpd="sng" w="9525">
              <a:solidFill>
                <a:schemeClr val="dk2"/>
              </a:solidFill>
              <a:prstDash val="solid"/>
              <a:round/>
              <a:headEnd len="med" w="med" type="none"/>
              <a:tailEnd len="med" w="med" type="none"/>
            </a:ln>
          </p:spPr>
        </p:cxnSp>
        <p:sp>
          <p:nvSpPr>
            <p:cNvPr id="88" name="Shape 88"/>
            <p:cNvSpPr txBox="1"/>
            <p:nvPr/>
          </p:nvSpPr>
          <p:spPr>
            <a:xfrm>
              <a:off x="2419950" y="560900"/>
              <a:ext cx="1214400" cy="5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a:t>Says Who?</a:t>
              </a:r>
              <a:endParaRPr b="1"/>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Let’s Have a Trusted Party!</a:t>
            </a:r>
            <a:endParaRPr/>
          </a:p>
          <a:p>
            <a:pPr indent="0" lvl="0" marL="0" rtl="0">
              <a:spcBef>
                <a:spcPts val="0"/>
              </a:spcBef>
              <a:spcAft>
                <a:spcPts val="0"/>
              </a:spcAft>
              <a:buNone/>
            </a:pPr>
            <a:r>
              <a:t/>
            </a:r>
            <a:endParaRPr/>
          </a:p>
        </p:txBody>
      </p:sp>
      <p:sp>
        <p:nvSpPr>
          <p:cNvPr id="94" name="Shape 94"/>
          <p:cNvSpPr txBox="1"/>
          <p:nvPr>
            <p:ph idx="1" type="body"/>
          </p:nvPr>
        </p:nvSpPr>
        <p:spPr>
          <a:xfrm>
            <a:off x="641100" y="1251000"/>
            <a:ext cx="4090200" cy="48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PKI - Public Key Infrastructure</a:t>
            </a:r>
            <a:endParaRPr/>
          </a:p>
          <a:p>
            <a:pPr indent="-342900" lvl="0" marL="457200" rtl="0">
              <a:spcBef>
                <a:spcPts val="1600"/>
              </a:spcBef>
              <a:spcAft>
                <a:spcPts val="0"/>
              </a:spcAft>
              <a:buSzPts val="1800"/>
              <a:buChar char="-"/>
            </a:pPr>
            <a:r>
              <a:rPr lang="en-GB"/>
              <a:t>Creation, storage and distribution of Digital Certificates</a:t>
            </a:r>
            <a:endParaRPr/>
          </a:p>
        </p:txBody>
      </p:sp>
      <p:pic>
        <p:nvPicPr>
          <p:cNvPr id="95" name="Shape 95"/>
          <p:cNvPicPr preferRelativeResize="0"/>
          <p:nvPr/>
        </p:nvPicPr>
        <p:blipFill>
          <a:blip r:embed="rId3">
            <a:alphaModFix/>
          </a:blip>
          <a:stretch>
            <a:fillRect/>
          </a:stretch>
        </p:blipFill>
        <p:spPr>
          <a:xfrm>
            <a:off x="4647750" y="1892475"/>
            <a:ext cx="4280300" cy="3070850"/>
          </a:xfrm>
          <a:prstGeom prst="rect">
            <a:avLst/>
          </a:prstGeom>
          <a:noFill/>
          <a:ln>
            <a:noFill/>
          </a:ln>
        </p:spPr>
      </p:pic>
      <p:pic>
        <p:nvPicPr>
          <p:cNvPr id="96" name="Shape 96"/>
          <p:cNvPicPr preferRelativeResize="0"/>
          <p:nvPr/>
        </p:nvPicPr>
        <p:blipFill rotWithShape="1">
          <a:blip r:embed="rId4">
            <a:alphaModFix/>
          </a:blip>
          <a:srcRect b="50747" l="0" r="36187" t="28407"/>
          <a:stretch/>
        </p:blipFill>
        <p:spPr>
          <a:xfrm>
            <a:off x="6693000" y="1251000"/>
            <a:ext cx="1827425" cy="107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Brief Intro to Certificates</a:t>
            </a:r>
            <a:endParaRPr/>
          </a:p>
        </p:txBody>
      </p:sp>
      <p:pic>
        <p:nvPicPr>
          <p:cNvPr id="102" name="Shape 102"/>
          <p:cNvPicPr preferRelativeResize="0"/>
          <p:nvPr/>
        </p:nvPicPr>
        <p:blipFill>
          <a:blip r:embed="rId3">
            <a:alphaModFix/>
          </a:blip>
          <a:stretch>
            <a:fillRect/>
          </a:stretch>
        </p:blipFill>
        <p:spPr>
          <a:xfrm>
            <a:off x="143825" y="1084400"/>
            <a:ext cx="3141561" cy="3820975"/>
          </a:xfrm>
          <a:prstGeom prst="rect">
            <a:avLst/>
          </a:prstGeom>
          <a:noFill/>
          <a:ln>
            <a:noFill/>
          </a:ln>
        </p:spPr>
      </p:pic>
      <p:grpSp>
        <p:nvGrpSpPr>
          <p:cNvPr id="103" name="Shape 103"/>
          <p:cNvGrpSpPr/>
          <p:nvPr/>
        </p:nvGrpSpPr>
        <p:grpSpPr>
          <a:xfrm>
            <a:off x="2650575" y="973900"/>
            <a:ext cx="2362800" cy="1041825"/>
            <a:chOff x="4012250" y="2634150"/>
            <a:chExt cx="2362800" cy="1041825"/>
          </a:xfrm>
        </p:grpSpPr>
        <p:pic>
          <p:nvPicPr>
            <p:cNvPr id="104" name="Shape 104"/>
            <p:cNvPicPr preferRelativeResize="0"/>
            <p:nvPr/>
          </p:nvPicPr>
          <p:blipFill rotWithShape="1">
            <a:blip r:embed="rId4">
              <a:alphaModFix/>
            </a:blip>
            <a:srcRect b="28852" l="1673" r="41777" t="37489"/>
            <a:stretch/>
          </p:blipFill>
          <p:spPr>
            <a:xfrm>
              <a:off x="4012250" y="2634150"/>
              <a:ext cx="2075300" cy="1041724"/>
            </a:xfrm>
            <a:prstGeom prst="rect">
              <a:avLst/>
            </a:prstGeom>
            <a:noFill/>
            <a:ln>
              <a:noFill/>
            </a:ln>
          </p:spPr>
        </p:pic>
        <p:sp>
          <p:nvSpPr>
            <p:cNvPr id="105" name="Shape 105"/>
            <p:cNvSpPr/>
            <p:nvPr/>
          </p:nvSpPr>
          <p:spPr>
            <a:xfrm>
              <a:off x="4220200" y="3130875"/>
              <a:ext cx="451200" cy="2082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6" name="Shape 106"/>
            <p:cNvCxnSpPr/>
            <p:nvPr/>
          </p:nvCxnSpPr>
          <p:spPr>
            <a:xfrm>
              <a:off x="4671400" y="3339075"/>
              <a:ext cx="325500" cy="68100"/>
            </a:xfrm>
            <a:prstGeom prst="straightConnector1">
              <a:avLst/>
            </a:prstGeom>
            <a:noFill/>
            <a:ln cap="flat" cmpd="sng" w="9525">
              <a:solidFill>
                <a:schemeClr val="dk2"/>
              </a:solidFill>
              <a:prstDash val="solid"/>
              <a:round/>
              <a:headEnd len="med" w="med" type="none"/>
              <a:tailEnd len="med" w="med" type="none"/>
            </a:ln>
          </p:spPr>
        </p:cxnSp>
        <p:sp>
          <p:nvSpPr>
            <p:cNvPr id="107" name="Shape 107"/>
            <p:cNvSpPr txBox="1"/>
            <p:nvPr/>
          </p:nvSpPr>
          <p:spPr>
            <a:xfrm>
              <a:off x="4934750" y="3130875"/>
              <a:ext cx="1440300" cy="54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200"/>
                <a:t>Click here to see for yourself!</a:t>
              </a:r>
              <a:endParaRPr b="1" sz="12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Brief Intro to Certificates</a:t>
            </a:r>
            <a:endParaRPr/>
          </a:p>
        </p:txBody>
      </p:sp>
      <p:pic>
        <p:nvPicPr>
          <p:cNvPr id="113" name="Shape 113"/>
          <p:cNvPicPr preferRelativeResize="0"/>
          <p:nvPr/>
        </p:nvPicPr>
        <p:blipFill>
          <a:blip r:embed="rId3">
            <a:alphaModFix/>
          </a:blip>
          <a:stretch>
            <a:fillRect/>
          </a:stretch>
        </p:blipFill>
        <p:spPr>
          <a:xfrm>
            <a:off x="143825" y="1084400"/>
            <a:ext cx="3141561" cy="3820975"/>
          </a:xfrm>
          <a:prstGeom prst="rect">
            <a:avLst/>
          </a:prstGeom>
          <a:noFill/>
          <a:ln>
            <a:noFill/>
          </a:ln>
        </p:spPr>
      </p:pic>
      <p:grpSp>
        <p:nvGrpSpPr>
          <p:cNvPr id="114" name="Shape 114"/>
          <p:cNvGrpSpPr/>
          <p:nvPr/>
        </p:nvGrpSpPr>
        <p:grpSpPr>
          <a:xfrm>
            <a:off x="2650575" y="973900"/>
            <a:ext cx="2362800" cy="1041825"/>
            <a:chOff x="4012250" y="2634150"/>
            <a:chExt cx="2362800" cy="1041825"/>
          </a:xfrm>
        </p:grpSpPr>
        <p:pic>
          <p:nvPicPr>
            <p:cNvPr id="115" name="Shape 115"/>
            <p:cNvPicPr preferRelativeResize="0"/>
            <p:nvPr/>
          </p:nvPicPr>
          <p:blipFill rotWithShape="1">
            <a:blip r:embed="rId4">
              <a:alphaModFix/>
            </a:blip>
            <a:srcRect b="28852" l="1673" r="41777" t="37489"/>
            <a:stretch/>
          </p:blipFill>
          <p:spPr>
            <a:xfrm>
              <a:off x="4012250" y="2634150"/>
              <a:ext cx="2075300" cy="1041724"/>
            </a:xfrm>
            <a:prstGeom prst="rect">
              <a:avLst/>
            </a:prstGeom>
            <a:noFill/>
            <a:ln>
              <a:noFill/>
            </a:ln>
          </p:spPr>
        </p:pic>
        <p:sp>
          <p:nvSpPr>
            <p:cNvPr id="116" name="Shape 116"/>
            <p:cNvSpPr/>
            <p:nvPr/>
          </p:nvSpPr>
          <p:spPr>
            <a:xfrm>
              <a:off x="4220200" y="3130875"/>
              <a:ext cx="451200" cy="2082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7" name="Shape 117"/>
            <p:cNvCxnSpPr/>
            <p:nvPr/>
          </p:nvCxnSpPr>
          <p:spPr>
            <a:xfrm>
              <a:off x="4671400" y="3339075"/>
              <a:ext cx="325500" cy="68100"/>
            </a:xfrm>
            <a:prstGeom prst="straightConnector1">
              <a:avLst/>
            </a:prstGeom>
            <a:noFill/>
            <a:ln cap="flat" cmpd="sng" w="9525">
              <a:solidFill>
                <a:schemeClr val="dk2"/>
              </a:solidFill>
              <a:prstDash val="solid"/>
              <a:round/>
              <a:headEnd len="med" w="med" type="none"/>
              <a:tailEnd len="med" w="med" type="none"/>
            </a:ln>
          </p:spPr>
        </p:cxnSp>
        <p:sp>
          <p:nvSpPr>
            <p:cNvPr id="118" name="Shape 118"/>
            <p:cNvSpPr txBox="1"/>
            <p:nvPr/>
          </p:nvSpPr>
          <p:spPr>
            <a:xfrm>
              <a:off x="4934750" y="3130875"/>
              <a:ext cx="1440300" cy="54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200"/>
                <a:t>Click here to see for yourself!</a:t>
              </a:r>
              <a:endParaRPr b="1" sz="1200"/>
            </a:p>
          </p:txBody>
        </p:sp>
      </p:grpSp>
      <p:pic>
        <p:nvPicPr>
          <p:cNvPr id="119" name="Shape 119"/>
          <p:cNvPicPr preferRelativeResize="0"/>
          <p:nvPr/>
        </p:nvPicPr>
        <p:blipFill>
          <a:blip r:embed="rId5">
            <a:alphaModFix/>
          </a:blip>
          <a:stretch>
            <a:fillRect/>
          </a:stretch>
        </p:blipFill>
        <p:spPr>
          <a:xfrm>
            <a:off x="5363775" y="1084400"/>
            <a:ext cx="2947133" cy="3820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can Bad Guys do?</a:t>
            </a:r>
            <a:endParaRPr/>
          </a:p>
        </p:txBody>
      </p:sp>
      <p:sp>
        <p:nvSpPr>
          <p:cNvPr id="125" name="Shape 125"/>
          <p:cNvSpPr txBox="1"/>
          <p:nvPr>
            <p:ph idx="1" type="body"/>
          </p:nvPr>
        </p:nvSpPr>
        <p:spPr>
          <a:xfrm>
            <a:off x="267700" y="1120375"/>
            <a:ext cx="8876400" cy="394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Private keys get, well… </a:t>
            </a:r>
            <a:r>
              <a:rPr b="1" lang="en-GB"/>
              <a:t>stolen</a:t>
            </a:r>
            <a:endParaRPr b="1"/>
          </a:p>
          <a:p>
            <a:pPr indent="-342900" lvl="0" marL="457200" rtl="0">
              <a:spcBef>
                <a:spcPts val="1600"/>
              </a:spcBef>
              <a:spcAft>
                <a:spcPts val="0"/>
              </a:spcAft>
              <a:buSzPts val="1800"/>
              <a:buChar char="-"/>
            </a:pPr>
            <a:r>
              <a:rPr i="1" lang="en-GB"/>
              <a:t>“</a:t>
            </a:r>
            <a:r>
              <a:rPr i="1" lang="en-GB"/>
              <a:t>Analysis of SSL Certificate Reissues and Revocations in the Wake of Heartbleed”</a:t>
            </a:r>
            <a:endParaRPr i="1"/>
          </a:p>
          <a:p>
            <a:pPr indent="-317500" lvl="1" marL="914400" rtl="0">
              <a:spcBef>
                <a:spcPts val="0"/>
              </a:spcBef>
              <a:spcAft>
                <a:spcPts val="0"/>
              </a:spcAft>
              <a:buSzPts val="1400"/>
              <a:buChar char="-"/>
            </a:pPr>
            <a:r>
              <a:rPr i="1" lang="en-GB"/>
              <a:t>A survey conducted on </a:t>
            </a:r>
            <a:r>
              <a:rPr i="1" lang="en-GB"/>
              <a:t>the most popular 1 million websites </a:t>
            </a:r>
            <a:endParaRPr i="1"/>
          </a:p>
          <a:p>
            <a:pPr indent="-317500" lvl="1" marL="914400" rtl="0">
              <a:spcBef>
                <a:spcPts val="0"/>
              </a:spcBef>
              <a:spcAft>
                <a:spcPts val="0"/>
              </a:spcAft>
              <a:buSzPts val="1400"/>
              <a:buChar char="-"/>
            </a:pPr>
            <a:r>
              <a:rPr i="1" lang="en-GB"/>
              <a:t>60% do not revoke their vulnerable certificates</a:t>
            </a:r>
            <a:endParaRPr i="1"/>
          </a:p>
          <a:p>
            <a:pPr indent="-317500" lvl="1" marL="914400" rtl="0">
              <a:spcBef>
                <a:spcPts val="0"/>
              </a:spcBef>
              <a:spcAft>
                <a:spcPts val="0"/>
              </a:spcAft>
              <a:buSzPts val="1400"/>
              <a:buChar char="-"/>
            </a:pPr>
            <a:r>
              <a:rPr i="1" lang="en-GB"/>
              <a:t>20% of those certificates will remain valid (not expire) for two or more years</a:t>
            </a:r>
            <a:endParaRPr i="1"/>
          </a:p>
          <a:p>
            <a:pPr indent="-342900" lvl="0" marL="457200" rtl="0">
              <a:spcBef>
                <a:spcPts val="0"/>
              </a:spcBef>
              <a:spcAft>
                <a:spcPts val="0"/>
              </a:spcAft>
              <a:buSzPts val="1800"/>
              <a:buChar char="-"/>
            </a:pPr>
            <a:r>
              <a:rPr lang="en-GB"/>
              <a:t>In 2001 VeriSign issued two certificates to a person claiming to represent Microsoft</a:t>
            </a:r>
            <a:endParaRPr/>
          </a:p>
          <a:p>
            <a:pPr indent="-342900" lvl="0" marL="457200" rtl="0">
              <a:spcBef>
                <a:spcPts val="0"/>
              </a:spcBef>
              <a:spcAft>
                <a:spcPts val="0"/>
              </a:spcAft>
              <a:buSzPts val="1800"/>
              <a:buChar char="-"/>
            </a:pPr>
            <a:r>
              <a:rPr lang="en-GB"/>
              <a:t>In 2011 fraudulent certificates were obtained from Comodo and DigiNotar, allegedly by Iranian hackers - and used in the man-in-the-middle attack</a:t>
            </a:r>
            <a:endParaRPr/>
          </a:p>
          <a:p>
            <a:pPr indent="-342900" lvl="0" marL="457200" rtl="0">
              <a:spcBef>
                <a:spcPts val="0"/>
              </a:spcBef>
              <a:spcAft>
                <a:spcPts val="0"/>
              </a:spcAft>
              <a:buSzPts val="1800"/>
              <a:buChar char="-"/>
            </a:pPr>
            <a:r>
              <a:rPr lang="en-GB"/>
              <a:t>And many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
            </a:r>
            <a:r>
              <a:rPr lang="en-GB"/>
              <a:t>ertificate-Transparency: </a:t>
            </a:r>
            <a:endParaRPr/>
          </a:p>
          <a:p>
            <a:pPr indent="0" lvl="0" marL="0" rtl="0" algn="ctr">
              <a:spcBef>
                <a:spcPts val="0"/>
              </a:spcBef>
              <a:spcAft>
                <a:spcPts val="0"/>
              </a:spcAft>
              <a:buNone/>
            </a:pPr>
            <a:r>
              <a:rPr lang="en-GB"/>
              <a:t>Auditing for TLS certificates</a:t>
            </a:r>
            <a:endParaRPr/>
          </a:p>
        </p:txBody>
      </p:sp>
      <p:sp>
        <p:nvSpPr>
          <p:cNvPr id="131" name="Shape 131"/>
          <p:cNvSpPr txBox="1"/>
          <p:nvPr>
            <p:ph idx="1" type="body"/>
          </p:nvPr>
        </p:nvSpPr>
        <p:spPr>
          <a:xfrm>
            <a:off x="74700" y="1511650"/>
            <a:ext cx="8757600" cy="935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open framework for monitoring and auditing SSL certificates in nearly real time</a:t>
            </a:r>
            <a:endParaRPr/>
          </a:p>
          <a:p>
            <a:pPr indent="-342900" lvl="0" marL="457200" rtl="0">
              <a:spcBef>
                <a:spcPts val="0"/>
              </a:spcBef>
              <a:spcAft>
                <a:spcPts val="0"/>
              </a:spcAft>
              <a:buSzPts val="1800"/>
              <a:buChar char="-"/>
            </a:pPr>
            <a:r>
              <a:rPr lang="en-GB"/>
              <a:t>detect SSL certificates that have been mistakenly issued by a certificate authority</a:t>
            </a:r>
            <a:endParaRPr/>
          </a:p>
          <a:p>
            <a:pPr indent="-342900" lvl="0" marL="457200" rtl="0">
              <a:spcBef>
                <a:spcPts val="0"/>
              </a:spcBef>
              <a:spcAft>
                <a:spcPts val="0"/>
              </a:spcAft>
              <a:buSzPts val="1800"/>
              <a:buChar char="-"/>
            </a:pPr>
            <a:r>
              <a:rPr lang="en-GB"/>
              <a:t>identify certificate authorities that have gone rogue</a:t>
            </a:r>
            <a:endParaRPr/>
          </a:p>
        </p:txBody>
      </p:sp>
      <p:pic>
        <p:nvPicPr>
          <p:cNvPr id="132" name="Shape 132"/>
          <p:cNvPicPr preferRelativeResize="0"/>
          <p:nvPr/>
        </p:nvPicPr>
        <p:blipFill>
          <a:blip r:embed="rId3">
            <a:alphaModFix/>
          </a:blip>
          <a:stretch>
            <a:fillRect/>
          </a:stretch>
        </p:blipFill>
        <p:spPr>
          <a:xfrm>
            <a:off x="3005900" y="2528426"/>
            <a:ext cx="5885699" cy="2406425"/>
          </a:xfrm>
          <a:prstGeom prst="rect">
            <a:avLst/>
          </a:prstGeom>
          <a:noFill/>
          <a:ln>
            <a:noFill/>
          </a:ln>
        </p:spPr>
      </p:pic>
      <p:sp>
        <p:nvSpPr>
          <p:cNvPr id="133" name="Shape 133"/>
          <p:cNvSpPr txBox="1"/>
          <p:nvPr/>
        </p:nvSpPr>
        <p:spPr>
          <a:xfrm>
            <a:off x="415600" y="4562150"/>
            <a:ext cx="4950300" cy="49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More info here: </a:t>
            </a:r>
            <a:r>
              <a:rPr lang="en-GB" u="sng">
                <a:solidFill>
                  <a:schemeClr val="hlink"/>
                </a:solidFill>
                <a:hlinkClick r:id="rId4"/>
              </a:rPr>
              <a:t>https://www.certificate-transparency.org</a:t>
            </a:r>
            <a:endParaRPr/>
          </a:p>
          <a:p>
            <a:pPr indent="0" lvl="0" marL="0">
              <a:spcBef>
                <a:spcPts val="0"/>
              </a:spcBef>
              <a:spcAft>
                <a:spcPts val="0"/>
              </a:spcAft>
              <a:buNone/>
            </a:pPr>
            <a:r>
              <a:t/>
            </a:r>
            <a:endParaRPr/>
          </a:p>
        </p:txBody>
      </p:sp>
      <p:pic>
        <p:nvPicPr>
          <p:cNvPr id="134" name="Shape 134"/>
          <p:cNvPicPr preferRelativeResize="0"/>
          <p:nvPr/>
        </p:nvPicPr>
        <p:blipFill>
          <a:blip r:embed="rId5">
            <a:alphaModFix/>
          </a:blip>
          <a:stretch>
            <a:fillRect/>
          </a:stretch>
        </p:blipFill>
        <p:spPr>
          <a:xfrm>
            <a:off x="645675" y="2777275"/>
            <a:ext cx="2248925" cy="801525"/>
          </a:xfrm>
          <a:prstGeom prst="rect">
            <a:avLst/>
          </a:prstGeom>
          <a:noFill/>
          <a:ln>
            <a:noFill/>
          </a:ln>
        </p:spPr>
      </p:pic>
      <p:sp>
        <p:nvSpPr>
          <p:cNvPr id="135" name="Shape 135"/>
          <p:cNvSpPr txBox="1"/>
          <p:nvPr/>
        </p:nvSpPr>
        <p:spPr>
          <a:xfrm>
            <a:off x="149000" y="3656600"/>
            <a:ext cx="2745600" cy="4989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Font typeface="Proxima Nova"/>
              <a:buChar char="-"/>
            </a:pPr>
            <a:r>
              <a:rPr lang="en-GB">
                <a:solidFill>
                  <a:schemeClr val="dk2"/>
                </a:solidFill>
                <a:latin typeface="Proxima Nova"/>
                <a:ea typeface="Proxima Nova"/>
                <a:cs typeface="Proxima Nova"/>
                <a:sym typeface="Proxima Nova"/>
              </a:rPr>
              <a:t>etcd is a distributed reliable key-value store</a:t>
            </a:r>
            <a:endParaRPr>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