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18A46-2BA1-4733-A49D-706EDCC24D57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187AC-DDA5-421B-9449-2C7998A21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5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294B-EC14-4EE2-8681-3F6AF4F4C978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B18F-F902-4DAB-96E2-0C0E1F1F9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2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0298-D343-4FB6-AD80-7D2470554E7B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B18F-F902-4DAB-96E2-0C0E1F1F9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8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B998-9645-4A52-8BB4-53F9CAF09070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B18F-F902-4DAB-96E2-0C0E1F1F9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3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07AA-0F76-463B-AFA6-08859035E868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B18F-F902-4DAB-96E2-0C0E1F1F9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6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62EEF-8DA7-4ED5-920D-3A115C102199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B18F-F902-4DAB-96E2-0C0E1F1F9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8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C7E5-B273-451E-89F9-F854AE8D1D0D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B18F-F902-4DAB-96E2-0C0E1F1F9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24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D597-D071-490F-90C6-B91D2A2D14E3}" type="datetime1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B18F-F902-4DAB-96E2-0C0E1F1F9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9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6A300-C625-4306-9F7E-CCCA474A40AF}" type="datetime1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B18F-F902-4DAB-96E2-0C0E1F1F9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0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A39D-3FB4-4D91-8123-33EBAF657787}" type="datetime1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B18F-F902-4DAB-96E2-0C0E1F1F9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3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2E35-2246-4D16-B19A-E4940C4CF491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B18F-F902-4DAB-96E2-0C0E1F1F9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5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6E69-A590-4B1A-AAC7-ED1DEB88A73A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B18F-F902-4DAB-96E2-0C0E1F1F9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9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3EF2-FCD9-4BB5-A144-B2913A4E6B1E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0B18F-F902-4DAB-96E2-0C0E1F1F9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3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812" y="56066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Real-time Epileptic Seizure Detection Using EEG and Machine Learning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206" y="5848849"/>
            <a:ext cx="9144000" cy="1655762"/>
          </a:xfrm>
        </p:spPr>
        <p:txBody>
          <a:bodyPr/>
          <a:lstStyle/>
          <a:p>
            <a:r>
              <a:rPr lang="en-US" dirty="0" smtClean="0"/>
              <a:t>By: Khushbakht Zia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11" y="3091542"/>
            <a:ext cx="2316480" cy="231648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B18F-F902-4DAB-96E2-0C0E1F1F9F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7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ML Models Used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Random Forest:</a:t>
            </a:r>
            <a:r>
              <a:rPr lang="en-US" dirty="0" smtClean="0"/>
              <a:t> Fast, low false positives.</a:t>
            </a:r>
          </a:p>
          <a:p>
            <a:r>
              <a:rPr lang="en-US" b="1" dirty="0" err="1" smtClean="0"/>
              <a:t>XGBoost</a:t>
            </a:r>
            <a:r>
              <a:rPr lang="en-US" b="1" dirty="0" smtClean="0"/>
              <a:t>:</a:t>
            </a:r>
            <a:r>
              <a:rPr lang="en-US" dirty="0" smtClean="0"/>
              <a:t> High accuracy, best F1.</a:t>
            </a:r>
          </a:p>
          <a:p>
            <a:r>
              <a:rPr lang="en-US" b="1" dirty="0" err="1" smtClean="0"/>
              <a:t>LightGBM</a:t>
            </a:r>
            <a:r>
              <a:rPr lang="en-US" b="1" dirty="0" smtClean="0"/>
              <a:t>:</a:t>
            </a:r>
            <a:r>
              <a:rPr lang="en-US" dirty="0" smtClean="0"/>
              <a:t> Efficient, scalable, competitive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B18F-F902-4DAB-96E2-0C0E1F1F9F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38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566" y="1965007"/>
            <a:ext cx="11168653" cy="288131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B18F-F902-4DAB-96E2-0C0E1F1F9F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67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48109" cy="1006475"/>
          </a:xfrm>
        </p:spPr>
        <p:txBody>
          <a:bodyPr/>
          <a:lstStyle/>
          <a:p>
            <a:r>
              <a:rPr lang="en-US" dirty="0" smtClean="0"/>
              <a:t>Impact of Preprocessing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288061" cy="2207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89751"/>
            <a:ext cx="5810043" cy="286824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B18F-F902-4DAB-96E2-0C0E1F1F9F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83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Confusion Matrix Insights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RF:</a:t>
            </a:r>
            <a:r>
              <a:rPr lang="en-US" dirty="0" smtClean="0"/>
              <a:t> Safe, low false positives, some misses.</a:t>
            </a:r>
          </a:p>
          <a:p>
            <a:r>
              <a:rPr lang="en-US" b="1" dirty="0" smtClean="0"/>
              <a:t>XGB:</a:t>
            </a:r>
            <a:r>
              <a:rPr lang="en-US" dirty="0" smtClean="0"/>
              <a:t> High sensitivity, more false alarms.</a:t>
            </a:r>
          </a:p>
          <a:p>
            <a:r>
              <a:rPr lang="en-US" b="1" dirty="0" smtClean="0"/>
              <a:t>LGBM:</a:t>
            </a:r>
            <a:r>
              <a:rPr lang="en-US" dirty="0" smtClean="0"/>
              <a:t> Balanced, fast, few false alerts.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951" y="3635444"/>
            <a:ext cx="7744097" cy="254151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B18F-F902-4DAB-96E2-0C0E1F1F9F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31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Real-World Interpretation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RF:</a:t>
            </a:r>
            <a:r>
              <a:rPr lang="en-US" dirty="0" smtClean="0"/>
              <a:t> Best for cautious detection.</a:t>
            </a:r>
          </a:p>
          <a:p>
            <a:r>
              <a:rPr lang="en-US" b="1" dirty="0" smtClean="0"/>
              <a:t>XGB:</a:t>
            </a:r>
            <a:r>
              <a:rPr lang="en-US" dirty="0" smtClean="0"/>
              <a:t> Best when seizure detection is critical.</a:t>
            </a:r>
          </a:p>
          <a:p>
            <a:r>
              <a:rPr lang="en-US" b="1" dirty="0" smtClean="0"/>
              <a:t>LGBM:</a:t>
            </a:r>
            <a:r>
              <a:rPr lang="en-US" dirty="0" smtClean="0"/>
              <a:t> Best for speed and large-scale deployment.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B18F-F902-4DAB-96E2-0C0E1F1F9F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78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Preprocessing (SMOTE, scaling) boosted model performance.</a:t>
            </a:r>
          </a:p>
          <a:p>
            <a:r>
              <a:rPr lang="en-US" b="1" dirty="0" err="1" smtClean="0"/>
              <a:t>XGBoost</a:t>
            </a:r>
            <a:r>
              <a:rPr lang="en-US" dirty="0" smtClean="0"/>
              <a:t> and </a:t>
            </a:r>
            <a:r>
              <a:rPr lang="en-US" b="1" dirty="0" err="1" smtClean="0"/>
              <a:t>LightGBM</a:t>
            </a:r>
            <a:r>
              <a:rPr lang="en-US" dirty="0" smtClean="0"/>
              <a:t>: Highest F1 (0.95).</a:t>
            </a:r>
          </a:p>
          <a:p>
            <a:r>
              <a:rPr lang="en-US" b="1" dirty="0" smtClean="0"/>
              <a:t>Future Work:</a:t>
            </a:r>
            <a:r>
              <a:rPr lang="en-US" dirty="0" smtClean="0"/>
              <a:t> Deep learning (CNNs, LSTMs), real-time deployment.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B18F-F902-4DAB-96E2-0C0E1F1F9F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Epilepsy is a neurological disorder marked by recurrent seizures.</a:t>
            </a:r>
          </a:p>
          <a:p>
            <a:r>
              <a:rPr lang="en-US" dirty="0" smtClean="0"/>
              <a:t>EEG (Electroencephalography) monitors brain activity to detect seizure patterns.</a:t>
            </a:r>
          </a:p>
          <a:p>
            <a:r>
              <a:rPr lang="en-US" dirty="0" smtClean="0"/>
              <a:t>This project uses machine learning to automate seizure detection from EEG signals.</a:t>
            </a:r>
          </a:p>
          <a:p>
            <a:r>
              <a:rPr lang="en-US" dirty="0" smtClean="0"/>
              <a:t>Goal: Automate seizure detection using ML on EEG signals.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B18F-F902-4DAB-96E2-0C0E1F1F9F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3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Analyze EEG data from epileptic patients.</a:t>
            </a:r>
          </a:p>
          <a:p>
            <a:r>
              <a:rPr lang="en-US" dirty="0" smtClean="0"/>
              <a:t>Preprocess data for better ML performance.</a:t>
            </a:r>
          </a:p>
          <a:p>
            <a:r>
              <a:rPr lang="en-US" dirty="0" smtClean="0"/>
              <a:t>Train and evaluate Random Forest, </a:t>
            </a:r>
            <a:r>
              <a:rPr lang="en-US" dirty="0" err="1" smtClean="0"/>
              <a:t>XGBoost</a:t>
            </a:r>
            <a:r>
              <a:rPr lang="en-US" dirty="0" smtClean="0"/>
              <a:t>, </a:t>
            </a:r>
            <a:r>
              <a:rPr lang="en-US" dirty="0" err="1" smtClean="0"/>
              <a:t>LightGBM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Compare models using Accuracy, F1-score, Training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B18F-F902-4DAB-96E2-0C0E1F1F9F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5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Dataset Overview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Source: AUBMC (2014–2015), 6 patients, 35 seizures.</a:t>
            </a:r>
          </a:p>
          <a:p>
            <a:r>
              <a:rPr lang="en-US" dirty="0" smtClean="0"/>
              <a:t>21 EEG channels, 500 Hz sampling rate.</a:t>
            </a:r>
          </a:p>
          <a:p>
            <a:r>
              <a:rPr lang="en-US" dirty="0" smtClean="0"/>
              <a:t>Formats: EDF, .</a:t>
            </a:r>
            <a:r>
              <a:rPr lang="en-US" dirty="0" err="1" smtClean="0"/>
              <a:t>npy</a:t>
            </a:r>
            <a:r>
              <a:rPr lang="en-US" dirty="0" smtClean="0"/>
              <a:t>, .mat.</a:t>
            </a:r>
          </a:p>
          <a:p>
            <a:r>
              <a:rPr lang="en-US" dirty="0" smtClean="0"/>
              <a:t>Seizure types: Complex Partial, Electrographic, Video-detected.</a:t>
            </a:r>
          </a:p>
          <a:p>
            <a:r>
              <a:rPr lang="en-US" dirty="0" smtClean="0"/>
              <a:t>Normal: 3895s (balanced dataset).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B18F-F902-4DAB-96E2-0C0E1F1F9F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7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Exploratory Data Analysis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Class Imbalance:</a:t>
            </a:r>
            <a:r>
              <a:rPr lang="en-US" dirty="0" smtClean="0"/>
              <a:t> Normal &gt; Seizure.</a:t>
            </a:r>
          </a:p>
          <a:p>
            <a:r>
              <a:rPr lang="en-US" b="1" dirty="0" smtClean="0"/>
              <a:t>EEG Visuals:</a:t>
            </a:r>
            <a:r>
              <a:rPr lang="en-US" dirty="0" smtClean="0"/>
              <a:t> Seizures show spikes/rhythms.</a:t>
            </a:r>
          </a:p>
          <a:p>
            <a:r>
              <a:rPr lang="en-US" b="1" dirty="0" smtClean="0"/>
              <a:t>Boxplots/t-SNE:</a:t>
            </a:r>
            <a:r>
              <a:rPr lang="en-US" dirty="0" smtClean="0"/>
              <a:t> Show class </a:t>
            </a:r>
            <a:r>
              <a:rPr lang="en-US" dirty="0" err="1" smtClean="0"/>
              <a:t>separability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Guided preprocessing &amp; model choice.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B18F-F902-4DAB-96E2-0C0E1F1F9F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35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492579"/>
            <a:ext cx="10515600" cy="1325563"/>
          </a:xfrm>
        </p:spPr>
        <p:txBody>
          <a:bodyPr/>
          <a:lstStyle/>
          <a:p>
            <a:r>
              <a:rPr lang="en-US" dirty="0" smtClean="0"/>
              <a:t>Data Visualizations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94" y="2521132"/>
            <a:ext cx="4863645" cy="3695020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034" y="2806192"/>
            <a:ext cx="5874971" cy="15624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8199" y="1528354"/>
            <a:ext cx="4674327" cy="666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Visualization 1: Dimensionality Reduction Class Separation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82789" y="1658983"/>
            <a:ext cx="537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2: Visualization 2: Visualize Sample Signals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B18F-F902-4DAB-96E2-0C0E1F1F9F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6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6699"/>
            <a:ext cx="4556760" cy="38539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942" y="2116831"/>
            <a:ext cx="5216531" cy="40880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6206" y="901337"/>
            <a:ext cx="4728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3: Visualization 3: </a:t>
            </a:r>
            <a:r>
              <a:rPr lang="en-US" dirty="0" err="1" smtClean="0"/>
              <a:t>Heatmap</a:t>
            </a:r>
            <a:r>
              <a:rPr lang="en-US" dirty="0" smtClean="0"/>
              <a:t> of Feature Correlations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3417" y="901337"/>
            <a:ext cx="5342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Figure 4: Visualization 4: t-SNE Visualization of Raw Features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B18F-F902-4DAB-96E2-0C0E1F1F9F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7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Pairwise Feature Relationship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641" y="1323857"/>
            <a:ext cx="3860159" cy="3902347"/>
          </a:xfrm>
        </p:spPr>
      </p:pic>
      <p:sp>
        <p:nvSpPr>
          <p:cNvPr id="5" name="TextBox 4"/>
          <p:cNvSpPr txBox="1"/>
          <p:nvPr/>
        </p:nvSpPr>
        <p:spPr>
          <a:xfrm>
            <a:off x="838199" y="2086883"/>
            <a:ext cx="64247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Scatterplots (Off-Diagonal)</a:t>
            </a:r>
          </a:p>
          <a:p>
            <a:r>
              <a:rPr lang="en-US" dirty="0" smtClean="0"/>
              <a:t>These show how two features relate for each class:</a:t>
            </a:r>
          </a:p>
          <a:p>
            <a:endParaRPr lang="en-US" dirty="0" smtClean="0"/>
          </a:p>
          <a:p>
            <a:r>
              <a:rPr lang="en-US" dirty="0" smtClean="0"/>
              <a:t>If points of different colors (classes) cluster separately, it means those features are good at separating classes.</a:t>
            </a:r>
          </a:p>
          <a:p>
            <a:endParaRPr lang="en-US" dirty="0" smtClean="0"/>
          </a:p>
          <a:p>
            <a:r>
              <a:rPr lang="en-US" dirty="0" smtClean="0"/>
              <a:t>If all colors mix and overlap, those features don't help much for classification.</a:t>
            </a:r>
          </a:p>
          <a:p>
            <a:endParaRPr lang="en-US" dirty="0" smtClean="0"/>
          </a:p>
          <a:p>
            <a:r>
              <a:rPr lang="en-US" dirty="0" smtClean="0"/>
              <a:t>If you see a straight diagonal line of dots, the features may be highly correlated (one might be redundant).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B18F-F902-4DAB-96E2-0C0E1F1F9F40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78485" y="5590903"/>
            <a:ext cx="3875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5: Visualization 4: Pairwise Feature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02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Preprocessing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Variance </a:t>
            </a:r>
            <a:r>
              <a:rPr lang="en-US" b="1" dirty="0" err="1" smtClean="0"/>
              <a:t>Thresholding</a:t>
            </a:r>
            <a:r>
              <a:rPr lang="en-US" b="1" dirty="0" smtClean="0"/>
              <a:t>:</a:t>
            </a:r>
            <a:r>
              <a:rPr lang="en-US" dirty="0" smtClean="0"/>
              <a:t> Remove low-info features.</a:t>
            </a:r>
          </a:p>
          <a:p>
            <a:r>
              <a:rPr lang="en-US" b="1" dirty="0" smtClean="0"/>
              <a:t>Standard Scaling:</a:t>
            </a:r>
            <a:r>
              <a:rPr lang="en-US" dirty="0" smtClean="0"/>
              <a:t> Normalize features.</a:t>
            </a:r>
          </a:p>
          <a:p>
            <a:r>
              <a:rPr lang="en-US" b="1" dirty="0" smtClean="0"/>
              <a:t>SMOTE:</a:t>
            </a:r>
            <a:r>
              <a:rPr lang="en-US" dirty="0" smtClean="0"/>
              <a:t> Balance seizure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0B18F-F902-4DAB-96E2-0C0E1F1F9F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3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461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Real-time Epileptic Seizure Detection Using EEG and Machine Learning</vt:lpstr>
      <vt:lpstr>Introduction</vt:lpstr>
      <vt:lpstr>Objectives</vt:lpstr>
      <vt:lpstr>Dataset Overview</vt:lpstr>
      <vt:lpstr>Exploratory Data Analysis</vt:lpstr>
      <vt:lpstr>Data Visualizations </vt:lpstr>
      <vt:lpstr>PowerPoint Presentation</vt:lpstr>
      <vt:lpstr>Pairwise Feature Relationship</vt:lpstr>
      <vt:lpstr>Preprocessing</vt:lpstr>
      <vt:lpstr> ML Models Used </vt:lpstr>
      <vt:lpstr>Model Comparison</vt:lpstr>
      <vt:lpstr>Impact of Preprocessing</vt:lpstr>
      <vt:lpstr>Confusion Matrix Insights</vt:lpstr>
      <vt:lpstr>Real-World Interpretation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Epileptic Seizure Detection Using EEG and Machine Learning</dc:title>
  <dc:creator>Khushbakht</dc:creator>
  <cp:lastModifiedBy>Khushbakht</cp:lastModifiedBy>
  <cp:revision>5</cp:revision>
  <dcterms:created xsi:type="dcterms:W3CDTF">2025-04-24T11:23:52Z</dcterms:created>
  <dcterms:modified xsi:type="dcterms:W3CDTF">2025-04-24T11:33:33Z</dcterms:modified>
</cp:coreProperties>
</file>