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Fira Sans Extra Condensed"/>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FiraSansExtraCondensed-bold.fntdata"/><Relationship Id="rId10" Type="http://schemas.openxmlformats.org/officeDocument/2006/relationships/slide" Target="slides/slide5.xml"/><Relationship Id="rId32" Type="http://schemas.openxmlformats.org/officeDocument/2006/relationships/font" Target="fonts/FiraSansExtraCondensed-regular.fntdata"/><Relationship Id="rId13" Type="http://schemas.openxmlformats.org/officeDocument/2006/relationships/slide" Target="slides/slide8.xml"/><Relationship Id="rId35" Type="http://schemas.openxmlformats.org/officeDocument/2006/relationships/font" Target="fonts/FiraSansExtraCondensed-boldItalic.fntdata"/><Relationship Id="rId12" Type="http://schemas.openxmlformats.org/officeDocument/2006/relationships/slide" Target="slides/slide7.xml"/><Relationship Id="rId34" Type="http://schemas.openxmlformats.org/officeDocument/2006/relationships/font" Target="fonts/FiraSansExtraCondense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 name="Google Shape;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e9c649cc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ce9c649cc6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e9c649c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ce9c649cc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e301e6de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e301e6de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e9c649cc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e9c649cc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f4898991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6f4898991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f4898991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f4898991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f4898991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6f4898991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f4898991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f4898991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f4898991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6f4898991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f4898991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6f4898991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e301e6dea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ce301e6de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f4898991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6f48989914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f1834646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26f1834646b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e301e6de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e301e6de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7200" y="1491588"/>
            <a:ext cx="4114800" cy="174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5200"/>
              <a:buNone/>
              <a:defRPr sz="48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457200" y="3234313"/>
            <a:ext cx="4114800" cy="4176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sz="18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17500" lvl="0" marL="457200" algn="ctr">
              <a:lnSpc>
                <a:spcPct val="100000"/>
              </a:lnSpc>
              <a:spcBef>
                <a:spcPts val="0"/>
              </a:spcBef>
              <a:spcAft>
                <a:spcPts val="0"/>
              </a:spcAft>
              <a:buSzPts val="1400"/>
              <a:buChar char="●"/>
              <a:defRPr/>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3"/>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5"/>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None/>
              <a:defRPr b="1"/>
            </a:lvl1pPr>
            <a:lvl2pPr lvl="1" algn="l">
              <a:lnSpc>
                <a:spcPct val="100000"/>
              </a:lnSpc>
              <a:spcBef>
                <a:spcPts val="0"/>
              </a:spcBef>
              <a:spcAft>
                <a:spcPts val="0"/>
              </a:spcAft>
              <a:buSzPts val="2800"/>
              <a:buNone/>
              <a:defRPr b="1"/>
            </a:lvl2pPr>
            <a:lvl3pPr lvl="2" algn="l">
              <a:lnSpc>
                <a:spcPct val="100000"/>
              </a:lnSpc>
              <a:spcBef>
                <a:spcPts val="0"/>
              </a:spcBef>
              <a:spcAft>
                <a:spcPts val="0"/>
              </a:spcAft>
              <a:buSzPts val="2800"/>
              <a:buNone/>
              <a:defRPr b="1"/>
            </a:lvl3pPr>
            <a:lvl4pPr lvl="3" algn="l">
              <a:lnSpc>
                <a:spcPct val="100000"/>
              </a:lnSpc>
              <a:spcBef>
                <a:spcPts val="0"/>
              </a:spcBef>
              <a:spcAft>
                <a:spcPts val="0"/>
              </a:spcAft>
              <a:buSzPts val="2800"/>
              <a:buNone/>
              <a:defRPr b="1"/>
            </a:lvl4pPr>
            <a:lvl5pPr lvl="4" algn="l">
              <a:lnSpc>
                <a:spcPct val="100000"/>
              </a:lnSpc>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p:txBody>
      </p:sp>
      <p:sp>
        <p:nvSpPr>
          <p:cNvPr id="17" name="Google Shape;17;p5"/>
          <p:cNvSpPr txBox="1"/>
          <p:nvPr>
            <p:ph idx="1" type="body"/>
          </p:nvPr>
        </p:nvSpPr>
        <p:spPr>
          <a:xfrm>
            <a:off x="457200" y="1247950"/>
            <a:ext cx="8229600" cy="30291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6"/>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21" name="Google Shape;21;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sz="1200"/>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1pPr>
            <a:lvl2pPr lvl="1"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2pPr>
            <a:lvl3pPr lvl="2"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3pPr>
            <a:lvl4pPr lvl="3"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4pPr>
            <a:lvl5pPr lvl="4"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5pPr>
            <a:lvl6pPr lvl="5"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6pPr>
            <a:lvl7pPr lvl="6"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7pPr>
            <a:lvl8pPr lvl="7"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8pPr>
            <a:lvl9pPr lvl="8" marR="0" rtl="0" algn="l">
              <a:lnSpc>
                <a:spcPct val="100000"/>
              </a:lnSpc>
              <a:spcBef>
                <a:spcPts val="0"/>
              </a:spcBef>
              <a:spcAft>
                <a:spcPts val="0"/>
              </a:spcAft>
              <a:buClr>
                <a:schemeClr val="dk1"/>
              </a:buClr>
              <a:buSzPts val="2800"/>
              <a:buFont typeface="Fira Sans Extra Condensed"/>
              <a:buNone/>
              <a:defRPr b="1" i="0" sz="2800" u="none" cap="none" strike="noStrike">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1pPr>
            <a:lvl2pPr indent="-317500" lvl="1" marL="9144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00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jpg"/><Relationship Id="rId5" Type="http://schemas.openxmlformats.org/officeDocument/2006/relationships/image" Target="../media/image15.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txBox="1"/>
          <p:nvPr>
            <p:ph type="ctrTitle"/>
          </p:nvPr>
        </p:nvSpPr>
        <p:spPr>
          <a:xfrm>
            <a:off x="483125" y="1334975"/>
            <a:ext cx="5332800" cy="1620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sz="4700"/>
              <a:t>BTP Project (EE 349) 2023-24</a:t>
            </a:r>
            <a:endParaRPr sz="4700"/>
          </a:p>
        </p:txBody>
      </p:sp>
      <p:sp>
        <p:nvSpPr>
          <p:cNvPr id="43" name="Google Shape;43;p13"/>
          <p:cNvSpPr txBox="1"/>
          <p:nvPr>
            <p:ph idx="1" type="subTitle"/>
          </p:nvPr>
        </p:nvSpPr>
        <p:spPr>
          <a:xfrm>
            <a:off x="495300" y="3956375"/>
            <a:ext cx="5463600" cy="981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b="1" lang="en" sz="1400"/>
              <a:t>Supervised By :</a:t>
            </a:r>
            <a:endParaRPr b="1" sz="1400"/>
          </a:p>
          <a:p>
            <a:pPr indent="0" lvl="0" marL="0" rtl="0" algn="l">
              <a:lnSpc>
                <a:spcPct val="100000"/>
              </a:lnSpc>
              <a:spcBef>
                <a:spcPts val="0"/>
              </a:spcBef>
              <a:spcAft>
                <a:spcPts val="0"/>
              </a:spcAft>
              <a:buSzPts val="2800"/>
              <a:buNone/>
            </a:pPr>
            <a:r>
              <a:rPr b="1" lang="en" sz="2400"/>
              <a:t>Prof. Dr. Rakesh Kumar Mishra</a:t>
            </a:r>
            <a:endParaRPr b="1" sz="1400"/>
          </a:p>
        </p:txBody>
      </p:sp>
      <p:pic>
        <p:nvPicPr>
          <p:cNvPr id="44" name="Google Shape;44;p13"/>
          <p:cNvPicPr preferRelativeResize="0"/>
          <p:nvPr/>
        </p:nvPicPr>
        <p:blipFill rotWithShape="1">
          <a:blip r:embed="rId3">
            <a:alphaModFix/>
          </a:blip>
          <a:srcRect b="0" l="0" r="0" t="0"/>
          <a:stretch/>
        </p:blipFill>
        <p:spPr>
          <a:xfrm>
            <a:off x="152400" y="-76200"/>
            <a:ext cx="1491601" cy="1491599"/>
          </a:xfrm>
          <a:prstGeom prst="rect">
            <a:avLst/>
          </a:prstGeom>
          <a:noFill/>
          <a:ln>
            <a:noFill/>
          </a:ln>
        </p:spPr>
      </p:pic>
      <p:sp>
        <p:nvSpPr>
          <p:cNvPr id="45" name="Google Shape;45;p13"/>
          <p:cNvSpPr txBox="1"/>
          <p:nvPr/>
        </p:nvSpPr>
        <p:spPr>
          <a:xfrm>
            <a:off x="1415400" y="187050"/>
            <a:ext cx="76524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000000"/>
                </a:solidFill>
                <a:latin typeface="Roboto"/>
                <a:ea typeface="Roboto"/>
                <a:cs typeface="Roboto"/>
                <a:sym typeface="Roboto"/>
              </a:rPr>
              <a:t>Department of Electrical Engineering ,IIT (BHU) Varanasi</a:t>
            </a:r>
            <a:endParaRPr b="1" i="0" sz="2300" u="none" cap="none" strike="noStrike">
              <a:solidFill>
                <a:srgbClr val="000000"/>
              </a:solidFill>
              <a:latin typeface="Roboto"/>
              <a:ea typeface="Roboto"/>
              <a:cs typeface="Roboto"/>
              <a:sym typeface="Roboto"/>
            </a:endParaRPr>
          </a:p>
        </p:txBody>
      </p:sp>
      <p:sp>
        <p:nvSpPr>
          <p:cNvPr id="46" name="Google Shape;46;p13"/>
          <p:cNvSpPr txBox="1"/>
          <p:nvPr/>
        </p:nvSpPr>
        <p:spPr>
          <a:xfrm>
            <a:off x="5326450" y="3922600"/>
            <a:ext cx="3453900" cy="877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500">
                <a:solidFill>
                  <a:schemeClr val="dk1"/>
                </a:solidFill>
                <a:latin typeface="Roboto"/>
                <a:ea typeface="Roboto"/>
                <a:cs typeface="Roboto"/>
                <a:sym typeface="Roboto"/>
              </a:rPr>
              <a:t>Submitted By :</a:t>
            </a:r>
            <a:endParaRPr b="1" sz="1500">
              <a:solidFill>
                <a:schemeClr val="dk1"/>
              </a:solidFill>
              <a:latin typeface="Roboto"/>
              <a:ea typeface="Roboto"/>
              <a:cs typeface="Roboto"/>
              <a:sym typeface="Roboto"/>
            </a:endParaRPr>
          </a:p>
          <a:p>
            <a:pPr indent="0" lvl="0" marL="0" rtl="0" algn="r">
              <a:spcBef>
                <a:spcPts val="0"/>
              </a:spcBef>
              <a:spcAft>
                <a:spcPts val="0"/>
              </a:spcAft>
              <a:buClr>
                <a:schemeClr val="dk1"/>
              </a:buClr>
              <a:buSzPts val="1100"/>
              <a:buFont typeface="Arial"/>
              <a:buNone/>
            </a:pPr>
            <a:r>
              <a:rPr b="1" lang="en" sz="1500">
                <a:solidFill>
                  <a:schemeClr val="dk1"/>
                </a:solidFill>
                <a:latin typeface="Roboto"/>
                <a:ea typeface="Roboto"/>
                <a:cs typeface="Roboto"/>
                <a:sym typeface="Roboto"/>
              </a:rPr>
              <a:t>Arju(21085010)</a:t>
            </a:r>
            <a:endParaRPr b="1" sz="1500">
              <a:solidFill>
                <a:schemeClr val="dk1"/>
              </a:solidFill>
              <a:latin typeface="Roboto"/>
              <a:ea typeface="Roboto"/>
              <a:cs typeface="Roboto"/>
              <a:sym typeface="Roboto"/>
            </a:endParaRPr>
          </a:p>
          <a:p>
            <a:pPr indent="0" lvl="0" marL="0" rtl="0" algn="r">
              <a:spcBef>
                <a:spcPts val="0"/>
              </a:spcBef>
              <a:spcAft>
                <a:spcPts val="0"/>
              </a:spcAft>
              <a:buNone/>
            </a:pPr>
            <a:r>
              <a:rPr b="1" lang="en" sz="1500">
                <a:solidFill>
                  <a:schemeClr val="dk1"/>
                </a:solidFill>
                <a:latin typeface="Roboto"/>
                <a:ea typeface="Roboto"/>
                <a:cs typeface="Roboto"/>
                <a:sym typeface="Roboto"/>
              </a:rPr>
              <a:t>Khushboo Chaurasiya(21085039)</a:t>
            </a:r>
            <a:endParaRPr b="1" sz="1500">
              <a:solidFill>
                <a:schemeClr val="dk1"/>
              </a:solidFill>
              <a:latin typeface="Roboto"/>
              <a:ea typeface="Roboto"/>
              <a:cs typeface="Roboto"/>
              <a:sym typeface="Roboto"/>
            </a:endParaRPr>
          </a:p>
        </p:txBody>
      </p:sp>
      <p:sp>
        <p:nvSpPr>
          <p:cNvPr id="47" name="Google Shape;47;p13"/>
          <p:cNvSpPr txBox="1"/>
          <p:nvPr/>
        </p:nvSpPr>
        <p:spPr>
          <a:xfrm>
            <a:off x="483125" y="3446963"/>
            <a:ext cx="8373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5200"/>
              <a:buFont typeface="Arial"/>
              <a:buNone/>
            </a:pPr>
            <a:r>
              <a:rPr b="1" lang="en" sz="2900">
                <a:solidFill>
                  <a:schemeClr val="dk1"/>
                </a:solidFill>
                <a:latin typeface="Fira Sans Extra Condensed"/>
                <a:ea typeface="Fira Sans Extra Condensed"/>
                <a:cs typeface="Fira Sans Extra Condensed"/>
                <a:sym typeface="Fira Sans Extra Condensed"/>
              </a:rPr>
              <a:t>GRAIN SIZE ANALYSIS USING PYTHON </a:t>
            </a:r>
            <a:endParaRPr sz="1200"/>
          </a:p>
        </p:txBody>
      </p:sp>
      <p:pic>
        <p:nvPicPr>
          <p:cNvPr id="48" name="Google Shape;48;p13"/>
          <p:cNvPicPr preferRelativeResize="0"/>
          <p:nvPr/>
        </p:nvPicPr>
        <p:blipFill>
          <a:blip r:embed="rId4">
            <a:alphaModFix/>
          </a:blip>
          <a:stretch>
            <a:fillRect/>
          </a:stretch>
        </p:blipFill>
        <p:spPr>
          <a:xfrm>
            <a:off x="5326450" y="979075"/>
            <a:ext cx="3317300" cy="24879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nvSpPr>
        <p:spPr>
          <a:xfrm>
            <a:off x="1059750" y="175975"/>
            <a:ext cx="7024500" cy="661800"/>
          </a:xfrm>
          <a:prstGeom prst="rect">
            <a:avLst/>
          </a:prstGeom>
          <a:noFill/>
          <a:ln>
            <a:noFill/>
          </a:ln>
        </p:spPr>
        <p:txBody>
          <a:bodyPr anchorCtr="0" anchor="t" bIns="91425" lIns="91425" spcFirstLastPara="1" rIns="91425" wrap="square" tIns="91425">
            <a:spAutoFit/>
          </a:bodyPr>
          <a:lstStyle/>
          <a:p>
            <a:pPr indent="0" lvl="0" marL="12700" marR="0" rtl="0" algn="l">
              <a:lnSpc>
                <a:spcPct val="115000"/>
              </a:lnSpc>
              <a:spcBef>
                <a:spcPts val="100"/>
              </a:spcBef>
              <a:spcAft>
                <a:spcPts val="0"/>
              </a:spcAft>
              <a:buClr>
                <a:srgbClr val="000000"/>
              </a:buClr>
              <a:buSzPts val="3100"/>
              <a:buFont typeface="Arial"/>
              <a:buNone/>
            </a:pPr>
            <a:r>
              <a:rPr b="1" lang="en" sz="3100">
                <a:solidFill>
                  <a:schemeClr val="dk1"/>
                </a:solidFill>
                <a:latin typeface="Fira Sans Extra Condensed"/>
                <a:ea typeface="Fira Sans Extra Condensed"/>
                <a:cs typeface="Fira Sans Extra Condensed"/>
                <a:sym typeface="Fira Sans Extra Condensed"/>
              </a:rPr>
              <a:t>EFFECT OF FILTERS ON IMAGE</a:t>
            </a:r>
            <a:endParaRPr b="1" i="0" sz="3100" u="none" cap="none" strike="noStrike">
              <a:solidFill>
                <a:schemeClr val="dk1"/>
              </a:solidFill>
              <a:latin typeface="Fira Sans Extra Condensed"/>
              <a:ea typeface="Fira Sans Extra Condensed"/>
              <a:cs typeface="Fira Sans Extra Condensed"/>
              <a:sym typeface="Fira Sans Extra Condensed"/>
            </a:endParaRPr>
          </a:p>
        </p:txBody>
      </p:sp>
      <p:sp>
        <p:nvSpPr>
          <p:cNvPr id="162" name="Google Shape;162;p22"/>
          <p:cNvSpPr/>
          <p:nvPr/>
        </p:nvSpPr>
        <p:spPr>
          <a:xfrm>
            <a:off x="366175" y="23087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2600" u="none" cap="none" strike="noStrike">
              <a:solidFill>
                <a:schemeClr val="lt1"/>
              </a:solidFill>
              <a:latin typeface="Arial"/>
              <a:ea typeface="Arial"/>
              <a:cs typeface="Arial"/>
              <a:sym typeface="Arial"/>
            </a:endParaRPr>
          </a:p>
        </p:txBody>
      </p:sp>
      <p:pic>
        <p:nvPicPr>
          <p:cNvPr id="163" name="Google Shape;163;p22"/>
          <p:cNvPicPr preferRelativeResize="0"/>
          <p:nvPr/>
        </p:nvPicPr>
        <p:blipFill>
          <a:blip r:embed="rId3">
            <a:alphaModFix/>
          </a:blip>
          <a:stretch>
            <a:fillRect/>
          </a:stretch>
        </p:blipFill>
        <p:spPr>
          <a:xfrm>
            <a:off x="6126050" y="2295000"/>
            <a:ext cx="2872206" cy="2157025"/>
          </a:xfrm>
          <a:prstGeom prst="rect">
            <a:avLst/>
          </a:prstGeom>
          <a:noFill/>
          <a:ln>
            <a:noFill/>
          </a:ln>
        </p:spPr>
      </p:pic>
      <p:pic>
        <p:nvPicPr>
          <p:cNvPr id="164" name="Google Shape;164;p22"/>
          <p:cNvPicPr preferRelativeResize="0"/>
          <p:nvPr/>
        </p:nvPicPr>
        <p:blipFill>
          <a:blip r:embed="rId4">
            <a:alphaModFix/>
          </a:blip>
          <a:stretch>
            <a:fillRect/>
          </a:stretch>
        </p:blipFill>
        <p:spPr>
          <a:xfrm>
            <a:off x="3154250" y="2313875"/>
            <a:ext cx="2876025" cy="2157025"/>
          </a:xfrm>
          <a:prstGeom prst="rect">
            <a:avLst/>
          </a:prstGeom>
          <a:noFill/>
          <a:ln>
            <a:noFill/>
          </a:ln>
        </p:spPr>
      </p:pic>
      <p:pic>
        <p:nvPicPr>
          <p:cNvPr id="165" name="Google Shape;165;p22"/>
          <p:cNvPicPr preferRelativeResize="0"/>
          <p:nvPr/>
        </p:nvPicPr>
        <p:blipFill>
          <a:blip r:embed="rId5">
            <a:alphaModFix/>
          </a:blip>
          <a:stretch>
            <a:fillRect/>
          </a:stretch>
        </p:blipFill>
        <p:spPr>
          <a:xfrm>
            <a:off x="145750" y="2285563"/>
            <a:ext cx="2912718" cy="2175900"/>
          </a:xfrm>
          <a:prstGeom prst="rect">
            <a:avLst/>
          </a:prstGeom>
          <a:noFill/>
          <a:ln>
            <a:noFill/>
          </a:ln>
        </p:spPr>
      </p:pic>
      <p:sp>
        <p:nvSpPr>
          <p:cNvPr id="166" name="Google Shape;166;p22"/>
          <p:cNvSpPr txBox="1"/>
          <p:nvPr/>
        </p:nvSpPr>
        <p:spPr>
          <a:xfrm>
            <a:off x="166013" y="4470900"/>
            <a:ext cx="2872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 IMAGE AFTER USING GAUSSIAN FILTER</a:t>
            </a:r>
            <a:endParaRPr>
              <a:solidFill>
                <a:schemeClr val="dk1"/>
              </a:solidFill>
              <a:latin typeface="Roboto"/>
              <a:ea typeface="Roboto"/>
              <a:cs typeface="Roboto"/>
              <a:sym typeface="Roboto"/>
            </a:endParaRPr>
          </a:p>
        </p:txBody>
      </p:sp>
      <p:sp>
        <p:nvSpPr>
          <p:cNvPr id="167" name="Google Shape;167;p22"/>
          <p:cNvSpPr txBox="1"/>
          <p:nvPr/>
        </p:nvSpPr>
        <p:spPr>
          <a:xfrm>
            <a:off x="3156163" y="4470900"/>
            <a:ext cx="287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ACTUAL</a:t>
            </a:r>
            <a:r>
              <a:rPr lang="en">
                <a:solidFill>
                  <a:schemeClr val="dk1"/>
                </a:solidFill>
                <a:latin typeface="Roboto"/>
                <a:ea typeface="Roboto"/>
                <a:cs typeface="Roboto"/>
                <a:sym typeface="Roboto"/>
              </a:rPr>
              <a:t> IMAGE</a:t>
            </a:r>
            <a:endParaRPr>
              <a:solidFill>
                <a:schemeClr val="dk1"/>
              </a:solidFill>
              <a:latin typeface="Roboto"/>
              <a:ea typeface="Roboto"/>
              <a:cs typeface="Roboto"/>
              <a:sym typeface="Roboto"/>
            </a:endParaRPr>
          </a:p>
        </p:txBody>
      </p:sp>
      <p:sp>
        <p:nvSpPr>
          <p:cNvPr id="168" name="Google Shape;168;p22"/>
          <p:cNvSpPr txBox="1"/>
          <p:nvPr/>
        </p:nvSpPr>
        <p:spPr>
          <a:xfrm>
            <a:off x="6146288" y="4470900"/>
            <a:ext cx="2872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 IMAGE AFTER USING MEDIAN FILTER</a:t>
            </a:r>
            <a:endParaRPr>
              <a:solidFill>
                <a:schemeClr val="dk1"/>
              </a:solidFill>
              <a:latin typeface="Roboto"/>
              <a:ea typeface="Roboto"/>
              <a:cs typeface="Roboto"/>
              <a:sym typeface="Roboto"/>
            </a:endParaRPr>
          </a:p>
        </p:txBody>
      </p:sp>
      <p:pic>
        <p:nvPicPr>
          <p:cNvPr id="169" name="Google Shape;169;p22"/>
          <p:cNvPicPr preferRelativeResize="0"/>
          <p:nvPr/>
        </p:nvPicPr>
        <p:blipFill rotWithShape="1">
          <a:blip r:embed="rId6">
            <a:alphaModFix/>
          </a:blip>
          <a:srcRect b="0" l="-4700" r="4700" t="0"/>
          <a:stretch/>
        </p:blipFill>
        <p:spPr>
          <a:xfrm>
            <a:off x="5772147" y="1337788"/>
            <a:ext cx="3238500" cy="457200"/>
          </a:xfrm>
          <a:prstGeom prst="rect">
            <a:avLst/>
          </a:prstGeom>
          <a:noFill/>
          <a:ln>
            <a:noFill/>
          </a:ln>
        </p:spPr>
      </p:pic>
      <p:pic>
        <p:nvPicPr>
          <p:cNvPr id="170" name="Google Shape;170;p22"/>
          <p:cNvPicPr preferRelativeResize="0"/>
          <p:nvPr/>
        </p:nvPicPr>
        <p:blipFill>
          <a:blip r:embed="rId7">
            <a:alphaModFix/>
          </a:blip>
          <a:stretch>
            <a:fillRect/>
          </a:stretch>
        </p:blipFill>
        <p:spPr>
          <a:xfrm>
            <a:off x="3524250" y="1145500"/>
            <a:ext cx="2247900" cy="952500"/>
          </a:xfrm>
          <a:prstGeom prst="rect">
            <a:avLst/>
          </a:prstGeom>
          <a:noFill/>
          <a:ln>
            <a:noFill/>
          </a:ln>
        </p:spPr>
      </p:pic>
      <p:pic>
        <p:nvPicPr>
          <p:cNvPr id="171" name="Google Shape;171;p22"/>
          <p:cNvPicPr preferRelativeResize="0"/>
          <p:nvPr/>
        </p:nvPicPr>
        <p:blipFill>
          <a:blip r:embed="rId8">
            <a:alphaModFix/>
          </a:blip>
          <a:stretch>
            <a:fillRect/>
          </a:stretch>
        </p:blipFill>
        <p:spPr>
          <a:xfrm>
            <a:off x="214788" y="1371175"/>
            <a:ext cx="3113725" cy="523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nvSpPr>
        <p:spPr>
          <a:xfrm>
            <a:off x="1059750" y="175975"/>
            <a:ext cx="7809000" cy="661800"/>
          </a:xfrm>
          <a:prstGeom prst="rect">
            <a:avLst/>
          </a:prstGeom>
          <a:noFill/>
          <a:ln>
            <a:noFill/>
          </a:ln>
        </p:spPr>
        <p:txBody>
          <a:bodyPr anchorCtr="0" anchor="t" bIns="91425" lIns="91425" spcFirstLastPara="1" rIns="91425" wrap="square" tIns="91425">
            <a:spAutoFit/>
          </a:bodyPr>
          <a:lstStyle/>
          <a:p>
            <a:pPr indent="0" lvl="0" marL="12700" marR="0" rtl="0" algn="l">
              <a:lnSpc>
                <a:spcPct val="115000"/>
              </a:lnSpc>
              <a:spcBef>
                <a:spcPts val="100"/>
              </a:spcBef>
              <a:spcAft>
                <a:spcPts val="0"/>
              </a:spcAft>
              <a:buClr>
                <a:srgbClr val="000000"/>
              </a:buClr>
              <a:buSzPts val="3100"/>
              <a:buFont typeface="Arial"/>
              <a:buNone/>
            </a:pPr>
            <a:r>
              <a:rPr b="1" lang="en" sz="3100">
                <a:solidFill>
                  <a:schemeClr val="dk1"/>
                </a:solidFill>
                <a:latin typeface="Fira Sans Extra Condensed"/>
                <a:ea typeface="Fira Sans Extra Condensed"/>
                <a:cs typeface="Fira Sans Extra Condensed"/>
                <a:sym typeface="Fira Sans Extra Condensed"/>
              </a:rPr>
              <a:t>DENOISING USING NLM(Non-Local Means) FILTER</a:t>
            </a:r>
            <a:endParaRPr b="1" i="0" sz="3100" u="none" cap="none" strike="noStrike">
              <a:solidFill>
                <a:schemeClr val="dk1"/>
              </a:solidFill>
              <a:latin typeface="Fira Sans Extra Condensed"/>
              <a:ea typeface="Fira Sans Extra Condensed"/>
              <a:cs typeface="Fira Sans Extra Condensed"/>
              <a:sym typeface="Fira Sans Extra Condensed"/>
            </a:endParaRPr>
          </a:p>
        </p:txBody>
      </p:sp>
      <p:sp>
        <p:nvSpPr>
          <p:cNvPr id="177" name="Google Shape;177;p23"/>
          <p:cNvSpPr/>
          <p:nvPr/>
        </p:nvSpPr>
        <p:spPr>
          <a:xfrm>
            <a:off x="366175" y="23087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2600" u="none" cap="none" strike="noStrike">
              <a:solidFill>
                <a:schemeClr val="lt1"/>
              </a:solidFill>
              <a:latin typeface="Arial"/>
              <a:ea typeface="Arial"/>
              <a:cs typeface="Arial"/>
              <a:sym typeface="Arial"/>
            </a:endParaRPr>
          </a:p>
        </p:txBody>
      </p:sp>
      <p:sp>
        <p:nvSpPr>
          <p:cNvPr id="178" name="Google Shape;178;p23"/>
          <p:cNvSpPr txBox="1"/>
          <p:nvPr/>
        </p:nvSpPr>
        <p:spPr>
          <a:xfrm>
            <a:off x="614925" y="1093000"/>
            <a:ext cx="2787600" cy="300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NLM Filter: </a:t>
            </a:r>
            <a:endParaRPr b="1" sz="1500"/>
          </a:p>
          <a:p>
            <a:pPr indent="-317500" lvl="0" marL="457200" rtl="0" algn="l">
              <a:spcBef>
                <a:spcPts val="0"/>
              </a:spcBef>
              <a:spcAft>
                <a:spcPts val="0"/>
              </a:spcAft>
              <a:buSzPts val="1400"/>
              <a:buChar char="➢"/>
            </a:pPr>
            <a:r>
              <a:rPr lang="en"/>
              <a:t>Considers global image similarity.</a:t>
            </a:r>
            <a:endParaRPr/>
          </a:p>
          <a:p>
            <a:pPr indent="-317500" lvl="0" marL="457200" rtl="0" algn="l">
              <a:spcBef>
                <a:spcPts val="0"/>
              </a:spcBef>
              <a:spcAft>
                <a:spcPts val="0"/>
              </a:spcAft>
              <a:buSzPts val="1400"/>
              <a:buChar char="➢"/>
            </a:pPr>
            <a:r>
              <a:rPr lang="en"/>
              <a:t>Matches patches for resemblance.</a:t>
            </a:r>
            <a:endParaRPr/>
          </a:p>
          <a:p>
            <a:pPr indent="-317500" lvl="0" marL="457200" rtl="0" algn="l">
              <a:spcBef>
                <a:spcPts val="0"/>
              </a:spcBef>
              <a:spcAft>
                <a:spcPts val="0"/>
              </a:spcAft>
              <a:buSzPts val="1400"/>
              <a:buChar char="➢"/>
            </a:pPr>
            <a:r>
              <a:rPr lang="en"/>
              <a:t>Employs weighted averaging.</a:t>
            </a:r>
            <a:endParaRPr/>
          </a:p>
          <a:p>
            <a:pPr indent="-317500" lvl="0" marL="457200" rtl="0" algn="l">
              <a:spcBef>
                <a:spcPts val="0"/>
              </a:spcBef>
              <a:spcAft>
                <a:spcPts val="0"/>
              </a:spcAft>
              <a:buSzPts val="1400"/>
              <a:buChar char="➢"/>
            </a:pPr>
            <a:r>
              <a:rPr lang="en"/>
              <a:t>Adapts to image content.</a:t>
            </a:r>
            <a:endParaRPr/>
          </a:p>
          <a:p>
            <a:pPr indent="-317500" lvl="0" marL="457200" rtl="0" algn="l">
              <a:spcBef>
                <a:spcPts val="0"/>
              </a:spcBef>
              <a:spcAft>
                <a:spcPts val="0"/>
              </a:spcAft>
              <a:buSzPts val="1400"/>
              <a:buChar char="➢"/>
            </a:pPr>
            <a:r>
              <a:rPr lang="en"/>
              <a:t>Computational complexity may be high.</a:t>
            </a:r>
            <a:endParaRPr/>
          </a:p>
          <a:p>
            <a:pPr indent="-317500" lvl="0" marL="457200" rtl="0" algn="l">
              <a:spcBef>
                <a:spcPts val="0"/>
              </a:spcBef>
              <a:spcAft>
                <a:spcPts val="0"/>
              </a:spcAft>
              <a:buSzPts val="1400"/>
              <a:buChar char="➢"/>
            </a:pPr>
            <a:r>
              <a:rPr lang="en"/>
              <a:t>Applied in medical imaging, photography, and video processing.</a:t>
            </a:r>
            <a:endParaRPr/>
          </a:p>
        </p:txBody>
      </p:sp>
      <p:pic>
        <p:nvPicPr>
          <p:cNvPr id="179" name="Google Shape;179;p23"/>
          <p:cNvPicPr preferRelativeResize="0"/>
          <p:nvPr/>
        </p:nvPicPr>
        <p:blipFill>
          <a:blip r:embed="rId3">
            <a:alphaModFix/>
          </a:blip>
          <a:stretch>
            <a:fillRect/>
          </a:stretch>
        </p:blipFill>
        <p:spPr>
          <a:xfrm>
            <a:off x="3554925" y="837775"/>
            <a:ext cx="5436675" cy="2063024"/>
          </a:xfrm>
          <a:prstGeom prst="rect">
            <a:avLst/>
          </a:prstGeom>
          <a:noFill/>
          <a:ln>
            <a:noFill/>
          </a:ln>
        </p:spPr>
      </p:pic>
      <p:pic>
        <p:nvPicPr>
          <p:cNvPr id="180" name="Google Shape;180;p23"/>
          <p:cNvPicPr preferRelativeResize="0"/>
          <p:nvPr/>
        </p:nvPicPr>
        <p:blipFill>
          <a:blip r:embed="rId4">
            <a:alphaModFix/>
          </a:blip>
          <a:stretch>
            <a:fillRect/>
          </a:stretch>
        </p:blipFill>
        <p:spPr>
          <a:xfrm>
            <a:off x="3707325" y="2977000"/>
            <a:ext cx="5100253" cy="2063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nvSpPr>
        <p:spPr>
          <a:xfrm>
            <a:off x="1059750" y="175975"/>
            <a:ext cx="80841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
              </a:spcBef>
              <a:spcAft>
                <a:spcPts val="0"/>
              </a:spcAft>
              <a:buClr>
                <a:srgbClr val="000000"/>
              </a:buClr>
              <a:buSzPts val="3100"/>
              <a:buFont typeface="Arial"/>
              <a:buNone/>
            </a:pPr>
            <a:r>
              <a:rPr b="1" lang="en" sz="3100">
                <a:solidFill>
                  <a:schemeClr val="dk1"/>
                </a:solidFill>
                <a:latin typeface="Fira Sans Extra Condensed"/>
                <a:ea typeface="Fira Sans Extra Condensed"/>
                <a:cs typeface="Fira Sans Extra Condensed"/>
                <a:sym typeface="Fira Sans Extra Condensed"/>
              </a:rPr>
              <a:t>IMAGE AFTER </a:t>
            </a:r>
            <a:r>
              <a:rPr b="1" lang="en" sz="3100">
                <a:solidFill>
                  <a:schemeClr val="dk1"/>
                </a:solidFill>
                <a:latin typeface="Fira Sans Extra Condensed"/>
                <a:ea typeface="Fira Sans Extra Condensed"/>
                <a:cs typeface="Fira Sans Extra Condensed"/>
                <a:sym typeface="Fira Sans Extra Condensed"/>
              </a:rPr>
              <a:t>DENOISING USING NLM FILTER</a:t>
            </a:r>
            <a:endParaRPr b="1" i="0" sz="3100" u="none" cap="none" strike="noStrike">
              <a:solidFill>
                <a:schemeClr val="dk1"/>
              </a:solidFill>
              <a:latin typeface="Fira Sans Extra Condensed"/>
              <a:ea typeface="Fira Sans Extra Condensed"/>
              <a:cs typeface="Fira Sans Extra Condensed"/>
              <a:sym typeface="Fira Sans Extra Condensed"/>
            </a:endParaRPr>
          </a:p>
        </p:txBody>
      </p:sp>
      <p:sp>
        <p:nvSpPr>
          <p:cNvPr id="186" name="Google Shape;186;p24"/>
          <p:cNvSpPr/>
          <p:nvPr/>
        </p:nvSpPr>
        <p:spPr>
          <a:xfrm>
            <a:off x="366175" y="23087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2600" u="none" cap="none" strike="noStrike">
              <a:solidFill>
                <a:schemeClr val="lt1"/>
              </a:solidFill>
              <a:latin typeface="Arial"/>
              <a:ea typeface="Arial"/>
              <a:cs typeface="Arial"/>
              <a:sym typeface="Arial"/>
            </a:endParaRPr>
          </a:p>
        </p:txBody>
      </p:sp>
      <p:sp>
        <p:nvSpPr>
          <p:cNvPr id="187" name="Google Shape;187;p24"/>
          <p:cNvSpPr txBox="1"/>
          <p:nvPr/>
        </p:nvSpPr>
        <p:spPr>
          <a:xfrm>
            <a:off x="1092213" y="4152213"/>
            <a:ext cx="287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ACTUAL IMAGE</a:t>
            </a:r>
            <a:endParaRPr>
              <a:solidFill>
                <a:schemeClr val="dk1"/>
              </a:solidFill>
              <a:latin typeface="Roboto"/>
              <a:ea typeface="Roboto"/>
              <a:cs typeface="Roboto"/>
              <a:sym typeface="Roboto"/>
            </a:endParaRPr>
          </a:p>
        </p:txBody>
      </p:sp>
      <p:sp>
        <p:nvSpPr>
          <p:cNvPr id="188" name="Google Shape;188;p24"/>
          <p:cNvSpPr txBox="1"/>
          <p:nvPr/>
        </p:nvSpPr>
        <p:spPr>
          <a:xfrm>
            <a:off x="5094013" y="4044513"/>
            <a:ext cx="2872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 IMAGE AFTER USING NLM FILTER</a:t>
            </a:r>
            <a:endParaRPr>
              <a:solidFill>
                <a:schemeClr val="dk1"/>
              </a:solidFill>
              <a:latin typeface="Roboto"/>
              <a:ea typeface="Roboto"/>
              <a:cs typeface="Roboto"/>
              <a:sym typeface="Roboto"/>
            </a:endParaRPr>
          </a:p>
        </p:txBody>
      </p:sp>
      <p:pic>
        <p:nvPicPr>
          <p:cNvPr id="189" name="Google Shape;189;p24"/>
          <p:cNvPicPr preferRelativeResize="0"/>
          <p:nvPr/>
        </p:nvPicPr>
        <p:blipFill>
          <a:blip r:embed="rId3">
            <a:alphaModFix/>
          </a:blip>
          <a:stretch>
            <a:fillRect/>
          </a:stretch>
        </p:blipFill>
        <p:spPr>
          <a:xfrm>
            <a:off x="799150" y="1092988"/>
            <a:ext cx="3458350" cy="2763361"/>
          </a:xfrm>
          <a:prstGeom prst="rect">
            <a:avLst/>
          </a:prstGeom>
          <a:noFill/>
          <a:ln>
            <a:noFill/>
          </a:ln>
        </p:spPr>
      </p:pic>
      <p:pic>
        <p:nvPicPr>
          <p:cNvPr id="190" name="Google Shape;190;p24"/>
          <p:cNvPicPr preferRelativeResize="0"/>
          <p:nvPr/>
        </p:nvPicPr>
        <p:blipFill>
          <a:blip r:embed="rId4">
            <a:alphaModFix/>
          </a:blip>
          <a:stretch>
            <a:fillRect/>
          </a:stretch>
        </p:blipFill>
        <p:spPr>
          <a:xfrm>
            <a:off x="4715400" y="1092988"/>
            <a:ext cx="3629449" cy="2906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529575" y="931025"/>
            <a:ext cx="8229600" cy="2173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0" lang="en" sz="1500">
                <a:solidFill>
                  <a:srgbClr val="0D0D0D"/>
                </a:solidFill>
                <a:highlight>
                  <a:srgbClr val="FFFFFF"/>
                </a:highlight>
                <a:latin typeface="Roboto"/>
                <a:ea typeface="Roboto"/>
                <a:cs typeface="Roboto"/>
                <a:sym typeface="Roboto"/>
              </a:rPr>
              <a:t>Thresholding on a gray image is a fundamental image processing technique used to separate objects or regions of interest from the background based on their pixel intensity values. In thresholding, a threshold value is defined, and each pixel in the gray image is compared to this threshold value. Pixels with intensity values above the threshold are classified as foreground (or object), while pixels with intensity values below the threshold are classified as background.</a:t>
            </a:r>
            <a:endParaRPr b="0" sz="1500">
              <a:solidFill>
                <a:srgbClr val="0D0D0D"/>
              </a:solidFill>
              <a:highlight>
                <a:srgbClr val="FFFFFF"/>
              </a:highlight>
              <a:latin typeface="Roboto"/>
              <a:ea typeface="Roboto"/>
              <a:cs typeface="Roboto"/>
              <a:sym typeface="Roboto"/>
            </a:endParaRPr>
          </a:p>
          <a:p>
            <a:pPr indent="0" lvl="0" marL="0" rtl="0" algn="just">
              <a:spcBef>
                <a:spcPts val="0"/>
              </a:spcBef>
              <a:spcAft>
                <a:spcPts val="0"/>
              </a:spcAft>
              <a:buNone/>
            </a:pPr>
            <a:r>
              <a:t/>
            </a:r>
            <a:endParaRPr b="0" sz="1500">
              <a:solidFill>
                <a:srgbClr val="0D0D0D"/>
              </a:solidFill>
              <a:highlight>
                <a:srgbClr val="FFFFFF"/>
              </a:highlight>
              <a:latin typeface="Roboto"/>
              <a:ea typeface="Roboto"/>
              <a:cs typeface="Roboto"/>
              <a:sym typeface="Roboto"/>
            </a:endParaRPr>
          </a:p>
          <a:p>
            <a:pPr indent="0" lvl="0" marL="0" rtl="0" algn="just">
              <a:spcBef>
                <a:spcPts val="0"/>
              </a:spcBef>
              <a:spcAft>
                <a:spcPts val="0"/>
              </a:spcAft>
              <a:buNone/>
            </a:pPr>
            <a:r>
              <a:rPr b="0" lang="en" sz="1500">
                <a:solidFill>
                  <a:srgbClr val="0D0D0D"/>
                </a:solidFill>
                <a:highlight>
                  <a:schemeClr val="lt1"/>
                </a:highlight>
                <a:latin typeface="Roboto"/>
                <a:ea typeface="Roboto"/>
                <a:cs typeface="Roboto"/>
                <a:sym typeface="Roboto"/>
              </a:rPr>
              <a:t>There are different methods for thresholding, including global thresholding, adaptive thresholding, and Otsu's thresholding, each suitable for different scenarios and image characteristics. </a:t>
            </a:r>
            <a:endParaRPr b="0" sz="1400">
              <a:latin typeface="Arial"/>
              <a:ea typeface="Arial"/>
              <a:cs typeface="Arial"/>
              <a:sym typeface="Arial"/>
            </a:endParaRPr>
          </a:p>
          <a:p>
            <a:pPr indent="0" lvl="0" marL="0" rtl="0" algn="just">
              <a:spcBef>
                <a:spcPts val="0"/>
              </a:spcBef>
              <a:spcAft>
                <a:spcPts val="0"/>
              </a:spcAft>
              <a:buNone/>
            </a:pPr>
            <a:r>
              <a:t/>
            </a:r>
            <a:endParaRPr b="0" sz="1500">
              <a:solidFill>
                <a:srgbClr val="0D0D0D"/>
              </a:solidFill>
              <a:highlight>
                <a:schemeClr val="lt1"/>
              </a:highlight>
              <a:latin typeface="Roboto"/>
              <a:ea typeface="Roboto"/>
              <a:cs typeface="Roboto"/>
              <a:sym typeface="Roboto"/>
            </a:endParaRPr>
          </a:p>
        </p:txBody>
      </p:sp>
      <p:sp>
        <p:nvSpPr>
          <p:cNvPr id="196" name="Google Shape;196;p25"/>
          <p:cNvSpPr/>
          <p:nvPr/>
        </p:nvSpPr>
        <p:spPr>
          <a:xfrm>
            <a:off x="366175" y="23087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2600" u="none" cap="none" strike="noStrike">
              <a:solidFill>
                <a:schemeClr val="lt1"/>
              </a:solidFill>
              <a:latin typeface="Arial"/>
              <a:ea typeface="Arial"/>
              <a:cs typeface="Arial"/>
              <a:sym typeface="Arial"/>
            </a:endParaRPr>
          </a:p>
        </p:txBody>
      </p:sp>
      <p:sp>
        <p:nvSpPr>
          <p:cNvPr id="197" name="Google Shape;197;p25"/>
          <p:cNvSpPr txBox="1"/>
          <p:nvPr/>
        </p:nvSpPr>
        <p:spPr>
          <a:xfrm>
            <a:off x="1059750" y="175975"/>
            <a:ext cx="8084100" cy="661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 sz="3100">
                <a:solidFill>
                  <a:schemeClr val="dk1"/>
                </a:solidFill>
                <a:latin typeface="Fira Sans Extra Condensed"/>
                <a:ea typeface="Fira Sans Extra Condensed"/>
                <a:cs typeface="Fira Sans Extra Condensed"/>
                <a:sym typeface="Fira Sans Extra Condensed"/>
              </a:rPr>
              <a:t>STEP 3: IMAGE THRESHOLDING </a:t>
            </a:r>
            <a:endParaRPr b="1" i="0" sz="3100" u="none" cap="none" strike="noStrike">
              <a:solidFill>
                <a:schemeClr val="dk1"/>
              </a:solidFill>
              <a:latin typeface="Fira Sans Extra Condensed"/>
              <a:ea typeface="Fira Sans Extra Condensed"/>
              <a:cs typeface="Fira Sans Extra Condensed"/>
              <a:sym typeface="Fira Sans Extra Condensed"/>
            </a:endParaRPr>
          </a:p>
        </p:txBody>
      </p:sp>
      <p:sp>
        <p:nvSpPr>
          <p:cNvPr id="198" name="Google Shape;198;p25"/>
          <p:cNvSpPr txBox="1"/>
          <p:nvPr/>
        </p:nvSpPr>
        <p:spPr>
          <a:xfrm>
            <a:off x="523200" y="3119500"/>
            <a:ext cx="8097600" cy="1993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0D0D0D"/>
              </a:buClr>
              <a:buSzPts val="1200"/>
              <a:buFont typeface="Roboto"/>
              <a:buChar char="●"/>
            </a:pPr>
            <a:r>
              <a:rPr b="1" lang="en" sz="1500">
                <a:solidFill>
                  <a:srgbClr val="0D0D0D"/>
                </a:solidFill>
                <a:highlight>
                  <a:srgbClr val="FFFFFF"/>
                </a:highlight>
                <a:latin typeface="Roboto"/>
                <a:ea typeface="Roboto"/>
                <a:cs typeface="Roboto"/>
                <a:sym typeface="Roboto"/>
              </a:rPr>
              <a:t>Otsu’s Thresholding :</a:t>
            </a:r>
            <a:r>
              <a:rPr lang="en" sz="1500">
                <a:solidFill>
                  <a:srgbClr val="0D0D0D"/>
                </a:solidFill>
                <a:highlight>
                  <a:srgbClr val="FFFFFF"/>
                </a:highlight>
                <a:latin typeface="Roboto"/>
                <a:ea typeface="Roboto"/>
                <a:cs typeface="Roboto"/>
                <a:sym typeface="Roboto"/>
              </a:rPr>
              <a:t> Otsu's thresholding is a widely used technique for automatic image thresholding, particularly in cases where the histogram of the image is bimodal, meaning it has two peaks corresponding to the foreground and background intensities.It aims to find the optimal threshold value that separates the foreground (object of interest) from the background in an image. It does this by maximizing the between-class variance or minimizing the intra-class variance.</a:t>
            </a:r>
            <a:endParaRPr sz="1500">
              <a:solidFill>
                <a:srgbClr val="0D0D0D"/>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b="1">
              <a:solidFill>
                <a:srgbClr val="0D0D0D"/>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nvSpPr>
        <p:spPr>
          <a:xfrm>
            <a:off x="145750" y="-12700"/>
            <a:ext cx="8058600" cy="215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          </a:t>
            </a:r>
            <a:r>
              <a:rPr b="1" lang="en" sz="1500">
                <a:solidFill>
                  <a:srgbClr val="0D0D0D"/>
                </a:solidFill>
                <a:highlight>
                  <a:srgbClr val="FFFFFF"/>
                </a:highlight>
                <a:latin typeface="Roboto"/>
                <a:ea typeface="Roboto"/>
                <a:cs typeface="Roboto"/>
                <a:sym typeface="Roboto"/>
              </a:rPr>
              <a:t>     Algorithm:</a:t>
            </a:r>
            <a:endParaRPr b="1" sz="1500">
              <a:solidFill>
                <a:srgbClr val="0D0D0D"/>
              </a:solidFill>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Otsu's method calculates the histogram of the image, representing the distribution of pixel intensities.</a:t>
            </a:r>
            <a:endParaRPr>
              <a:solidFill>
                <a:srgbClr val="0D0D0D"/>
              </a:solidFill>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It then iterates through all possible threshold values and calculates the between-class variance for each threshold.</a:t>
            </a:r>
            <a:endParaRPr>
              <a:solidFill>
                <a:srgbClr val="0D0D0D"/>
              </a:solidFill>
              <a:highlight>
                <a:srgbClr val="FFFFFF"/>
              </a:highlight>
              <a:latin typeface="Roboto"/>
              <a:ea typeface="Roboto"/>
              <a:cs typeface="Roboto"/>
              <a:sym typeface="Roboto"/>
            </a:endParaRPr>
          </a:p>
          <a:p>
            <a:pPr indent="-317500" lvl="1" marL="914400" rtl="0" algn="l">
              <a:lnSpc>
                <a:spcPct val="115000"/>
              </a:lnSpc>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The threshold value that maximizes the between-class variance (or minimizes the intra-class variance) is selected as the optimal threshold.</a:t>
            </a:r>
            <a:endParaRPr>
              <a:solidFill>
                <a:srgbClr val="0D0D0D"/>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0D0D0D"/>
              </a:solidFill>
              <a:highlight>
                <a:srgbClr val="FFFFFF"/>
              </a:highlight>
              <a:latin typeface="Roboto"/>
              <a:ea typeface="Roboto"/>
              <a:cs typeface="Roboto"/>
              <a:sym typeface="Roboto"/>
            </a:endParaRPr>
          </a:p>
        </p:txBody>
      </p:sp>
      <p:pic>
        <p:nvPicPr>
          <p:cNvPr id="204" name="Google Shape;204;p26"/>
          <p:cNvPicPr preferRelativeResize="0"/>
          <p:nvPr/>
        </p:nvPicPr>
        <p:blipFill>
          <a:blip r:embed="rId3">
            <a:alphaModFix/>
          </a:blip>
          <a:stretch>
            <a:fillRect/>
          </a:stretch>
        </p:blipFill>
        <p:spPr>
          <a:xfrm>
            <a:off x="105825" y="1913550"/>
            <a:ext cx="3442016" cy="2482424"/>
          </a:xfrm>
          <a:prstGeom prst="rect">
            <a:avLst/>
          </a:prstGeom>
          <a:noFill/>
          <a:ln>
            <a:noFill/>
          </a:ln>
        </p:spPr>
      </p:pic>
      <p:sp>
        <p:nvSpPr>
          <p:cNvPr id="205" name="Google Shape;205;p26"/>
          <p:cNvSpPr txBox="1"/>
          <p:nvPr/>
        </p:nvSpPr>
        <p:spPr>
          <a:xfrm>
            <a:off x="1058325" y="3180350"/>
            <a:ext cx="73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206" name="Google Shape;206;p26"/>
          <p:cNvSpPr txBox="1"/>
          <p:nvPr/>
        </p:nvSpPr>
        <p:spPr>
          <a:xfrm>
            <a:off x="550325" y="4390050"/>
            <a:ext cx="525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Distribution Of Pixel Intensities</a:t>
            </a:r>
            <a:endParaRPr b="1" sz="1200">
              <a:solidFill>
                <a:schemeClr val="dk1"/>
              </a:solidFill>
              <a:latin typeface="Roboto"/>
              <a:ea typeface="Roboto"/>
              <a:cs typeface="Roboto"/>
              <a:sym typeface="Roboto"/>
            </a:endParaRPr>
          </a:p>
        </p:txBody>
      </p:sp>
      <p:sp>
        <p:nvSpPr>
          <p:cNvPr id="207" name="Google Shape;207;p26"/>
          <p:cNvSpPr txBox="1"/>
          <p:nvPr/>
        </p:nvSpPr>
        <p:spPr>
          <a:xfrm>
            <a:off x="3636400" y="1989750"/>
            <a:ext cx="5317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chemeClr val="dk1"/>
                </a:solidFill>
                <a:latin typeface="Roboto"/>
                <a:ea typeface="Roboto"/>
                <a:cs typeface="Roboto"/>
                <a:sym typeface="Roboto"/>
              </a:rPr>
              <a:t>0:</a:t>
            </a:r>
            <a:r>
              <a:rPr lang="en" u="sng">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Pixels with intensity values below the threshold are set to 0.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These pixels typically represent background or regions that do not meet the thresholding criteria.</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b="1" lang="en" u="sng">
                <a:solidFill>
                  <a:schemeClr val="dk1"/>
                </a:solidFill>
                <a:latin typeface="Roboto"/>
                <a:ea typeface="Roboto"/>
                <a:cs typeface="Roboto"/>
                <a:sym typeface="Roboto"/>
              </a:rPr>
              <a:t>255:</a:t>
            </a:r>
            <a:r>
              <a:rPr lang="en" u="sng">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Pixels with intensity values above the threshold are set  to 255.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These pixels typically represent foreground or regions of interest that meet the thresholding criteria.</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nvSpPr>
        <p:spPr>
          <a:xfrm>
            <a:off x="639375" y="2714525"/>
            <a:ext cx="8193900" cy="22743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Clr>
                <a:srgbClr val="0D0D0D"/>
              </a:buClr>
              <a:buSzPts val="1500"/>
              <a:buFont typeface="Roboto"/>
              <a:buChar char="➢"/>
            </a:pPr>
            <a:r>
              <a:rPr lang="en" sz="1500">
                <a:solidFill>
                  <a:srgbClr val="0D0D0D"/>
                </a:solidFill>
                <a:highlight>
                  <a:srgbClr val="FFFFFF"/>
                </a:highlight>
                <a:latin typeface="Roboto"/>
                <a:ea typeface="Roboto"/>
                <a:cs typeface="Roboto"/>
                <a:sym typeface="Roboto"/>
              </a:rPr>
              <a:t>After applying a threshold to the denoised grayscale image</a:t>
            </a:r>
            <a:r>
              <a:rPr lang="en" sz="1500">
                <a:solidFill>
                  <a:srgbClr val="0D0D0D"/>
                </a:solidFill>
                <a:highlight>
                  <a:srgbClr val="FFFFFF"/>
                </a:highlight>
                <a:latin typeface="Roboto"/>
                <a:ea typeface="Roboto"/>
                <a:cs typeface="Roboto"/>
                <a:sym typeface="Roboto"/>
              </a:rPr>
              <a:t> , </a:t>
            </a:r>
            <a:r>
              <a:rPr lang="en" sz="1500">
                <a:solidFill>
                  <a:srgbClr val="0D0D0D"/>
                </a:solidFill>
                <a:highlight>
                  <a:srgbClr val="FFFFFF"/>
                </a:highlight>
                <a:latin typeface="Roboto"/>
                <a:ea typeface="Roboto"/>
                <a:cs typeface="Roboto"/>
                <a:sym typeface="Roboto"/>
              </a:rPr>
              <a:t>the resulting binary image is subjected to morphological operations - erosion and dilation. These operations help in smoothing and refining the binary image by removing small noise and filling gaps in object contours.</a:t>
            </a:r>
            <a:endParaRPr sz="1500">
              <a:solidFill>
                <a:srgbClr val="0D0D0D"/>
              </a:solidFill>
              <a:highlight>
                <a:srgbClr val="FFFFFF"/>
              </a:highlight>
              <a:latin typeface="Roboto"/>
              <a:ea typeface="Roboto"/>
              <a:cs typeface="Roboto"/>
              <a:sym typeface="Roboto"/>
            </a:endParaRPr>
          </a:p>
          <a:p>
            <a:pPr indent="0" lvl="0" marL="457200" rtl="0" algn="just">
              <a:lnSpc>
                <a:spcPct val="115000"/>
              </a:lnSpc>
              <a:spcBef>
                <a:spcPts val="0"/>
              </a:spcBef>
              <a:spcAft>
                <a:spcPts val="0"/>
              </a:spcAft>
              <a:buNone/>
            </a:pPr>
            <a:r>
              <a:t/>
            </a:r>
            <a:endParaRPr sz="1500">
              <a:solidFill>
                <a:srgbClr val="0D0D0D"/>
              </a:solidFill>
              <a:highlight>
                <a:srgbClr val="FFFFFF"/>
              </a:highlight>
              <a:latin typeface="Roboto"/>
              <a:ea typeface="Roboto"/>
              <a:cs typeface="Roboto"/>
              <a:sym typeface="Roboto"/>
            </a:endParaRPr>
          </a:p>
          <a:p>
            <a:pPr indent="-323850" lvl="0" marL="457200" rtl="0" algn="just">
              <a:lnSpc>
                <a:spcPct val="115000"/>
              </a:lnSpc>
              <a:spcBef>
                <a:spcPts val="0"/>
              </a:spcBef>
              <a:spcAft>
                <a:spcPts val="0"/>
              </a:spcAft>
              <a:buClr>
                <a:srgbClr val="0D0D0D"/>
              </a:buClr>
              <a:buSzPts val="1500"/>
              <a:buFont typeface="Roboto"/>
              <a:buChar char="➢"/>
            </a:pPr>
            <a:r>
              <a:rPr lang="en" sz="1500">
                <a:solidFill>
                  <a:srgbClr val="0D0D0D"/>
                </a:solidFill>
                <a:highlight>
                  <a:srgbClr val="FFFFFF"/>
                </a:highlight>
                <a:latin typeface="Roboto"/>
                <a:ea typeface="Roboto"/>
                <a:cs typeface="Roboto"/>
                <a:sym typeface="Roboto"/>
              </a:rPr>
              <a:t>Next, a mask is created by checking where the dilated image has a pixel value of 255. This results in a binary mask where areas of interest are marked with '1' (white) and background or noise areas are marked with '0' (black).</a:t>
            </a:r>
            <a:endParaRPr sz="1500">
              <a:solidFill>
                <a:srgbClr val="0D0D0D"/>
              </a:solidFill>
              <a:highlight>
                <a:srgbClr val="FFFFFF"/>
              </a:highlight>
              <a:latin typeface="Roboto"/>
              <a:ea typeface="Roboto"/>
              <a:cs typeface="Roboto"/>
              <a:sym typeface="Roboto"/>
            </a:endParaRPr>
          </a:p>
        </p:txBody>
      </p:sp>
      <p:sp>
        <p:nvSpPr>
          <p:cNvPr id="213" name="Google Shape;213;p27"/>
          <p:cNvSpPr txBox="1"/>
          <p:nvPr>
            <p:ph type="title"/>
          </p:nvPr>
        </p:nvSpPr>
        <p:spPr>
          <a:xfrm>
            <a:off x="529575" y="1159625"/>
            <a:ext cx="8303700" cy="1478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0" lang="en" sz="1500">
                <a:solidFill>
                  <a:srgbClr val="0D0D0D"/>
                </a:solidFill>
                <a:highlight>
                  <a:srgbClr val="FFFFFF"/>
                </a:highlight>
                <a:latin typeface="Roboto"/>
                <a:ea typeface="Roboto"/>
                <a:cs typeface="Roboto"/>
                <a:sym typeface="Roboto"/>
              </a:rPr>
              <a:t>Masking grainy gray images after thresholding involves using a binary mask to filter out noise or unwanted elements from the image. First, you apply a threshold to convert the gray image into a binary one. Then, we create a mask based on specific criteria, such as retaining larger features and filtering out noise. Finally, we apply this mask to the thresholded image, where areas marked '1' in the mask remain unchanged, while areas marked '0' are filtered out. This results in a clearer image with reduced noise and improved segmentation.</a:t>
            </a:r>
            <a:endParaRPr b="0" sz="1500">
              <a:solidFill>
                <a:srgbClr val="0D0D0D"/>
              </a:solidFill>
              <a:highlight>
                <a:srgbClr val="FFFFFF"/>
              </a:highlight>
              <a:latin typeface="Roboto"/>
              <a:ea typeface="Roboto"/>
              <a:cs typeface="Roboto"/>
              <a:sym typeface="Roboto"/>
            </a:endParaRPr>
          </a:p>
        </p:txBody>
      </p:sp>
      <p:sp>
        <p:nvSpPr>
          <p:cNvPr id="214" name="Google Shape;214;p27"/>
          <p:cNvSpPr/>
          <p:nvPr/>
        </p:nvSpPr>
        <p:spPr>
          <a:xfrm>
            <a:off x="366175" y="23087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2600" u="none" cap="none" strike="noStrike">
              <a:solidFill>
                <a:schemeClr val="lt1"/>
              </a:solidFill>
              <a:latin typeface="Arial"/>
              <a:ea typeface="Arial"/>
              <a:cs typeface="Arial"/>
              <a:sym typeface="Arial"/>
            </a:endParaRPr>
          </a:p>
        </p:txBody>
      </p:sp>
      <p:sp>
        <p:nvSpPr>
          <p:cNvPr id="215" name="Google Shape;215;p27"/>
          <p:cNvSpPr txBox="1"/>
          <p:nvPr/>
        </p:nvSpPr>
        <p:spPr>
          <a:xfrm>
            <a:off x="1059750" y="175975"/>
            <a:ext cx="8084100" cy="661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 sz="3100">
                <a:solidFill>
                  <a:schemeClr val="dk1"/>
                </a:solidFill>
                <a:latin typeface="Fira Sans Extra Condensed"/>
                <a:ea typeface="Fira Sans Extra Condensed"/>
                <a:cs typeface="Fira Sans Extra Condensed"/>
                <a:sym typeface="Fira Sans Extra Condensed"/>
              </a:rPr>
              <a:t>STEP 4: MASKING THE GRAINS </a:t>
            </a:r>
            <a:endParaRPr b="1" i="0" sz="3100" u="none" cap="none" strike="noStrike">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8"/>
          <p:cNvPicPr preferRelativeResize="0"/>
          <p:nvPr/>
        </p:nvPicPr>
        <p:blipFill rotWithShape="1">
          <a:blip r:embed="rId3">
            <a:alphaModFix/>
          </a:blip>
          <a:srcRect b="0" l="0" r="0" t="0"/>
          <a:stretch/>
        </p:blipFill>
        <p:spPr>
          <a:xfrm>
            <a:off x="6911525" y="2926525"/>
            <a:ext cx="2369150" cy="2369150"/>
          </a:xfrm>
          <a:prstGeom prst="rect">
            <a:avLst/>
          </a:prstGeom>
          <a:noFill/>
          <a:ln>
            <a:noFill/>
          </a:ln>
        </p:spPr>
      </p:pic>
      <p:pic>
        <p:nvPicPr>
          <p:cNvPr id="221" name="Google Shape;221;p28"/>
          <p:cNvPicPr preferRelativeResize="0"/>
          <p:nvPr/>
        </p:nvPicPr>
        <p:blipFill>
          <a:blip r:embed="rId4">
            <a:alphaModFix/>
          </a:blip>
          <a:stretch>
            <a:fillRect/>
          </a:stretch>
        </p:blipFill>
        <p:spPr>
          <a:xfrm>
            <a:off x="4240475" y="1234100"/>
            <a:ext cx="3961676" cy="2994774"/>
          </a:xfrm>
          <a:prstGeom prst="rect">
            <a:avLst/>
          </a:prstGeom>
          <a:noFill/>
          <a:ln>
            <a:noFill/>
          </a:ln>
        </p:spPr>
      </p:pic>
      <p:pic>
        <p:nvPicPr>
          <p:cNvPr id="222" name="Google Shape;222;p28"/>
          <p:cNvPicPr preferRelativeResize="0"/>
          <p:nvPr/>
        </p:nvPicPr>
        <p:blipFill>
          <a:blip r:embed="rId5">
            <a:alphaModFix/>
          </a:blip>
          <a:stretch>
            <a:fillRect/>
          </a:stretch>
        </p:blipFill>
        <p:spPr>
          <a:xfrm>
            <a:off x="399775" y="1234100"/>
            <a:ext cx="3510698" cy="2994775"/>
          </a:xfrm>
          <a:prstGeom prst="rect">
            <a:avLst/>
          </a:prstGeom>
          <a:noFill/>
          <a:ln>
            <a:noFill/>
          </a:ln>
        </p:spPr>
      </p:pic>
      <p:sp>
        <p:nvSpPr>
          <p:cNvPr id="223" name="Google Shape;223;p28"/>
          <p:cNvSpPr/>
          <p:nvPr/>
        </p:nvSpPr>
        <p:spPr>
          <a:xfrm>
            <a:off x="366175" y="23087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2600" u="none" cap="none" strike="noStrike">
              <a:solidFill>
                <a:schemeClr val="lt1"/>
              </a:solidFill>
              <a:latin typeface="Arial"/>
              <a:ea typeface="Arial"/>
              <a:cs typeface="Arial"/>
              <a:sym typeface="Arial"/>
            </a:endParaRPr>
          </a:p>
        </p:txBody>
      </p:sp>
      <p:sp>
        <p:nvSpPr>
          <p:cNvPr id="224" name="Google Shape;224;p28"/>
          <p:cNvSpPr txBox="1"/>
          <p:nvPr/>
        </p:nvSpPr>
        <p:spPr>
          <a:xfrm>
            <a:off x="1059750" y="175975"/>
            <a:ext cx="8084100" cy="661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 sz="3100">
                <a:solidFill>
                  <a:schemeClr val="dk1"/>
                </a:solidFill>
                <a:latin typeface="Fira Sans Extra Condensed"/>
                <a:ea typeface="Fira Sans Extra Condensed"/>
                <a:cs typeface="Fira Sans Extra Condensed"/>
                <a:sym typeface="Fira Sans Extra Condensed"/>
              </a:rPr>
              <a:t>CODE..</a:t>
            </a:r>
            <a:endParaRPr b="1" i="0" sz="3100" u="none" cap="none" strike="noStrike">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377175" y="854825"/>
            <a:ext cx="8303700" cy="1478700"/>
          </a:xfrm>
          <a:prstGeom prst="rect">
            <a:avLst/>
          </a:prstGeom>
        </p:spPr>
        <p:txBody>
          <a:bodyPr anchorCtr="0" anchor="ctr" bIns="91425" lIns="91425" spcFirstLastPara="1" rIns="91425" wrap="square" tIns="91425">
            <a:noAutofit/>
          </a:bodyPr>
          <a:lstStyle/>
          <a:p>
            <a:pPr indent="-323850" lvl="0" marL="457200" rtl="0" algn="just">
              <a:lnSpc>
                <a:spcPct val="115000"/>
              </a:lnSpc>
              <a:spcBef>
                <a:spcPts val="0"/>
              </a:spcBef>
              <a:spcAft>
                <a:spcPts val="0"/>
              </a:spcAft>
              <a:buClr>
                <a:srgbClr val="0D0D0D"/>
              </a:buClr>
              <a:buSzPts val="1500"/>
              <a:buFont typeface="Roboto"/>
              <a:buChar char="➢"/>
            </a:pPr>
            <a:r>
              <a:rPr b="0" lang="en" sz="1500">
                <a:solidFill>
                  <a:srgbClr val="0D0D0D"/>
                </a:solidFill>
                <a:highlight>
                  <a:schemeClr val="lt1"/>
                </a:highlight>
                <a:latin typeface="Roboto"/>
                <a:ea typeface="Roboto"/>
                <a:cs typeface="Roboto"/>
                <a:sym typeface="Roboto"/>
              </a:rPr>
              <a:t>Finally, the labeled mask is generated. This function assigns a unique label to each connected component in the mask, allowing for the identification and analysis of separate objects or regions in the image.</a:t>
            </a:r>
            <a:endParaRPr b="0" sz="1500">
              <a:solidFill>
                <a:srgbClr val="0D0D0D"/>
              </a:solidFill>
              <a:highlight>
                <a:srgbClr val="FFFFFF"/>
              </a:highlight>
              <a:latin typeface="Roboto"/>
              <a:ea typeface="Roboto"/>
              <a:cs typeface="Roboto"/>
              <a:sym typeface="Roboto"/>
            </a:endParaRPr>
          </a:p>
        </p:txBody>
      </p:sp>
      <p:sp>
        <p:nvSpPr>
          <p:cNvPr id="230" name="Google Shape;230;p29"/>
          <p:cNvSpPr/>
          <p:nvPr/>
        </p:nvSpPr>
        <p:spPr>
          <a:xfrm>
            <a:off x="366175" y="23087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2600" u="none" cap="none" strike="noStrike">
              <a:solidFill>
                <a:schemeClr val="lt1"/>
              </a:solidFill>
              <a:latin typeface="Arial"/>
              <a:ea typeface="Arial"/>
              <a:cs typeface="Arial"/>
              <a:sym typeface="Arial"/>
            </a:endParaRPr>
          </a:p>
        </p:txBody>
      </p:sp>
      <p:pic>
        <p:nvPicPr>
          <p:cNvPr id="231" name="Google Shape;231;p29"/>
          <p:cNvPicPr preferRelativeResize="0"/>
          <p:nvPr/>
        </p:nvPicPr>
        <p:blipFill>
          <a:blip r:embed="rId3">
            <a:alphaModFix/>
          </a:blip>
          <a:stretch>
            <a:fillRect/>
          </a:stretch>
        </p:blipFill>
        <p:spPr>
          <a:xfrm>
            <a:off x="4572000" y="2571750"/>
            <a:ext cx="4419600" cy="1485900"/>
          </a:xfrm>
          <a:prstGeom prst="rect">
            <a:avLst/>
          </a:prstGeom>
          <a:noFill/>
          <a:ln>
            <a:noFill/>
          </a:ln>
        </p:spPr>
      </p:pic>
      <p:sp>
        <p:nvSpPr>
          <p:cNvPr id="232" name="Google Shape;232;p29"/>
          <p:cNvSpPr txBox="1"/>
          <p:nvPr/>
        </p:nvSpPr>
        <p:spPr>
          <a:xfrm>
            <a:off x="366175" y="1821350"/>
            <a:ext cx="3934500" cy="30555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t/>
            </a:r>
            <a:endParaRPr sz="1500">
              <a:solidFill>
                <a:srgbClr val="0D0D0D"/>
              </a:solidFill>
              <a:highlight>
                <a:schemeClr val="lt1"/>
              </a:highlight>
              <a:latin typeface="Roboto"/>
              <a:ea typeface="Roboto"/>
              <a:cs typeface="Roboto"/>
              <a:sym typeface="Roboto"/>
            </a:endParaRPr>
          </a:p>
          <a:p>
            <a:pPr indent="-323850" lvl="0" marL="457200" rtl="0" algn="just">
              <a:lnSpc>
                <a:spcPct val="115000"/>
              </a:lnSpc>
              <a:spcBef>
                <a:spcPts val="0"/>
              </a:spcBef>
              <a:spcAft>
                <a:spcPts val="0"/>
              </a:spcAft>
              <a:buClr>
                <a:srgbClr val="0D0D0D"/>
              </a:buClr>
              <a:buSzPts val="1500"/>
              <a:buFont typeface="Roboto"/>
              <a:buChar char="➢"/>
            </a:pPr>
            <a:r>
              <a:rPr lang="en" sz="1500">
                <a:solidFill>
                  <a:srgbClr val="0D0D0D"/>
                </a:solidFill>
                <a:highlight>
                  <a:schemeClr val="lt1"/>
                </a:highlight>
                <a:latin typeface="Roboto"/>
                <a:ea typeface="Roboto"/>
                <a:cs typeface="Roboto"/>
                <a:sym typeface="Roboto"/>
              </a:rPr>
              <a:t>By passing the </a:t>
            </a:r>
            <a:r>
              <a:rPr i="1" lang="en" sz="1500">
                <a:solidFill>
                  <a:srgbClr val="0D0D0D"/>
                </a:solidFill>
                <a:highlight>
                  <a:schemeClr val="lt1"/>
                </a:highlight>
                <a:latin typeface="Roboto"/>
                <a:ea typeface="Roboto"/>
                <a:cs typeface="Roboto"/>
                <a:sym typeface="Roboto"/>
              </a:rPr>
              <a:t>labeled_mask</a:t>
            </a:r>
            <a:r>
              <a:rPr lang="en" sz="1500">
                <a:solidFill>
                  <a:srgbClr val="0D0D0D"/>
                </a:solidFill>
                <a:highlight>
                  <a:schemeClr val="lt1"/>
                </a:highlight>
                <a:latin typeface="Roboto"/>
                <a:ea typeface="Roboto"/>
                <a:cs typeface="Roboto"/>
                <a:sym typeface="Roboto"/>
              </a:rPr>
              <a:t> to the </a:t>
            </a:r>
            <a:r>
              <a:rPr i="1" lang="en" sz="1500">
                <a:solidFill>
                  <a:srgbClr val="0D0D0D"/>
                </a:solidFill>
                <a:highlight>
                  <a:schemeClr val="lt1"/>
                </a:highlight>
                <a:latin typeface="Roboto"/>
                <a:ea typeface="Roboto"/>
                <a:cs typeface="Roboto"/>
                <a:sym typeface="Roboto"/>
              </a:rPr>
              <a:t>color.label2rgb</a:t>
            </a:r>
            <a:r>
              <a:rPr lang="en" sz="1500">
                <a:solidFill>
                  <a:srgbClr val="0D0D0D"/>
                </a:solidFill>
                <a:highlight>
                  <a:schemeClr val="lt1"/>
                </a:highlight>
                <a:latin typeface="Roboto"/>
                <a:ea typeface="Roboto"/>
                <a:cs typeface="Roboto"/>
                <a:sym typeface="Roboto"/>
              </a:rPr>
              <a:t> function, we generate a new image where each labeled region is visually distinguished by a distinct color. The </a:t>
            </a:r>
            <a:r>
              <a:rPr i="1" lang="en" sz="1500">
                <a:solidFill>
                  <a:srgbClr val="0D0D0D"/>
                </a:solidFill>
                <a:highlight>
                  <a:schemeClr val="lt1"/>
                </a:highlight>
                <a:latin typeface="Roboto"/>
                <a:ea typeface="Roboto"/>
                <a:cs typeface="Roboto"/>
                <a:sym typeface="Roboto"/>
              </a:rPr>
              <a:t>bg_label</a:t>
            </a:r>
            <a:r>
              <a:rPr lang="en" sz="1500">
                <a:solidFill>
                  <a:srgbClr val="0D0D0D"/>
                </a:solidFill>
                <a:highlight>
                  <a:schemeClr val="lt1"/>
                </a:highlight>
                <a:latin typeface="Roboto"/>
                <a:ea typeface="Roboto"/>
                <a:cs typeface="Roboto"/>
                <a:sym typeface="Roboto"/>
              </a:rPr>
              <a:t> parameter is used to specify the background label, which often corresponds to unlabeled regions or background areas in the image.</a:t>
            </a:r>
            <a:endParaRPr sz="1500">
              <a:solidFill>
                <a:srgbClr val="0D0D0D"/>
              </a:solidFill>
              <a:highlight>
                <a:schemeClr val="lt1"/>
              </a:highlight>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233" name="Google Shape;233;p29"/>
          <p:cNvSpPr txBox="1"/>
          <p:nvPr/>
        </p:nvSpPr>
        <p:spPr>
          <a:xfrm>
            <a:off x="1059750" y="175975"/>
            <a:ext cx="8084100" cy="661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 sz="3100">
                <a:solidFill>
                  <a:schemeClr val="dk1"/>
                </a:solidFill>
                <a:latin typeface="Fira Sans Extra Condensed"/>
                <a:ea typeface="Fira Sans Extra Condensed"/>
                <a:cs typeface="Fira Sans Extra Condensed"/>
                <a:sym typeface="Fira Sans Extra Condensed"/>
              </a:rPr>
              <a:t>STEP 5: COLORING OF GRAINS </a:t>
            </a:r>
            <a:endParaRPr b="1" i="0" sz="3100" u="none" cap="none" strike="noStrike">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p:nvPr/>
        </p:nvSpPr>
        <p:spPr>
          <a:xfrm>
            <a:off x="366175" y="23087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2600" u="none" cap="none" strike="noStrike">
              <a:solidFill>
                <a:schemeClr val="lt1"/>
              </a:solidFill>
              <a:latin typeface="Arial"/>
              <a:ea typeface="Arial"/>
              <a:cs typeface="Arial"/>
              <a:sym typeface="Arial"/>
            </a:endParaRPr>
          </a:p>
        </p:txBody>
      </p:sp>
      <p:sp>
        <p:nvSpPr>
          <p:cNvPr id="239" name="Google Shape;239;p30"/>
          <p:cNvSpPr txBox="1"/>
          <p:nvPr/>
        </p:nvSpPr>
        <p:spPr>
          <a:xfrm>
            <a:off x="1059750" y="175975"/>
            <a:ext cx="8084100" cy="661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 sz="3100">
                <a:solidFill>
                  <a:schemeClr val="dk1"/>
                </a:solidFill>
                <a:latin typeface="Fira Sans Extra Condensed"/>
                <a:ea typeface="Fira Sans Extra Condensed"/>
                <a:cs typeface="Fira Sans Extra Condensed"/>
                <a:sym typeface="Fira Sans Extra Condensed"/>
              </a:rPr>
              <a:t>STEP 5: COLORING OF GRAINS </a:t>
            </a:r>
            <a:endParaRPr b="1" i="0" sz="3100" u="none" cap="none" strike="noStrike">
              <a:solidFill>
                <a:schemeClr val="dk1"/>
              </a:solidFill>
              <a:latin typeface="Fira Sans Extra Condensed"/>
              <a:ea typeface="Fira Sans Extra Condensed"/>
              <a:cs typeface="Fira Sans Extra Condensed"/>
              <a:sym typeface="Fira Sans Extra Condensed"/>
            </a:endParaRPr>
          </a:p>
        </p:txBody>
      </p:sp>
      <p:pic>
        <p:nvPicPr>
          <p:cNvPr id="240" name="Google Shape;240;p30"/>
          <p:cNvPicPr preferRelativeResize="0"/>
          <p:nvPr/>
        </p:nvPicPr>
        <p:blipFill>
          <a:blip r:embed="rId3">
            <a:alphaModFix/>
          </a:blip>
          <a:stretch>
            <a:fillRect/>
          </a:stretch>
        </p:blipFill>
        <p:spPr>
          <a:xfrm>
            <a:off x="4650325" y="1316325"/>
            <a:ext cx="4063951" cy="3064950"/>
          </a:xfrm>
          <a:prstGeom prst="rect">
            <a:avLst/>
          </a:prstGeom>
          <a:noFill/>
          <a:ln>
            <a:noFill/>
          </a:ln>
        </p:spPr>
      </p:pic>
      <p:sp>
        <p:nvSpPr>
          <p:cNvPr id="241" name="Google Shape;241;p30"/>
          <p:cNvSpPr txBox="1"/>
          <p:nvPr/>
        </p:nvSpPr>
        <p:spPr>
          <a:xfrm>
            <a:off x="461700" y="1126925"/>
            <a:ext cx="3911400" cy="36018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Clr>
                <a:srgbClr val="0D0D0D"/>
              </a:buClr>
              <a:buSzPts val="1500"/>
              <a:buFont typeface="Roboto"/>
              <a:buChar char="➢"/>
            </a:pPr>
            <a:r>
              <a:rPr b="1" lang="en" sz="1500">
                <a:solidFill>
                  <a:srgbClr val="0D0D0D"/>
                </a:solidFill>
                <a:highlight>
                  <a:srgbClr val="FFFFFF"/>
                </a:highlight>
                <a:latin typeface="Roboto"/>
                <a:ea typeface="Roboto"/>
                <a:cs typeface="Roboto"/>
                <a:sym typeface="Roboto"/>
              </a:rPr>
              <a:t>Coloring Labels for Visualization:</a:t>
            </a:r>
            <a:r>
              <a:rPr lang="en" sz="1500">
                <a:solidFill>
                  <a:srgbClr val="0D0D0D"/>
                </a:solidFill>
                <a:highlight>
                  <a:srgbClr val="FFFFFF"/>
                </a:highlight>
                <a:latin typeface="Roboto"/>
                <a:ea typeface="Roboto"/>
                <a:cs typeface="Roboto"/>
                <a:sym typeface="Roboto"/>
              </a:rPr>
              <a:t> we enhance the visual representation of labeled regions in the image by assigning distinct colors to each label by </a:t>
            </a:r>
            <a:r>
              <a:rPr lang="en" sz="1500">
                <a:solidFill>
                  <a:srgbClr val="0D0D0D"/>
                </a:solidFill>
                <a:highlight>
                  <a:schemeClr val="lt1"/>
                </a:highlight>
                <a:latin typeface="Roboto"/>
                <a:ea typeface="Roboto"/>
                <a:cs typeface="Roboto"/>
                <a:sym typeface="Roboto"/>
              </a:rPr>
              <a:t>utilizing the </a:t>
            </a:r>
            <a:r>
              <a:rPr i="1" lang="en" sz="1500">
                <a:solidFill>
                  <a:srgbClr val="0D0D0D"/>
                </a:solidFill>
                <a:highlight>
                  <a:schemeClr val="lt1"/>
                </a:highlight>
                <a:latin typeface="Roboto"/>
                <a:ea typeface="Roboto"/>
                <a:cs typeface="Roboto"/>
                <a:sym typeface="Roboto"/>
              </a:rPr>
              <a:t>color.label2rgb</a:t>
            </a:r>
            <a:r>
              <a:rPr lang="en" sz="1500">
                <a:solidFill>
                  <a:srgbClr val="0D0D0D"/>
                </a:solidFill>
                <a:highlight>
                  <a:schemeClr val="lt1"/>
                </a:highlight>
                <a:latin typeface="Roboto"/>
                <a:ea typeface="Roboto"/>
                <a:cs typeface="Roboto"/>
                <a:sym typeface="Roboto"/>
              </a:rPr>
              <a:t> function, which is commonly found in libraries like scikit-image. This function is specifically designed to assign unique colors to each label in a labeled image. </a:t>
            </a:r>
            <a:r>
              <a:rPr lang="en" sz="1500">
                <a:solidFill>
                  <a:srgbClr val="0D0D0D"/>
                </a:solidFill>
                <a:highlight>
                  <a:srgbClr val="FFFFFF"/>
                </a:highlight>
                <a:latin typeface="Roboto"/>
                <a:ea typeface="Roboto"/>
                <a:cs typeface="Roboto"/>
                <a:sym typeface="Roboto"/>
              </a:rPr>
              <a:t>This process aids in better understanding and interpretation of the segmented regions.</a:t>
            </a:r>
            <a:endParaRPr sz="1500">
              <a:solidFill>
                <a:srgbClr val="0D0D0D"/>
              </a:solidFill>
              <a:highlight>
                <a:srgbClr val="FFFFFF"/>
              </a:highlight>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nvSpPr>
        <p:spPr>
          <a:xfrm>
            <a:off x="639375" y="1038125"/>
            <a:ext cx="8084100" cy="681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500">
              <a:solidFill>
                <a:srgbClr val="0D0D0D"/>
              </a:solidFill>
              <a:highlight>
                <a:schemeClr val="lt1"/>
              </a:highlight>
              <a:latin typeface="Roboto"/>
              <a:ea typeface="Roboto"/>
              <a:cs typeface="Roboto"/>
              <a:sym typeface="Roboto"/>
            </a:endParaRPr>
          </a:p>
          <a:p>
            <a:pPr indent="0" lvl="0" marL="457200" rtl="0" algn="just">
              <a:lnSpc>
                <a:spcPct val="115000"/>
              </a:lnSpc>
              <a:spcBef>
                <a:spcPts val="0"/>
              </a:spcBef>
              <a:spcAft>
                <a:spcPts val="0"/>
              </a:spcAft>
              <a:buNone/>
            </a:pPr>
            <a:r>
              <a:t/>
            </a:r>
            <a:endParaRPr sz="1500">
              <a:solidFill>
                <a:srgbClr val="0D0D0D"/>
              </a:solidFill>
              <a:highlight>
                <a:srgbClr val="FFFFFF"/>
              </a:highlight>
              <a:latin typeface="Roboto"/>
              <a:ea typeface="Roboto"/>
              <a:cs typeface="Roboto"/>
              <a:sym typeface="Roboto"/>
            </a:endParaRPr>
          </a:p>
        </p:txBody>
      </p:sp>
      <p:sp>
        <p:nvSpPr>
          <p:cNvPr id="247" name="Google Shape;247;p31"/>
          <p:cNvSpPr/>
          <p:nvPr/>
        </p:nvSpPr>
        <p:spPr>
          <a:xfrm>
            <a:off x="366175" y="23087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2600" u="none" cap="none" strike="noStrike">
              <a:solidFill>
                <a:schemeClr val="lt1"/>
              </a:solidFill>
              <a:latin typeface="Arial"/>
              <a:ea typeface="Arial"/>
              <a:cs typeface="Arial"/>
              <a:sym typeface="Arial"/>
            </a:endParaRPr>
          </a:p>
        </p:txBody>
      </p:sp>
      <p:sp>
        <p:nvSpPr>
          <p:cNvPr id="248" name="Google Shape;248;p31"/>
          <p:cNvSpPr txBox="1"/>
          <p:nvPr/>
        </p:nvSpPr>
        <p:spPr>
          <a:xfrm>
            <a:off x="1059750" y="175975"/>
            <a:ext cx="8084100" cy="661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 sz="3100">
                <a:solidFill>
                  <a:schemeClr val="dk1"/>
                </a:solidFill>
                <a:latin typeface="Fira Sans Extra Condensed"/>
                <a:ea typeface="Fira Sans Extra Condensed"/>
                <a:cs typeface="Fira Sans Extra Condensed"/>
                <a:sym typeface="Fira Sans Extra Condensed"/>
              </a:rPr>
              <a:t>AREA CALCULATIONS…</a:t>
            </a:r>
            <a:endParaRPr b="1" i="0" sz="3100" u="none" cap="none" strike="noStrike">
              <a:solidFill>
                <a:schemeClr val="dk1"/>
              </a:solidFill>
              <a:latin typeface="Fira Sans Extra Condensed"/>
              <a:ea typeface="Fira Sans Extra Condensed"/>
              <a:cs typeface="Fira Sans Extra Condensed"/>
              <a:sym typeface="Fira Sans Extra Condensed"/>
            </a:endParaRPr>
          </a:p>
        </p:txBody>
      </p:sp>
      <p:pic>
        <p:nvPicPr>
          <p:cNvPr id="249" name="Google Shape;249;p31"/>
          <p:cNvPicPr preferRelativeResize="0"/>
          <p:nvPr/>
        </p:nvPicPr>
        <p:blipFill>
          <a:blip r:embed="rId3">
            <a:alphaModFix/>
          </a:blip>
          <a:stretch>
            <a:fillRect/>
          </a:stretch>
        </p:blipFill>
        <p:spPr>
          <a:xfrm>
            <a:off x="4191000" y="1338125"/>
            <a:ext cx="4365981" cy="3119575"/>
          </a:xfrm>
          <a:prstGeom prst="rect">
            <a:avLst/>
          </a:prstGeom>
          <a:noFill/>
          <a:ln>
            <a:noFill/>
          </a:ln>
        </p:spPr>
      </p:pic>
      <p:sp>
        <p:nvSpPr>
          <p:cNvPr id="250" name="Google Shape;250;p31"/>
          <p:cNvSpPr txBox="1"/>
          <p:nvPr/>
        </p:nvSpPr>
        <p:spPr>
          <a:xfrm>
            <a:off x="2405075" y="1449575"/>
            <a:ext cx="676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ECECEC"/>
                </a:solidFill>
                <a:highlight>
                  <a:srgbClr val="212121"/>
                </a:highlight>
                <a:latin typeface="Roboto"/>
                <a:ea typeface="Roboto"/>
                <a:cs typeface="Roboto"/>
                <a:sym typeface="Roboto"/>
              </a:rPr>
              <a:t> </a:t>
            </a:r>
            <a:endParaRPr>
              <a:solidFill>
                <a:schemeClr val="dk1"/>
              </a:solidFill>
              <a:latin typeface="Roboto"/>
              <a:ea typeface="Roboto"/>
              <a:cs typeface="Roboto"/>
              <a:sym typeface="Roboto"/>
            </a:endParaRPr>
          </a:p>
        </p:txBody>
      </p:sp>
      <p:sp>
        <p:nvSpPr>
          <p:cNvPr id="251" name="Google Shape;251;p31"/>
          <p:cNvSpPr txBox="1"/>
          <p:nvPr/>
        </p:nvSpPr>
        <p:spPr>
          <a:xfrm>
            <a:off x="563175" y="1196575"/>
            <a:ext cx="33642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The regionprops function in the skimage measure module calculates useful parameters for each object. Clusters are created using this function by providing the labeled mask and the original image for intensity measurements.</a:t>
            </a:r>
            <a:r>
              <a:rPr lang="en">
                <a:solidFill>
                  <a:schemeClr val="dk1"/>
                </a:solidFill>
                <a:latin typeface="Roboto"/>
                <a:ea typeface="Roboto"/>
                <a:cs typeface="Roboto"/>
                <a:sym typeface="Roboto"/>
              </a:rPr>
              <a:t> A list of properties of interest, such as area, equivalent diameter, orientation, and intensity statistics, is defined. Assuming a pixel size of 1 square micrometer, the total area of all clusters is computed by iterating through each cluster and summing up the areas. </a:t>
            </a:r>
            <a:r>
              <a:rPr lang="en">
                <a:solidFill>
                  <a:schemeClr val="dk1"/>
                </a:solidFill>
                <a:latin typeface="Roboto"/>
                <a:ea typeface="Roboto"/>
                <a:cs typeface="Roboto"/>
                <a:sym typeface="Roboto"/>
              </a:rPr>
              <a:t>Finally, the average area is determined by dividing the total area by the number of clusters.</a:t>
            </a:r>
            <a:endParaRPr>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4"/>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Table of Contents</a:t>
            </a:r>
            <a:endParaRPr/>
          </a:p>
        </p:txBody>
      </p:sp>
      <p:grpSp>
        <p:nvGrpSpPr>
          <p:cNvPr id="54" name="Google Shape;54;p14"/>
          <p:cNvGrpSpPr/>
          <p:nvPr/>
        </p:nvGrpSpPr>
        <p:grpSpPr>
          <a:xfrm>
            <a:off x="6047315" y="3013300"/>
            <a:ext cx="2625398" cy="598600"/>
            <a:chOff x="6047315" y="1243325"/>
            <a:chExt cx="2625398" cy="598600"/>
          </a:xfrm>
        </p:grpSpPr>
        <p:sp>
          <p:nvSpPr>
            <p:cNvPr id="55" name="Google Shape;55;p14"/>
            <p:cNvSpPr/>
            <p:nvPr/>
          </p:nvSpPr>
          <p:spPr>
            <a:xfrm>
              <a:off x="8120713" y="124332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6</a:t>
              </a:r>
              <a:endParaRPr b="0" i="0" sz="1400" u="none" cap="none" strike="noStrike">
                <a:solidFill>
                  <a:schemeClr val="accent2"/>
                </a:solidFill>
                <a:latin typeface="Arial"/>
                <a:ea typeface="Arial"/>
                <a:cs typeface="Arial"/>
                <a:sym typeface="Arial"/>
              </a:endParaRPr>
            </a:p>
          </p:txBody>
        </p:sp>
        <p:sp>
          <p:nvSpPr>
            <p:cNvPr id="56" name="Google Shape;56;p14"/>
            <p:cNvSpPr txBox="1"/>
            <p:nvPr/>
          </p:nvSpPr>
          <p:spPr>
            <a:xfrm>
              <a:off x="6164334" y="1243325"/>
              <a:ext cx="17994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lang="en" sz="1800">
                  <a:solidFill>
                    <a:schemeClr val="dk1"/>
                  </a:solidFill>
                  <a:latin typeface="Fira Sans Extra Condensed"/>
                  <a:ea typeface="Fira Sans Extra Condensed"/>
                  <a:cs typeface="Fira Sans Extra Condensed"/>
                  <a:sym typeface="Fira Sans Extra Condensed"/>
                </a:rPr>
                <a:t>Area Calculation</a:t>
              </a:r>
              <a:endParaRPr b="1" i="0" sz="1800" u="none" cap="none" strike="noStrike">
                <a:solidFill>
                  <a:schemeClr val="dk1"/>
                </a:solidFill>
                <a:latin typeface="Fira Sans Extra Condensed"/>
                <a:ea typeface="Fira Sans Extra Condensed"/>
                <a:cs typeface="Fira Sans Extra Condensed"/>
                <a:sym typeface="Fira Sans Extra Condensed"/>
              </a:endParaRPr>
            </a:p>
          </p:txBody>
        </p:sp>
        <p:sp>
          <p:nvSpPr>
            <p:cNvPr id="57" name="Google Shape;57;p14"/>
            <p:cNvSpPr txBox="1"/>
            <p:nvPr/>
          </p:nvSpPr>
          <p:spPr>
            <a:xfrm>
              <a:off x="6047315" y="1470525"/>
              <a:ext cx="1916400" cy="371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Roboto"/>
                  <a:ea typeface="Roboto"/>
                  <a:cs typeface="Roboto"/>
                  <a:sym typeface="Roboto"/>
                </a:rPr>
                <a:t>Average grain size</a:t>
              </a:r>
              <a:endParaRPr b="0" i="0" sz="1200" u="none" cap="none" strike="noStrike">
                <a:solidFill>
                  <a:schemeClr val="dk1"/>
                </a:solidFill>
                <a:latin typeface="Roboto"/>
                <a:ea typeface="Roboto"/>
                <a:cs typeface="Roboto"/>
                <a:sym typeface="Roboto"/>
              </a:endParaRPr>
            </a:p>
          </p:txBody>
        </p:sp>
      </p:grpSp>
      <p:grpSp>
        <p:nvGrpSpPr>
          <p:cNvPr id="58" name="Google Shape;58;p14"/>
          <p:cNvGrpSpPr/>
          <p:nvPr/>
        </p:nvGrpSpPr>
        <p:grpSpPr>
          <a:xfrm>
            <a:off x="471275" y="3990450"/>
            <a:ext cx="2615525" cy="636790"/>
            <a:chOff x="471275" y="3990450"/>
            <a:chExt cx="2615525" cy="636790"/>
          </a:xfrm>
        </p:grpSpPr>
        <p:sp>
          <p:nvSpPr>
            <p:cNvPr id="59" name="Google Shape;59;p14"/>
            <p:cNvSpPr/>
            <p:nvPr/>
          </p:nvSpPr>
          <p:spPr>
            <a:xfrm>
              <a:off x="471275" y="4071850"/>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3</a:t>
              </a:r>
              <a:endParaRPr b="0" i="0" sz="1400" u="none" cap="none" strike="noStrike">
                <a:solidFill>
                  <a:srgbClr val="000000"/>
                </a:solidFill>
                <a:latin typeface="Arial"/>
                <a:ea typeface="Arial"/>
                <a:cs typeface="Arial"/>
                <a:sym typeface="Arial"/>
              </a:endParaRPr>
            </a:p>
          </p:txBody>
        </p:sp>
        <p:sp>
          <p:nvSpPr>
            <p:cNvPr id="60" name="Google Shape;60;p14"/>
            <p:cNvSpPr txBox="1"/>
            <p:nvPr/>
          </p:nvSpPr>
          <p:spPr>
            <a:xfrm>
              <a:off x="1170401" y="3990450"/>
              <a:ext cx="16974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Fira Sans Extra Condensed"/>
                  <a:ea typeface="Fira Sans Extra Condensed"/>
                  <a:cs typeface="Fira Sans Extra Condensed"/>
                  <a:sym typeface="Fira Sans Extra Condensed"/>
                </a:rPr>
                <a:t>Denoising</a:t>
              </a:r>
              <a:endParaRPr b="1" i="0" sz="1800" u="none" cap="none" strike="noStrike">
                <a:solidFill>
                  <a:schemeClr val="dk1"/>
                </a:solidFill>
                <a:latin typeface="Fira Sans Extra Condensed"/>
                <a:ea typeface="Fira Sans Extra Condensed"/>
                <a:cs typeface="Fira Sans Extra Condensed"/>
                <a:sym typeface="Fira Sans Extra Condensed"/>
              </a:endParaRPr>
            </a:p>
          </p:txBody>
        </p:sp>
        <p:sp>
          <p:nvSpPr>
            <p:cNvPr id="61" name="Google Shape;61;p14"/>
            <p:cNvSpPr txBox="1"/>
            <p:nvPr/>
          </p:nvSpPr>
          <p:spPr>
            <a:xfrm>
              <a:off x="1170400" y="4255840"/>
              <a:ext cx="1916400" cy="371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dk1"/>
                  </a:solidFill>
                  <a:latin typeface="Roboto"/>
                  <a:ea typeface="Roboto"/>
                  <a:cs typeface="Roboto"/>
                  <a:sym typeface="Roboto"/>
                </a:rPr>
                <a:t>Using filters</a:t>
              </a:r>
              <a:endParaRPr b="0" i="0" sz="1200" u="none" cap="none" strike="noStrike">
                <a:solidFill>
                  <a:schemeClr val="dk1"/>
                </a:solidFill>
                <a:latin typeface="Roboto"/>
                <a:ea typeface="Roboto"/>
                <a:cs typeface="Roboto"/>
                <a:sym typeface="Roboto"/>
              </a:endParaRPr>
            </a:p>
          </p:txBody>
        </p:sp>
      </p:grpSp>
      <p:grpSp>
        <p:nvGrpSpPr>
          <p:cNvPr id="62" name="Google Shape;62;p14"/>
          <p:cNvGrpSpPr/>
          <p:nvPr/>
        </p:nvGrpSpPr>
        <p:grpSpPr>
          <a:xfrm>
            <a:off x="471275" y="2529000"/>
            <a:ext cx="2158862" cy="552000"/>
            <a:chOff x="471275" y="2529000"/>
            <a:chExt cx="2158862" cy="552000"/>
          </a:xfrm>
        </p:grpSpPr>
        <p:sp>
          <p:nvSpPr>
            <p:cNvPr id="63" name="Google Shape;63;p14"/>
            <p:cNvSpPr/>
            <p:nvPr/>
          </p:nvSpPr>
          <p:spPr>
            <a:xfrm>
              <a:off x="471275" y="2529000"/>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2</a:t>
              </a:r>
              <a:endParaRPr b="0" i="0" sz="1400" u="none" cap="none" strike="noStrike">
                <a:solidFill>
                  <a:srgbClr val="000000"/>
                </a:solidFill>
                <a:latin typeface="Arial"/>
                <a:ea typeface="Arial"/>
                <a:cs typeface="Arial"/>
                <a:sym typeface="Arial"/>
              </a:endParaRPr>
            </a:p>
          </p:txBody>
        </p:sp>
        <p:sp>
          <p:nvSpPr>
            <p:cNvPr id="64" name="Google Shape;64;p14"/>
            <p:cNvSpPr txBox="1"/>
            <p:nvPr/>
          </p:nvSpPr>
          <p:spPr>
            <a:xfrm>
              <a:off x="1131037" y="2598850"/>
              <a:ext cx="14991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Fira Sans Extra Condensed"/>
                  <a:ea typeface="Fira Sans Extra Condensed"/>
                  <a:cs typeface="Fira Sans Extra Condensed"/>
                  <a:sym typeface="Fira Sans Extra Condensed"/>
                </a:rPr>
                <a:t>Image Read</a:t>
              </a:r>
              <a:endParaRPr b="1" i="0" sz="1800" u="none" cap="none" strike="noStrike">
                <a:solidFill>
                  <a:schemeClr val="dk1"/>
                </a:solidFill>
                <a:latin typeface="Fira Sans Extra Condensed"/>
                <a:ea typeface="Fira Sans Extra Condensed"/>
                <a:cs typeface="Fira Sans Extra Condensed"/>
                <a:sym typeface="Fira Sans Extra Condensed"/>
              </a:endParaRPr>
            </a:p>
          </p:txBody>
        </p:sp>
      </p:grpSp>
      <p:grpSp>
        <p:nvGrpSpPr>
          <p:cNvPr id="65" name="Google Shape;65;p14"/>
          <p:cNvGrpSpPr/>
          <p:nvPr/>
        </p:nvGrpSpPr>
        <p:grpSpPr>
          <a:xfrm>
            <a:off x="2386297" y="1208382"/>
            <a:ext cx="4487506" cy="2988706"/>
            <a:chOff x="2386297" y="1208382"/>
            <a:chExt cx="4487506" cy="2988706"/>
          </a:xfrm>
        </p:grpSpPr>
        <p:grpSp>
          <p:nvGrpSpPr>
            <p:cNvPr id="66" name="Google Shape;66;p14"/>
            <p:cNvGrpSpPr/>
            <p:nvPr/>
          </p:nvGrpSpPr>
          <p:grpSpPr>
            <a:xfrm>
              <a:off x="3224250" y="1228235"/>
              <a:ext cx="2695500" cy="2729589"/>
              <a:chOff x="-3475000" y="782863"/>
              <a:chExt cx="2695500" cy="2729589"/>
            </a:xfrm>
          </p:grpSpPr>
          <p:sp>
            <p:nvSpPr>
              <p:cNvPr id="67" name="Google Shape;67;p14"/>
              <p:cNvSpPr/>
              <p:nvPr/>
            </p:nvSpPr>
            <p:spPr>
              <a:xfrm>
                <a:off x="-3475000" y="782863"/>
                <a:ext cx="2695500" cy="26955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2949575" y="3141052"/>
                <a:ext cx="1596000" cy="371400"/>
              </a:xfrm>
              <a:prstGeom prst="rect">
                <a:avLst/>
              </a:prstGeom>
              <a:solidFill>
                <a:schemeClr val="lt1"/>
              </a:solidFill>
              <a:ln cap="flat" cmpd="sng" w="19050">
                <a:solidFill>
                  <a:schemeClr val="lt1"/>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9" name="Google Shape;69;p14"/>
            <p:cNvCxnSpPr>
              <a:endCxn id="67" idx="1"/>
            </p:cNvCxnSpPr>
            <p:nvPr/>
          </p:nvCxnSpPr>
          <p:spPr>
            <a:xfrm>
              <a:off x="2511997" y="1463682"/>
              <a:ext cx="1107000" cy="159300"/>
            </a:xfrm>
            <a:prstGeom prst="bentConnector2">
              <a:avLst/>
            </a:prstGeom>
            <a:noFill/>
            <a:ln cap="flat" cmpd="sng" w="9525">
              <a:solidFill>
                <a:schemeClr val="dk2"/>
              </a:solidFill>
              <a:prstDash val="dash"/>
              <a:round/>
              <a:headEnd len="sm" w="sm" type="none"/>
              <a:tailEnd len="med" w="med" type="oval"/>
            </a:ln>
          </p:spPr>
        </p:cxnSp>
        <p:cxnSp>
          <p:nvCxnSpPr>
            <p:cNvPr id="70" name="Google Shape;70;p14"/>
            <p:cNvCxnSpPr>
              <a:stCxn id="64" idx="3"/>
            </p:cNvCxnSpPr>
            <p:nvPr/>
          </p:nvCxnSpPr>
          <p:spPr>
            <a:xfrm>
              <a:off x="2630137" y="2764750"/>
              <a:ext cx="596100" cy="600"/>
            </a:xfrm>
            <a:prstGeom prst="bentConnector3">
              <a:avLst>
                <a:gd fmla="val 50000" name="adj1"/>
              </a:avLst>
            </a:prstGeom>
            <a:noFill/>
            <a:ln cap="flat" cmpd="sng" w="9525">
              <a:solidFill>
                <a:schemeClr val="dk2"/>
              </a:solidFill>
              <a:prstDash val="dash"/>
              <a:round/>
              <a:headEnd len="sm" w="sm" type="none"/>
              <a:tailEnd len="med" w="med" type="oval"/>
            </a:ln>
          </p:spPr>
        </p:cxnSp>
        <p:cxnSp>
          <p:nvCxnSpPr>
            <p:cNvPr id="71" name="Google Shape;71;p14"/>
            <p:cNvCxnSpPr>
              <a:endCxn id="67" idx="5"/>
            </p:cNvCxnSpPr>
            <p:nvPr/>
          </p:nvCxnSpPr>
          <p:spPr>
            <a:xfrm rot="10800000">
              <a:off x="5525003" y="3528988"/>
              <a:ext cx="1348800" cy="654000"/>
            </a:xfrm>
            <a:prstGeom prst="bentConnector2">
              <a:avLst/>
            </a:prstGeom>
            <a:noFill/>
            <a:ln cap="flat" cmpd="sng" w="9525">
              <a:solidFill>
                <a:schemeClr val="dk2"/>
              </a:solidFill>
              <a:prstDash val="dash"/>
              <a:round/>
              <a:headEnd len="sm" w="sm" type="none"/>
              <a:tailEnd len="med" w="med" type="oval"/>
            </a:ln>
          </p:spPr>
        </p:cxnSp>
        <p:cxnSp>
          <p:nvCxnSpPr>
            <p:cNvPr id="72" name="Google Shape;72;p14"/>
            <p:cNvCxnSpPr/>
            <p:nvPr/>
          </p:nvCxnSpPr>
          <p:spPr>
            <a:xfrm flipH="1">
              <a:off x="5303003" y="1208382"/>
              <a:ext cx="1311000" cy="245400"/>
            </a:xfrm>
            <a:prstGeom prst="bentConnector3">
              <a:avLst>
                <a:gd fmla="val 100010" name="adj1"/>
              </a:avLst>
            </a:prstGeom>
            <a:noFill/>
            <a:ln cap="flat" cmpd="sng" w="9525">
              <a:solidFill>
                <a:schemeClr val="dk2"/>
              </a:solidFill>
              <a:prstDash val="dash"/>
              <a:round/>
              <a:headEnd len="sm" w="sm" type="none"/>
              <a:tailEnd len="med" w="med" type="oval"/>
            </a:ln>
          </p:spPr>
        </p:cxnSp>
        <p:cxnSp>
          <p:nvCxnSpPr>
            <p:cNvPr id="73" name="Google Shape;73;p14"/>
            <p:cNvCxnSpPr>
              <a:endCxn id="67" idx="3"/>
            </p:cNvCxnSpPr>
            <p:nvPr/>
          </p:nvCxnSpPr>
          <p:spPr>
            <a:xfrm flipH="1" rot="10800000">
              <a:off x="2386297" y="3528988"/>
              <a:ext cx="1232700" cy="668100"/>
            </a:xfrm>
            <a:prstGeom prst="bentConnector2">
              <a:avLst/>
            </a:prstGeom>
            <a:noFill/>
            <a:ln cap="flat" cmpd="sng" w="9525">
              <a:solidFill>
                <a:schemeClr val="dk2"/>
              </a:solidFill>
              <a:prstDash val="dash"/>
              <a:round/>
              <a:headEnd len="sm" w="sm" type="none"/>
              <a:tailEnd len="med" w="med" type="oval"/>
            </a:ln>
          </p:spPr>
        </p:cxnSp>
      </p:grpSp>
      <p:grpSp>
        <p:nvGrpSpPr>
          <p:cNvPr id="74" name="Google Shape;74;p14"/>
          <p:cNvGrpSpPr/>
          <p:nvPr/>
        </p:nvGrpSpPr>
        <p:grpSpPr>
          <a:xfrm>
            <a:off x="471275" y="1167125"/>
            <a:ext cx="2818625" cy="552000"/>
            <a:chOff x="471275" y="1167125"/>
            <a:chExt cx="2818625" cy="552000"/>
          </a:xfrm>
        </p:grpSpPr>
        <p:sp>
          <p:nvSpPr>
            <p:cNvPr id="75" name="Google Shape;75;p14"/>
            <p:cNvSpPr/>
            <p:nvPr/>
          </p:nvSpPr>
          <p:spPr>
            <a:xfrm>
              <a:off x="471275" y="116712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1</a:t>
              </a:r>
              <a:endParaRPr b="0" i="0" sz="1400" u="none" cap="none" strike="noStrike">
                <a:solidFill>
                  <a:schemeClr val="lt1"/>
                </a:solidFill>
                <a:latin typeface="Arial"/>
                <a:ea typeface="Arial"/>
                <a:cs typeface="Arial"/>
                <a:sym typeface="Arial"/>
              </a:endParaRPr>
            </a:p>
          </p:txBody>
        </p:sp>
        <p:sp>
          <p:nvSpPr>
            <p:cNvPr id="76" name="Google Shape;76;p14"/>
            <p:cNvSpPr txBox="1"/>
            <p:nvPr/>
          </p:nvSpPr>
          <p:spPr>
            <a:xfrm>
              <a:off x="1170400" y="1277225"/>
              <a:ext cx="2119500" cy="331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dk1"/>
                  </a:solidFill>
                  <a:latin typeface="Fira Sans Extra Condensed"/>
                  <a:ea typeface="Fira Sans Extra Condensed"/>
                  <a:cs typeface="Fira Sans Extra Condensed"/>
                  <a:sym typeface="Fira Sans Extra Condensed"/>
                </a:rPr>
                <a:t>Introduction</a:t>
              </a:r>
              <a:endParaRPr b="1" i="0" sz="1800" u="none" cap="none" strike="noStrike">
                <a:solidFill>
                  <a:schemeClr val="dk1"/>
                </a:solidFill>
                <a:latin typeface="Fira Sans Extra Condensed"/>
                <a:ea typeface="Fira Sans Extra Condensed"/>
                <a:cs typeface="Fira Sans Extra Condensed"/>
                <a:sym typeface="Fira Sans Extra Condensed"/>
              </a:endParaRPr>
            </a:p>
          </p:txBody>
        </p:sp>
      </p:grpSp>
      <p:grpSp>
        <p:nvGrpSpPr>
          <p:cNvPr id="77" name="Google Shape;77;p14"/>
          <p:cNvGrpSpPr/>
          <p:nvPr/>
        </p:nvGrpSpPr>
        <p:grpSpPr>
          <a:xfrm>
            <a:off x="3613737" y="1361231"/>
            <a:ext cx="1916527" cy="3011234"/>
            <a:chOff x="2142875" y="238125"/>
            <a:chExt cx="3334250" cy="5238750"/>
          </a:xfrm>
        </p:grpSpPr>
        <p:sp>
          <p:nvSpPr>
            <p:cNvPr id="78" name="Google Shape;78;p14"/>
            <p:cNvSpPr/>
            <p:nvPr/>
          </p:nvSpPr>
          <p:spPr>
            <a:xfrm>
              <a:off x="2142875" y="238125"/>
              <a:ext cx="3334250" cy="3565725"/>
            </a:xfrm>
            <a:custGeom>
              <a:rect b="b" l="l" r="r" t="t"/>
              <a:pathLst>
                <a:path extrusionOk="0" h="142629" w="133370">
                  <a:moveTo>
                    <a:pt x="66922" y="0"/>
                  </a:moveTo>
                  <a:lnTo>
                    <a:pt x="65111" y="21"/>
                  </a:lnTo>
                  <a:lnTo>
                    <a:pt x="63301" y="82"/>
                  </a:lnTo>
                  <a:lnTo>
                    <a:pt x="61717" y="165"/>
                  </a:lnTo>
                  <a:lnTo>
                    <a:pt x="60112" y="309"/>
                  </a:lnTo>
                  <a:lnTo>
                    <a:pt x="58528" y="473"/>
                  </a:lnTo>
                  <a:lnTo>
                    <a:pt x="56965" y="679"/>
                  </a:lnTo>
                  <a:lnTo>
                    <a:pt x="55401" y="926"/>
                  </a:lnTo>
                  <a:lnTo>
                    <a:pt x="53838" y="1193"/>
                  </a:lnTo>
                  <a:lnTo>
                    <a:pt x="52315" y="1522"/>
                  </a:lnTo>
                  <a:lnTo>
                    <a:pt x="50772" y="1872"/>
                  </a:lnTo>
                  <a:lnTo>
                    <a:pt x="49271" y="2263"/>
                  </a:lnTo>
                  <a:lnTo>
                    <a:pt x="47769" y="2695"/>
                  </a:lnTo>
                  <a:lnTo>
                    <a:pt x="46288" y="3168"/>
                  </a:lnTo>
                  <a:lnTo>
                    <a:pt x="44806" y="3662"/>
                  </a:lnTo>
                  <a:lnTo>
                    <a:pt x="43366" y="4197"/>
                  </a:lnTo>
                  <a:lnTo>
                    <a:pt x="41926" y="4752"/>
                  </a:lnTo>
                  <a:lnTo>
                    <a:pt x="40486" y="5349"/>
                  </a:lnTo>
                  <a:lnTo>
                    <a:pt x="39087" y="5987"/>
                  </a:lnTo>
                  <a:lnTo>
                    <a:pt x="37688" y="6645"/>
                  </a:lnTo>
                  <a:lnTo>
                    <a:pt x="36310" y="7344"/>
                  </a:lnTo>
                  <a:lnTo>
                    <a:pt x="34952" y="8085"/>
                  </a:lnTo>
                  <a:lnTo>
                    <a:pt x="33615" y="8826"/>
                  </a:lnTo>
                  <a:lnTo>
                    <a:pt x="32298" y="9628"/>
                  </a:lnTo>
                  <a:lnTo>
                    <a:pt x="31002" y="10430"/>
                  </a:lnTo>
                  <a:lnTo>
                    <a:pt x="29727" y="11294"/>
                  </a:lnTo>
                  <a:lnTo>
                    <a:pt x="28472" y="12158"/>
                  </a:lnTo>
                  <a:lnTo>
                    <a:pt x="27217" y="13063"/>
                  </a:lnTo>
                  <a:lnTo>
                    <a:pt x="26003" y="13989"/>
                  </a:lnTo>
                  <a:lnTo>
                    <a:pt x="24810" y="14956"/>
                  </a:lnTo>
                  <a:lnTo>
                    <a:pt x="23638" y="15944"/>
                  </a:lnTo>
                  <a:lnTo>
                    <a:pt x="22485" y="16952"/>
                  </a:lnTo>
                  <a:lnTo>
                    <a:pt x="21354" y="17980"/>
                  </a:lnTo>
                  <a:lnTo>
                    <a:pt x="20243" y="19050"/>
                  </a:lnTo>
                  <a:lnTo>
                    <a:pt x="19153" y="20140"/>
                  </a:lnTo>
                  <a:lnTo>
                    <a:pt x="18104" y="21251"/>
                  </a:lnTo>
                  <a:lnTo>
                    <a:pt x="17075" y="22383"/>
                  </a:lnTo>
                  <a:lnTo>
                    <a:pt x="16067" y="23535"/>
                  </a:lnTo>
                  <a:lnTo>
                    <a:pt x="15079" y="24707"/>
                  </a:lnTo>
                  <a:lnTo>
                    <a:pt x="14133" y="25921"/>
                  </a:lnTo>
                  <a:lnTo>
                    <a:pt x="13187" y="27135"/>
                  </a:lnTo>
                  <a:lnTo>
                    <a:pt x="12302" y="28390"/>
                  </a:lnTo>
                  <a:lnTo>
                    <a:pt x="11418" y="29645"/>
                  </a:lnTo>
                  <a:lnTo>
                    <a:pt x="10574" y="30941"/>
                  </a:lnTo>
                  <a:lnTo>
                    <a:pt x="9751" y="32237"/>
                  </a:lnTo>
                  <a:lnTo>
                    <a:pt x="8970" y="33554"/>
                  </a:lnTo>
                  <a:lnTo>
                    <a:pt x="8208" y="34911"/>
                  </a:lnTo>
                  <a:lnTo>
                    <a:pt x="7488" y="36269"/>
                  </a:lnTo>
                  <a:lnTo>
                    <a:pt x="6789" y="37647"/>
                  </a:lnTo>
                  <a:lnTo>
                    <a:pt x="6131" y="39026"/>
                  </a:lnTo>
                  <a:lnTo>
                    <a:pt x="5493" y="40445"/>
                  </a:lnTo>
                  <a:lnTo>
                    <a:pt x="4876" y="41865"/>
                  </a:lnTo>
                  <a:lnTo>
                    <a:pt x="4320" y="43305"/>
                  </a:lnTo>
                  <a:lnTo>
                    <a:pt x="3785" y="44765"/>
                  </a:lnTo>
                  <a:lnTo>
                    <a:pt x="3271" y="46247"/>
                  </a:lnTo>
                  <a:lnTo>
                    <a:pt x="2798" y="47728"/>
                  </a:lnTo>
                  <a:lnTo>
                    <a:pt x="2366" y="49230"/>
                  </a:lnTo>
                  <a:lnTo>
                    <a:pt x="1975" y="50731"/>
                  </a:lnTo>
                  <a:lnTo>
                    <a:pt x="1605" y="52254"/>
                  </a:lnTo>
                  <a:lnTo>
                    <a:pt x="1275" y="53797"/>
                  </a:lnTo>
                  <a:lnTo>
                    <a:pt x="987" y="55340"/>
                  </a:lnTo>
                  <a:lnTo>
                    <a:pt x="720" y="56903"/>
                  </a:lnTo>
                  <a:lnTo>
                    <a:pt x="514" y="58467"/>
                  </a:lnTo>
                  <a:lnTo>
                    <a:pt x="329" y="60051"/>
                  </a:lnTo>
                  <a:lnTo>
                    <a:pt x="185" y="61635"/>
                  </a:lnTo>
                  <a:lnTo>
                    <a:pt x="82" y="63219"/>
                  </a:lnTo>
                  <a:lnTo>
                    <a:pt x="21" y="64823"/>
                  </a:lnTo>
                  <a:lnTo>
                    <a:pt x="0" y="65832"/>
                  </a:lnTo>
                  <a:lnTo>
                    <a:pt x="0" y="66819"/>
                  </a:lnTo>
                  <a:lnTo>
                    <a:pt x="0" y="67806"/>
                  </a:lnTo>
                  <a:lnTo>
                    <a:pt x="41" y="68794"/>
                  </a:lnTo>
                  <a:lnTo>
                    <a:pt x="82" y="69761"/>
                  </a:lnTo>
                  <a:lnTo>
                    <a:pt x="123" y="70748"/>
                  </a:lnTo>
                  <a:lnTo>
                    <a:pt x="206" y="71715"/>
                  </a:lnTo>
                  <a:lnTo>
                    <a:pt x="288" y="72682"/>
                  </a:lnTo>
                  <a:lnTo>
                    <a:pt x="370" y="73649"/>
                  </a:lnTo>
                  <a:lnTo>
                    <a:pt x="473" y="74595"/>
                  </a:lnTo>
                  <a:lnTo>
                    <a:pt x="597" y="75562"/>
                  </a:lnTo>
                  <a:lnTo>
                    <a:pt x="741" y="76509"/>
                  </a:lnTo>
                  <a:lnTo>
                    <a:pt x="885" y="77455"/>
                  </a:lnTo>
                  <a:lnTo>
                    <a:pt x="1049" y="78401"/>
                  </a:lnTo>
                  <a:lnTo>
                    <a:pt x="1214" y="79327"/>
                  </a:lnTo>
                  <a:lnTo>
                    <a:pt x="1399" y="80253"/>
                  </a:lnTo>
                  <a:lnTo>
                    <a:pt x="1605" y="81179"/>
                  </a:lnTo>
                  <a:lnTo>
                    <a:pt x="1810" y="82104"/>
                  </a:lnTo>
                  <a:lnTo>
                    <a:pt x="2037" y="83030"/>
                  </a:lnTo>
                  <a:lnTo>
                    <a:pt x="2284" y="83935"/>
                  </a:lnTo>
                  <a:lnTo>
                    <a:pt x="2530" y="84840"/>
                  </a:lnTo>
                  <a:lnTo>
                    <a:pt x="2777" y="85746"/>
                  </a:lnTo>
                  <a:lnTo>
                    <a:pt x="3065" y="86630"/>
                  </a:lnTo>
                  <a:lnTo>
                    <a:pt x="3353" y="87515"/>
                  </a:lnTo>
                  <a:lnTo>
                    <a:pt x="3641" y="88399"/>
                  </a:lnTo>
                  <a:lnTo>
                    <a:pt x="3950" y="89284"/>
                  </a:lnTo>
                  <a:lnTo>
                    <a:pt x="4279" y="90148"/>
                  </a:lnTo>
                  <a:lnTo>
                    <a:pt x="4608" y="91012"/>
                  </a:lnTo>
                  <a:lnTo>
                    <a:pt x="4958" y="91876"/>
                  </a:lnTo>
                  <a:lnTo>
                    <a:pt x="5308" y="92740"/>
                  </a:lnTo>
                  <a:lnTo>
                    <a:pt x="5678" y="93584"/>
                  </a:lnTo>
                  <a:lnTo>
                    <a:pt x="6048" y="94427"/>
                  </a:lnTo>
                  <a:lnTo>
                    <a:pt x="6439" y="95250"/>
                  </a:lnTo>
                  <a:lnTo>
                    <a:pt x="6851" y="96093"/>
                  </a:lnTo>
                  <a:lnTo>
                    <a:pt x="7262" y="96916"/>
                  </a:lnTo>
                  <a:lnTo>
                    <a:pt x="7694" y="97719"/>
                  </a:lnTo>
                  <a:lnTo>
                    <a:pt x="8126" y="98542"/>
                  </a:lnTo>
                  <a:lnTo>
                    <a:pt x="8558" y="99323"/>
                  </a:lnTo>
                  <a:lnTo>
                    <a:pt x="9031" y="100126"/>
                  </a:lnTo>
                  <a:lnTo>
                    <a:pt x="9484" y="100907"/>
                  </a:lnTo>
                  <a:lnTo>
                    <a:pt x="9978" y="101689"/>
                  </a:lnTo>
                  <a:lnTo>
                    <a:pt x="10451" y="102471"/>
                  </a:lnTo>
                  <a:lnTo>
                    <a:pt x="10965" y="103232"/>
                  </a:lnTo>
                  <a:lnTo>
                    <a:pt x="11459" y="103993"/>
                  </a:lnTo>
                  <a:lnTo>
                    <a:pt x="11994" y="104754"/>
                  </a:lnTo>
                  <a:lnTo>
                    <a:pt x="12508" y="105495"/>
                  </a:lnTo>
                  <a:lnTo>
                    <a:pt x="13063" y="106236"/>
                  </a:lnTo>
                  <a:lnTo>
                    <a:pt x="13598" y="106956"/>
                  </a:lnTo>
                  <a:lnTo>
                    <a:pt x="14154" y="107676"/>
                  </a:lnTo>
                  <a:lnTo>
                    <a:pt x="14730" y="108396"/>
                  </a:lnTo>
                  <a:lnTo>
                    <a:pt x="15306" y="109095"/>
                  </a:lnTo>
                  <a:lnTo>
                    <a:pt x="15902" y="109795"/>
                  </a:lnTo>
                  <a:lnTo>
                    <a:pt x="16499" y="110474"/>
                  </a:lnTo>
                  <a:lnTo>
                    <a:pt x="17116" y="111152"/>
                  </a:lnTo>
                  <a:lnTo>
                    <a:pt x="17733" y="111831"/>
                  </a:lnTo>
                  <a:lnTo>
                    <a:pt x="18350" y="112490"/>
                  </a:lnTo>
                  <a:lnTo>
                    <a:pt x="18988" y="113148"/>
                  </a:lnTo>
                  <a:lnTo>
                    <a:pt x="19626" y="113806"/>
                  </a:lnTo>
                  <a:lnTo>
                    <a:pt x="20284" y="114444"/>
                  </a:lnTo>
                  <a:lnTo>
                    <a:pt x="20943" y="115061"/>
                  </a:lnTo>
                  <a:lnTo>
                    <a:pt x="21621" y="115678"/>
                  </a:lnTo>
                  <a:lnTo>
                    <a:pt x="22300" y="116296"/>
                  </a:lnTo>
                  <a:lnTo>
                    <a:pt x="23000" y="116892"/>
                  </a:lnTo>
                  <a:lnTo>
                    <a:pt x="23699" y="117489"/>
                  </a:lnTo>
                  <a:lnTo>
                    <a:pt x="24460" y="118126"/>
                  </a:lnTo>
                  <a:lnTo>
                    <a:pt x="25201" y="118785"/>
                  </a:lnTo>
                  <a:lnTo>
                    <a:pt x="25942" y="119443"/>
                  </a:lnTo>
                  <a:lnTo>
                    <a:pt x="26662" y="120122"/>
                  </a:lnTo>
                  <a:lnTo>
                    <a:pt x="27361" y="120801"/>
                  </a:lnTo>
                  <a:lnTo>
                    <a:pt x="28061" y="121500"/>
                  </a:lnTo>
                  <a:lnTo>
                    <a:pt x="28719" y="122200"/>
                  </a:lnTo>
                  <a:lnTo>
                    <a:pt x="29398" y="122920"/>
                  </a:lnTo>
                  <a:lnTo>
                    <a:pt x="30036" y="123640"/>
                  </a:lnTo>
                  <a:lnTo>
                    <a:pt x="30673" y="124380"/>
                  </a:lnTo>
                  <a:lnTo>
                    <a:pt x="31290" y="125121"/>
                  </a:lnTo>
                  <a:lnTo>
                    <a:pt x="31887" y="125862"/>
                  </a:lnTo>
                  <a:lnTo>
                    <a:pt x="32463" y="126623"/>
                  </a:lnTo>
                  <a:lnTo>
                    <a:pt x="33039" y="127405"/>
                  </a:lnTo>
                  <a:lnTo>
                    <a:pt x="33595" y="128186"/>
                  </a:lnTo>
                  <a:lnTo>
                    <a:pt x="34129" y="128968"/>
                  </a:lnTo>
                  <a:lnTo>
                    <a:pt x="34664" y="129770"/>
                  </a:lnTo>
                  <a:lnTo>
                    <a:pt x="35179" y="130573"/>
                  </a:lnTo>
                  <a:lnTo>
                    <a:pt x="35672" y="131375"/>
                  </a:lnTo>
                  <a:lnTo>
                    <a:pt x="36145" y="132198"/>
                  </a:lnTo>
                  <a:lnTo>
                    <a:pt x="36598" y="133041"/>
                  </a:lnTo>
                  <a:lnTo>
                    <a:pt x="37051" y="133864"/>
                  </a:lnTo>
                  <a:lnTo>
                    <a:pt x="37483" y="134708"/>
                  </a:lnTo>
                  <a:lnTo>
                    <a:pt x="37894" y="135572"/>
                  </a:lnTo>
                  <a:lnTo>
                    <a:pt x="38285" y="136436"/>
                  </a:lnTo>
                  <a:lnTo>
                    <a:pt x="38676" y="137300"/>
                  </a:lnTo>
                  <a:lnTo>
                    <a:pt x="39026" y="138164"/>
                  </a:lnTo>
                  <a:lnTo>
                    <a:pt x="39375" y="139049"/>
                  </a:lnTo>
                  <a:lnTo>
                    <a:pt x="39704" y="139933"/>
                  </a:lnTo>
                  <a:lnTo>
                    <a:pt x="40034" y="140818"/>
                  </a:lnTo>
                  <a:lnTo>
                    <a:pt x="40322" y="141723"/>
                  </a:lnTo>
                  <a:lnTo>
                    <a:pt x="40610" y="142628"/>
                  </a:lnTo>
                  <a:lnTo>
                    <a:pt x="93275" y="142628"/>
                  </a:lnTo>
                  <a:lnTo>
                    <a:pt x="93542" y="141723"/>
                  </a:lnTo>
                  <a:lnTo>
                    <a:pt x="93851" y="140818"/>
                  </a:lnTo>
                  <a:lnTo>
                    <a:pt x="94159" y="139933"/>
                  </a:lnTo>
                  <a:lnTo>
                    <a:pt x="94488" y="139049"/>
                  </a:lnTo>
                  <a:lnTo>
                    <a:pt x="94838" y="138164"/>
                  </a:lnTo>
                  <a:lnTo>
                    <a:pt x="95188" y="137300"/>
                  </a:lnTo>
                  <a:lnTo>
                    <a:pt x="95579" y="136436"/>
                  </a:lnTo>
                  <a:lnTo>
                    <a:pt x="95970" y="135572"/>
                  </a:lnTo>
                  <a:lnTo>
                    <a:pt x="96381" y="134708"/>
                  </a:lnTo>
                  <a:lnTo>
                    <a:pt x="96813" y="133864"/>
                  </a:lnTo>
                  <a:lnTo>
                    <a:pt x="97245" y="133041"/>
                  </a:lnTo>
                  <a:lnTo>
                    <a:pt x="97698" y="132198"/>
                  </a:lnTo>
                  <a:lnTo>
                    <a:pt x="98171" y="131375"/>
                  </a:lnTo>
                  <a:lnTo>
                    <a:pt x="98665" y="130573"/>
                  </a:lnTo>
                  <a:lnTo>
                    <a:pt x="99158" y="129770"/>
                  </a:lnTo>
                  <a:lnTo>
                    <a:pt x="99673" y="128968"/>
                  </a:lnTo>
                  <a:lnTo>
                    <a:pt x="100187" y="128186"/>
                  </a:lnTo>
                  <a:lnTo>
                    <a:pt x="100742" y="127405"/>
                  </a:lnTo>
                  <a:lnTo>
                    <a:pt x="101298" y="126623"/>
                  </a:lnTo>
                  <a:lnTo>
                    <a:pt x="101853" y="125862"/>
                  </a:lnTo>
                  <a:lnTo>
                    <a:pt x="102450" y="125121"/>
                  </a:lnTo>
                  <a:lnTo>
                    <a:pt x="103046" y="124380"/>
                  </a:lnTo>
                  <a:lnTo>
                    <a:pt x="103643" y="123640"/>
                  </a:lnTo>
                  <a:lnTo>
                    <a:pt x="104281" y="122920"/>
                  </a:lnTo>
                  <a:lnTo>
                    <a:pt x="104898" y="122200"/>
                  </a:lnTo>
                  <a:lnTo>
                    <a:pt x="105556" y="121500"/>
                  </a:lnTo>
                  <a:lnTo>
                    <a:pt x="106215" y="120801"/>
                  </a:lnTo>
                  <a:lnTo>
                    <a:pt x="106894" y="120122"/>
                  </a:lnTo>
                  <a:lnTo>
                    <a:pt x="107572" y="119443"/>
                  </a:lnTo>
                  <a:lnTo>
                    <a:pt x="108272" y="118785"/>
                  </a:lnTo>
                  <a:lnTo>
                    <a:pt x="108971" y="118126"/>
                  </a:lnTo>
                  <a:lnTo>
                    <a:pt x="109691" y="117489"/>
                  </a:lnTo>
                  <a:lnTo>
                    <a:pt x="111029" y="116337"/>
                  </a:lnTo>
                  <a:lnTo>
                    <a:pt x="112345" y="115164"/>
                  </a:lnTo>
                  <a:lnTo>
                    <a:pt x="113621" y="113930"/>
                  </a:lnTo>
                  <a:lnTo>
                    <a:pt x="114876" y="112675"/>
                  </a:lnTo>
                  <a:lnTo>
                    <a:pt x="116089" y="111379"/>
                  </a:lnTo>
                  <a:lnTo>
                    <a:pt x="117262" y="110062"/>
                  </a:lnTo>
                  <a:lnTo>
                    <a:pt x="118393" y="108704"/>
                  </a:lnTo>
                  <a:lnTo>
                    <a:pt x="119504" y="107326"/>
                  </a:lnTo>
                  <a:lnTo>
                    <a:pt x="120574" y="105906"/>
                  </a:lnTo>
                  <a:lnTo>
                    <a:pt x="121603" y="104466"/>
                  </a:lnTo>
                  <a:lnTo>
                    <a:pt x="122611" y="102985"/>
                  </a:lnTo>
                  <a:lnTo>
                    <a:pt x="123557" y="101483"/>
                  </a:lnTo>
                  <a:lnTo>
                    <a:pt x="124462" y="99961"/>
                  </a:lnTo>
                  <a:lnTo>
                    <a:pt x="125347" y="98398"/>
                  </a:lnTo>
                  <a:lnTo>
                    <a:pt x="126170" y="96814"/>
                  </a:lnTo>
                  <a:lnTo>
                    <a:pt x="126972" y="95209"/>
                  </a:lnTo>
                  <a:lnTo>
                    <a:pt x="127713" y="93584"/>
                  </a:lnTo>
                  <a:lnTo>
                    <a:pt x="128412" y="91917"/>
                  </a:lnTo>
                  <a:lnTo>
                    <a:pt x="129091" y="90251"/>
                  </a:lnTo>
                  <a:lnTo>
                    <a:pt x="129400" y="89407"/>
                  </a:lnTo>
                  <a:lnTo>
                    <a:pt x="129708" y="88543"/>
                  </a:lnTo>
                  <a:lnTo>
                    <a:pt x="129996" y="87679"/>
                  </a:lnTo>
                  <a:lnTo>
                    <a:pt x="130264" y="86836"/>
                  </a:lnTo>
                  <a:lnTo>
                    <a:pt x="130531" y="85951"/>
                  </a:lnTo>
                  <a:lnTo>
                    <a:pt x="130798" y="85087"/>
                  </a:lnTo>
                  <a:lnTo>
                    <a:pt x="131045" y="84203"/>
                  </a:lnTo>
                  <a:lnTo>
                    <a:pt x="131272" y="83339"/>
                  </a:lnTo>
                  <a:lnTo>
                    <a:pt x="131498" y="82433"/>
                  </a:lnTo>
                  <a:lnTo>
                    <a:pt x="131704" y="81549"/>
                  </a:lnTo>
                  <a:lnTo>
                    <a:pt x="131909" y="80664"/>
                  </a:lnTo>
                  <a:lnTo>
                    <a:pt x="132095" y="79759"/>
                  </a:lnTo>
                  <a:lnTo>
                    <a:pt x="132259" y="78854"/>
                  </a:lnTo>
                  <a:lnTo>
                    <a:pt x="132424" y="77949"/>
                  </a:lnTo>
                  <a:lnTo>
                    <a:pt x="132568" y="77023"/>
                  </a:lnTo>
                  <a:lnTo>
                    <a:pt x="132712" y="76118"/>
                  </a:lnTo>
                  <a:lnTo>
                    <a:pt x="132835" y="75192"/>
                  </a:lnTo>
                  <a:lnTo>
                    <a:pt x="132938" y="74266"/>
                  </a:lnTo>
                  <a:lnTo>
                    <a:pt x="133041" y="73340"/>
                  </a:lnTo>
                  <a:lnTo>
                    <a:pt x="133123" y="72415"/>
                  </a:lnTo>
                  <a:lnTo>
                    <a:pt x="133205" y="71489"/>
                  </a:lnTo>
                  <a:lnTo>
                    <a:pt x="133267" y="70543"/>
                  </a:lnTo>
                  <a:lnTo>
                    <a:pt x="133308" y="69596"/>
                  </a:lnTo>
                  <a:lnTo>
                    <a:pt x="133349" y="68650"/>
                  </a:lnTo>
                  <a:lnTo>
                    <a:pt x="133370" y="67704"/>
                  </a:lnTo>
                  <a:lnTo>
                    <a:pt x="133370" y="66757"/>
                  </a:lnTo>
                  <a:lnTo>
                    <a:pt x="133349" y="65009"/>
                  </a:lnTo>
                  <a:lnTo>
                    <a:pt x="133288" y="63239"/>
                  </a:lnTo>
                  <a:lnTo>
                    <a:pt x="133164" y="61511"/>
                  </a:lnTo>
                  <a:lnTo>
                    <a:pt x="133000" y="59783"/>
                  </a:lnTo>
                  <a:lnTo>
                    <a:pt x="132815" y="58055"/>
                  </a:lnTo>
                  <a:lnTo>
                    <a:pt x="132568" y="56368"/>
                  </a:lnTo>
                  <a:lnTo>
                    <a:pt x="132280" y="54681"/>
                  </a:lnTo>
                  <a:lnTo>
                    <a:pt x="131951" y="52994"/>
                  </a:lnTo>
                  <a:lnTo>
                    <a:pt x="131580" y="51328"/>
                  </a:lnTo>
                  <a:lnTo>
                    <a:pt x="131169" y="49682"/>
                  </a:lnTo>
                  <a:lnTo>
                    <a:pt x="130716" y="48057"/>
                  </a:lnTo>
                  <a:lnTo>
                    <a:pt x="130222" y="46452"/>
                  </a:lnTo>
                  <a:lnTo>
                    <a:pt x="129688" y="44848"/>
                  </a:lnTo>
                  <a:lnTo>
                    <a:pt x="129112" y="43264"/>
                  </a:lnTo>
                  <a:lnTo>
                    <a:pt x="128494" y="41721"/>
                  </a:lnTo>
                  <a:lnTo>
                    <a:pt x="127857" y="40178"/>
                  </a:lnTo>
                  <a:lnTo>
                    <a:pt x="127178" y="38655"/>
                  </a:lnTo>
                  <a:lnTo>
                    <a:pt x="126458" y="37154"/>
                  </a:lnTo>
                  <a:lnTo>
                    <a:pt x="125697" y="35672"/>
                  </a:lnTo>
                  <a:lnTo>
                    <a:pt x="124915" y="34212"/>
                  </a:lnTo>
                  <a:lnTo>
                    <a:pt x="124071" y="32772"/>
                  </a:lnTo>
                  <a:lnTo>
                    <a:pt x="123207" y="31352"/>
                  </a:lnTo>
                  <a:lnTo>
                    <a:pt x="122323" y="29953"/>
                  </a:lnTo>
                  <a:lnTo>
                    <a:pt x="121397" y="28596"/>
                  </a:lnTo>
                  <a:lnTo>
                    <a:pt x="120430" y="27258"/>
                  </a:lnTo>
                  <a:lnTo>
                    <a:pt x="119443" y="25921"/>
                  </a:lnTo>
                  <a:lnTo>
                    <a:pt x="118414" y="24625"/>
                  </a:lnTo>
                  <a:lnTo>
                    <a:pt x="117365" y="23370"/>
                  </a:lnTo>
                  <a:lnTo>
                    <a:pt x="116274" y="22115"/>
                  </a:lnTo>
                  <a:lnTo>
                    <a:pt x="115164" y="20902"/>
                  </a:lnTo>
                  <a:lnTo>
                    <a:pt x="114012" y="19729"/>
                  </a:lnTo>
                  <a:lnTo>
                    <a:pt x="112839" y="18556"/>
                  </a:lnTo>
                  <a:lnTo>
                    <a:pt x="111625" y="17445"/>
                  </a:lnTo>
                  <a:lnTo>
                    <a:pt x="110391" y="16334"/>
                  </a:lnTo>
                  <a:lnTo>
                    <a:pt x="109136" y="15265"/>
                  </a:lnTo>
                  <a:lnTo>
                    <a:pt x="107860" y="14236"/>
                  </a:lnTo>
                  <a:lnTo>
                    <a:pt x="106544" y="13228"/>
                  </a:lnTo>
                  <a:lnTo>
                    <a:pt x="105207" y="12241"/>
                  </a:lnTo>
                  <a:lnTo>
                    <a:pt x="103849" y="11315"/>
                  </a:lnTo>
                  <a:lnTo>
                    <a:pt x="102470" y="10389"/>
                  </a:lnTo>
                  <a:lnTo>
                    <a:pt x="101051" y="9525"/>
                  </a:lnTo>
                  <a:lnTo>
                    <a:pt x="99611" y="8682"/>
                  </a:lnTo>
                  <a:lnTo>
                    <a:pt x="98171" y="7879"/>
                  </a:lnTo>
                  <a:lnTo>
                    <a:pt x="96690" y="7097"/>
                  </a:lnTo>
                  <a:lnTo>
                    <a:pt x="95188" y="6377"/>
                  </a:lnTo>
                  <a:lnTo>
                    <a:pt x="93666" y="5678"/>
                  </a:lnTo>
                  <a:lnTo>
                    <a:pt x="92123" y="5020"/>
                  </a:lnTo>
                  <a:lnTo>
                    <a:pt x="90559" y="4382"/>
                  </a:lnTo>
                  <a:lnTo>
                    <a:pt x="88975" y="3806"/>
                  </a:lnTo>
                  <a:lnTo>
                    <a:pt x="87391" y="3250"/>
                  </a:lnTo>
                  <a:lnTo>
                    <a:pt x="85766" y="2757"/>
                  </a:lnTo>
                  <a:lnTo>
                    <a:pt x="84120" y="2284"/>
                  </a:lnTo>
                  <a:lnTo>
                    <a:pt x="82474" y="1872"/>
                  </a:lnTo>
                  <a:lnTo>
                    <a:pt x="80808" y="1481"/>
                  </a:lnTo>
                  <a:lnTo>
                    <a:pt x="79121" y="1152"/>
                  </a:lnTo>
                  <a:lnTo>
                    <a:pt x="77413" y="843"/>
                  </a:lnTo>
                  <a:lnTo>
                    <a:pt x="75706" y="597"/>
                  </a:lnTo>
                  <a:lnTo>
                    <a:pt x="73978" y="391"/>
                  </a:lnTo>
                  <a:lnTo>
                    <a:pt x="72229" y="226"/>
                  </a:lnTo>
                  <a:lnTo>
                    <a:pt x="70460" y="103"/>
                  </a:lnTo>
                  <a:lnTo>
                    <a:pt x="68691" y="21"/>
                  </a:lnTo>
                  <a:lnTo>
                    <a:pt x="6692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2142875" y="238125"/>
              <a:ext cx="3334250" cy="3565725"/>
            </a:xfrm>
            <a:custGeom>
              <a:rect b="b" l="l" r="r" t="t"/>
              <a:pathLst>
                <a:path extrusionOk="0" fill="none" h="142629" w="133370">
                  <a:moveTo>
                    <a:pt x="93275" y="142628"/>
                  </a:moveTo>
                  <a:lnTo>
                    <a:pt x="93275" y="142628"/>
                  </a:lnTo>
                  <a:lnTo>
                    <a:pt x="93542" y="141723"/>
                  </a:lnTo>
                  <a:lnTo>
                    <a:pt x="93851" y="140818"/>
                  </a:lnTo>
                  <a:lnTo>
                    <a:pt x="94159" y="139933"/>
                  </a:lnTo>
                  <a:lnTo>
                    <a:pt x="94488" y="139049"/>
                  </a:lnTo>
                  <a:lnTo>
                    <a:pt x="94838" y="138164"/>
                  </a:lnTo>
                  <a:lnTo>
                    <a:pt x="95188" y="137300"/>
                  </a:lnTo>
                  <a:lnTo>
                    <a:pt x="95579" y="136436"/>
                  </a:lnTo>
                  <a:lnTo>
                    <a:pt x="95970" y="135572"/>
                  </a:lnTo>
                  <a:lnTo>
                    <a:pt x="96381" y="134708"/>
                  </a:lnTo>
                  <a:lnTo>
                    <a:pt x="96813" y="133864"/>
                  </a:lnTo>
                  <a:lnTo>
                    <a:pt x="97245" y="133041"/>
                  </a:lnTo>
                  <a:lnTo>
                    <a:pt x="97698" y="132198"/>
                  </a:lnTo>
                  <a:lnTo>
                    <a:pt x="98171" y="131375"/>
                  </a:lnTo>
                  <a:lnTo>
                    <a:pt x="98665" y="130573"/>
                  </a:lnTo>
                  <a:lnTo>
                    <a:pt x="99158" y="129770"/>
                  </a:lnTo>
                  <a:lnTo>
                    <a:pt x="99673" y="128968"/>
                  </a:lnTo>
                  <a:lnTo>
                    <a:pt x="100187" y="128186"/>
                  </a:lnTo>
                  <a:lnTo>
                    <a:pt x="100742" y="127405"/>
                  </a:lnTo>
                  <a:lnTo>
                    <a:pt x="101298" y="126623"/>
                  </a:lnTo>
                  <a:lnTo>
                    <a:pt x="101853" y="125862"/>
                  </a:lnTo>
                  <a:lnTo>
                    <a:pt x="102450" y="125121"/>
                  </a:lnTo>
                  <a:lnTo>
                    <a:pt x="103046" y="124380"/>
                  </a:lnTo>
                  <a:lnTo>
                    <a:pt x="103643" y="123640"/>
                  </a:lnTo>
                  <a:lnTo>
                    <a:pt x="104281" y="122920"/>
                  </a:lnTo>
                  <a:lnTo>
                    <a:pt x="104898" y="122200"/>
                  </a:lnTo>
                  <a:lnTo>
                    <a:pt x="105556" y="121500"/>
                  </a:lnTo>
                  <a:lnTo>
                    <a:pt x="106215" y="120801"/>
                  </a:lnTo>
                  <a:lnTo>
                    <a:pt x="106894" y="120122"/>
                  </a:lnTo>
                  <a:lnTo>
                    <a:pt x="107572" y="119443"/>
                  </a:lnTo>
                  <a:lnTo>
                    <a:pt x="108272" y="118785"/>
                  </a:lnTo>
                  <a:lnTo>
                    <a:pt x="108971" y="118126"/>
                  </a:lnTo>
                  <a:lnTo>
                    <a:pt x="109691" y="117489"/>
                  </a:lnTo>
                  <a:lnTo>
                    <a:pt x="109691" y="117489"/>
                  </a:lnTo>
                  <a:lnTo>
                    <a:pt x="111029" y="116337"/>
                  </a:lnTo>
                  <a:lnTo>
                    <a:pt x="112345" y="115164"/>
                  </a:lnTo>
                  <a:lnTo>
                    <a:pt x="113621" y="113930"/>
                  </a:lnTo>
                  <a:lnTo>
                    <a:pt x="114876" y="112675"/>
                  </a:lnTo>
                  <a:lnTo>
                    <a:pt x="116089" y="111379"/>
                  </a:lnTo>
                  <a:lnTo>
                    <a:pt x="117262" y="110062"/>
                  </a:lnTo>
                  <a:lnTo>
                    <a:pt x="118393" y="108704"/>
                  </a:lnTo>
                  <a:lnTo>
                    <a:pt x="119504" y="107326"/>
                  </a:lnTo>
                  <a:lnTo>
                    <a:pt x="120574" y="105906"/>
                  </a:lnTo>
                  <a:lnTo>
                    <a:pt x="121603" y="104466"/>
                  </a:lnTo>
                  <a:lnTo>
                    <a:pt x="122611" y="102985"/>
                  </a:lnTo>
                  <a:lnTo>
                    <a:pt x="123557" y="101483"/>
                  </a:lnTo>
                  <a:lnTo>
                    <a:pt x="124462" y="99961"/>
                  </a:lnTo>
                  <a:lnTo>
                    <a:pt x="125347" y="98398"/>
                  </a:lnTo>
                  <a:lnTo>
                    <a:pt x="126170" y="96814"/>
                  </a:lnTo>
                  <a:lnTo>
                    <a:pt x="126972" y="95209"/>
                  </a:lnTo>
                  <a:lnTo>
                    <a:pt x="127713" y="93584"/>
                  </a:lnTo>
                  <a:lnTo>
                    <a:pt x="128412" y="91917"/>
                  </a:lnTo>
                  <a:lnTo>
                    <a:pt x="129091" y="90251"/>
                  </a:lnTo>
                  <a:lnTo>
                    <a:pt x="129400" y="89407"/>
                  </a:lnTo>
                  <a:lnTo>
                    <a:pt x="129708" y="88543"/>
                  </a:lnTo>
                  <a:lnTo>
                    <a:pt x="129996" y="87679"/>
                  </a:lnTo>
                  <a:lnTo>
                    <a:pt x="130264" y="86836"/>
                  </a:lnTo>
                  <a:lnTo>
                    <a:pt x="130531" y="85951"/>
                  </a:lnTo>
                  <a:lnTo>
                    <a:pt x="130798" y="85087"/>
                  </a:lnTo>
                  <a:lnTo>
                    <a:pt x="131045" y="84203"/>
                  </a:lnTo>
                  <a:lnTo>
                    <a:pt x="131272" y="83339"/>
                  </a:lnTo>
                  <a:lnTo>
                    <a:pt x="131498" y="82433"/>
                  </a:lnTo>
                  <a:lnTo>
                    <a:pt x="131704" y="81549"/>
                  </a:lnTo>
                  <a:lnTo>
                    <a:pt x="131909" y="80664"/>
                  </a:lnTo>
                  <a:lnTo>
                    <a:pt x="132095" y="79759"/>
                  </a:lnTo>
                  <a:lnTo>
                    <a:pt x="132259" y="78854"/>
                  </a:lnTo>
                  <a:lnTo>
                    <a:pt x="132424" y="77949"/>
                  </a:lnTo>
                  <a:lnTo>
                    <a:pt x="132568" y="77023"/>
                  </a:lnTo>
                  <a:lnTo>
                    <a:pt x="132712" y="76118"/>
                  </a:lnTo>
                  <a:lnTo>
                    <a:pt x="132835" y="75192"/>
                  </a:lnTo>
                  <a:lnTo>
                    <a:pt x="132938" y="74266"/>
                  </a:lnTo>
                  <a:lnTo>
                    <a:pt x="133041" y="73340"/>
                  </a:lnTo>
                  <a:lnTo>
                    <a:pt x="133123" y="72415"/>
                  </a:lnTo>
                  <a:lnTo>
                    <a:pt x="133205" y="71489"/>
                  </a:lnTo>
                  <a:lnTo>
                    <a:pt x="133267" y="70543"/>
                  </a:lnTo>
                  <a:lnTo>
                    <a:pt x="133308" y="69596"/>
                  </a:lnTo>
                  <a:lnTo>
                    <a:pt x="133349" y="68650"/>
                  </a:lnTo>
                  <a:lnTo>
                    <a:pt x="133370" y="67704"/>
                  </a:lnTo>
                  <a:lnTo>
                    <a:pt x="133370" y="66757"/>
                  </a:lnTo>
                  <a:lnTo>
                    <a:pt x="133370" y="66757"/>
                  </a:lnTo>
                  <a:lnTo>
                    <a:pt x="133349" y="65009"/>
                  </a:lnTo>
                  <a:lnTo>
                    <a:pt x="133288" y="63239"/>
                  </a:lnTo>
                  <a:lnTo>
                    <a:pt x="133164" y="61511"/>
                  </a:lnTo>
                  <a:lnTo>
                    <a:pt x="133000" y="59783"/>
                  </a:lnTo>
                  <a:lnTo>
                    <a:pt x="132815" y="58055"/>
                  </a:lnTo>
                  <a:lnTo>
                    <a:pt x="132568" y="56368"/>
                  </a:lnTo>
                  <a:lnTo>
                    <a:pt x="132280" y="54681"/>
                  </a:lnTo>
                  <a:lnTo>
                    <a:pt x="131951" y="52994"/>
                  </a:lnTo>
                  <a:lnTo>
                    <a:pt x="131580" y="51328"/>
                  </a:lnTo>
                  <a:lnTo>
                    <a:pt x="131169" y="49682"/>
                  </a:lnTo>
                  <a:lnTo>
                    <a:pt x="130716" y="48057"/>
                  </a:lnTo>
                  <a:lnTo>
                    <a:pt x="130222" y="46452"/>
                  </a:lnTo>
                  <a:lnTo>
                    <a:pt x="129688" y="44848"/>
                  </a:lnTo>
                  <a:lnTo>
                    <a:pt x="129112" y="43264"/>
                  </a:lnTo>
                  <a:lnTo>
                    <a:pt x="128494" y="41721"/>
                  </a:lnTo>
                  <a:lnTo>
                    <a:pt x="127857" y="40178"/>
                  </a:lnTo>
                  <a:lnTo>
                    <a:pt x="127178" y="38655"/>
                  </a:lnTo>
                  <a:lnTo>
                    <a:pt x="126458" y="37154"/>
                  </a:lnTo>
                  <a:lnTo>
                    <a:pt x="125697" y="35672"/>
                  </a:lnTo>
                  <a:lnTo>
                    <a:pt x="124915" y="34212"/>
                  </a:lnTo>
                  <a:lnTo>
                    <a:pt x="124071" y="32772"/>
                  </a:lnTo>
                  <a:lnTo>
                    <a:pt x="123207" y="31352"/>
                  </a:lnTo>
                  <a:lnTo>
                    <a:pt x="122323" y="29953"/>
                  </a:lnTo>
                  <a:lnTo>
                    <a:pt x="121397" y="28596"/>
                  </a:lnTo>
                  <a:lnTo>
                    <a:pt x="120430" y="27258"/>
                  </a:lnTo>
                  <a:lnTo>
                    <a:pt x="119443" y="25921"/>
                  </a:lnTo>
                  <a:lnTo>
                    <a:pt x="118414" y="24625"/>
                  </a:lnTo>
                  <a:lnTo>
                    <a:pt x="117365" y="23370"/>
                  </a:lnTo>
                  <a:lnTo>
                    <a:pt x="116274" y="22115"/>
                  </a:lnTo>
                  <a:lnTo>
                    <a:pt x="115164" y="20902"/>
                  </a:lnTo>
                  <a:lnTo>
                    <a:pt x="114012" y="19729"/>
                  </a:lnTo>
                  <a:lnTo>
                    <a:pt x="112839" y="18556"/>
                  </a:lnTo>
                  <a:lnTo>
                    <a:pt x="111625" y="17445"/>
                  </a:lnTo>
                  <a:lnTo>
                    <a:pt x="110391" y="16334"/>
                  </a:lnTo>
                  <a:lnTo>
                    <a:pt x="109136" y="15265"/>
                  </a:lnTo>
                  <a:lnTo>
                    <a:pt x="107860" y="14236"/>
                  </a:lnTo>
                  <a:lnTo>
                    <a:pt x="106544" y="13228"/>
                  </a:lnTo>
                  <a:lnTo>
                    <a:pt x="105207" y="12241"/>
                  </a:lnTo>
                  <a:lnTo>
                    <a:pt x="103849" y="11315"/>
                  </a:lnTo>
                  <a:lnTo>
                    <a:pt x="102470" y="10389"/>
                  </a:lnTo>
                  <a:lnTo>
                    <a:pt x="101051" y="9525"/>
                  </a:lnTo>
                  <a:lnTo>
                    <a:pt x="99611" y="8682"/>
                  </a:lnTo>
                  <a:lnTo>
                    <a:pt x="98171" y="7879"/>
                  </a:lnTo>
                  <a:lnTo>
                    <a:pt x="96690" y="7097"/>
                  </a:lnTo>
                  <a:lnTo>
                    <a:pt x="95188" y="6377"/>
                  </a:lnTo>
                  <a:lnTo>
                    <a:pt x="93666" y="5678"/>
                  </a:lnTo>
                  <a:lnTo>
                    <a:pt x="92123" y="5020"/>
                  </a:lnTo>
                  <a:lnTo>
                    <a:pt x="90559" y="4382"/>
                  </a:lnTo>
                  <a:lnTo>
                    <a:pt x="88975" y="3806"/>
                  </a:lnTo>
                  <a:lnTo>
                    <a:pt x="87391" y="3250"/>
                  </a:lnTo>
                  <a:lnTo>
                    <a:pt x="85766" y="2757"/>
                  </a:lnTo>
                  <a:lnTo>
                    <a:pt x="84120" y="2284"/>
                  </a:lnTo>
                  <a:lnTo>
                    <a:pt x="82474" y="1872"/>
                  </a:lnTo>
                  <a:lnTo>
                    <a:pt x="80808" y="1481"/>
                  </a:lnTo>
                  <a:lnTo>
                    <a:pt x="79121" y="1152"/>
                  </a:lnTo>
                  <a:lnTo>
                    <a:pt x="77413" y="843"/>
                  </a:lnTo>
                  <a:lnTo>
                    <a:pt x="75706" y="597"/>
                  </a:lnTo>
                  <a:lnTo>
                    <a:pt x="73978" y="391"/>
                  </a:lnTo>
                  <a:lnTo>
                    <a:pt x="72229" y="226"/>
                  </a:lnTo>
                  <a:lnTo>
                    <a:pt x="70460" y="103"/>
                  </a:lnTo>
                  <a:lnTo>
                    <a:pt x="68691" y="21"/>
                  </a:lnTo>
                  <a:lnTo>
                    <a:pt x="66922" y="0"/>
                  </a:lnTo>
                  <a:lnTo>
                    <a:pt x="65111" y="21"/>
                  </a:lnTo>
                  <a:lnTo>
                    <a:pt x="63301" y="82"/>
                  </a:lnTo>
                  <a:lnTo>
                    <a:pt x="63301" y="82"/>
                  </a:lnTo>
                  <a:lnTo>
                    <a:pt x="61717" y="165"/>
                  </a:lnTo>
                  <a:lnTo>
                    <a:pt x="60112" y="309"/>
                  </a:lnTo>
                  <a:lnTo>
                    <a:pt x="58528" y="473"/>
                  </a:lnTo>
                  <a:lnTo>
                    <a:pt x="56965" y="679"/>
                  </a:lnTo>
                  <a:lnTo>
                    <a:pt x="55401" y="926"/>
                  </a:lnTo>
                  <a:lnTo>
                    <a:pt x="53838" y="1193"/>
                  </a:lnTo>
                  <a:lnTo>
                    <a:pt x="52315" y="1522"/>
                  </a:lnTo>
                  <a:lnTo>
                    <a:pt x="50772" y="1872"/>
                  </a:lnTo>
                  <a:lnTo>
                    <a:pt x="49271" y="2263"/>
                  </a:lnTo>
                  <a:lnTo>
                    <a:pt x="47769" y="2695"/>
                  </a:lnTo>
                  <a:lnTo>
                    <a:pt x="46288" y="3168"/>
                  </a:lnTo>
                  <a:lnTo>
                    <a:pt x="44806" y="3662"/>
                  </a:lnTo>
                  <a:lnTo>
                    <a:pt x="43366" y="4197"/>
                  </a:lnTo>
                  <a:lnTo>
                    <a:pt x="41926" y="4752"/>
                  </a:lnTo>
                  <a:lnTo>
                    <a:pt x="40486" y="5349"/>
                  </a:lnTo>
                  <a:lnTo>
                    <a:pt x="39087" y="5987"/>
                  </a:lnTo>
                  <a:lnTo>
                    <a:pt x="37688" y="6645"/>
                  </a:lnTo>
                  <a:lnTo>
                    <a:pt x="36310" y="7344"/>
                  </a:lnTo>
                  <a:lnTo>
                    <a:pt x="34952" y="8085"/>
                  </a:lnTo>
                  <a:lnTo>
                    <a:pt x="33615" y="8826"/>
                  </a:lnTo>
                  <a:lnTo>
                    <a:pt x="32298" y="9628"/>
                  </a:lnTo>
                  <a:lnTo>
                    <a:pt x="31002" y="10430"/>
                  </a:lnTo>
                  <a:lnTo>
                    <a:pt x="29727" y="11294"/>
                  </a:lnTo>
                  <a:lnTo>
                    <a:pt x="28472" y="12158"/>
                  </a:lnTo>
                  <a:lnTo>
                    <a:pt x="27217" y="13063"/>
                  </a:lnTo>
                  <a:lnTo>
                    <a:pt x="26003" y="13989"/>
                  </a:lnTo>
                  <a:lnTo>
                    <a:pt x="24810" y="14956"/>
                  </a:lnTo>
                  <a:lnTo>
                    <a:pt x="23638" y="15944"/>
                  </a:lnTo>
                  <a:lnTo>
                    <a:pt x="22485" y="16952"/>
                  </a:lnTo>
                  <a:lnTo>
                    <a:pt x="21354" y="17980"/>
                  </a:lnTo>
                  <a:lnTo>
                    <a:pt x="20243" y="19050"/>
                  </a:lnTo>
                  <a:lnTo>
                    <a:pt x="19153" y="20140"/>
                  </a:lnTo>
                  <a:lnTo>
                    <a:pt x="18104" y="21251"/>
                  </a:lnTo>
                  <a:lnTo>
                    <a:pt x="17075" y="22383"/>
                  </a:lnTo>
                  <a:lnTo>
                    <a:pt x="16067" y="23535"/>
                  </a:lnTo>
                  <a:lnTo>
                    <a:pt x="15079" y="24707"/>
                  </a:lnTo>
                  <a:lnTo>
                    <a:pt x="14133" y="25921"/>
                  </a:lnTo>
                  <a:lnTo>
                    <a:pt x="13187" y="27135"/>
                  </a:lnTo>
                  <a:lnTo>
                    <a:pt x="12302" y="28390"/>
                  </a:lnTo>
                  <a:lnTo>
                    <a:pt x="11418" y="29645"/>
                  </a:lnTo>
                  <a:lnTo>
                    <a:pt x="10574" y="30941"/>
                  </a:lnTo>
                  <a:lnTo>
                    <a:pt x="9751" y="32237"/>
                  </a:lnTo>
                  <a:lnTo>
                    <a:pt x="8970" y="33554"/>
                  </a:lnTo>
                  <a:lnTo>
                    <a:pt x="8208" y="34911"/>
                  </a:lnTo>
                  <a:lnTo>
                    <a:pt x="7488" y="36269"/>
                  </a:lnTo>
                  <a:lnTo>
                    <a:pt x="6789" y="37647"/>
                  </a:lnTo>
                  <a:lnTo>
                    <a:pt x="6131" y="39026"/>
                  </a:lnTo>
                  <a:lnTo>
                    <a:pt x="5493" y="40445"/>
                  </a:lnTo>
                  <a:lnTo>
                    <a:pt x="4876" y="41865"/>
                  </a:lnTo>
                  <a:lnTo>
                    <a:pt x="4320" y="43305"/>
                  </a:lnTo>
                  <a:lnTo>
                    <a:pt x="3785" y="44765"/>
                  </a:lnTo>
                  <a:lnTo>
                    <a:pt x="3271" y="46247"/>
                  </a:lnTo>
                  <a:lnTo>
                    <a:pt x="2798" y="47728"/>
                  </a:lnTo>
                  <a:lnTo>
                    <a:pt x="2366" y="49230"/>
                  </a:lnTo>
                  <a:lnTo>
                    <a:pt x="1975" y="50731"/>
                  </a:lnTo>
                  <a:lnTo>
                    <a:pt x="1605" y="52254"/>
                  </a:lnTo>
                  <a:lnTo>
                    <a:pt x="1275" y="53797"/>
                  </a:lnTo>
                  <a:lnTo>
                    <a:pt x="987" y="55340"/>
                  </a:lnTo>
                  <a:lnTo>
                    <a:pt x="720" y="56903"/>
                  </a:lnTo>
                  <a:lnTo>
                    <a:pt x="514" y="58467"/>
                  </a:lnTo>
                  <a:lnTo>
                    <a:pt x="329" y="60051"/>
                  </a:lnTo>
                  <a:lnTo>
                    <a:pt x="185" y="61635"/>
                  </a:lnTo>
                  <a:lnTo>
                    <a:pt x="82" y="63219"/>
                  </a:lnTo>
                  <a:lnTo>
                    <a:pt x="21" y="64823"/>
                  </a:lnTo>
                  <a:lnTo>
                    <a:pt x="21" y="64823"/>
                  </a:lnTo>
                  <a:lnTo>
                    <a:pt x="0" y="65832"/>
                  </a:lnTo>
                  <a:lnTo>
                    <a:pt x="0" y="66819"/>
                  </a:lnTo>
                  <a:lnTo>
                    <a:pt x="0" y="67806"/>
                  </a:lnTo>
                  <a:lnTo>
                    <a:pt x="41" y="68794"/>
                  </a:lnTo>
                  <a:lnTo>
                    <a:pt x="82" y="69761"/>
                  </a:lnTo>
                  <a:lnTo>
                    <a:pt x="123" y="70748"/>
                  </a:lnTo>
                  <a:lnTo>
                    <a:pt x="206" y="71715"/>
                  </a:lnTo>
                  <a:lnTo>
                    <a:pt x="288" y="72682"/>
                  </a:lnTo>
                  <a:lnTo>
                    <a:pt x="370" y="73649"/>
                  </a:lnTo>
                  <a:lnTo>
                    <a:pt x="473" y="74595"/>
                  </a:lnTo>
                  <a:lnTo>
                    <a:pt x="597" y="75562"/>
                  </a:lnTo>
                  <a:lnTo>
                    <a:pt x="741" y="76509"/>
                  </a:lnTo>
                  <a:lnTo>
                    <a:pt x="885" y="77455"/>
                  </a:lnTo>
                  <a:lnTo>
                    <a:pt x="1049" y="78401"/>
                  </a:lnTo>
                  <a:lnTo>
                    <a:pt x="1214" y="79327"/>
                  </a:lnTo>
                  <a:lnTo>
                    <a:pt x="1399" y="80253"/>
                  </a:lnTo>
                  <a:lnTo>
                    <a:pt x="1605" y="81179"/>
                  </a:lnTo>
                  <a:lnTo>
                    <a:pt x="1810" y="82104"/>
                  </a:lnTo>
                  <a:lnTo>
                    <a:pt x="2037" y="83030"/>
                  </a:lnTo>
                  <a:lnTo>
                    <a:pt x="2284" y="83935"/>
                  </a:lnTo>
                  <a:lnTo>
                    <a:pt x="2530" y="84840"/>
                  </a:lnTo>
                  <a:lnTo>
                    <a:pt x="2777" y="85746"/>
                  </a:lnTo>
                  <a:lnTo>
                    <a:pt x="3065" y="86630"/>
                  </a:lnTo>
                  <a:lnTo>
                    <a:pt x="3353" y="87515"/>
                  </a:lnTo>
                  <a:lnTo>
                    <a:pt x="3641" y="88399"/>
                  </a:lnTo>
                  <a:lnTo>
                    <a:pt x="3950" y="89284"/>
                  </a:lnTo>
                  <a:lnTo>
                    <a:pt x="4279" y="90148"/>
                  </a:lnTo>
                  <a:lnTo>
                    <a:pt x="4608" y="91012"/>
                  </a:lnTo>
                  <a:lnTo>
                    <a:pt x="4958" y="91876"/>
                  </a:lnTo>
                  <a:lnTo>
                    <a:pt x="5308" y="92740"/>
                  </a:lnTo>
                  <a:lnTo>
                    <a:pt x="5678" y="93584"/>
                  </a:lnTo>
                  <a:lnTo>
                    <a:pt x="6048" y="94427"/>
                  </a:lnTo>
                  <a:lnTo>
                    <a:pt x="6439" y="95250"/>
                  </a:lnTo>
                  <a:lnTo>
                    <a:pt x="6851" y="96093"/>
                  </a:lnTo>
                  <a:lnTo>
                    <a:pt x="7262" y="96916"/>
                  </a:lnTo>
                  <a:lnTo>
                    <a:pt x="7694" y="97719"/>
                  </a:lnTo>
                  <a:lnTo>
                    <a:pt x="8126" y="98542"/>
                  </a:lnTo>
                  <a:lnTo>
                    <a:pt x="8558" y="99323"/>
                  </a:lnTo>
                  <a:lnTo>
                    <a:pt x="9031" y="100126"/>
                  </a:lnTo>
                  <a:lnTo>
                    <a:pt x="9484" y="100907"/>
                  </a:lnTo>
                  <a:lnTo>
                    <a:pt x="9978" y="101689"/>
                  </a:lnTo>
                  <a:lnTo>
                    <a:pt x="10451" y="102471"/>
                  </a:lnTo>
                  <a:lnTo>
                    <a:pt x="10965" y="103232"/>
                  </a:lnTo>
                  <a:lnTo>
                    <a:pt x="11459" y="103993"/>
                  </a:lnTo>
                  <a:lnTo>
                    <a:pt x="11994" y="104754"/>
                  </a:lnTo>
                  <a:lnTo>
                    <a:pt x="12508" y="105495"/>
                  </a:lnTo>
                  <a:lnTo>
                    <a:pt x="13063" y="106236"/>
                  </a:lnTo>
                  <a:lnTo>
                    <a:pt x="13598" y="106956"/>
                  </a:lnTo>
                  <a:lnTo>
                    <a:pt x="14154" y="107676"/>
                  </a:lnTo>
                  <a:lnTo>
                    <a:pt x="14730" y="108396"/>
                  </a:lnTo>
                  <a:lnTo>
                    <a:pt x="15306" y="109095"/>
                  </a:lnTo>
                  <a:lnTo>
                    <a:pt x="15902" y="109795"/>
                  </a:lnTo>
                  <a:lnTo>
                    <a:pt x="16499" y="110474"/>
                  </a:lnTo>
                  <a:lnTo>
                    <a:pt x="17116" y="111152"/>
                  </a:lnTo>
                  <a:lnTo>
                    <a:pt x="17733" y="111831"/>
                  </a:lnTo>
                  <a:lnTo>
                    <a:pt x="18350" y="112490"/>
                  </a:lnTo>
                  <a:lnTo>
                    <a:pt x="18988" y="113148"/>
                  </a:lnTo>
                  <a:lnTo>
                    <a:pt x="19626" y="113806"/>
                  </a:lnTo>
                  <a:lnTo>
                    <a:pt x="20284" y="114444"/>
                  </a:lnTo>
                  <a:lnTo>
                    <a:pt x="20943" y="115061"/>
                  </a:lnTo>
                  <a:lnTo>
                    <a:pt x="21621" y="115678"/>
                  </a:lnTo>
                  <a:lnTo>
                    <a:pt x="22300" y="116296"/>
                  </a:lnTo>
                  <a:lnTo>
                    <a:pt x="23000" y="116892"/>
                  </a:lnTo>
                  <a:lnTo>
                    <a:pt x="23699" y="117489"/>
                  </a:lnTo>
                  <a:lnTo>
                    <a:pt x="23699" y="117489"/>
                  </a:lnTo>
                  <a:lnTo>
                    <a:pt x="24460" y="118126"/>
                  </a:lnTo>
                  <a:lnTo>
                    <a:pt x="25201" y="118785"/>
                  </a:lnTo>
                  <a:lnTo>
                    <a:pt x="25942" y="119443"/>
                  </a:lnTo>
                  <a:lnTo>
                    <a:pt x="26662" y="120122"/>
                  </a:lnTo>
                  <a:lnTo>
                    <a:pt x="27361" y="120801"/>
                  </a:lnTo>
                  <a:lnTo>
                    <a:pt x="28061" y="121500"/>
                  </a:lnTo>
                  <a:lnTo>
                    <a:pt x="28719" y="122200"/>
                  </a:lnTo>
                  <a:lnTo>
                    <a:pt x="29398" y="122920"/>
                  </a:lnTo>
                  <a:lnTo>
                    <a:pt x="30036" y="123640"/>
                  </a:lnTo>
                  <a:lnTo>
                    <a:pt x="30673" y="124380"/>
                  </a:lnTo>
                  <a:lnTo>
                    <a:pt x="31290" y="125121"/>
                  </a:lnTo>
                  <a:lnTo>
                    <a:pt x="31887" y="125862"/>
                  </a:lnTo>
                  <a:lnTo>
                    <a:pt x="32463" y="126623"/>
                  </a:lnTo>
                  <a:lnTo>
                    <a:pt x="33039" y="127405"/>
                  </a:lnTo>
                  <a:lnTo>
                    <a:pt x="33595" y="128186"/>
                  </a:lnTo>
                  <a:lnTo>
                    <a:pt x="34129" y="128968"/>
                  </a:lnTo>
                  <a:lnTo>
                    <a:pt x="34664" y="129770"/>
                  </a:lnTo>
                  <a:lnTo>
                    <a:pt x="35179" y="130573"/>
                  </a:lnTo>
                  <a:lnTo>
                    <a:pt x="35672" y="131375"/>
                  </a:lnTo>
                  <a:lnTo>
                    <a:pt x="36145" y="132198"/>
                  </a:lnTo>
                  <a:lnTo>
                    <a:pt x="36598" y="133041"/>
                  </a:lnTo>
                  <a:lnTo>
                    <a:pt x="37051" y="133864"/>
                  </a:lnTo>
                  <a:lnTo>
                    <a:pt x="37483" y="134708"/>
                  </a:lnTo>
                  <a:lnTo>
                    <a:pt x="37894" y="135572"/>
                  </a:lnTo>
                  <a:lnTo>
                    <a:pt x="38285" y="136436"/>
                  </a:lnTo>
                  <a:lnTo>
                    <a:pt x="38676" y="137300"/>
                  </a:lnTo>
                  <a:lnTo>
                    <a:pt x="39026" y="138164"/>
                  </a:lnTo>
                  <a:lnTo>
                    <a:pt x="39375" y="139049"/>
                  </a:lnTo>
                  <a:lnTo>
                    <a:pt x="39704" y="139933"/>
                  </a:lnTo>
                  <a:lnTo>
                    <a:pt x="40034" y="140818"/>
                  </a:lnTo>
                  <a:lnTo>
                    <a:pt x="40322" y="141723"/>
                  </a:lnTo>
                  <a:lnTo>
                    <a:pt x="40610" y="142628"/>
                  </a:lnTo>
                  <a:lnTo>
                    <a:pt x="93275" y="142628"/>
                  </a:lnTo>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3165300" y="1822700"/>
              <a:ext cx="1309450" cy="2005325"/>
            </a:xfrm>
            <a:custGeom>
              <a:rect b="b" l="l" r="r" t="t"/>
              <a:pathLst>
                <a:path extrusionOk="0" h="80213" w="52378">
                  <a:moveTo>
                    <a:pt x="16170" y="0"/>
                  </a:moveTo>
                  <a:lnTo>
                    <a:pt x="15718" y="42"/>
                  </a:lnTo>
                  <a:lnTo>
                    <a:pt x="15265" y="103"/>
                  </a:lnTo>
                  <a:lnTo>
                    <a:pt x="14813" y="186"/>
                  </a:lnTo>
                  <a:lnTo>
                    <a:pt x="14381" y="288"/>
                  </a:lnTo>
                  <a:lnTo>
                    <a:pt x="13949" y="412"/>
                  </a:lnTo>
                  <a:lnTo>
                    <a:pt x="13517" y="556"/>
                  </a:lnTo>
                  <a:lnTo>
                    <a:pt x="13105" y="720"/>
                  </a:lnTo>
                  <a:lnTo>
                    <a:pt x="12714" y="906"/>
                  </a:lnTo>
                  <a:lnTo>
                    <a:pt x="12323" y="1132"/>
                  </a:lnTo>
                  <a:lnTo>
                    <a:pt x="11953" y="1358"/>
                  </a:lnTo>
                  <a:lnTo>
                    <a:pt x="11583" y="1626"/>
                  </a:lnTo>
                  <a:lnTo>
                    <a:pt x="11254" y="1914"/>
                  </a:lnTo>
                  <a:lnTo>
                    <a:pt x="10925" y="2222"/>
                  </a:lnTo>
                  <a:lnTo>
                    <a:pt x="10616" y="2551"/>
                  </a:lnTo>
                  <a:lnTo>
                    <a:pt x="10328" y="2901"/>
                  </a:lnTo>
                  <a:lnTo>
                    <a:pt x="10143" y="3066"/>
                  </a:lnTo>
                  <a:lnTo>
                    <a:pt x="9958" y="3230"/>
                  </a:lnTo>
                  <a:lnTo>
                    <a:pt x="9752" y="3395"/>
                  </a:lnTo>
                  <a:lnTo>
                    <a:pt x="9526" y="3539"/>
                  </a:lnTo>
                  <a:lnTo>
                    <a:pt x="9299" y="3662"/>
                  </a:lnTo>
                  <a:lnTo>
                    <a:pt x="9073" y="3786"/>
                  </a:lnTo>
                  <a:lnTo>
                    <a:pt x="8826" y="3889"/>
                  </a:lnTo>
                  <a:lnTo>
                    <a:pt x="8579" y="3991"/>
                  </a:lnTo>
                  <a:lnTo>
                    <a:pt x="8332" y="4074"/>
                  </a:lnTo>
                  <a:lnTo>
                    <a:pt x="8065" y="4135"/>
                  </a:lnTo>
                  <a:lnTo>
                    <a:pt x="7551" y="4259"/>
                  </a:lnTo>
                  <a:lnTo>
                    <a:pt x="7016" y="4321"/>
                  </a:lnTo>
                  <a:lnTo>
                    <a:pt x="6460" y="4341"/>
                  </a:lnTo>
                  <a:lnTo>
                    <a:pt x="6090" y="4321"/>
                  </a:lnTo>
                  <a:lnTo>
                    <a:pt x="5679" y="4259"/>
                  </a:lnTo>
                  <a:lnTo>
                    <a:pt x="5247" y="4135"/>
                  </a:lnTo>
                  <a:lnTo>
                    <a:pt x="4835" y="3991"/>
                  </a:lnTo>
                  <a:lnTo>
                    <a:pt x="4629" y="3889"/>
                  </a:lnTo>
                  <a:lnTo>
                    <a:pt x="4444" y="3786"/>
                  </a:lnTo>
                  <a:lnTo>
                    <a:pt x="4259" y="3662"/>
                  </a:lnTo>
                  <a:lnTo>
                    <a:pt x="4095" y="3539"/>
                  </a:lnTo>
                  <a:lnTo>
                    <a:pt x="3930" y="3395"/>
                  </a:lnTo>
                  <a:lnTo>
                    <a:pt x="3786" y="3230"/>
                  </a:lnTo>
                  <a:lnTo>
                    <a:pt x="3663" y="3066"/>
                  </a:lnTo>
                  <a:lnTo>
                    <a:pt x="3560" y="2901"/>
                  </a:lnTo>
                  <a:lnTo>
                    <a:pt x="3375" y="2716"/>
                  </a:lnTo>
                  <a:lnTo>
                    <a:pt x="3128" y="2551"/>
                  </a:lnTo>
                  <a:lnTo>
                    <a:pt x="2840" y="2407"/>
                  </a:lnTo>
                  <a:lnTo>
                    <a:pt x="2552" y="2284"/>
                  </a:lnTo>
                  <a:lnTo>
                    <a:pt x="2387" y="2243"/>
                  </a:lnTo>
                  <a:lnTo>
                    <a:pt x="2222" y="2222"/>
                  </a:lnTo>
                  <a:lnTo>
                    <a:pt x="1873" y="2222"/>
                  </a:lnTo>
                  <a:lnTo>
                    <a:pt x="1688" y="2243"/>
                  </a:lnTo>
                  <a:lnTo>
                    <a:pt x="1523" y="2284"/>
                  </a:lnTo>
                  <a:lnTo>
                    <a:pt x="1338" y="2325"/>
                  </a:lnTo>
                  <a:lnTo>
                    <a:pt x="1153" y="2407"/>
                  </a:lnTo>
                  <a:lnTo>
                    <a:pt x="988" y="2510"/>
                  </a:lnTo>
                  <a:lnTo>
                    <a:pt x="824" y="2613"/>
                  </a:lnTo>
                  <a:lnTo>
                    <a:pt x="659" y="2737"/>
                  </a:lnTo>
                  <a:lnTo>
                    <a:pt x="536" y="2860"/>
                  </a:lnTo>
                  <a:lnTo>
                    <a:pt x="412" y="2983"/>
                  </a:lnTo>
                  <a:lnTo>
                    <a:pt x="289" y="3127"/>
                  </a:lnTo>
                  <a:lnTo>
                    <a:pt x="206" y="3292"/>
                  </a:lnTo>
                  <a:lnTo>
                    <a:pt x="124" y="3436"/>
                  </a:lnTo>
                  <a:lnTo>
                    <a:pt x="62" y="3601"/>
                  </a:lnTo>
                  <a:lnTo>
                    <a:pt x="21" y="3765"/>
                  </a:lnTo>
                  <a:lnTo>
                    <a:pt x="1" y="3930"/>
                  </a:lnTo>
                  <a:lnTo>
                    <a:pt x="1" y="4115"/>
                  </a:lnTo>
                  <a:lnTo>
                    <a:pt x="21" y="4279"/>
                  </a:lnTo>
                  <a:lnTo>
                    <a:pt x="42" y="4465"/>
                  </a:lnTo>
                  <a:lnTo>
                    <a:pt x="104" y="4650"/>
                  </a:lnTo>
                  <a:lnTo>
                    <a:pt x="186" y="4835"/>
                  </a:lnTo>
                  <a:lnTo>
                    <a:pt x="19524" y="80212"/>
                  </a:lnTo>
                  <a:lnTo>
                    <a:pt x="23865" y="80212"/>
                  </a:lnTo>
                  <a:lnTo>
                    <a:pt x="4527" y="8209"/>
                  </a:lnTo>
                  <a:lnTo>
                    <a:pt x="6440" y="8209"/>
                  </a:lnTo>
                  <a:lnTo>
                    <a:pt x="6892" y="8168"/>
                  </a:lnTo>
                  <a:lnTo>
                    <a:pt x="7345" y="8106"/>
                  </a:lnTo>
                  <a:lnTo>
                    <a:pt x="7798" y="8024"/>
                  </a:lnTo>
                  <a:lnTo>
                    <a:pt x="8230" y="7921"/>
                  </a:lnTo>
                  <a:lnTo>
                    <a:pt x="8682" y="7797"/>
                  </a:lnTo>
                  <a:lnTo>
                    <a:pt x="9114" y="7653"/>
                  </a:lnTo>
                  <a:lnTo>
                    <a:pt x="9546" y="7489"/>
                  </a:lnTo>
                  <a:lnTo>
                    <a:pt x="9978" y="7283"/>
                  </a:lnTo>
                  <a:lnTo>
                    <a:pt x="10390" y="7077"/>
                  </a:lnTo>
                  <a:lnTo>
                    <a:pt x="10801" y="6830"/>
                  </a:lnTo>
                  <a:lnTo>
                    <a:pt x="11213" y="6584"/>
                  </a:lnTo>
                  <a:lnTo>
                    <a:pt x="11624" y="6296"/>
                  </a:lnTo>
                  <a:lnTo>
                    <a:pt x="11994" y="5987"/>
                  </a:lnTo>
                  <a:lnTo>
                    <a:pt x="12385" y="5658"/>
                  </a:lnTo>
                  <a:lnTo>
                    <a:pt x="12755" y="5308"/>
                  </a:lnTo>
                  <a:lnTo>
                    <a:pt x="13105" y="4979"/>
                  </a:lnTo>
                  <a:lnTo>
                    <a:pt x="13476" y="4670"/>
                  </a:lnTo>
                  <a:lnTo>
                    <a:pt x="13866" y="4423"/>
                  </a:lnTo>
                  <a:lnTo>
                    <a:pt x="14052" y="4321"/>
                  </a:lnTo>
                  <a:lnTo>
                    <a:pt x="14257" y="4218"/>
                  </a:lnTo>
                  <a:lnTo>
                    <a:pt x="14463" y="4135"/>
                  </a:lnTo>
                  <a:lnTo>
                    <a:pt x="14669" y="4074"/>
                  </a:lnTo>
                  <a:lnTo>
                    <a:pt x="14895" y="4012"/>
                  </a:lnTo>
                  <a:lnTo>
                    <a:pt x="15121" y="3950"/>
                  </a:lnTo>
                  <a:lnTo>
                    <a:pt x="15368" y="3909"/>
                  </a:lnTo>
                  <a:lnTo>
                    <a:pt x="15615" y="3889"/>
                  </a:lnTo>
                  <a:lnTo>
                    <a:pt x="16129" y="3868"/>
                  </a:lnTo>
                  <a:lnTo>
                    <a:pt x="16644" y="3889"/>
                  </a:lnTo>
                  <a:lnTo>
                    <a:pt x="16891" y="3909"/>
                  </a:lnTo>
                  <a:lnTo>
                    <a:pt x="17137" y="3950"/>
                  </a:lnTo>
                  <a:lnTo>
                    <a:pt x="17364" y="4012"/>
                  </a:lnTo>
                  <a:lnTo>
                    <a:pt x="17590" y="4074"/>
                  </a:lnTo>
                  <a:lnTo>
                    <a:pt x="17796" y="4135"/>
                  </a:lnTo>
                  <a:lnTo>
                    <a:pt x="18001" y="4218"/>
                  </a:lnTo>
                  <a:lnTo>
                    <a:pt x="18207" y="4321"/>
                  </a:lnTo>
                  <a:lnTo>
                    <a:pt x="18392" y="4423"/>
                  </a:lnTo>
                  <a:lnTo>
                    <a:pt x="18783" y="4670"/>
                  </a:lnTo>
                  <a:lnTo>
                    <a:pt x="19153" y="4979"/>
                  </a:lnTo>
                  <a:lnTo>
                    <a:pt x="19524" y="5308"/>
                  </a:lnTo>
                  <a:lnTo>
                    <a:pt x="19832" y="5658"/>
                  </a:lnTo>
                  <a:lnTo>
                    <a:pt x="20182" y="5987"/>
                  </a:lnTo>
                  <a:lnTo>
                    <a:pt x="20532" y="6296"/>
                  </a:lnTo>
                  <a:lnTo>
                    <a:pt x="20882" y="6584"/>
                  </a:lnTo>
                  <a:lnTo>
                    <a:pt x="21252" y="6830"/>
                  </a:lnTo>
                  <a:lnTo>
                    <a:pt x="21643" y="7077"/>
                  </a:lnTo>
                  <a:lnTo>
                    <a:pt x="22034" y="7283"/>
                  </a:lnTo>
                  <a:lnTo>
                    <a:pt x="22424" y="7489"/>
                  </a:lnTo>
                  <a:lnTo>
                    <a:pt x="22836" y="7653"/>
                  </a:lnTo>
                  <a:lnTo>
                    <a:pt x="23247" y="7797"/>
                  </a:lnTo>
                  <a:lnTo>
                    <a:pt x="23659" y="7921"/>
                  </a:lnTo>
                  <a:lnTo>
                    <a:pt x="24091" y="8024"/>
                  </a:lnTo>
                  <a:lnTo>
                    <a:pt x="24502" y="8106"/>
                  </a:lnTo>
                  <a:lnTo>
                    <a:pt x="24934" y="8168"/>
                  </a:lnTo>
                  <a:lnTo>
                    <a:pt x="25366" y="8209"/>
                  </a:lnTo>
                  <a:lnTo>
                    <a:pt x="26230" y="8209"/>
                  </a:lnTo>
                  <a:lnTo>
                    <a:pt x="26662" y="8168"/>
                  </a:lnTo>
                  <a:lnTo>
                    <a:pt x="27074" y="8106"/>
                  </a:lnTo>
                  <a:lnTo>
                    <a:pt x="27506" y="8024"/>
                  </a:lnTo>
                  <a:lnTo>
                    <a:pt x="27938" y="7921"/>
                  </a:lnTo>
                  <a:lnTo>
                    <a:pt x="28349" y="7797"/>
                  </a:lnTo>
                  <a:lnTo>
                    <a:pt x="28761" y="7653"/>
                  </a:lnTo>
                  <a:lnTo>
                    <a:pt x="29152" y="7489"/>
                  </a:lnTo>
                  <a:lnTo>
                    <a:pt x="29563" y="7283"/>
                  </a:lnTo>
                  <a:lnTo>
                    <a:pt x="29954" y="7077"/>
                  </a:lnTo>
                  <a:lnTo>
                    <a:pt x="30324" y="6830"/>
                  </a:lnTo>
                  <a:lnTo>
                    <a:pt x="30694" y="6584"/>
                  </a:lnTo>
                  <a:lnTo>
                    <a:pt x="31065" y="6296"/>
                  </a:lnTo>
                  <a:lnTo>
                    <a:pt x="31415" y="5987"/>
                  </a:lnTo>
                  <a:lnTo>
                    <a:pt x="31744" y="5658"/>
                  </a:lnTo>
                  <a:lnTo>
                    <a:pt x="32073" y="5308"/>
                  </a:lnTo>
                  <a:lnTo>
                    <a:pt x="32443" y="4979"/>
                  </a:lnTo>
                  <a:lnTo>
                    <a:pt x="32813" y="4670"/>
                  </a:lnTo>
                  <a:lnTo>
                    <a:pt x="33184" y="4423"/>
                  </a:lnTo>
                  <a:lnTo>
                    <a:pt x="33389" y="4321"/>
                  </a:lnTo>
                  <a:lnTo>
                    <a:pt x="33595" y="4218"/>
                  </a:lnTo>
                  <a:lnTo>
                    <a:pt x="33801" y="4135"/>
                  </a:lnTo>
                  <a:lnTo>
                    <a:pt x="34007" y="4074"/>
                  </a:lnTo>
                  <a:lnTo>
                    <a:pt x="34233" y="4012"/>
                  </a:lnTo>
                  <a:lnTo>
                    <a:pt x="34459" y="3950"/>
                  </a:lnTo>
                  <a:lnTo>
                    <a:pt x="34686" y="3909"/>
                  </a:lnTo>
                  <a:lnTo>
                    <a:pt x="34932" y="3889"/>
                  </a:lnTo>
                  <a:lnTo>
                    <a:pt x="35467" y="3868"/>
                  </a:lnTo>
                  <a:lnTo>
                    <a:pt x="35838" y="3889"/>
                  </a:lnTo>
                  <a:lnTo>
                    <a:pt x="36249" y="3950"/>
                  </a:lnTo>
                  <a:lnTo>
                    <a:pt x="36702" y="4074"/>
                  </a:lnTo>
                  <a:lnTo>
                    <a:pt x="37154" y="4218"/>
                  </a:lnTo>
                  <a:lnTo>
                    <a:pt x="37607" y="4423"/>
                  </a:lnTo>
                  <a:lnTo>
                    <a:pt x="38039" y="4670"/>
                  </a:lnTo>
                  <a:lnTo>
                    <a:pt x="38245" y="4814"/>
                  </a:lnTo>
                  <a:lnTo>
                    <a:pt x="38450" y="4979"/>
                  </a:lnTo>
                  <a:lnTo>
                    <a:pt x="38656" y="5144"/>
                  </a:lnTo>
                  <a:lnTo>
                    <a:pt x="38841" y="5308"/>
                  </a:lnTo>
                  <a:lnTo>
                    <a:pt x="39211" y="5658"/>
                  </a:lnTo>
                  <a:lnTo>
                    <a:pt x="39561" y="5987"/>
                  </a:lnTo>
                  <a:lnTo>
                    <a:pt x="39931" y="6296"/>
                  </a:lnTo>
                  <a:lnTo>
                    <a:pt x="40302" y="6584"/>
                  </a:lnTo>
                  <a:lnTo>
                    <a:pt x="40672" y="6830"/>
                  </a:lnTo>
                  <a:lnTo>
                    <a:pt x="41063" y="7077"/>
                  </a:lnTo>
                  <a:lnTo>
                    <a:pt x="41454" y="7283"/>
                  </a:lnTo>
                  <a:lnTo>
                    <a:pt x="41865" y="7489"/>
                  </a:lnTo>
                  <a:lnTo>
                    <a:pt x="42277" y="7653"/>
                  </a:lnTo>
                  <a:lnTo>
                    <a:pt x="42709" y="7797"/>
                  </a:lnTo>
                  <a:lnTo>
                    <a:pt x="43141" y="7921"/>
                  </a:lnTo>
                  <a:lnTo>
                    <a:pt x="43593" y="8024"/>
                  </a:lnTo>
                  <a:lnTo>
                    <a:pt x="44066" y="8106"/>
                  </a:lnTo>
                  <a:lnTo>
                    <a:pt x="44560" y="8168"/>
                  </a:lnTo>
                  <a:lnTo>
                    <a:pt x="45075" y="8209"/>
                  </a:lnTo>
                  <a:lnTo>
                    <a:pt x="47049" y="8209"/>
                  </a:lnTo>
                  <a:lnTo>
                    <a:pt x="28205" y="80212"/>
                  </a:lnTo>
                  <a:lnTo>
                    <a:pt x="32567" y="80212"/>
                  </a:lnTo>
                  <a:lnTo>
                    <a:pt x="52378" y="4835"/>
                  </a:lnTo>
                  <a:lnTo>
                    <a:pt x="52357" y="4465"/>
                  </a:lnTo>
                  <a:lnTo>
                    <a:pt x="52357" y="4115"/>
                  </a:lnTo>
                  <a:lnTo>
                    <a:pt x="52316" y="3765"/>
                  </a:lnTo>
                  <a:lnTo>
                    <a:pt x="52254" y="3436"/>
                  </a:lnTo>
                  <a:lnTo>
                    <a:pt x="52193" y="3292"/>
                  </a:lnTo>
                  <a:lnTo>
                    <a:pt x="52131" y="3127"/>
                  </a:lnTo>
                  <a:lnTo>
                    <a:pt x="52049" y="2983"/>
                  </a:lnTo>
                  <a:lnTo>
                    <a:pt x="51966" y="2860"/>
                  </a:lnTo>
                  <a:lnTo>
                    <a:pt x="51843" y="2737"/>
                  </a:lnTo>
                  <a:lnTo>
                    <a:pt x="51719" y="2613"/>
                  </a:lnTo>
                  <a:lnTo>
                    <a:pt x="51575" y="2510"/>
                  </a:lnTo>
                  <a:lnTo>
                    <a:pt x="51411" y="2407"/>
                  </a:lnTo>
                  <a:lnTo>
                    <a:pt x="51226" y="2325"/>
                  </a:lnTo>
                  <a:lnTo>
                    <a:pt x="51040" y="2284"/>
                  </a:lnTo>
                  <a:lnTo>
                    <a:pt x="50855" y="2243"/>
                  </a:lnTo>
                  <a:lnTo>
                    <a:pt x="50691" y="2222"/>
                  </a:lnTo>
                  <a:lnTo>
                    <a:pt x="50341" y="2222"/>
                  </a:lnTo>
                  <a:lnTo>
                    <a:pt x="50176" y="2243"/>
                  </a:lnTo>
                  <a:lnTo>
                    <a:pt x="50012" y="2284"/>
                  </a:lnTo>
                  <a:lnTo>
                    <a:pt x="49703" y="2407"/>
                  </a:lnTo>
                  <a:lnTo>
                    <a:pt x="49436" y="2551"/>
                  </a:lnTo>
                  <a:lnTo>
                    <a:pt x="49189" y="2716"/>
                  </a:lnTo>
                  <a:lnTo>
                    <a:pt x="48983" y="2901"/>
                  </a:lnTo>
                  <a:lnTo>
                    <a:pt x="48634" y="3230"/>
                  </a:lnTo>
                  <a:lnTo>
                    <a:pt x="48263" y="3539"/>
                  </a:lnTo>
                  <a:lnTo>
                    <a:pt x="47893" y="3786"/>
                  </a:lnTo>
                  <a:lnTo>
                    <a:pt x="47543" y="3991"/>
                  </a:lnTo>
                  <a:lnTo>
                    <a:pt x="47173" y="4135"/>
                  </a:lnTo>
                  <a:lnTo>
                    <a:pt x="46803" y="4259"/>
                  </a:lnTo>
                  <a:lnTo>
                    <a:pt x="46453" y="4321"/>
                  </a:lnTo>
                  <a:lnTo>
                    <a:pt x="46083" y="4341"/>
                  </a:lnTo>
                  <a:lnTo>
                    <a:pt x="45568" y="4321"/>
                  </a:lnTo>
                  <a:lnTo>
                    <a:pt x="45075" y="4259"/>
                  </a:lnTo>
                  <a:lnTo>
                    <a:pt x="44601" y="4135"/>
                  </a:lnTo>
                  <a:lnTo>
                    <a:pt x="44149" y="3991"/>
                  </a:lnTo>
                  <a:lnTo>
                    <a:pt x="43696" y="3786"/>
                  </a:lnTo>
                  <a:lnTo>
                    <a:pt x="43244" y="3539"/>
                  </a:lnTo>
                  <a:lnTo>
                    <a:pt x="42750" y="3230"/>
                  </a:lnTo>
                  <a:lnTo>
                    <a:pt x="42215" y="2901"/>
                  </a:lnTo>
                  <a:lnTo>
                    <a:pt x="41865" y="2551"/>
                  </a:lnTo>
                  <a:lnTo>
                    <a:pt x="41495" y="2222"/>
                  </a:lnTo>
                  <a:lnTo>
                    <a:pt x="41125" y="1914"/>
                  </a:lnTo>
                  <a:lnTo>
                    <a:pt x="40775" y="1626"/>
                  </a:lnTo>
                  <a:lnTo>
                    <a:pt x="40405" y="1358"/>
                  </a:lnTo>
                  <a:lnTo>
                    <a:pt x="40014" y="1132"/>
                  </a:lnTo>
                  <a:lnTo>
                    <a:pt x="39643" y="906"/>
                  </a:lnTo>
                  <a:lnTo>
                    <a:pt x="39273" y="720"/>
                  </a:lnTo>
                  <a:lnTo>
                    <a:pt x="38882" y="556"/>
                  </a:lnTo>
                  <a:lnTo>
                    <a:pt x="38471" y="412"/>
                  </a:lnTo>
                  <a:lnTo>
                    <a:pt x="38080" y="288"/>
                  </a:lnTo>
                  <a:lnTo>
                    <a:pt x="37668" y="186"/>
                  </a:lnTo>
                  <a:lnTo>
                    <a:pt x="37257" y="103"/>
                  </a:lnTo>
                  <a:lnTo>
                    <a:pt x="36825" y="42"/>
                  </a:lnTo>
                  <a:lnTo>
                    <a:pt x="36393" y="0"/>
                  </a:lnTo>
                  <a:lnTo>
                    <a:pt x="35488" y="0"/>
                  </a:lnTo>
                  <a:lnTo>
                    <a:pt x="35056" y="42"/>
                  </a:lnTo>
                  <a:lnTo>
                    <a:pt x="34624" y="103"/>
                  </a:lnTo>
                  <a:lnTo>
                    <a:pt x="34212" y="186"/>
                  </a:lnTo>
                  <a:lnTo>
                    <a:pt x="33801" y="288"/>
                  </a:lnTo>
                  <a:lnTo>
                    <a:pt x="33410" y="412"/>
                  </a:lnTo>
                  <a:lnTo>
                    <a:pt x="32999" y="556"/>
                  </a:lnTo>
                  <a:lnTo>
                    <a:pt x="32628" y="720"/>
                  </a:lnTo>
                  <a:lnTo>
                    <a:pt x="32237" y="906"/>
                  </a:lnTo>
                  <a:lnTo>
                    <a:pt x="31867" y="1132"/>
                  </a:lnTo>
                  <a:lnTo>
                    <a:pt x="31476" y="1358"/>
                  </a:lnTo>
                  <a:lnTo>
                    <a:pt x="31127" y="1626"/>
                  </a:lnTo>
                  <a:lnTo>
                    <a:pt x="30756" y="1914"/>
                  </a:lnTo>
                  <a:lnTo>
                    <a:pt x="30386" y="2222"/>
                  </a:lnTo>
                  <a:lnTo>
                    <a:pt x="30016" y="2551"/>
                  </a:lnTo>
                  <a:lnTo>
                    <a:pt x="29666" y="2901"/>
                  </a:lnTo>
                  <a:lnTo>
                    <a:pt x="29296" y="3230"/>
                  </a:lnTo>
                  <a:lnTo>
                    <a:pt x="28884" y="3539"/>
                  </a:lnTo>
                  <a:lnTo>
                    <a:pt x="28493" y="3786"/>
                  </a:lnTo>
                  <a:lnTo>
                    <a:pt x="28061" y="3991"/>
                  </a:lnTo>
                  <a:lnTo>
                    <a:pt x="27629" y="4135"/>
                  </a:lnTo>
                  <a:lnTo>
                    <a:pt x="27177" y="4259"/>
                  </a:lnTo>
                  <a:lnTo>
                    <a:pt x="26724" y="4321"/>
                  </a:lnTo>
                  <a:lnTo>
                    <a:pt x="26271" y="4341"/>
                  </a:lnTo>
                  <a:lnTo>
                    <a:pt x="25819" y="4321"/>
                  </a:lnTo>
                  <a:lnTo>
                    <a:pt x="25366" y="4259"/>
                  </a:lnTo>
                  <a:lnTo>
                    <a:pt x="24934" y="4135"/>
                  </a:lnTo>
                  <a:lnTo>
                    <a:pt x="24502" y="3991"/>
                  </a:lnTo>
                  <a:lnTo>
                    <a:pt x="24070" y="3786"/>
                  </a:lnTo>
                  <a:lnTo>
                    <a:pt x="23659" y="3539"/>
                  </a:lnTo>
                  <a:lnTo>
                    <a:pt x="23268" y="3230"/>
                  </a:lnTo>
                  <a:lnTo>
                    <a:pt x="22898" y="2901"/>
                  </a:lnTo>
                  <a:lnTo>
                    <a:pt x="22610" y="2551"/>
                  </a:lnTo>
                  <a:lnTo>
                    <a:pt x="22301" y="2222"/>
                  </a:lnTo>
                  <a:lnTo>
                    <a:pt x="21992" y="1914"/>
                  </a:lnTo>
                  <a:lnTo>
                    <a:pt x="21643" y="1626"/>
                  </a:lnTo>
                  <a:lnTo>
                    <a:pt x="21293" y="1358"/>
                  </a:lnTo>
                  <a:lnTo>
                    <a:pt x="20902" y="1132"/>
                  </a:lnTo>
                  <a:lnTo>
                    <a:pt x="20511" y="906"/>
                  </a:lnTo>
                  <a:lnTo>
                    <a:pt x="20120" y="720"/>
                  </a:lnTo>
                  <a:lnTo>
                    <a:pt x="19709" y="556"/>
                  </a:lnTo>
                  <a:lnTo>
                    <a:pt x="19277" y="412"/>
                  </a:lnTo>
                  <a:lnTo>
                    <a:pt x="18845" y="288"/>
                  </a:lnTo>
                  <a:lnTo>
                    <a:pt x="18413" y="186"/>
                  </a:lnTo>
                  <a:lnTo>
                    <a:pt x="17960" y="103"/>
                  </a:lnTo>
                  <a:lnTo>
                    <a:pt x="17528" y="42"/>
                  </a:lnTo>
                  <a:lnTo>
                    <a:pt x="1707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3435825" y="5223300"/>
              <a:ext cx="748850" cy="253575"/>
            </a:xfrm>
            <a:custGeom>
              <a:rect b="b" l="l" r="r" t="t"/>
              <a:pathLst>
                <a:path extrusionOk="0" h="10143" w="29954">
                  <a:moveTo>
                    <a:pt x="1" y="1"/>
                  </a:moveTo>
                  <a:lnTo>
                    <a:pt x="227" y="536"/>
                  </a:lnTo>
                  <a:lnTo>
                    <a:pt x="494" y="1071"/>
                  </a:lnTo>
                  <a:lnTo>
                    <a:pt x="762" y="1585"/>
                  </a:lnTo>
                  <a:lnTo>
                    <a:pt x="1050" y="2099"/>
                  </a:lnTo>
                  <a:lnTo>
                    <a:pt x="1358" y="2593"/>
                  </a:lnTo>
                  <a:lnTo>
                    <a:pt x="1688" y="3087"/>
                  </a:lnTo>
                  <a:lnTo>
                    <a:pt x="2037" y="3560"/>
                  </a:lnTo>
                  <a:lnTo>
                    <a:pt x="2408" y="4033"/>
                  </a:lnTo>
                  <a:lnTo>
                    <a:pt x="2778" y="4486"/>
                  </a:lnTo>
                  <a:lnTo>
                    <a:pt x="3169" y="4918"/>
                  </a:lnTo>
                  <a:lnTo>
                    <a:pt x="3580" y="5350"/>
                  </a:lnTo>
                  <a:lnTo>
                    <a:pt x="4012" y="5761"/>
                  </a:lnTo>
                  <a:lnTo>
                    <a:pt x="4444" y="6152"/>
                  </a:lnTo>
                  <a:lnTo>
                    <a:pt x="4897" y="6543"/>
                  </a:lnTo>
                  <a:lnTo>
                    <a:pt x="5370" y="6893"/>
                  </a:lnTo>
                  <a:lnTo>
                    <a:pt x="5864" y="7242"/>
                  </a:lnTo>
                  <a:lnTo>
                    <a:pt x="6358" y="7571"/>
                  </a:lnTo>
                  <a:lnTo>
                    <a:pt x="6851" y="7880"/>
                  </a:lnTo>
                  <a:lnTo>
                    <a:pt x="7366" y="8189"/>
                  </a:lnTo>
                  <a:lnTo>
                    <a:pt x="7900" y="8456"/>
                  </a:lnTo>
                  <a:lnTo>
                    <a:pt x="8435" y="8724"/>
                  </a:lnTo>
                  <a:lnTo>
                    <a:pt x="8991" y="8950"/>
                  </a:lnTo>
                  <a:lnTo>
                    <a:pt x="9546" y="9176"/>
                  </a:lnTo>
                  <a:lnTo>
                    <a:pt x="10122" y="9382"/>
                  </a:lnTo>
                  <a:lnTo>
                    <a:pt x="10698" y="9546"/>
                  </a:lnTo>
                  <a:lnTo>
                    <a:pt x="11295" y="9711"/>
                  </a:lnTo>
                  <a:lnTo>
                    <a:pt x="11891" y="9834"/>
                  </a:lnTo>
                  <a:lnTo>
                    <a:pt x="12488" y="9937"/>
                  </a:lnTo>
                  <a:lnTo>
                    <a:pt x="13105" y="10040"/>
                  </a:lnTo>
                  <a:lnTo>
                    <a:pt x="13722" y="10102"/>
                  </a:lnTo>
                  <a:lnTo>
                    <a:pt x="14340" y="10122"/>
                  </a:lnTo>
                  <a:lnTo>
                    <a:pt x="14977" y="10143"/>
                  </a:lnTo>
                  <a:lnTo>
                    <a:pt x="15615" y="10122"/>
                  </a:lnTo>
                  <a:lnTo>
                    <a:pt x="16232" y="10102"/>
                  </a:lnTo>
                  <a:lnTo>
                    <a:pt x="16849" y="10040"/>
                  </a:lnTo>
                  <a:lnTo>
                    <a:pt x="17467" y="9937"/>
                  </a:lnTo>
                  <a:lnTo>
                    <a:pt x="18063" y="9834"/>
                  </a:lnTo>
                  <a:lnTo>
                    <a:pt x="18660" y="9711"/>
                  </a:lnTo>
                  <a:lnTo>
                    <a:pt x="19256" y="9546"/>
                  </a:lnTo>
                  <a:lnTo>
                    <a:pt x="19832" y="9382"/>
                  </a:lnTo>
                  <a:lnTo>
                    <a:pt x="20388" y="9176"/>
                  </a:lnTo>
                  <a:lnTo>
                    <a:pt x="20964" y="8950"/>
                  </a:lnTo>
                  <a:lnTo>
                    <a:pt x="21499" y="8724"/>
                  </a:lnTo>
                  <a:lnTo>
                    <a:pt x="22054" y="8456"/>
                  </a:lnTo>
                  <a:lnTo>
                    <a:pt x="22568" y="8189"/>
                  </a:lnTo>
                  <a:lnTo>
                    <a:pt x="23103" y="7880"/>
                  </a:lnTo>
                  <a:lnTo>
                    <a:pt x="23597" y="7571"/>
                  </a:lnTo>
                  <a:lnTo>
                    <a:pt x="24091" y="7242"/>
                  </a:lnTo>
                  <a:lnTo>
                    <a:pt x="24564" y="6893"/>
                  </a:lnTo>
                  <a:lnTo>
                    <a:pt x="25037" y="6543"/>
                  </a:lnTo>
                  <a:lnTo>
                    <a:pt x="25490" y="6152"/>
                  </a:lnTo>
                  <a:lnTo>
                    <a:pt x="25942" y="5761"/>
                  </a:lnTo>
                  <a:lnTo>
                    <a:pt x="26354" y="5350"/>
                  </a:lnTo>
                  <a:lnTo>
                    <a:pt x="26765" y="4918"/>
                  </a:lnTo>
                  <a:lnTo>
                    <a:pt x="27156" y="4486"/>
                  </a:lnTo>
                  <a:lnTo>
                    <a:pt x="27547" y="4033"/>
                  </a:lnTo>
                  <a:lnTo>
                    <a:pt x="27897" y="3560"/>
                  </a:lnTo>
                  <a:lnTo>
                    <a:pt x="28246" y="3087"/>
                  </a:lnTo>
                  <a:lnTo>
                    <a:pt x="28576" y="2593"/>
                  </a:lnTo>
                  <a:lnTo>
                    <a:pt x="28884" y="2099"/>
                  </a:lnTo>
                  <a:lnTo>
                    <a:pt x="29193" y="1585"/>
                  </a:lnTo>
                  <a:lnTo>
                    <a:pt x="29460" y="1071"/>
                  </a:lnTo>
                  <a:lnTo>
                    <a:pt x="29707" y="536"/>
                  </a:lnTo>
                  <a:lnTo>
                    <a:pt x="2995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3158100" y="3791475"/>
              <a:ext cx="1316650" cy="1431850"/>
            </a:xfrm>
            <a:custGeom>
              <a:rect b="b" l="l" r="r" t="t"/>
              <a:pathLst>
                <a:path extrusionOk="0" h="57274" w="52666">
                  <a:moveTo>
                    <a:pt x="1" y="0"/>
                  </a:moveTo>
                  <a:lnTo>
                    <a:pt x="1" y="48572"/>
                  </a:lnTo>
                  <a:lnTo>
                    <a:pt x="1" y="49024"/>
                  </a:lnTo>
                  <a:lnTo>
                    <a:pt x="42" y="49477"/>
                  </a:lnTo>
                  <a:lnTo>
                    <a:pt x="83" y="49909"/>
                  </a:lnTo>
                  <a:lnTo>
                    <a:pt x="165" y="50341"/>
                  </a:lnTo>
                  <a:lnTo>
                    <a:pt x="268" y="50752"/>
                  </a:lnTo>
                  <a:lnTo>
                    <a:pt x="371" y="51164"/>
                  </a:lnTo>
                  <a:lnTo>
                    <a:pt x="515" y="51575"/>
                  </a:lnTo>
                  <a:lnTo>
                    <a:pt x="680" y="51966"/>
                  </a:lnTo>
                  <a:lnTo>
                    <a:pt x="844" y="52357"/>
                  </a:lnTo>
                  <a:lnTo>
                    <a:pt x="1029" y="52727"/>
                  </a:lnTo>
                  <a:lnTo>
                    <a:pt x="1235" y="53098"/>
                  </a:lnTo>
                  <a:lnTo>
                    <a:pt x="1461" y="53447"/>
                  </a:lnTo>
                  <a:lnTo>
                    <a:pt x="1708" y="53797"/>
                  </a:lnTo>
                  <a:lnTo>
                    <a:pt x="1976" y="54126"/>
                  </a:lnTo>
                  <a:lnTo>
                    <a:pt x="2243" y="54435"/>
                  </a:lnTo>
                  <a:lnTo>
                    <a:pt x="2531" y="54743"/>
                  </a:lnTo>
                  <a:lnTo>
                    <a:pt x="2840" y="55031"/>
                  </a:lnTo>
                  <a:lnTo>
                    <a:pt x="3148" y="55299"/>
                  </a:lnTo>
                  <a:lnTo>
                    <a:pt x="3477" y="55546"/>
                  </a:lnTo>
                  <a:lnTo>
                    <a:pt x="3807" y="55793"/>
                  </a:lnTo>
                  <a:lnTo>
                    <a:pt x="4156" y="56019"/>
                  </a:lnTo>
                  <a:lnTo>
                    <a:pt x="4527" y="56225"/>
                  </a:lnTo>
                  <a:lnTo>
                    <a:pt x="4897" y="56410"/>
                  </a:lnTo>
                  <a:lnTo>
                    <a:pt x="5288" y="56595"/>
                  </a:lnTo>
                  <a:lnTo>
                    <a:pt x="5679" y="56739"/>
                  </a:lnTo>
                  <a:lnTo>
                    <a:pt x="6090" y="56883"/>
                  </a:lnTo>
                  <a:lnTo>
                    <a:pt x="6501" y="57006"/>
                  </a:lnTo>
                  <a:lnTo>
                    <a:pt x="6934" y="57089"/>
                  </a:lnTo>
                  <a:lnTo>
                    <a:pt x="7366" y="57171"/>
                  </a:lnTo>
                  <a:lnTo>
                    <a:pt x="7798" y="57233"/>
                  </a:lnTo>
                  <a:lnTo>
                    <a:pt x="8230" y="57253"/>
                  </a:lnTo>
                  <a:lnTo>
                    <a:pt x="8682" y="57274"/>
                  </a:lnTo>
                  <a:lnTo>
                    <a:pt x="43964" y="57274"/>
                  </a:lnTo>
                  <a:lnTo>
                    <a:pt x="44416" y="57253"/>
                  </a:lnTo>
                  <a:lnTo>
                    <a:pt x="44848" y="57233"/>
                  </a:lnTo>
                  <a:lnTo>
                    <a:pt x="45301" y="57171"/>
                  </a:lnTo>
                  <a:lnTo>
                    <a:pt x="45712" y="57089"/>
                  </a:lnTo>
                  <a:lnTo>
                    <a:pt x="46144" y="57006"/>
                  </a:lnTo>
                  <a:lnTo>
                    <a:pt x="46556" y="56883"/>
                  </a:lnTo>
                  <a:lnTo>
                    <a:pt x="46967" y="56739"/>
                  </a:lnTo>
                  <a:lnTo>
                    <a:pt x="47358" y="56595"/>
                  </a:lnTo>
                  <a:lnTo>
                    <a:pt x="47749" y="56410"/>
                  </a:lnTo>
                  <a:lnTo>
                    <a:pt x="48119" y="56225"/>
                  </a:lnTo>
                  <a:lnTo>
                    <a:pt x="48489" y="56019"/>
                  </a:lnTo>
                  <a:lnTo>
                    <a:pt x="48839" y="55793"/>
                  </a:lnTo>
                  <a:lnTo>
                    <a:pt x="49168" y="55546"/>
                  </a:lnTo>
                  <a:lnTo>
                    <a:pt x="49498" y="55299"/>
                  </a:lnTo>
                  <a:lnTo>
                    <a:pt x="49827" y="55031"/>
                  </a:lnTo>
                  <a:lnTo>
                    <a:pt x="50115" y="54743"/>
                  </a:lnTo>
                  <a:lnTo>
                    <a:pt x="50403" y="54435"/>
                  </a:lnTo>
                  <a:lnTo>
                    <a:pt x="50670" y="54126"/>
                  </a:lnTo>
                  <a:lnTo>
                    <a:pt x="50938" y="53797"/>
                  </a:lnTo>
                  <a:lnTo>
                    <a:pt x="51184" y="53447"/>
                  </a:lnTo>
                  <a:lnTo>
                    <a:pt x="51411" y="53098"/>
                  </a:lnTo>
                  <a:lnTo>
                    <a:pt x="51616" y="52727"/>
                  </a:lnTo>
                  <a:lnTo>
                    <a:pt x="51802" y="52357"/>
                  </a:lnTo>
                  <a:lnTo>
                    <a:pt x="51987" y="51966"/>
                  </a:lnTo>
                  <a:lnTo>
                    <a:pt x="52131" y="51575"/>
                  </a:lnTo>
                  <a:lnTo>
                    <a:pt x="52275" y="51164"/>
                  </a:lnTo>
                  <a:lnTo>
                    <a:pt x="52378" y="50752"/>
                  </a:lnTo>
                  <a:lnTo>
                    <a:pt x="52481" y="50341"/>
                  </a:lnTo>
                  <a:lnTo>
                    <a:pt x="52563" y="49909"/>
                  </a:lnTo>
                  <a:lnTo>
                    <a:pt x="52604" y="49477"/>
                  </a:lnTo>
                  <a:lnTo>
                    <a:pt x="52645" y="49024"/>
                  </a:lnTo>
                  <a:lnTo>
                    <a:pt x="52666" y="48572"/>
                  </a:lnTo>
                  <a:lnTo>
                    <a:pt x="5266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a:off x="3024900" y="4117550"/>
              <a:ext cx="1570200" cy="265925"/>
            </a:xfrm>
            <a:custGeom>
              <a:rect b="b" l="l" r="r" t="t"/>
              <a:pathLst>
                <a:path extrusionOk="0" h="10637" w="62808">
                  <a:moveTo>
                    <a:pt x="5329" y="0"/>
                  </a:moveTo>
                  <a:lnTo>
                    <a:pt x="5041" y="21"/>
                  </a:lnTo>
                  <a:lnTo>
                    <a:pt x="4773" y="41"/>
                  </a:lnTo>
                  <a:lnTo>
                    <a:pt x="4526" y="62"/>
                  </a:lnTo>
                  <a:lnTo>
                    <a:pt x="4259" y="124"/>
                  </a:lnTo>
                  <a:lnTo>
                    <a:pt x="4012" y="165"/>
                  </a:lnTo>
                  <a:lnTo>
                    <a:pt x="3745" y="247"/>
                  </a:lnTo>
                  <a:lnTo>
                    <a:pt x="3498" y="329"/>
                  </a:lnTo>
                  <a:lnTo>
                    <a:pt x="3271" y="432"/>
                  </a:lnTo>
                  <a:lnTo>
                    <a:pt x="3025" y="535"/>
                  </a:lnTo>
                  <a:lnTo>
                    <a:pt x="2798" y="659"/>
                  </a:lnTo>
                  <a:lnTo>
                    <a:pt x="2366" y="926"/>
                  </a:lnTo>
                  <a:lnTo>
                    <a:pt x="1955" y="1235"/>
                  </a:lnTo>
                  <a:lnTo>
                    <a:pt x="1585" y="1584"/>
                  </a:lnTo>
                  <a:lnTo>
                    <a:pt x="1235" y="1955"/>
                  </a:lnTo>
                  <a:lnTo>
                    <a:pt x="926" y="2366"/>
                  </a:lnTo>
                  <a:lnTo>
                    <a:pt x="659" y="2798"/>
                  </a:lnTo>
                  <a:lnTo>
                    <a:pt x="535" y="3024"/>
                  </a:lnTo>
                  <a:lnTo>
                    <a:pt x="432" y="3271"/>
                  </a:lnTo>
                  <a:lnTo>
                    <a:pt x="330" y="3498"/>
                  </a:lnTo>
                  <a:lnTo>
                    <a:pt x="247" y="3744"/>
                  </a:lnTo>
                  <a:lnTo>
                    <a:pt x="165" y="4012"/>
                  </a:lnTo>
                  <a:lnTo>
                    <a:pt x="124" y="4259"/>
                  </a:lnTo>
                  <a:lnTo>
                    <a:pt x="62" y="4526"/>
                  </a:lnTo>
                  <a:lnTo>
                    <a:pt x="42" y="4773"/>
                  </a:lnTo>
                  <a:lnTo>
                    <a:pt x="21" y="5041"/>
                  </a:lnTo>
                  <a:lnTo>
                    <a:pt x="0" y="5329"/>
                  </a:lnTo>
                  <a:lnTo>
                    <a:pt x="21" y="5596"/>
                  </a:lnTo>
                  <a:lnTo>
                    <a:pt x="42" y="5863"/>
                  </a:lnTo>
                  <a:lnTo>
                    <a:pt x="62" y="6110"/>
                  </a:lnTo>
                  <a:lnTo>
                    <a:pt x="124" y="6378"/>
                  </a:lnTo>
                  <a:lnTo>
                    <a:pt x="165" y="6645"/>
                  </a:lnTo>
                  <a:lnTo>
                    <a:pt x="247" y="6892"/>
                  </a:lnTo>
                  <a:lnTo>
                    <a:pt x="330" y="7139"/>
                  </a:lnTo>
                  <a:lnTo>
                    <a:pt x="432" y="7365"/>
                  </a:lnTo>
                  <a:lnTo>
                    <a:pt x="535" y="7612"/>
                  </a:lnTo>
                  <a:lnTo>
                    <a:pt x="659" y="7838"/>
                  </a:lnTo>
                  <a:lnTo>
                    <a:pt x="926" y="8270"/>
                  </a:lnTo>
                  <a:lnTo>
                    <a:pt x="1235" y="8682"/>
                  </a:lnTo>
                  <a:lnTo>
                    <a:pt x="1585" y="9073"/>
                  </a:lnTo>
                  <a:lnTo>
                    <a:pt x="1955" y="9402"/>
                  </a:lnTo>
                  <a:lnTo>
                    <a:pt x="2366" y="9710"/>
                  </a:lnTo>
                  <a:lnTo>
                    <a:pt x="2798" y="9978"/>
                  </a:lnTo>
                  <a:lnTo>
                    <a:pt x="3025" y="10101"/>
                  </a:lnTo>
                  <a:lnTo>
                    <a:pt x="3271" y="10204"/>
                  </a:lnTo>
                  <a:lnTo>
                    <a:pt x="3498" y="10307"/>
                  </a:lnTo>
                  <a:lnTo>
                    <a:pt x="3745" y="10389"/>
                  </a:lnTo>
                  <a:lnTo>
                    <a:pt x="4012" y="10472"/>
                  </a:lnTo>
                  <a:lnTo>
                    <a:pt x="4259" y="10533"/>
                  </a:lnTo>
                  <a:lnTo>
                    <a:pt x="4526" y="10574"/>
                  </a:lnTo>
                  <a:lnTo>
                    <a:pt x="4773" y="10616"/>
                  </a:lnTo>
                  <a:lnTo>
                    <a:pt x="5041" y="10636"/>
                  </a:lnTo>
                  <a:lnTo>
                    <a:pt x="57767" y="10636"/>
                  </a:lnTo>
                  <a:lnTo>
                    <a:pt x="58035" y="10616"/>
                  </a:lnTo>
                  <a:lnTo>
                    <a:pt x="58302" y="10574"/>
                  </a:lnTo>
                  <a:lnTo>
                    <a:pt x="58570" y="10533"/>
                  </a:lnTo>
                  <a:lnTo>
                    <a:pt x="58817" y="10472"/>
                  </a:lnTo>
                  <a:lnTo>
                    <a:pt x="59063" y="10389"/>
                  </a:lnTo>
                  <a:lnTo>
                    <a:pt x="59310" y="10307"/>
                  </a:lnTo>
                  <a:lnTo>
                    <a:pt x="59557" y="10204"/>
                  </a:lnTo>
                  <a:lnTo>
                    <a:pt x="59783" y="10101"/>
                  </a:lnTo>
                  <a:lnTo>
                    <a:pt x="60010" y="9978"/>
                  </a:lnTo>
                  <a:lnTo>
                    <a:pt x="60462" y="9710"/>
                  </a:lnTo>
                  <a:lnTo>
                    <a:pt x="60874" y="9402"/>
                  </a:lnTo>
                  <a:lnTo>
                    <a:pt x="61244" y="9073"/>
                  </a:lnTo>
                  <a:lnTo>
                    <a:pt x="61594" y="8682"/>
                  </a:lnTo>
                  <a:lnTo>
                    <a:pt x="61902" y="8270"/>
                  </a:lnTo>
                  <a:lnTo>
                    <a:pt x="62170" y="7838"/>
                  </a:lnTo>
                  <a:lnTo>
                    <a:pt x="62293" y="7612"/>
                  </a:lnTo>
                  <a:lnTo>
                    <a:pt x="62396" y="7365"/>
                  </a:lnTo>
                  <a:lnTo>
                    <a:pt x="62499" y="7139"/>
                  </a:lnTo>
                  <a:lnTo>
                    <a:pt x="62581" y="6892"/>
                  </a:lnTo>
                  <a:lnTo>
                    <a:pt x="62643" y="6645"/>
                  </a:lnTo>
                  <a:lnTo>
                    <a:pt x="62705" y="6378"/>
                  </a:lnTo>
                  <a:lnTo>
                    <a:pt x="62746" y="6110"/>
                  </a:lnTo>
                  <a:lnTo>
                    <a:pt x="62787" y="5863"/>
                  </a:lnTo>
                  <a:lnTo>
                    <a:pt x="62808" y="5596"/>
                  </a:lnTo>
                  <a:lnTo>
                    <a:pt x="62808" y="5329"/>
                  </a:lnTo>
                  <a:lnTo>
                    <a:pt x="62808" y="5041"/>
                  </a:lnTo>
                  <a:lnTo>
                    <a:pt x="62787" y="4773"/>
                  </a:lnTo>
                  <a:lnTo>
                    <a:pt x="62746" y="4526"/>
                  </a:lnTo>
                  <a:lnTo>
                    <a:pt x="62705" y="4259"/>
                  </a:lnTo>
                  <a:lnTo>
                    <a:pt x="62643" y="4012"/>
                  </a:lnTo>
                  <a:lnTo>
                    <a:pt x="62581" y="3744"/>
                  </a:lnTo>
                  <a:lnTo>
                    <a:pt x="62499" y="3498"/>
                  </a:lnTo>
                  <a:lnTo>
                    <a:pt x="62396" y="3271"/>
                  </a:lnTo>
                  <a:lnTo>
                    <a:pt x="62293" y="3024"/>
                  </a:lnTo>
                  <a:lnTo>
                    <a:pt x="62170" y="2798"/>
                  </a:lnTo>
                  <a:lnTo>
                    <a:pt x="61902" y="2366"/>
                  </a:lnTo>
                  <a:lnTo>
                    <a:pt x="61594" y="1955"/>
                  </a:lnTo>
                  <a:lnTo>
                    <a:pt x="61244" y="1584"/>
                  </a:lnTo>
                  <a:lnTo>
                    <a:pt x="60874" y="1235"/>
                  </a:lnTo>
                  <a:lnTo>
                    <a:pt x="60462" y="926"/>
                  </a:lnTo>
                  <a:lnTo>
                    <a:pt x="60010" y="659"/>
                  </a:lnTo>
                  <a:lnTo>
                    <a:pt x="59783" y="535"/>
                  </a:lnTo>
                  <a:lnTo>
                    <a:pt x="59557" y="432"/>
                  </a:lnTo>
                  <a:lnTo>
                    <a:pt x="59310" y="329"/>
                  </a:lnTo>
                  <a:lnTo>
                    <a:pt x="59063" y="247"/>
                  </a:lnTo>
                  <a:lnTo>
                    <a:pt x="58817" y="165"/>
                  </a:lnTo>
                  <a:lnTo>
                    <a:pt x="58570" y="124"/>
                  </a:lnTo>
                  <a:lnTo>
                    <a:pt x="58302" y="62"/>
                  </a:lnTo>
                  <a:lnTo>
                    <a:pt x="58035" y="41"/>
                  </a:lnTo>
                  <a:lnTo>
                    <a:pt x="57767" y="21"/>
                  </a:lnTo>
                  <a:lnTo>
                    <a:pt x="5750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3024900" y="4669900"/>
              <a:ext cx="1570200" cy="265925"/>
            </a:xfrm>
            <a:custGeom>
              <a:rect b="b" l="l" r="r" t="t"/>
              <a:pathLst>
                <a:path extrusionOk="0" h="10637" w="62808">
                  <a:moveTo>
                    <a:pt x="5329" y="1"/>
                  </a:moveTo>
                  <a:lnTo>
                    <a:pt x="5041" y="22"/>
                  </a:lnTo>
                  <a:lnTo>
                    <a:pt x="4773" y="42"/>
                  </a:lnTo>
                  <a:lnTo>
                    <a:pt x="4526" y="63"/>
                  </a:lnTo>
                  <a:lnTo>
                    <a:pt x="4259" y="124"/>
                  </a:lnTo>
                  <a:lnTo>
                    <a:pt x="4012" y="186"/>
                  </a:lnTo>
                  <a:lnTo>
                    <a:pt x="3745" y="248"/>
                  </a:lnTo>
                  <a:lnTo>
                    <a:pt x="3498" y="330"/>
                  </a:lnTo>
                  <a:lnTo>
                    <a:pt x="3271" y="433"/>
                  </a:lnTo>
                  <a:lnTo>
                    <a:pt x="3025" y="536"/>
                  </a:lnTo>
                  <a:lnTo>
                    <a:pt x="2798" y="659"/>
                  </a:lnTo>
                  <a:lnTo>
                    <a:pt x="2366" y="927"/>
                  </a:lnTo>
                  <a:lnTo>
                    <a:pt x="1955" y="1235"/>
                  </a:lnTo>
                  <a:lnTo>
                    <a:pt x="1585" y="1585"/>
                  </a:lnTo>
                  <a:lnTo>
                    <a:pt x="1235" y="1955"/>
                  </a:lnTo>
                  <a:lnTo>
                    <a:pt x="926" y="2367"/>
                  </a:lnTo>
                  <a:lnTo>
                    <a:pt x="659" y="2799"/>
                  </a:lnTo>
                  <a:lnTo>
                    <a:pt x="535" y="3046"/>
                  </a:lnTo>
                  <a:lnTo>
                    <a:pt x="432" y="3272"/>
                  </a:lnTo>
                  <a:lnTo>
                    <a:pt x="330" y="3519"/>
                  </a:lnTo>
                  <a:lnTo>
                    <a:pt x="247" y="3766"/>
                  </a:lnTo>
                  <a:lnTo>
                    <a:pt x="165" y="4013"/>
                  </a:lnTo>
                  <a:lnTo>
                    <a:pt x="124" y="4259"/>
                  </a:lnTo>
                  <a:lnTo>
                    <a:pt x="62" y="4527"/>
                  </a:lnTo>
                  <a:lnTo>
                    <a:pt x="42" y="4794"/>
                  </a:lnTo>
                  <a:lnTo>
                    <a:pt x="21" y="5062"/>
                  </a:lnTo>
                  <a:lnTo>
                    <a:pt x="0" y="5329"/>
                  </a:lnTo>
                  <a:lnTo>
                    <a:pt x="21" y="5597"/>
                  </a:lnTo>
                  <a:lnTo>
                    <a:pt x="42" y="5864"/>
                  </a:lnTo>
                  <a:lnTo>
                    <a:pt x="62" y="6132"/>
                  </a:lnTo>
                  <a:lnTo>
                    <a:pt x="124" y="6378"/>
                  </a:lnTo>
                  <a:lnTo>
                    <a:pt x="165" y="6646"/>
                  </a:lnTo>
                  <a:lnTo>
                    <a:pt x="247" y="6893"/>
                  </a:lnTo>
                  <a:lnTo>
                    <a:pt x="330" y="7140"/>
                  </a:lnTo>
                  <a:lnTo>
                    <a:pt x="432" y="7386"/>
                  </a:lnTo>
                  <a:lnTo>
                    <a:pt x="535" y="7613"/>
                  </a:lnTo>
                  <a:lnTo>
                    <a:pt x="659" y="7839"/>
                  </a:lnTo>
                  <a:lnTo>
                    <a:pt x="926" y="8271"/>
                  </a:lnTo>
                  <a:lnTo>
                    <a:pt x="1235" y="8683"/>
                  </a:lnTo>
                  <a:lnTo>
                    <a:pt x="1585" y="9073"/>
                  </a:lnTo>
                  <a:lnTo>
                    <a:pt x="1955" y="9423"/>
                  </a:lnTo>
                  <a:lnTo>
                    <a:pt x="2366" y="9732"/>
                  </a:lnTo>
                  <a:lnTo>
                    <a:pt x="2798" y="9999"/>
                  </a:lnTo>
                  <a:lnTo>
                    <a:pt x="3025" y="10102"/>
                  </a:lnTo>
                  <a:lnTo>
                    <a:pt x="3271" y="10225"/>
                  </a:lnTo>
                  <a:lnTo>
                    <a:pt x="3498" y="10308"/>
                  </a:lnTo>
                  <a:lnTo>
                    <a:pt x="3745" y="10390"/>
                  </a:lnTo>
                  <a:lnTo>
                    <a:pt x="4012" y="10472"/>
                  </a:lnTo>
                  <a:lnTo>
                    <a:pt x="4259" y="10534"/>
                  </a:lnTo>
                  <a:lnTo>
                    <a:pt x="4526" y="10575"/>
                  </a:lnTo>
                  <a:lnTo>
                    <a:pt x="4773" y="10616"/>
                  </a:lnTo>
                  <a:lnTo>
                    <a:pt x="5041" y="10637"/>
                  </a:lnTo>
                  <a:lnTo>
                    <a:pt x="57767" y="10637"/>
                  </a:lnTo>
                  <a:lnTo>
                    <a:pt x="58035" y="10616"/>
                  </a:lnTo>
                  <a:lnTo>
                    <a:pt x="58302" y="10575"/>
                  </a:lnTo>
                  <a:lnTo>
                    <a:pt x="58570" y="10534"/>
                  </a:lnTo>
                  <a:lnTo>
                    <a:pt x="58817" y="10472"/>
                  </a:lnTo>
                  <a:lnTo>
                    <a:pt x="59063" y="10390"/>
                  </a:lnTo>
                  <a:lnTo>
                    <a:pt x="59310" y="10308"/>
                  </a:lnTo>
                  <a:lnTo>
                    <a:pt x="59557" y="10225"/>
                  </a:lnTo>
                  <a:lnTo>
                    <a:pt x="59783" y="10102"/>
                  </a:lnTo>
                  <a:lnTo>
                    <a:pt x="60010" y="9999"/>
                  </a:lnTo>
                  <a:lnTo>
                    <a:pt x="60462" y="9732"/>
                  </a:lnTo>
                  <a:lnTo>
                    <a:pt x="60874" y="9423"/>
                  </a:lnTo>
                  <a:lnTo>
                    <a:pt x="61244" y="9073"/>
                  </a:lnTo>
                  <a:lnTo>
                    <a:pt x="61594" y="8683"/>
                  </a:lnTo>
                  <a:lnTo>
                    <a:pt x="61902" y="8271"/>
                  </a:lnTo>
                  <a:lnTo>
                    <a:pt x="62170" y="7839"/>
                  </a:lnTo>
                  <a:lnTo>
                    <a:pt x="62293" y="7613"/>
                  </a:lnTo>
                  <a:lnTo>
                    <a:pt x="62396" y="7386"/>
                  </a:lnTo>
                  <a:lnTo>
                    <a:pt x="62499" y="7140"/>
                  </a:lnTo>
                  <a:lnTo>
                    <a:pt x="62581" y="6893"/>
                  </a:lnTo>
                  <a:lnTo>
                    <a:pt x="62643" y="6646"/>
                  </a:lnTo>
                  <a:lnTo>
                    <a:pt x="62705" y="6378"/>
                  </a:lnTo>
                  <a:lnTo>
                    <a:pt x="62746" y="6132"/>
                  </a:lnTo>
                  <a:lnTo>
                    <a:pt x="62787" y="5864"/>
                  </a:lnTo>
                  <a:lnTo>
                    <a:pt x="62808" y="5597"/>
                  </a:lnTo>
                  <a:lnTo>
                    <a:pt x="62808" y="5329"/>
                  </a:lnTo>
                  <a:lnTo>
                    <a:pt x="62808" y="5062"/>
                  </a:lnTo>
                  <a:lnTo>
                    <a:pt x="62787" y="4794"/>
                  </a:lnTo>
                  <a:lnTo>
                    <a:pt x="62746" y="4527"/>
                  </a:lnTo>
                  <a:lnTo>
                    <a:pt x="62705" y="4259"/>
                  </a:lnTo>
                  <a:lnTo>
                    <a:pt x="62643" y="4013"/>
                  </a:lnTo>
                  <a:lnTo>
                    <a:pt x="62581" y="3766"/>
                  </a:lnTo>
                  <a:lnTo>
                    <a:pt x="62499" y="3519"/>
                  </a:lnTo>
                  <a:lnTo>
                    <a:pt x="62396" y="3272"/>
                  </a:lnTo>
                  <a:lnTo>
                    <a:pt x="62293" y="3046"/>
                  </a:lnTo>
                  <a:lnTo>
                    <a:pt x="62170" y="2799"/>
                  </a:lnTo>
                  <a:lnTo>
                    <a:pt x="61902" y="2367"/>
                  </a:lnTo>
                  <a:lnTo>
                    <a:pt x="61594" y="1955"/>
                  </a:lnTo>
                  <a:lnTo>
                    <a:pt x="61244" y="1585"/>
                  </a:lnTo>
                  <a:lnTo>
                    <a:pt x="60874" y="1235"/>
                  </a:lnTo>
                  <a:lnTo>
                    <a:pt x="60462" y="927"/>
                  </a:lnTo>
                  <a:lnTo>
                    <a:pt x="60010" y="659"/>
                  </a:lnTo>
                  <a:lnTo>
                    <a:pt x="59783" y="536"/>
                  </a:lnTo>
                  <a:lnTo>
                    <a:pt x="59557" y="433"/>
                  </a:lnTo>
                  <a:lnTo>
                    <a:pt x="59310" y="330"/>
                  </a:lnTo>
                  <a:lnTo>
                    <a:pt x="59063" y="248"/>
                  </a:lnTo>
                  <a:lnTo>
                    <a:pt x="58817" y="186"/>
                  </a:lnTo>
                  <a:lnTo>
                    <a:pt x="58570" y="124"/>
                  </a:lnTo>
                  <a:lnTo>
                    <a:pt x="58302" y="63"/>
                  </a:lnTo>
                  <a:lnTo>
                    <a:pt x="58035" y="42"/>
                  </a:lnTo>
                  <a:lnTo>
                    <a:pt x="57767" y="22"/>
                  </a:lnTo>
                  <a:lnTo>
                    <a:pt x="5750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4192375" y="578575"/>
              <a:ext cx="963825" cy="1089350"/>
            </a:xfrm>
            <a:custGeom>
              <a:rect b="b" l="l" r="r" t="t"/>
              <a:pathLst>
                <a:path extrusionOk="0" h="43574" w="38553">
                  <a:moveTo>
                    <a:pt x="4506" y="1"/>
                  </a:moveTo>
                  <a:lnTo>
                    <a:pt x="4177" y="21"/>
                  </a:lnTo>
                  <a:lnTo>
                    <a:pt x="3868" y="42"/>
                  </a:lnTo>
                  <a:lnTo>
                    <a:pt x="3539" y="104"/>
                  </a:lnTo>
                  <a:lnTo>
                    <a:pt x="3230" y="186"/>
                  </a:lnTo>
                  <a:lnTo>
                    <a:pt x="2922" y="289"/>
                  </a:lnTo>
                  <a:lnTo>
                    <a:pt x="2613" y="412"/>
                  </a:lnTo>
                  <a:lnTo>
                    <a:pt x="2325" y="577"/>
                  </a:lnTo>
                  <a:lnTo>
                    <a:pt x="2037" y="742"/>
                  </a:lnTo>
                  <a:lnTo>
                    <a:pt x="1770" y="927"/>
                  </a:lnTo>
                  <a:lnTo>
                    <a:pt x="1523" y="1132"/>
                  </a:lnTo>
                  <a:lnTo>
                    <a:pt x="1276" y="1359"/>
                  </a:lnTo>
                  <a:lnTo>
                    <a:pt x="1070" y="1606"/>
                  </a:lnTo>
                  <a:lnTo>
                    <a:pt x="844" y="1873"/>
                  </a:lnTo>
                  <a:lnTo>
                    <a:pt x="659" y="2140"/>
                  </a:lnTo>
                  <a:lnTo>
                    <a:pt x="494" y="2449"/>
                  </a:lnTo>
                  <a:lnTo>
                    <a:pt x="350" y="2758"/>
                  </a:lnTo>
                  <a:lnTo>
                    <a:pt x="186" y="3190"/>
                  </a:lnTo>
                  <a:lnTo>
                    <a:pt x="83" y="3642"/>
                  </a:lnTo>
                  <a:lnTo>
                    <a:pt x="21" y="4074"/>
                  </a:lnTo>
                  <a:lnTo>
                    <a:pt x="0" y="4527"/>
                  </a:lnTo>
                  <a:lnTo>
                    <a:pt x="21" y="4959"/>
                  </a:lnTo>
                  <a:lnTo>
                    <a:pt x="83" y="5391"/>
                  </a:lnTo>
                  <a:lnTo>
                    <a:pt x="186" y="5802"/>
                  </a:lnTo>
                  <a:lnTo>
                    <a:pt x="330" y="6214"/>
                  </a:lnTo>
                  <a:lnTo>
                    <a:pt x="515" y="6605"/>
                  </a:lnTo>
                  <a:lnTo>
                    <a:pt x="721" y="6995"/>
                  </a:lnTo>
                  <a:lnTo>
                    <a:pt x="988" y="7345"/>
                  </a:lnTo>
                  <a:lnTo>
                    <a:pt x="1276" y="7674"/>
                  </a:lnTo>
                  <a:lnTo>
                    <a:pt x="1585" y="7962"/>
                  </a:lnTo>
                  <a:lnTo>
                    <a:pt x="1955" y="8250"/>
                  </a:lnTo>
                  <a:lnTo>
                    <a:pt x="2325" y="8477"/>
                  </a:lnTo>
                  <a:lnTo>
                    <a:pt x="2757" y="8682"/>
                  </a:lnTo>
                  <a:lnTo>
                    <a:pt x="3992" y="9238"/>
                  </a:lnTo>
                  <a:lnTo>
                    <a:pt x="5205" y="9814"/>
                  </a:lnTo>
                  <a:lnTo>
                    <a:pt x="6419" y="10431"/>
                  </a:lnTo>
                  <a:lnTo>
                    <a:pt x="7592" y="11069"/>
                  </a:lnTo>
                  <a:lnTo>
                    <a:pt x="8744" y="11768"/>
                  </a:lnTo>
                  <a:lnTo>
                    <a:pt x="9875" y="12468"/>
                  </a:lnTo>
                  <a:lnTo>
                    <a:pt x="11007" y="13229"/>
                  </a:lnTo>
                  <a:lnTo>
                    <a:pt x="12076" y="14011"/>
                  </a:lnTo>
                  <a:lnTo>
                    <a:pt x="13146" y="14813"/>
                  </a:lnTo>
                  <a:lnTo>
                    <a:pt x="14195" y="15656"/>
                  </a:lnTo>
                  <a:lnTo>
                    <a:pt x="15203" y="16521"/>
                  </a:lnTo>
                  <a:lnTo>
                    <a:pt x="16191" y="17405"/>
                  </a:lnTo>
                  <a:lnTo>
                    <a:pt x="17158" y="18331"/>
                  </a:lnTo>
                  <a:lnTo>
                    <a:pt x="18104" y="19277"/>
                  </a:lnTo>
                  <a:lnTo>
                    <a:pt x="19009" y="20265"/>
                  </a:lnTo>
                  <a:lnTo>
                    <a:pt x="19894" y="21252"/>
                  </a:lnTo>
                  <a:lnTo>
                    <a:pt x="20737" y="22281"/>
                  </a:lnTo>
                  <a:lnTo>
                    <a:pt x="21560" y="23330"/>
                  </a:lnTo>
                  <a:lnTo>
                    <a:pt x="22363" y="24400"/>
                  </a:lnTo>
                  <a:lnTo>
                    <a:pt x="23124" y="25511"/>
                  </a:lnTo>
                  <a:lnTo>
                    <a:pt x="23844" y="26622"/>
                  </a:lnTo>
                  <a:lnTo>
                    <a:pt x="24543" y="27753"/>
                  </a:lnTo>
                  <a:lnTo>
                    <a:pt x="25222" y="28926"/>
                  </a:lnTo>
                  <a:lnTo>
                    <a:pt x="25839" y="30098"/>
                  </a:lnTo>
                  <a:lnTo>
                    <a:pt x="26456" y="31291"/>
                  </a:lnTo>
                  <a:lnTo>
                    <a:pt x="27012" y="32505"/>
                  </a:lnTo>
                  <a:lnTo>
                    <a:pt x="27547" y="33740"/>
                  </a:lnTo>
                  <a:lnTo>
                    <a:pt x="28040" y="34994"/>
                  </a:lnTo>
                  <a:lnTo>
                    <a:pt x="28514" y="36270"/>
                  </a:lnTo>
                  <a:lnTo>
                    <a:pt x="28925" y="37545"/>
                  </a:lnTo>
                  <a:lnTo>
                    <a:pt x="29316" y="38842"/>
                  </a:lnTo>
                  <a:lnTo>
                    <a:pt x="29666" y="40158"/>
                  </a:lnTo>
                  <a:lnTo>
                    <a:pt x="29769" y="40528"/>
                  </a:lnTo>
                  <a:lnTo>
                    <a:pt x="29913" y="40899"/>
                  </a:lnTo>
                  <a:lnTo>
                    <a:pt x="30077" y="41228"/>
                  </a:lnTo>
                  <a:lnTo>
                    <a:pt x="30283" y="41557"/>
                  </a:lnTo>
                  <a:lnTo>
                    <a:pt x="30509" y="41866"/>
                  </a:lnTo>
                  <a:lnTo>
                    <a:pt x="30735" y="42133"/>
                  </a:lnTo>
                  <a:lnTo>
                    <a:pt x="31003" y="42401"/>
                  </a:lnTo>
                  <a:lnTo>
                    <a:pt x="31291" y="42627"/>
                  </a:lnTo>
                  <a:lnTo>
                    <a:pt x="31579" y="42853"/>
                  </a:lnTo>
                  <a:lnTo>
                    <a:pt x="31908" y="43038"/>
                  </a:lnTo>
                  <a:lnTo>
                    <a:pt x="32237" y="43203"/>
                  </a:lnTo>
                  <a:lnTo>
                    <a:pt x="32587" y="43326"/>
                  </a:lnTo>
                  <a:lnTo>
                    <a:pt x="32937" y="43429"/>
                  </a:lnTo>
                  <a:lnTo>
                    <a:pt x="33286" y="43511"/>
                  </a:lnTo>
                  <a:lnTo>
                    <a:pt x="33657" y="43553"/>
                  </a:lnTo>
                  <a:lnTo>
                    <a:pt x="34048" y="43573"/>
                  </a:lnTo>
                  <a:lnTo>
                    <a:pt x="34315" y="43573"/>
                  </a:lnTo>
                  <a:lnTo>
                    <a:pt x="34582" y="43532"/>
                  </a:lnTo>
                  <a:lnTo>
                    <a:pt x="34870" y="43491"/>
                  </a:lnTo>
                  <a:lnTo>
                    <a:pt x="35138" y="43429"/>
                  </a:lnTo>
                  <a:lnTo>
                    <a:pt x="35591" y="43306"/>
                  </a:lnTo>
                  <a:lnTo>
                    <a:pt x="36002" y="43121"/>
                  </a:lnTo>
                  <a:lnTo>
                    <a:pt x="36393" y="42915"/>
                  </a:lnTo>
                  <a:lnTo>
                    <a:pt x="36763" y="42668"/>
                  </a:lnTo>
                  <a:lnTo>
                    <a:pt x="37092" y="42380"/>
                  </a:lnTo>
                  <a:lnTo>
                    <a:pt x="37401" y="42071"/>
                  </a:lnTo>
                  <a:lnTo>
                    <a:pt x="37689" y="41742"/>
                  </a:lnTo>
                  <a:lnTo>
                    <a:pt x="37915" y="41372"/>
                  </a:lnTo>
                  <a:lnTo>
                    <a:pt x="38121" y="41002"/>
                  </a:lnTo>
                  <a:lnTo>
                    <a:pt x="38285" y="40590"/>
                  </a:lnTo>
                  <a:lnTo>
                    <a:pt x="38429" y="40179"/>
                  </a:lnTo>
                  <a:lnTo>
                    <a:pt x="38512" y="39747"/>
                  </a:lnTo>
                  <a:lnTo>
                    <a:pt x="38553" y="39315"/>
                  </a:lnTo>
                  <a:lnTo>
                    <a:pt x="38553" y="38862"/>
                  </a:lnTo>
                  <a:lnTo>
                    <a:pt x="38512" y="38409"/>
                  </a:lnTo>
                  <a:lnTo>
                    <a:pt x="38429" y="37957"/>
                  </a:lnTo>
                  <a:lnTo>
                    <a:pt x="38018" y="36393"/>
                  </a:lnTo>
                  <a:lnTo>
                    <a:pt x="37545" y="34850"/>
                  </a:lnTo>
                  <a:lnTo>
                    <a:pt x="37051" y="33308"/>
                  </a:lnTo>
                  <a:lnTo>
                    <a:pt x="36496" y="31806"/>
                  </a:lnTo>
                  <a:lnTo>
                    <a:pt x="35899" y="30304"/>
                  </a:lnTo>
                  <a:lnTo>
                    <a:pt x="35261" y="28823"/>
                  </a:lnTo>
                  <a:lnTo>
                    <a:pt x="34582" y="27383"/>
                  </a:lnTo>
                  <a:lnTo>
                    <a:pt x="33862" y="25943"/>
                  </a:lnTo>
                  <a:lnTo>
                    <a:pt x="33122" y="24544"/>
                  </a:lnTo>
                  <a:lnTo>
                    <a:pt x="32320" y="23145"/>
                  </a:lnTo>
                  <a:lnTo>
                    <a:pt x="31476" y="21787"/>
                  </a:lnTo>
                  <a:lnTo>
                    <a:pt x="30612" y="20450"/>
                  </a:lnTo>
                  <a:lnTo>
                    <a:pt x="29707" y="19154"/>
                  </a:lnTo>
                  <a:lnTo>
                    <a:pt x="28761" y="17858"/>
                  </a:lnTo>
                  <a:lnTo>
                    <a:pt x="27773" y="16603"/>
                  </a:lnTo>
                  <a:lnTo>
                    <a:pt x="26744" y="15389"/>
                  </a:lnTo>
                  <a:lnTo>
                    <a:pt x="25695" y="14196"/>
                  </a:lnTo>
                  <a:lnTo>
                    <a:pt x="24605" y="13023"/>
                  </a:lnTo>
                  <a:lnTo>
                    <a:pt x="23494" y="11892"/>
                  </a:lnTo>
                  <a:lnTo>
                    <a:pt x="22342" y="10781"/>
                  </a:lnTo>
                  <a:lnTo>
                    <a:pt x="21149" y="9711"/>
                  </a:lnTo>
                  <a:lnTo>
                    <a:pt x="19935" y="8682"/>
                  </a:lnTo>
                  <a:lnTo>
                    <a:pt x="18701" y="7674"/>
                  </a:lnTo>
                  <a:lnTo>
                    <a:pt x="17425" y="6707"/>
                  </a:lnTo>
                  <a:lnTo>
                    <a:pt x="16129" y="5782"/>
                  </a:lnTo>
                  <a:lnTo>
                    <a:pt x="14792" y="4897"/>
                  </a:lnTo>
                  <a:lnTo>
                    <a:pt x="13434" y="4033"/>
                  </a:lnTo>
                  <a:lnTo>
                    <a:pt x="12056" y="3231"/>
                  </a:lnTo>
                  <a:lnTo>
                    <a:pt x="10636" y="2449"/>
                  </a:lnTo>
                  <a:lnTo>
                    <a:pt x="9217" y="1708"/>
                  </a:lnTo>
                  <a:lnTo>
                    <a:pt x="7756" y="1009"/>
                  </a:lnTo>
                  <a:lnTo>
                    <a:pt x="6275" y="351"/>
                  </a:lnTo>
                  <a:lnTo>
                    <a:pt x="5843" y="207"/>
                  </a:lnTo>
                  <a:lnTo>
                    <a:pt x="5390" y="83"/>
                  </a:lnTo>
                  <a:lnTo>
                    <a:pt x="4958" y="21"/>
                  </a:lnTo>
                  <a:lnTo>
                    <a:pt x="450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4192375" y="578575"/>
              <a:ext cx="963825" cy="1089350"/>
            </a:xfrm>
            <a:custGeom>
              <a:rect b="b" l="l" r="r" t="t"/>
              <a:pathLst>
                <a:path extrusionOk="0" fill="none" h="43574" w="38553">
                  <a:moveTo>
                    <a:pt x="4506" y="1"/>
                  </a:moveTo>
                  <a:lnTo>
                    <a:pt x="4506" y="1"/>
                  </a:lnTo>
                  <a:lnTo>
                    <a:pt x="4177" y="21"/>
                  </a:lnTo>
                  <a:lnTo>
                    <a:pt x="3868" y="42"/>
                  </a:lnTo>
                  <a:lnTo>
                    <a:pt x="3539" y="104"/>
                  </a:lnTo>
                  <a:lnTo>
                    <a:pt x="3230" y="186"/>
                  </a:lnTo>
                  <a:lnTo>
                    <a:pt x="2922" y="289"/>
                  </a:lnTo>
                  <a:lnTo>
                    <a:pt x="2613" y="412"/>
                  </a:lnTo>
                  <a:lnTo>
                    <a:pt x="2325" y="577"/>
                  </a:lnTo>
                  <a:lnTo>
                    <a:pt x="2037" y="742"/>
                  </a:lnTo>
                  <a:lnTo>
                    <a:pt x="1770" y="927"/>
                  </a:lnTo>
                  <a:lnTo>
                    <a:pt x="1523" y="1132"/>
                  </a:lnTo>
                  <a:lnTo>
                    <a:pt x="1276" y="1359"/>
                  </a:lnTo>
                  <a:lnTo>
                    <a:pt x="1070" y="1606"/>
                  </a:lnTo>
                  <a:lnTo>
                    <a:pt x="844" y="1873"/>
                  </a:lnTo>
                  <a:lnTo>
                    <a:pt x="659" y="2140"/>
                  </a:lnTo>
                  <a:lnTo>
                    <a:pt x="494" y="2449"/>
                  </a:lnTo>
                  <a:lnTo>
                    <a:pt x="350" y="2758"/>
                  </a:lnTo>
                  <a:lnTo>
                    <a:pt x="350" y="2758"/>
                  </a:lnTo>
                  <a:lnTo>
                    <a:pt x="186" y="3190"/>
                  </a:lnTo>
                  <a:lnTo>
                    <a:pt x="83" y="3642"/>
                  </a:lnTo>
                  <a:lnTo>
                    <a:pt x="21" y="4074"/>
                  </a:lnTo>
                  <a:lnTo>
                    <a:pt x="0" y="4527"/>
                  </a:lnTo>
                  <a:lnTo>
                    <a:pt x="21" y="4959"/>
                  </a:lnTo>
                  <a:lnTo>
                    <a:pt x="83" y="5391"/>
                  </a:lnTo>
                  <a:lnTo>
                    <a:pt x="186" y="5802"/>
                  </a:lnTo>
                  <a:lnTo>
                    <a:pt x="330" y="6214"/>
                  </a:lnTo>
                  <a:lnTo>
                    <a:pt x="515" y="6605"/>
                  </a:lnTo>
                  <a:lnTo>
                    <a:pt x="721" y="6995"/>
                  </a:lnTo>
                  <a:lnTo>
                    <a:pt x="988" y="7345"/>
                  </a:lnTo>
                  <a:lnTo>
                    <a:pt x="1276" y="7674"/>
                  </a:lnTo>
                  <a:lnTo>
                    <a:pt x="1585" y="7962"/>
                  </a:lnTo>
                  <a:lnTo>
                    <a:pt x="1955" y="8250"/>
                  </a:lnTo>
                  <a:lnTo>
                    <a:pt x="2325" y="8477"/>
                  </a:lnTo>
                  <a:lnTo>
                    <a:pt x="2757" y="8682"/>
                  </a:lnTo>
                  <a:lnTo>
                    <a:pt x="2757" y="8682"/>
                  </a:lnTo>
                  <a:lnTo>
                    <a:pt x="3992" y="9238"/>
                  </a:lnTo>
                  <a:lnTo>
                    <a:pt x="5205" y="9814"/>
                  </a:lnTo>
                  <a:lnTo>
                    <a:pt x="6419" y="10431"/>
                  </a:lnTo>
                  <a:lnTo>
                    <a:pt x="7592" y="11069"/>
                  </a:lnTo>
                  <a:lnTo>
                    <a:pt x="8744" y="11768"/>
                  </a:lnTo>
                  <a:lnTo>
                    <a:pt x="9875" y="12468"/>
                  </a:lnTo>
                  <a:lnTo>
                    <a:pt x="11007" y="13229"/>
                  </a:lnTo>
                  <a:lnTo>
                    <a:pt x="12076" y="14011"/>
                  </a:lnTo>
                  <a:lnTo>
                    <a:pt x="13146" y="14813"/>
                  </a:lnTo>
                  <a:lnTo>
                    <a:pt x="14195" y="15656"/>
                  </a:lnTo>
                  <a:lnTo>
                    <a:pt x="15203" y="16521"/>
                  </a:lnTo>
                  <a:lnTo>
                    <a:pt x="16191" y="17405"/>
                  </a:lnTo>
                  <a:lnTo>
                    <a:pt x="17158" y="18331"/>
                  </a:lnTo>
                  <a:lnTo>
                    <a:pt x="18104" y="19277"/>
                  </a:lnTo>
                  <a:lnTo>
                    <a:pt x="19009" y="20265"/>
                  </a:lnTo>
                  <a:lnTo>
                    <a:pt x="19894" y="21252"/>
                  </a:lnTo>
                  <a:lnTo>
                    <a:pt x="20737" y="22281"/>
                  </a:lnTo>
                  <a:lnTo>
                    <a:pt x="21560" y="23330"/>
                  </a:lnTo>
                  <a:lnTo>
                    <a:pt x="22363" y="24400"/>
                  </a:lnTo>
                  <a:lnTo>
                    <a:pt x="23124" y="25511"/>
                  </a:lnTo>
                  <a:lnTo>
                    <a:pt x="23844" y="26622"/>
                  </a:lnTo>
                  <a:lnTo>
                    <a:pt x="24543" y="27753"/>
                  </a:lnTo>
                  <a:lnTo>
                    <a:pt x="25222" y="28926"/>
                  </a:lnTo>
                  <a:lnTo>
                    <a:pt x="25839" y="30098"/>
                  </a:lnTo>
                  <a:lnTo>
                    <a:pt x="26456" y="31291"/>
                  </a:lnTo>
                  <a:lnTo>
                    <a:pt x="27012" y="32505"/>
                  </a:lnTo>
                  <a:lnTo>
                    <a:pt x="27547" y="33740"/>
                  </a:lnTo>
                  <a:lnTo>
                    <a:pt x="28040" y="34994"/>
                  </a:lnTo>
                  <a:lnTo>
                    <a:pt x="28514" y="36270"/>
                  </a:lnTo>
                  <a:lnTo>
                    <a:pt x="28925" y="37545"/>
                  </a:lnTo>
                  <a:lnTo>
                    <a:pt x="29316" y="38842"/>
                  </a:lnTo>
                  <a:lnTo>
                    <a:pt x="29666" y="40158"/>
                  </a:lnTo>
                  <a:lnTo>
                    <a:pt x="29666" y="40158"/>
                  </a:lnTo>
                  <a:lnTo>
                    <a:pt x="29769" y="40528"/>
                  </a:lnTo>
                  <a:lnTo>
                    <a:pt x="29913" y="40899"/>
                  </a:lnTo>
                  <a:lnTo>
                    <a:pt x="30077" y="41228"/>
                  </a:lnTo>
                  <a:lnTo>
                    <a:pt x="30283" y="41557"/>
                  </a:lnTo>
                  <a:lnTo>
                    <a:pt x="30509" y="41866"/>
                  </a:lnTo>
                  <a:lnTo>
                    <a:pt x="30735" y="42133"/>
                  </a:lnTo>
                  <a:lnTo>
                    <a:pt x="31003" y="42401"/>
                  </a:lnTo>
                  <a:lnTo>
                    <a:pt x="31291" y="42627"/>
                  </a:lnTo>
                  <a:lnTo>
                    <a:pt x="31579" y="42853"/>
                  </a:lnTo>
                  <a:lnTo>
                    <a:pt x="31908" y="43038"/>
                  </a:lnTo>
                  <a:lnTo>
                    <a:pt x="32237" y="43203"/>
                  </a:lnTo>
                  <a:lnTo>
                    <a:pt x="32587" y="43326"/>
                  </a:lnTo>
                  <a:lnTo>
                    <a:pt x="32937" y="43429"/>
                  </a:lnTo>
                  <a:lnTo>
                    <a:pt x="33286" y="43511"/>
                  </a:lnTo>
                  <a:lnTo>
                    <a:pt x="33657" y="43553"/>
                  </a:lnTo>
                  <a:lnTo>
                    <a:pt x="34048" y="43573"/>
                  </a:lnTo>
                  <a:lnTo>
                    <a:pt x="34048" y="43573"/>
                  </a:lnTo>
                  <a:lnTo>
                    <a:pt x="34315" y="43573"/>
                  </a:lnTo>
                  <a:lnTo>
                    <a:pt x="34582" y="43532"/>
                  </a:lnTo>
                  <a:lnTo>
                    <a:pt x="34870" y="43491"/>
                  </a:lnTo>
                  <a:lnTo>
                    <a:pt x="35138" y="43429"/>
                  </a:lnTo>
                  <a:lnTo>
                    <a:pt x="35138" y="43429"/>
                  </a:lnTo>
                  <a:lnTo>
                    <a:pt x="35591" y="43306"/>
                  </a:lnTo>
                  <a:lnTo>
                    <a:pt x="36002" y="43121"/>
                  </a:lnTo>
                  <a:lnTo>
                    <a:pt x="36393" y="42915"/>
                  </a:lnTo>
                  <a:lnTo>
                    <a:pt x="36763" y="42668"/>
                  </a:lnTo>
                  <a:lnTo>
                    <a:pt x="37092" y="42380"/>
                  </a:lnTo>
                  <a:lnTo>
                    <a:pt x="37401" y="42071"/>
                  </a:lnTo>
                  <a:lnTo>
                    <a:pt x="37689" y="41742"/>
                  </a:lnTo>
                  <a:lnTo>
                    <a:pt x="37915" y="41372"/>
                  </a:lnTo>
                  <a:lnTo>
                    <a:pt x="38121" y="41002"/>
                  </a:lnTo>
                  <a:lnTo>
                    <a:pt x="38285" y="40590"/>
                  </a:lnTo>
                  <a:lnTo>
                    <a:pt x="38429" y="40179"/>
                  </a:lnTo>
                  <a:lnTo>
                    <a:pt x="38512" y="39747"/>
                  </a:lnTo>
                  <a:lnTo>
                    <a:pt x="38553" y="39315"/>
                  </a:lnTo>
                  <a:lnTo>
                    <a:pt x="38553" y="38862"/>
                  </a:lnTo>
                  <a:lnTo>
                    <a:pt x="38512" y="38409"/>
                  </a:lnTo>
                  <a:lnTo>
                    <a:pt x="38429" y="37957"/>
                  </a:lnTo>
                  <a:lnTo>
                    <a:pt x="38429" y="37957"/>
                  </a:lnTo>
                  <a:lnTo>
                    <a:pt x="38018" y="36393"/>
                  </a:lnTo>
                  <a:lnTo>
                    <a:pt x="37545" y="34850"/>
                  </a:lnTo>
                  <a:lnTo>
                    <a:pt x="37051" y="33308"/>
                  </a:lnTo>
                  <a:lnTo>
                    <a:pt x="36496" y="31806"/>
                  </a:lnTo>
                  <a:lnTo>
                    <a:pt x="35899" y="30304"/>
                  </a:lnTo>
                  <a:lnTo>
                    <a:pt x="35261" y="28823"/>
                  </a:lnTo>
                  <a:lnTo>
                    <a:pt x="34582" y="27383"/>
                  </a:lnTo>
                  <a:lnTo>
                    <a:pt x="33862" y="25943"/>
                  </a:lnTo>
                  <a:lnTo>
                    <a:pt x="33122" y="24544"/>
                  </a:lnTo>
                  <a:lnTo>
                    <a:pt x="32320" y="23145"/>
                  </a:lnTo>
                  <a:lnTo>
                    <a:pt x="31476" y="21787"/>
                  </a:lnTo>
                  <a:lnTo>
                    <a:pt x="30612" y="20450"/>
                  </a:lnTo>
                  <a:lnTo>
                    <a:pt x="29707" y="19154"/>
                  </a:lnTo>
                  <a:lnTo>
                    <a:pt x="28761" y="17858"/>
                  </a:lnTo>
                  <a:lnTo>
                    <a:pt x="27773" y="16603"/>
                  </a:lnTo>
                  <a:lnTo>
                    <a:pt x="26744" y="15389"/>
                  </a:lnTo>
                  <a:lnTo>
                    <a:pt x="25695" y="14196"/>
                  </a:lnTo>
                  <a:lnTo>
                    <a:pt x="24605" y="13023"/>
                  </a:lnTo>
                  <a:lnTo>
                    <a:pt x="23494" y="11892"/>
                  </a:lnTo>
                  <a:lnTo>
                    <a:pt x="22342" y="10781"/>
                  </a:lnTo>
                  <a:lnTo>
                    <a:pt x="21149" y="9711"/>
                  </a:lnTo>
                  <a:lnTo>
                    <a:pt x="19935" y="8682"/>
                  </a:lnTo>
                  <a:lnTo>
                    <a:pt x="18701" y="7674"/>
                  </a:lnTo>
                  <a:lnTo>
                    <a:pt x="17425" y="6707"/>
                  </a:lnTo>
                  <a:lnTo>
                    <a:pt x="16129" y="5782"/>
                  </a:lnTo>
                  <a:lnTo>
                    <a:pt x="14792" y="4897"/>
                  </a:lnTo>
                  <a:lnTo>
                    <a:pt x="13434" y="4033"/>
                  </a:lnTo>
                  <a:lnTo>
                    <a:pt x="12056" y="3231"/>
                  </a:lnTo>
                  <a:lnTo>
                    <a:pt x="10636" y="2449"/>
                  </a:lnTo>
                  <a:lnTo>
                    <a:pt x="9217" y="1708"/>
                  </a:lnTo>
                  <a:lnTo>
                    <a:pt x="7756" y="1009"/>
                  </a:lnTo>
                  <a:lnTo>
                    <a:pt x="6275" y="351"/>
                  </a:lnTo>
                  <a:lnTo>
                    <a:pt x="6275" y="351"/>
                  </a:lnTo>
                  <a:lnTo>
                    <a:pt x="5843" y="207"/>
                  </a:lnTo>
                  <a:lnTo>
                    <a:pt x="5390" y="83"/>
                  </a:lnTo>
                  <a:lnTo>
                    <a:pt x="4958" y="21"/>
                  </a:lnTo>
                  <a:lnTo>
                    <a:pt x="4506" y="1"/>
                  </a:lnTo>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 name="Google Shape;87;p14"/>
          <p:cNvGrpSpPr/>
          <p:nvPr/>
        </p:nvGrpSpPr>
        <p:grpSpPr>
          <a:xfrm>
            <a:off x="6047315" y="968163"/>
            <a:ext cx="2625398" cy="674800"/>
            <a:chOff x="6047315" y="1319525"/>
            <a:chExt cx="2625398" cy="674800"/>
          </a:xfrm>
        </p:grpSpPr>
        <p:sp>
          <p:nvSpPr>
            <p:cNvPr id="88" name="Google Shape;88;p14"/>
            <p:cNvSpPr/>
            <p:nvPr/>
          </p:nvSpPr>
          <p:spPr>
            <a:xfrm>
              <a:off x="8120713" y="131952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1800" u="none" cap="none" strike="noStrike">
                  <a:solidFill>
                    <a:schemeClr val="lt1"/>
                  </a:solidFill>
                  <a:latin typeface="Fira Sans Extra Condensed"/>
                  <a:ea typeface="Fira Sans Extra Condensed"/>
                  <a:cs typeface="Fira Sans Extra Condensed"/>
                  <a:sym typeface="Fira Sans Extra Condensed"/>
                </a:rPr>
                <a:t>4</a:t>
              </a:r>
              <a:endParaRPr b="0" i="0" sz="1400" u="none" cap="none" strike="noStrike">
                <a:solidFill>
                  <a:schemeClr val="accent2"/>
                </a:solidFill>
                <a:latin typeface="Arial"/>
                <a:ea typeface="Arial"/>
                <a:cs typeface="Arial"/>
                <a:sym typeface="Arial"/>
              </a:endParaRPr>
            </a:p>
          </p:txBody>
        </p:sp>
        <p:sp>
          <p:nvSpPr>
            <p:cNvPr id="89" name="Google Shape;89;p14"/>
            <p:cNvSpPr txBox="1"/>
            <p:nvPr/>
          </p:nvSpPr>
          <p:spPr>
            <a:xfrm>
              <a:off x="6164334" y="1376175"/>
              <a:ext cx="17994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lang="en" sz="1800">
                  <a:solidFill>
                    <a:schemeClr val="dk1"/>
                  </a:solidFill>
                  <a:latin typeface="Fira Sans Extra Condensed"/>
                  <a:ea typeface="Fira Sans Extra Condensed"/>
                  <a:cs typeface="Fira Sans Extra Condensed"/>
                  <a:sym typeface="Fira Sans Extra Condensed"/>
                </a:rPr>
                <a:t>Thresholding</a:t>
              </a:r>
              <a:endParaRPr b="1" i="0" sz="1800" u="none" cap="none" strike="noStrike">
                <a:solidFill>
                  <a:schemeClr val="dk1"/>
                </a:solidFill>
                <a:latin typeface="Fira Sans Extra Condensed"/>
                <a:ea typeface="Fira Sans Extra Condensed"/>
                <a:cs typeface="Fira Sans Extra Condensed"/>
                <a:sym typeface="Fira Sans Extra Condensed"/>
              </a:endParaRPr>
            </a:p>
          </p:txBody>
        </p:sp>
        <p:sp>
          <p:nvSpPr>
            <p:cNvPr id="90" name="Google Shape;90;p14"/>
            <p:cNvSpPr txBox="1"/>
            <p:nvPr/>
          </p:nvSpPr>
          <p:spPr>
            <a:xfrm>
              <a:off x="6047315" y="1622925"/>
              <a:ext cx="1916400" cy="371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Roboto"/>
                  <a:ea typeface="Roboto"/>
                  <a:cs typeface="Roboto"/>
                  <a:sym typeface="Roboto"/>
                </a:rPr>
                <a:t>Boundary detection</a:t>
              </a:r>
              <a:endParaRPr b="0" i="0" sz="1200" u="none" cap="none" strike="noStrike">
                <a:solidFill>
                  <a:schemeClr val="dk1"/>
                </a:solidFill>
                <a:latin typeface="Roboto"/>
                <a:ea typeface="Roboto"/>
                <a:cs typeface="Roboto"/>
                <a:sym typeface="Roboto"/>
              </a:endParaRPr>
            </a:p>
          </p:txBody>
        </p:sp>
      </p:grpSp>
      <p:grpSp>
        <p:nvGrpSpPr>
          <p:cNvPr id="91" name="Google Shape;91;p14"/>
          <p:cNvGrpSpPr/>
          <p:nvPr/>
        </p:nvGrpSpPr>
        <p:grpSpPr>
          <a:xfrm>
            <a:off x="6545100" y="3926288"/>
            <a:ext cx="2141688" cy="813313"/>
            <a:chOff x="5981700" y="450975"/>
            <a:chExt cx="2141688" cy="813313"/>
          </a:xfrm>
        </p:grpSpPr>
        <p:sp>
          <p:nvSpPr>
            <p:cNvPr id="92" name="Google Shape;92;p14"/>
            <p:cNvSpPr/>
            <p:nvPr/>
          </p:nvSpPr>
          <p:spPr>
            <a:xfrm>
              <a:off x="7571388" y="45097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7</a:t>
              </a:r>
              <a:endParaRPr b="0" i="0" sz="1400" u="none" cap="none" strike="noStrike">
                <a:solidFill>
                  <a:schemeClr val="accent2"/>
                </a:solidFill>
                <a:latin typeface="Arial"/>
                <a:ea typeface="Arial"/>
                <a:cs typeface="Arial"/>
                <a:sym typeface="Arial"/>
              </a:endParaRPr>
            </a:p>
          </p:txBody>
        </p:sp>
        <p:sp>
          <p:nvSpPr>
            <p:cNvPr id="93" name="Google Shape;93;p14"/>
            <p:cNvSpPr txBox="1"/>
            <p:nvPr/>
          </p:nvSpPr>
          <p:spPr>
            <a:xfrm>
              <a:off x="5981700" y="561088"/>
              <a:ext cx="1477800" cy="331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lang="en" sz="1800">
                  <a:solidFill>
                    <a:schemeClr val="dk1"/>
                  </a:solidFill>
                  <a:latin typeface="Fira Sans Extra Condensed"/>
                  <a:ea typeface="Fira Sans Extra Condensed"/>
                  <a:cs typeface="Fira Sans Extra Condensed"/>
                  <a:sym typeface="Fira Sans Extra Condensed"/>
                </a:rPr>
                <a:t>Conclusion</a:t>
              </a:r>
              <a:endParaRPr b="1" i="0" sz="1800" u="none" cap="none" strike="noStrike">
                <a:solidFill>
                  <a:schemeClr val="dk1"/>
                </a:solidFill>
                <a:latin typeface="Fira Sans Extra Condensed"/>
                <a:ea typeface="Fira Sans Extra Condensed"/>
                <a:cs typeface="Fira Sans Extra Condensed"/>
                <a:sym typeface="Fira Sans Extra Condensed"/>
              </a:endParaRPr>
            </a:p>
          </p:txBody>
        </p:sp>
        <p:sp>
          <p:nvSpPr>
            <p:cNvPr id="94" name="Google Shape;94;p14"/>
            <p:cNvSpPr txBox="1"/>
            <p:nvPr/>
          </p:nvSpPr>
          <p:spPr>
            <a:xfrm>
              <a:off x="5981700" y="892888"/>
              <a:ext cx="1589700" cy="371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Roboto"/>
                <a:ea typeface="Roboto"/>
                <a:cs typeface="Roboto"/>
                <a:sym typeface="Roboto"/>
              </a:endParaRPr>
            </a:p>
          </p:txBody>
        </p:sp>
      </p:grpSp>
      <p:cxnSp>
        <p:nvCxnSpPr>
          <p:cNvPr id="95" name="Google Shape;95;p14"/>
          <p:cNvCxnSpPr>
            <a:stCxn id="96" idx="1"/>
          </p:cNvCxnSpPr>
          <p:nvPr/>
        </p:nvCxnSpPr>
        <p:spPr>
          <a:xfrm flipH="1">
            <a:off x="5858352" y="2163677"/>
            <a:ext cx="306000" cy="26400"/>
          </a:xfrm>
          <a:prstGeom prst="bentConnector3">
            <a:avLst>
              <a:gd fmla="val 50000" name="adj1"/>
            </a:avLst>
          </a:prstGeom>
          <a:noFill/>
          <a:ln cap="flat" cmpd="sng" w="9525">
            <a:solidFill>
              <a:schemeClr val="dk2"/>
            </a:solidFill>
            <a:prstDash val="dash"/>
            <a:round/>
            <a:headEnd len="sm" w="sm" type="none"/>
            <a:tailEnd len="med" w="med" type="oval"/>
          </a:ln>
        </p:spPr>
      </p:cxnSp>
      <p:sp>
        <p:nvSpPr>
          <p:cNvPr id="97" name="Google Shape;97;p14"/>
          <p:cNvSpPr txBox="1"/>
          <p:nvPr/>
        </p:nvSpPr>
        <p:spPr>
          <a:xfrm>
            <a:off x="1104075" y="2920340"/>
            <a:ext cx="1916400" cy="371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dk1"/>
                </a:solidFill>
                <a:latin typeface="Roboto"/>
                <a:ea typeface="Roboto"/>
                <a:cs typeface="Roboto"/>
                <a:sym typeface="Roboto"/>
              </a:rPr>
              <a:t>Pixel size and each pixel selection</a:t>
            </a:r>
            <a:endParaRPr b="0" i="0" sz="1200" u="none" cap="none" strike="noStrike">
              <a:solidFill>
                <a:schemeClr val="dk1"/>
              </a:solidFill>
              <a:latin typeface="Roboto"/>
              <a:ea typeface="Roboto"/>
              <a:cs typeface="Roboto"/>
              <a:sym typeface="Roboto"/>
            </a:endParaRPr>
          </a:p>
        </p:txBody>
      </p:sp>
      <p:grpSp>
        <p:nvGrpSpPr>
          <p:cNvPr id="98" name="Google Shape;98;p14"/>
          <p:cNvGrpSpPr/>
          <p:nvPr/>
        </p:nvGrpSpPr>
        <p:grpSpPr>
          <a:xfrm>
            <a:off x="6047320" y="1979075"/>
            <a:ext cx="2625405" cy="598635"/>
            <a:chOff x="6047315" y="1090932"/>
            <a:chExt cx="2625405" cy="801385"/>
          </a:xfrm>
        </p:grpSpPr>
        <p:sp>
          <p:nvSpPr>
            <p:cNvPr id="99" name="Google Shape;99;p14"/>
            <p:cNvSpPr/>
            <p:nvPr/>
          </p:nvSpPr>
          <p:spPr>
            <a:xfrm>
              <a:off x="8120720" y="1090932"/>
              <a:ext cx="552000" cy="7389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lang="en" sz="1800">
                  <a:solidFill>
                    <a:schemeClr val="lt1"/>
                  </a:solidFill>
                  <a:latin typeface="Fira Sans Extra Condensed"/>
                  <a:ea typeface="Fira Sans Extra Condensed"/>
                  <a:cs typeface="Fira Sans Extra Condensed"/>
                  <a:sym typeface="Fira Sans Extra Condensed"/>
                </a:rPr>
                <a:t>5</a:t>
              </a:r>
              <a:endParaRPr b="0" i="0" sz="1400" u="none" cap="none" strike="noStrike">
                <a:solidFill>
                  <a:schemeClr val="accent2"/>
                </a:solidFill>
                <a:latin typeface="Arial"/>
                <a:ea typeface="Arial"/>
                <a:cs typeface="Arial"/>
                <a:sym typeface="Arial"/>
              </a:endParaRPr>
            </a:p>
          </p:txBody>
        </p:sp>
        <p:sp>
          <p:nvSpPr>
            <p:cNvPr id="96" name="Google Shape;96;p14"/>
            <p:cNvSpPr txBox="1"/>
            <p:nvPr/>
          </p:nvSpPr>
          <p:spPr>
            <a:xfrm>
              <a:off x="6164347" y="1172157"/>
              <a:ext cx="1916400" cy="3318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rPr b="1" lang="en" sz="1800">
                  <a:solidFill>
                    <a:schemeClr val="dk1"/>
                  </a:solidFill>
                  <a:latin typeface="Fira Sans Extra Condensed"/>
                  <a:ea typeface="Fira Sans Extra Condensed"/>
                  <a:cs typeface="Fira Sans Extra Condensed"/>
                  <a:sym typeface="Fira Sans Extra Condensed"/>
                </a:rPr>
                <a:t>Masking &amp; Coloring</a:t>
              </a:r>
              <a:endParaRPr b="1" i="0" sz="1800" u="none" cap="none" strike="noStrike">
                <a:solidFill>
                  <a:schemeClr val="dk1"/>
                </a:solidFill>
                <a:latin typeface="Fira Sans Extra Condensed"/>
                <a:ea typeface="Fira Sans Extra Condensed"/>
                <a:cs typeface="Fira Sans Extra Condensed"/>
                <a:sym typeface="Fira Sans Extra Condensed"/>
              </a:endParaRPr>
            </a:p>
          </p:txBody>
        </p:sp>
        <p:sp>
          <p:nvSpPr>
            <p:cNvPr id="100" name="Google Shape;100;p14"/>
            <p:cNvSpPr txBox="1"/>
            <p:nvPr/>
          </p:nvSpPr>
          <p:spPr>
            <a:xfrm>
              <a:off x="6047315" y="1520917"/>
              <a:ext cx="1916400" cy="371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lang="en" sz="1200">
                  <a:solidFill>
                    <a:schemeClr val="dk1"/>
                  </a:solidFill>
                  <a:latin typeface="Roboto"/>
                  <a:ea typeface="Roboto"/>
                  <a:cs typeface="Roboto"/>
                  <a:sym typeface="Roboto"/>
                </a:rPr>
                <a:t>Grain labeling</a:t>
              </a:r>
              <a:endParaRPr b="0" i="0" sz="1200" u="none" cap="none" strike="noStrike">
                <a:solidFill>
                  <a:schemeClr val="dk1"/>
                </a:solidFill>
                <a:latin typeface="Roboto"/>
                <a:ea typeface="Roboto"/>
                <a:cs typeface="Roboto"/>
                <a:sym typeface="Roboto"/>
              </a:endParaRPr>
            </a:p>
          </p:txBody>
        </p:sp>
      </p:grpSp>
      <p:cxnSp>
        <p:nvCxnSpPr>
          <p:cNvPr id="101" name="Google Shape;101;p14"/>
          <p:cNvCxnSpPr/>
          <p:nvPr/>
        </p:nvCxnSpPr>
        <p:spPr>
          <a:xfrm rot="10800000">
            <a:off x="5813175" y="3081050"/>
            <a:ext cx="669600" cy="42000"/>
          </a:xfrm>
          <a:prstGeom prst="bentConnector3">
            <a:avLst>
              <a:gd fmla="val 50000" name="adj1"/>
            </a:avLst>
          </a:prstGeom>
          <a:noFill/>
          <a:ln cap="flat" cmpd="sng" w="9525">
            <a:solidFill>
              <a:schemeClr val="dk2"/>
            </a:solidFill>
            <a:prstDash val="dash"/>
            <a:round/>
            <a:headEnd len="sm" w="sm" type="none"/>
            <a:tailEnd len="med" w="med" type="oval"/>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nvSpPr>
        <p:spPr>
          <a:xfrm>
            <a:off x="639375" y="1038125"/>
            <a:ext cx="8084100" cy="681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500">
              <a:solidFill>
                <a:srgbClr val="0D0D0D"/>
              </a:solidFill>
              <a:highlight>
                <a:schemeClr val="lt1"/>
              </a:highlight>
              <a:latin typeface="Roboto"/>
              <a:ea typeface="Roboto"/>
              <a:cs typeface="Roboto"/>
              <a:sym typeface="Roboto"/>
            </a:endParaRPr>
          </a:p>
          <a:p>
            <a:pPr indent="0" lvl="0" marL="457200" rtl="0" algn="just">
              <a:lnSpc>
                <a:spcPct val="115000"/>
              </a:lnSpc>
              <a:spcBef>
                <a:spcPts val="0"/>
              </a:spcBef>
              <a:spcAft>
                <a:spcPts val="0"/>
              </a:spcAft>
              <a:buNone/>
            </a:pPr>
            <a:r>
              <a:t/>
            </a:r>
            <a:endParaRPr sz="1500">
              <a:solidFill>
                <a:srgbClr val="0D0D0D"/>
              </a:solidFill>
              <a:highlight>
                <a:srgbClr val="FFFFFF"/>
              </a:highlight>
              <a:latin typeface="Roboto"/>
              <a:ea typeface="Roboto"/>
              <a:cs typeface="Roboto"/>
              <a:sym typeface="Roboto"/>
            </a:endParaRPr>
          </a:p>
        </p:txBody>
      </p:sp>
      <p:sp>
        <p:nvSpPr>
          <p:cNvPr id="257" name="Google Shape;257;p32"/>
          <p:cNvSpPr/>
          <p:nvPr/>
        </p:nvSpPr>
        <p:spPr>
          <a:xfrm>
            <a:off x="366175" y="23087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2600" u="none" cap="none" strike="noStrike">
              <a:solidFill>
                <a:schemeClr val="lt1"/>
              </a:solidFill>
              <a:latin typeface="Arial"/>
              <a:ea typeface="Arial"/>
              <a:cs typeface="Arial"/>
              <a:sym typeface="Arial"/>
            </a:endParaRPr>
          </a:p>
        </p:txBody>
      </p:sp>
      <p:sp>
        <p:nvSpPr>
          <p:cNvPr id="258" name="Google Shape;258;p32"/>
          <p:cNvSpPr txBox="1"/>
          <p:nvPr/>
        </p:nvSpPr>
        <p:spPr>
          <a:xfrm>
            <a:off x="1059750" y="175975"/>
            <a:ext cx="8084100" cy="661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 sz="3100">
                <a:solidFill>
                  <a:schemeClr val="dk1"/>
                </a:solidFill>
                <a:latin typeface="Fira Sans Extra Condensed"/>
                <a:ea typeface="Fira Sans Extra Condensed"/>
                <a:cs typeface="Fira Sans Extra Condensed"/>
                <a:sym typeface="Fira Sans Extra Condensed"/>
              </a:rPr>
              <a:t>AREA CALCULATIONS…</a:t>
            </a:r>
            <a:endParaRPr b="1" i="0" sz="3100" u="none" cap="none" strike="noStrike">
              <a:solidFill>
                <a:schemeClr val="dk1"/>
              </a:solidFill>
              <a:latin typeface="Fira Sans Extra Condensed"/>
              <a:ea typeface="Fira Sans Extra Condensed"/>
              <a:cs typeface="Fira Sans Extra Condensed"/>
              <a:sym typeface="Fira Sans Extra Condensed"/>
            </a:endParaRPr>
          </a:p>
        </p:txBody>
      </p:sp>
      <p:sp>
        <p:nvSpPr>
          <p:cNvPr id="259" name="Google Shape;259;p32"/>
          <p:cNvSpPr txBox="1"/>
          <p:nvPr/>
        </p:nvSpPr>
        <p:spPr>
          <a:xfrm>
            <a:off x="513200" y="2071875"/>
            <a:ext cx="368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Roboto"/>
                <a:ea typeface="Roboto"/>
                <a:cs typeface="Roboto"/>
                <a:sym typeface="Roboto"/>
              </a:rPr>
              <a:t>FINAL RESULT FOR THE SAMPLE IMAGE</a:t>
            </a:r>
            <a:endParaRPr b="1">
              <a:solidFill>
                <a:schemeClr val="dk1"/>
              </a:solidFill>
              <a:latin typeface="Roboto"/>
              <a:ea typeface="Roboto"/>
              <a:cs typeface="Roboto"/>
              <a:sym typeface="Roboto"/>
            </a:endParaRPr>
          </a:p>
        </p:txBody>
      </p:sp>
      <p:pic>
        <p:nvPicPr>
          <p:cNvPr id="260" name="Google Shape;260;p32"/>
          <p:cNvPicPr preferRelativeResize="0"/>
          <p:nvPr/>
        </p:nvPicPr>
        <p:blipFill>
          <a:blip r:embed="rId3">
            <a:alphaModFix/>
          </a:blip>
          <a:stretch>
            <a:fillRect/>
          </a:stretch>
        </p:blipFill>
        <p:spPr>
          <a:xfrm>
            <a:off x="4648200" y="562800"/>
            <a:ext cx="4077300" cy="4352101"/>
          </a:xfrm>
          <a:prstGeom prst="rect">
            <a:avLst/>
          </a:prstGeom>
          <a:noFill/>
          <a:ln>
            <a:noFill/>
          </a:ln>
        </p:spPr>
      </p:pic>
      <p:pic>
        <p:nvPicPr>
          <p:cNvPr id="261" name="Google Shape;261;p32"/>
          <p:cNvPicPr preferRelativeResize="0"/>
          <p:nvPr/>
        </p:nvPicPr>
        <p:blipFill>
          <a:blip r:embed="rId4">
            <a:alphaModFix/>
          </a:blip>
          <a:stretch>
            <a:fillRect/>
          </a:stretch>
        </p:blipFill>
        <p:spPr>
          <a:xfrm>
            <a:off x="513200" y="2673025"/>
            <a:ext cx="3829050" cy="381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nvSpPr>
        <p:spPr>
          <a:xfrm>
            <a:off x="529950" y="1520275"/>
            <a:ext cx="8084100" cy="280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500">
                <a:solidFill>
                  <a:srgbClr val="0D0D0D"/>
                </a:solidFill>
                <a:highlight>
                  <a:srgbClr val="FFFFFF"/>
                </a:highlight>
                <a:latin typeface="Roboto"/>
                <a:ea typeface="Roboto"/>
                <a:cs typeface="Roboto"/>
                <a:sym typeface="Roboto"/>
              </a:rPr>
              <a:t>In summary, the model provides a holistic approach to processing and analyzing microscopy images, with a specific focus on material microstructures. By utilizing a diverse range of denoising algorithms including Gaussian smoothing, median filtering, bilateral filtering, non-local means (NLM) filtering, and wavelet denoising, the model effectively reduces noise while preserving crucial structural details. This ensures that the resulting images accurately portray the material microstructure, facilitating further analysis. Additionally, the model incorporates techniques for defining pixel size and label coloring for visualization, enabling both quantitative analysis and qualitative inspection of microscopic features. Overall, the model serves as a robust solution for researchers and practitioners, enabling efficient and accurate extraction of insights from microscopy images.</a:t>
            </a:r>
            <a:endParaRPr sz="1500">
              <a:solidFill>
                <a:srgbClr val="0D0D0D"/>
              </a:solidFill>
              <a:highlight>
                <a:srgbClr val="FFFFFF"/>
              </a:highlight>
              <a:latin typeface="Roboto"/>
              <a:ea typeface="Roboto"/>
              <a:cs typeface="Roboto"/>
              <a:sym typeface="Roboto"/>
            </a:endParaRPr>
          </a:p>
        </p:txBody>
      </p:sp>
      <p:sp>
        <p:nvSpPr>
          <p:cNvPr id="267" name="Google Shape;267;p33"/>
          <p:cNvSpPr/>
          <p:nvPr/>
        </p:nvSpPr>
        <p:spPr>
          <a:xfrm>
            <a:off x="366175" y="23087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2600" u="none" cap="none" strike="noStrike">
              <a:solidFill>
                <a:schemeClr val="lt1"/>
              </a:solidFill>
              <a:latin typeface="Arial"/>
              <a:ea typeface="Arial"/>
              <a:cs typeface="Arial"/>
              <a:sym typeface="Arial"/>
            </a:endParaRPr>
          </a:p>
        </p:txBody>
      </p:sp>
      <p:sp>
        <p:nvSpPr>
          <p:cNvPr id="268" name="Google Shape;268;p33"/>
          <p:cNvSpPr txBox="1"/>
          <p:nvPr/>
        </p:nvSpPr>
        <p:spPr>
          <a:xfrm>
            <a:off x="1059750" y="175975"/>
            <a:ext cx="8084100" cy="661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 sz="3100">
                <a:solidFill>
                  <a:schemeClr val="dk1"/>
                </a:solidFill>
                <a:latin typeface="Fira Sans Extra Condensed"/>
                <a:ea typeface="Fira Sans Extra Condensed"/>
                <a:cs typeface="Fira Sans Extra Condensed"/>
                <a:sym typeface="Fira Sans Extra Condensed"/>
              </a:rPr>
              <a:t>CONCLUSION</a:t>
            </a:r>
            <a:endParaRPr b="1" i="0" sz="3100" u="none" cap="none" strike="noStrike">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grpSp>
        <p:nvGrpSpPr>
          <p:cNvPr id="273" name="Google Shape;273;p34"/>
          <p:cNvGrpSpPr/>
          <p:nvPr/>
        </p:nvGrpSpPr>
        <p:grpSpPr>
          <a:xfrm>
            <a:off x="1106210" y="393726"/>
            <a:ext cx="6931581" cy="3727432"/>
            <a:chOff x="1106210" y="1003326"/>
            <a:chExt cx="6931581" cy="3727432"/>
          </a:xfrm>
        </p:grpSpPr>
        <p:sp>
          <p:nvSpPr>
            <p:cNvPr id="274" name="Google Shape;274;p34"/>
            <p:cNvSpPr/>
            <p:nvPr/>
          </p:nvSpPr>
          <p:spPr>
            <a:xfrm>
              <a:off x="1616369" y="1657260"/>
              <a:ext cx="935927" cy="810928"/>
            </a:xfrm>
            <a:custGeom>
              <a:rect b="b" l="l" r="r" t="t"/>
              <a:pathLst>
                <a:path extrusionOk="0" h="33430" w="38583">
                  <a:moveTo>
                    <a:pt x="9639" y="1"/>
                  </a:moveTo>
                  <a:lnTo>
                    <a:pt x="0" y="16728"/>
                  </a:lnTo>
                  <a:lnTo>
                    <a:pt x="9639" y="33429"/>
                  </a:lnTo>
                  <a:lnTo>
                    <a:pt x="28944" y="33429"/>
                  </a:lnTo>
                  <a:lnTo>
                    <a:pt x="38583" y="16728"/>
                  </a:lnTo>
                  <a:lnTo>
                    <a:pt x="289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4"/>
            <p:cNvSpPr/>
            <p:nvPr/>
          </p:nvSpPr>
          <p:spPr>
            <a:xfrm>
              <a:off x="6545420" y="1569739"/>
              <a:ext cx="936582" cy="810904"/>
            </a:xfrm>
            <a:custGeom>
              <a:rect b="b" l="l" r="r" t="t"/>
              <a:pathLst>
                <a:path extrusionOk="0" h="33429" w="38610">
                  <a:moveTo>
                    <a:pt x="9640" y="1"/>
                  </a:moveTo>
                  <a:lnTo>
                    <a:pt x="1" y="16728"/>
                  </a:lnTo>
                  <a:lnTo>
                    <a:pt x="9640" y="33429"/>
                  </a:lnTo>
                  <a:lnTo>
                    <a:pt x="28944" y="33429"/>
                  </a:lnTo>
                  <a:lnTo>
                    <a:pt x="38609" y="16728"/>
                  </a:lnTo>
                  <a:lnTo>
                    <a:pt x="2894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4"/>
            <p:cNvSpPr/>
            <p:nvPr/>
          </p:nvSpPr>
          <p:spPr>
            <a:xfrm>
              <a:off x="7401322" y="1399694"/>
              <a:ext cx="539584" cy="467660"/>
            </a:xfrm>
            <a:custGeom>
              <a:rect b="b" l="l" r="r" t="t"/>
              <a:pathLst>
                <a:path extrusionOk="0" h="19279" w="22244">
                  <a:moveTo>
                    <a:pt x="5568" y="0"/>
                  </a:moveTo>
                  <a:lnTo>
                    <a:pt x="1" y="9640"/>
                  </a:lnTo>
                  <a:lnTo>
                    <a:pt x="5568" y="19279"/>
                  </a:lnTo>
                  <a:lnTo>
                    <a:pt x="16676" y="19279"/>
                  </a:lnTo>
                  <a:lnTo>
                    <a:pt x="22243" y="9640"/>
                  </a:lnTo>
                  <a:lnTo>
                    <a:pt x="1667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4"/>
            <p:cNvSpPr/>
            <p:nvPr/>
          </p:nvSpPr>
          <p:spPr>
            <a:xfrm>
              <a:off x="1949594" y="4089292"/>
              <a:ext cx="539560" cy="467054"/>
            </a:xfrm>
            <a:custGeom>
              <a:rect b="b" l="l" r="r" t="t"/>
              <a:pathLst>
                <a:path extrusionOk="0" h="19254" w="22243">
                  <a:moveTo>
                    <a:pt x="5567" y="1"/>
                  </a:moveTo>
                  <a:lnTo>
                    <a:pt x="0" y="9614"/>
                  </a:lnTo>
                  <a:lnTo>
                    <a:pt x="5567" y="19253"/>
                  </a:lnTo>
                  <a:lnTo>
                    <a:pt x="16676" y="19253"/>
                  </a:lnTo>
                  <a:lnTo>
                    <a:pt x="22243" y="9614"/>
                  </a:lnTo>
                  <a:lnTo>
                    <a:pt x="1667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4"/>
            <p:cNvSpPr/>
            <p:nvPr/>
          </p:nvSpPr>
          <p:spPr>
            <a:xfrm>
              <a:off x="1106210" y="2562550"/>
              <a:ext cx="1648030" cy="1427360"/>
            </a:xfrm>
            <a:custGeom>
              <a:rect b="b" l="l" r="r" t="t"/>
              <a:pathLst>
                <a:path extrusionOk="0" h="58842" w="67939">
                  <a:moveTo>
                    <a:pt x="16985" y="1"/>
                  </a:moveTo>
                  <a:lnTo>
                    <a:pt x="0" y="29408"/>
                  </a:lnTo>
                  <a:lnTo>
                    <a:pt x="16985" y="58842"/>
                  </a:lnTo>
                  <a:lnTo>
                    <a:pt x="50954" y="58842"/>
                  </a:lnTo>
                  <a:lnTo>
                    <a:pt x="67939" y="29408"/>
                  </a:lnTo>
                  <a:lnTo>
                    <a:pt x="5095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4"/>
            <p:cNvSpPr/>
            <p:nvPr/>
          </p:nvSpPr>
          <p:spPr>
            <a:xfrm>
              <a:off x="2415993" y="1777941"/>
              <a:ext cx="1648055" cy="1427336"/>
            </a:xfrm>
            <a:custGeom>
              <a:rect b="b" l="l" r="r" t="t"/>
              <a:pathLst>
                <a:path extrusionOk="0" h="58841" w="67940">
                  <a:moveTo>
                    <a:pt x="16985" y="0"/>
                  </a:moveTo>
                  <a:lnTo>
                    <a:pt x="0" y="29408"/>
                  </a:lnTo>
                  <a:lnTo>
                    <a:pt x="16985" y="58841"/>
                  </a:lnTo>
                  <a:lnTo>
                    <a:pt x="50954" y="58841"/>
                  </a:lnTo>
                  <a:lnTo>
                    <a:pt x="67939" y="29408"/>
                  </a:lnTo>
                  <a:lnTo>
                    <a:pt x="5095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4"/>
            <p:cNvSpPr/>
            <p:nvPr/>
          </p:nvSpPr>
          <p:spPr>
            <a:xfrm>
              <a:off x="3748288" y="2531912"/>
              <a:ext cx="1648055" cy="1427360"/>
            </a:xfrm>
            <a:custGeom>
              <a:rect b="b" l="l" r="r" t="t"/>
              <a:pathLst>
                <a:path extrusionOk="0" h="58842" w="67940">
                  <a:moveTo>
                    <a:pt x="16985" y="1"/>
                  </a:moveTo>
                  <a:lnTo>
                    <a:pt x="1" y="29408"/>
                  </a:lnTo>
                  <a:lnTo>
                    <a:pt x="16985" y="58842"/>
                  </a:lnTo>
                  <a:lnTo>
                    <a:pt x="50955" y="58842"/>
                  </a:lnTo>
                  <a:lnTo>
                    <a:pt x="67939" y="29408"/>
                  </a:lnTo>
                  <a:lnTo>
                    <a:pt x="5095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4"/>
            <p:cNvSpPr/>
            <p:nvPr/>
          </p:nvSpPr>
          <p:spPr>
            <a:xfrm>
              <a:off x="5059333" y="1742306"/>
              <a:ext cx="1648055" cy="1426729"/>
            </a:xfrm>
            <a:custGeom>
              <a:rect b="b" l="l" r="r" t="t"/>
              <a:pathLst>
                <a:path extrusionOk="0" h="58816" w="67940">
                  <a:moveTo>
                    <a:pt x="16985" y="0"/>
                  </a:moveTo>
                  <a:lnTo>
                    <a:pt x="0" y="29408"/>
                  </a:lnTo>
                  <a:lnTo>
                    <a:pt x="16985" y="58815"/>
                  </a:lnTo>
                  <a:lnTo>
                    <a:pt x="50954" y="58815"/>
                  </a:lnTo>
                  <a:lnTo>
                    <a:pt x="67939" y="29408"/>
                  </a:lnTo>
                  <a:lnTo>
                    <a:pt x="5095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4"/>
            <p:cNvSpPr/>
            <p:nvPr/>
          </p:nvSpPr>
          <p:spPr>
            <a:xfrm>
              <a:off x="6390391" y="2480026"/>
              <a:ext cx="1647400" cy="1426729"/>
            </a:xfrm>
            <a:custGeom>
              <a:rect b="b" l="l" r="r" t="t"/>
              <a:pathLst>
                <a:path extrusionOk="0" h="58816" w="67913">
                  <a:moveTo>
                    <a:pt x="16985" y="1"/>
                  </a:moveTo>
                  <a:lnTo>
                    <a:pt x="0" y="29408"/>
                  </a:lnTo>
                  <a:lnTo>
                    <a:pt x="16985" y="58816"/>
                  </a:lnTo>
                  <a:lnTo>
                    <a:pt x="50928" y="58816"/>
                  </a:lnTo>
                  <a:lnTo>
                    <a:pt x="67913" y="29408"/>
                  </a:lnTo>
                  <a:lnTo>
                    <a:pt x="5092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4"/>
            <p:cNvSpPr/>
            <p:nvPr/>
          </p:nvSpPr>
          <p:spPr>
            <a:xfrm>
              <a:off x="3725777" y="1003326"/>
              <a:ext cx="1647424" cy="1427336"/>
            </a:xfrm>
            <a:custGeom>
              <a:rect b="b" l="l" r="r" t="t"/>
              <a:pathLst>
                <a:path extrusionOk="0" h="58841" w="67914">
                  <a:moveTo>
                    <a:pt x="16985" y="0"/>
                  </a:moveTo>
                  <a:lnTo>
                    <a:pt x="1" y="29407"/>
                  </a:lnTo>
                  <a:lnTo>
                    <a:pt x="16985" y="58841"/>
                  </a:lnTo>
                  <a:lnTo>
                    <a:pt x="50955" y="58841"/>
                  </a:lnTo>
                  <a:lnTo>
                    <a:pt x="67914" y="29407"/>
                  </a:lnTo>
                  <a:lnTo>
                    <a:pt x="5095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4"/>
            <p:cNvSpPr/>
            <p:nvPr/>
          </p:nvSpPr>
          <p:spPr>
            <a:xfrm>
              <a:off x="5084973" y="3271524"/>
              <a:ext cx="1648030" cy="1426729"/>
            </a:xfrm>
            <a:custGeom>
              <a:rect b="b" l="l" r="r" t="t"/>
              <a:pathLst>
                <a:path extrusionOk="0" h="58816" w="67939">
                  <a:moveTo>
                    <a:pt x="16985" y="1"/>
                  </a:moveTo>
                  <a:lnTo>
                    <a:pt x="0" y="29408"/>
                  </a:lnTo>
                  <a:lnTo>
                    <a:pt x="16985" y="58816"/>
                  </a:lnTo>
                  <a:lnTo>
                    <a:pt x="50954" y="58816"/>
                  </a:lnTo>
                  <a:lnTo>
                    <a:pt x="67939" y="29408"/>
                  </a:lnTo>
                  <a:lnTo>
                    <a:pt x="5095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4"/>
            <p:cNvSpPr/>
            <p:nvPr/>
          </p:nvSpPr>
          <p:spPr>
            <a:xfrm>
              <a:off x="2426618" y="3303422"/>
              <a:ext cx="1648055" cy="1427336"/>
            </a:xfrm>
            <a:custGeom>
              <a:rect b="b" l="l" r="r" t="t"/>
              <a:pathLst>
                <a:path extrusionOk="0" h="58841" w="67940">
                  <a:moveTo>
                    <a:pt x="16985" y="0"/>
                  </a:moveTo>
                  <a:lnTo>
                    <a:pt x="0" y="29434"/>
                  </a:lnTo>
                  <a:lnTo>
                    <a:pt x="16985" y="58841"/>
                  </a:lnTo>
                  <a:lnTo>
                    <a:pt x="50955" y="58841"/>
                  </a:lnTo>
                  <a:lnTo>
                    <a:pt x="67939" y="29434"/>
                  </a:lnTo>
                  <a:lnTo>
                    <a:pt x="5095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p34"/>
          <p:cNvGrpSpPr/>
          <p:nvPr/>
        </p:nvGrpSpPr>
        <p:grpSpPr>
          <a:xfrm>
            <a:off x="6822953" y="1158592"/>
            <a:ext cx="381519" cy="414026"/>
            <a:chOff x="5583665" y="4991705"/>
            <a:chExt cx="381519" cy="414026"/>
          </a:xfrm>
        </p:grpSpPr>
        <p:sp>
          <p:nvSpPr>
            <p:cNvPr id="287" name="Google Shape;287;p34"/>
            <p:cNvSpPr/>
            <p:nvPr/>
          </p:nvSpPr>
          <p:spPr>
            <a:xfrm>
              <a:off x="5856998" y="5085114"/>
              <a:ext cx="79704" cy="79704"/>
            </a:xfrm>
            <a:custGeom>
              <a:rect b="b" l="l" r="r" t="t"/>
              <a:pathLst>
                <a:path extrusionOk="0" h="2082" w="2082">
                  <a:moveTo>
                    <a:pt x="1" y="1"/>
                  </a:moveTo>
                  <a:lnTo>
                    <a:pt x="1" y="2081"/>
                  </a:lnTo>
                  <a:lnTo>
                    <a:pt x="2081" y="2081"/>
                  </a:lnTo>
                  <a:lnTo>
                    <a:pt x="208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4"/>
            <p:cNvSpPr/>
            <p:nvPr/>
          </p:nvSpPr>
          <p:spPr>
            <a:xfrm>
              <a:off x="5601351" y="5085114"/>
              <a:ext cx="135711" cy="141645"/>
            </a:xfrm>
            <a:custGeom>
              <a:rect b="b" l="l" r="r" t="t"/>
              <a:pathLst>
                <a:path extrusionOk="0" h="3700" w="3545">
                  <a:moveTo>
                    <a:pt x="1464" y="1"/>
                  </a:moveTo>
                  <a:lnTo>
                    <a:pt x="1182" y="27"/>
                  </a:lnTo>
                  <a:lnTo>
                    <a:pt x="899" y="104"/>
                  </a:lnTo>
                  <a:lnTo>
                    <a:pt x="668" y="232"/>
                  </a:lnTo>
                  <a:lnTo>
                    <a:pt x="437" y="412"/>
                  </a:lnTo>
                  <a:lnTo>
                    <a:pt x="257" y="643"/>
                  </a:lnTo>
                  <a:lnTo>
                    <a:pt x="129" y="874"/>
                  </a:lnTo>
                  <a:lnTo>
                    <a:pt x="52" y="1157"/>
                  </a:lnTo>
                  <a:lnTo>
                    <a:pt x="0" y="1439"/>
                  </a:lnTo>
                  <a:lnTo>
                    <a:pt x="0" y="3700"/>
                  </a:lnTo>
                  <a:lnTo>
                    <a:pt x="2107" y="3700"/>
                  </a:lnTo>
                  <a:lnTo>
                    <a:pt x="2107" y="2235"/>
                  </a:lnTo>
                  <a:lnTo>
                    <a:pt x="2107" y="2158"/>
                  </a:lnTo>
                  <a:lnTo>
                    <a:pt x="2132" y="2133"/>
                  </a:lnTo>
                  <a:lnTo>
                    <a:pt x="2184" y="2081"/>
                  </a:lnTo>
                  <a:lnTo>
                    <a:pt x="3545" y="2081"/>
                  </a:lnTo>
                  <a:lnTo>
                    <a:pt x="354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4"/>
            <p:cNvSpPr/>
            <p:nvPr/>
          </p:nvSpPr>
          <p:spPr>
            <a:xfrm>
              <a:off x="5597408" y="5284720"/>
              <a:ext cx="88547" cy="121011"/>
            </a:xfrm>
            <a:custGeom>
              <a:rect b="b" l="l" r="r" t="t"/>
              <a:pathLst>
                <a:path extrusionOk="0" h="3161" w="2313">
                  <a:moveTo>
                    <a:pt x="1105" y="1"/>
                  </a:moveTo>
                  <a:lnTo>
                    <a:pt x="1054" y="52"/>
                  </a:lnTo>
                  <a:lnTo>
                    <a:pt x="745" y="386"/>
                  </a:lnTo>
                  <a:lnTo>
                    <a:pt x="591" y="643"/>
                  </a:lnTo>
                  <a:lnTo>
                    <a:pt x="412" y="900"/>
                  </a:lnTo>
                  <a:lnTo>
                    <a:pt x="257" y="1183"/>
                  </a:lnTo>
                  <a:lnTo>
                    <a:pt x="103" y="1465"/>
                  </a:lnTo>
                  <a:lnTo>
                    <a:pt x="26" y="1722"/>
                  </a:lnTo>
                  <a:lnTo>
                    <a:pt x="1" y="1876"/>
                  </a:lnTo>
                  <a:lnTo>
                    <a:pt x="1" y="2004"/>
                  </a:lnTo>
                  <a:lnTo>
                    <a:pt x="26" y="2236"/>
                  </a:lnTo>
                  <a:lnTo>
                    <a:pt x="78" y="2441"/>
                  </a:lnTo>
                  <a:lnTo>
                    <a:pt x="180" y="2647"/>
                  </a:lnTo>
                  <a:lnTo>
                    <a:pt x="335" y="2826"/>
                  </a:lnTo>
                  <a:lnTo>
                    <a:pt x="514" y="2955"/>
                  </a:lnTo>
                  <a:lnTo>
                    <a:pt x="694" y="3083"/>
                  </a:lnTo>
                  <a:lnTo>
                    <a:pt x="925" y="3135"/>
                  </a:lnTo>
                  <a:lnTo>
                    <a:pt x="1156" y="3160"/>
                  </a:lnTo>
                  <a:lnTo>
                    <a:pt x="1388" y="3135"/>
                  </a:lnTo>
                  <a:lnTo>
                    <a:pt x="1619" y="3083"/>
                  </a:lnTo>
                  <a:lnTo>
                    <a:pt x="1799" y="2955"/>
                  </a:lnTo>
                  <a:lnTo>
                    <a:pt x="1978" y="2826"/>
                  </a:lnTo>
                  <a:lnTo>
                    <a:pt x="2133" y="2647"/>
                  </a:lnTo>
                  <a:lnTo>
                    <a:pt x="2235" y="2441"/>
                  </a:lnTo>
                  <a:lnTo>
                    <a:pt x="2312" y="2236"/>
                  </a:lnTo>
                  <a:lnTo>
                    <a:pt x="2312" y="2004"/>
                  </a:lnTo>
                  <a:lnTo>
                    <a:pt x="2312" y="1876"/>
                  </a:lnTo>
                  <a:lnTo>
                    <a:pt x="2287" y="1722"/>
                  </a:lnTo>
                  <a:lnTo>
                    <a:pt x="2210" y="1465"/>
                  </a:lnTo>
                  <a:lnTo>
                    <a:pt x="2081" y="1183"/>
                  </a:lnTo>
                  <a:lnTo>
                    <a:pt x="1901" y="900"/>
                  </a:lnTo>
                  <a:lnTo>
                    <a:pt x="1747" y="643"/>
                  </a:lnTo>
                  <a:lnTo>
                    <a:pt x="1567" y="386"/>
                  </a:lnTo>
                  <a:lnTo>
                    <a:pt x="1285" y="52"/>
                  </a:lnTo>
                  <a:lnTo>
                    <a:pt x="120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4"/>
            <p:cNvSpPr/>
            <p:nvPr/>
          </p:nvSpPr>
          <p:spPr>
            <a:xfrm>
              <a:off x="5780320" y="5018273"/>
              <a:ext cx="30511" cy="60984"/>
            </a:xfrm>
            <a:custGeom>
              <a:rect b="b" l="l" r="r" t="t"/>
              <a:pathLst>
                <a:path extrusionOk="0" h="1593" w="797">
                  <a:moveTo>
                    <a:pt x="0" y="0"/>
                  </a:moveTo>
                  <a:lnTo>
                    <a:pt x="0" y="1593"/>
                  </a:lnTo>
                  <a:lnTo>
                    <a:pt x="796" y="1593"/>
                  </a:lnTo>
                  <a:lnTo>
                    <a:pt x="796" y="0"/>
                  </a:lnTo>
                  <a:close/>
                </a:path>
              </a:pathLst>
            </a:custGeom>
            <a:solidFill>
              <a:srgbClr val="FFE1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4"/>
            <p:cNvSpPr/>
            <p:nvPr/>
          </p:nvSpPr>
          <p:spPr>
            <a:xfrm>
              <a:off x="5928777" y="5045798"/>
              <a:ext cx="36407" cy="158336"/>
            </a:xfrm>
            <a:custGeom>
              <a:rect b="b" l="l" r="r" t="t"/>
              <a:pathLst>
                <a:path extrusionOk="0" h="4136" w="951">
                  <a:moveTo>
                    <a:pt x="437" y="0"/>
                  </a:moveTo>
                  <a:lnTo>
                    <a:pt x="335" y="26"/>
                  </a:lnTo>
                  <a:lnTo>
                    <a:pt x="257" y="78"/>
                  </a:lnTo>
                  <a:lnTo>
                    <a:pt x="155" y="155"/>
                  </a:lnTo>
                  <a:lnTo>
                    <a:pt x="103" y="232"/>
                  </a:lnTo>
                  <a:lnTo>
                    <a:pt x="52" y="309"/>
                  </a:lnTo>
                  <a:lnTo>
                    <a:pt x="26" y="411"/>
                  </a:lnTo>
                  <a:lnTo>
                    <a:pt x="1" y="540"/>
                  </a:lnTo>
                  <a:lnTo>
                    <a:pt x="1" y="3596"/>
                  </a:lnTo>
                  <a:lnTo>
                    <a:pt x="26" y="3699"/>
                  </a:lnTo>
                  <a:lnTo>
                    <a:pt x="52" y="3802"/>
                  </a:lnTo>
                  <a:lnTo>
                    <a:pt x="103" y="3879"/>
                  </a:lnTo>
                  <a:lnTo>
                    <a:pt x="155" y="3982"/>
                  </a:lnTo>
                  <a:lnTo>
                    <a:pt x="257" y="4033"/>
                  </a:lnTo>
                  <a:lnTo>
                    <a:pt x="335" y="4084"/>
                  </a:lnTo>
                  <a:lnTo>
                    <a:pt x="437" y="4110"/>
                  </a:lnTo>
                  <a:lnTo>
                    <a:pt x="540" y="4136"/>
                  </a:lnTo>
                  <a:lnTo>
                    <a:pt x="951" y="4136"/>
                  </a:lnTo>
                  <a:lnTo>
                    <a:pt x="95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4"/>
            <p:cNvSpPr/>
            <p:nvPr/>
          </p:nvSpPr>
          <p:spPr>
            <a:xfrm>
              <a:off x="5583665" y="5218874"/>
              <a:ext cx="116034" cy="30511"/>
            </a:xfrm>
            <a:custGeom>
              <a:rect b="b" l="l" r="r" t="t"/>
              <a:pathLst>
                <a:path extrusionOk="0" h="797" w="3031">
                  <a:moveTo>
                    <a:pt x="334" y="0"/>
                  </a:moveTo>
                  <a:lnTo>
                    <a:pt x="257" y="26"/>
                  </a:lnTo>
                  <a:lnTo>
                    <a:pt x="128" y="103"/>
                  </a:lnTo>
                  <a:lnTo>
                    <a:pt x="26" y="231"/>
                  </a:lnTo>
                  <a:lnTo>
                    <a:pt x="0" y="308"/>
                  </a:lnTo>
                  <a:lnTo>
                    <a:pt x="0" y="385"/>
                  </a:lnTo>
                  <a:lnTo>
                    <a:pt x="0" y="462"/>
                  </a:lnTo>
                  <a:lnTo>
                    <a:pt x="26" y="539"/>
                  </a:lnTo>
                  <a:lnTo>
                    <a:pt x="128" y="668"/>
                  </a:lnTo>
                  <a:lnTo>
                    <a:pt x="257" y="745"/>
                  </a:lnTo>
                  <a:lnTo>
                    <a:pt x="334" y="771"/>
                  </a:lnTo>
                  <a:lnTo>
                    <a:pt x="411" y="796"/>
                  </a:lnTo>
                  <a:lnTo>
                    <a:pt x="2620" y="796"/>
                  </a:lnTo>
                  <a:lnTo>
                    <a:pt x="2723" y="771"/>
                  </a:lnTo>
                  <a:lnTo>
                    <a:pt x="2774" y="745"/>
                  </a:lnTo>
                  <a:lnTo>
                    <a:pt x="2902" y="668"/>
                  </a:lnTo>
                  <a:lnTo>
                    <a:pt x="3005" y="539"/>
                  </a:lnTo>
                  <a:lnTo>
                    <a:pt x="3031" y="462"/>
                  </a:lnTo>
                  <a:lnTo>
                    <a:pt x="3031" y="385"/>
                  </a:lnTo>
                  <a:lnTo>
                    <a:pt x="3031" y="308"/>
                  </a:lnTo>
                  <a:lnTo>
                    <a:pt x="3005" y="231"/>
                  </a:lnTo>
                  <a:lnTo>
                    <a:pt x="2902" y="103"/>
                  </a:lnTo>
                  <a:lnTo>
                    <a:pt x="2774" y="26"/>
                  </a:lnTo>
                  <a:lnTo>
                    <a:pt x="272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4"/>
            <p:cNvSpPr/>
            <p:nvPr/>
          </p:nvSpPr>
          <p:spPr>
            <a:xfrm>
              <a:off x="5728180" y="5071371"/>
              <a:ext cx="136745" cy="106234"/>
            </a:xfrm>
            <a:custGeom>
              <a:rect b="b" l="l" r="r" t="t"/>
              <a:pathLst>
                <a:path extrusionOk="0" h="2775" w="3572">
                  <a:moveTo>
                    <a:pt x="104" y="0"/>
                  </a:moveTo>
                  <a:lnTo>
                    <a:pt x="52" y="52"/>
                  </a:lnTo>
                  <a:lnTo>
                    <a:pt x="26" y="77"/>
                  </a:lnTo>
                  <a:lnTo>
                    <a:pt x="1" y="154"/>
                  </a:lnTo>
                  <a:lnTo>
                    <a:pt x="1" y="2646"/>
                  </a:lnTo>
                  <a:lnTo>
                    <a:pt x="26" y="2697"/>
                  </a:lnTo>
                  <a:lnTo>
                    <a:pt x="52" y="2749"/>
                  </a:lnTo>
                  <a:lnTo>
                    <a:pt x="104" y="2774"/>
                  </a:lnTo>
                  <a:lnTo>
                    <a:pt x="3468" y="2774"/>
                  </a:lnTo>
                  <a:lnTo>
                    <a:pt x="3520" y="2749"/>
                  </a:lnTo>
                  <a:lnTo>
                    <a:pt x="3545" y="2697"/>
                  </a:lnTo>
                  <a:lnTo>
                    <a:pt x="3571" y="2646"/>
                  </a:lnTo>
                  <a:lnTo>
                    <a:pt x="3571" y="154"/>
                  </a:lnTo>
                  <a:lnTo>
                    <a:pt x="3545" y="77"/>
                  </a:lnTo>
                  <a:lnTo>
                    <a:pt x="3520" y="52"/>
                  </a:lnTo>
                  <a:lnTo>
                    <a:pt x="346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4"/>
            <p:cNvSpPr/>
            <p:nvPr/>
          </p:nvSpPr>
          <p:spPr>
            <a:xfrm>
              <a:off x="5718341" y="4991705"/>
              <a:ext cx="149531" cy="34454"/>
            </a:xfrm>
            <a:custGeom>
              <a:rect b="b" l="l" r="r" t="t"/>
              <a:pathLst>
                <a:path extrusionOk="0" h="900" w="3906">
                  <a:moveTo>
                    <a:pt x="438" y="1"/>
                  </a:moveTo>
                  <a:lnTo>
                    <a:pt x="361" y="26"/>
                  </a:lnTo>
                  <a:lnTo>
                    <a:pt x="283" y="52"/>
                  </a:lnTo>
                  <a:lnTo>
                    <a:pt x="206" y="78"/>
                  </a:lnTo>
                  <a:lnTo>
                    <a:pt x="129" y="129"/>
                  </a:lnTo>
                  <a:lnTo>
                    <a:pt x="78" y="206"/>
                  </a:lnTo>
                  <a:lnTo>
                    <a:pt x="27" y="283"/>
                  </a:lnTo>
                  <a:lnTo>
                    <a:pt x="1" y="360"/>
                  </a:lnTo>
                  <a:lnTo>
                    <a:pt x="1" y="463"/>
                  </a:lnTo>
                  <a:lnTo>
                    <a:pt x="1" y="540"/>
                  </a:lnTo>
                  <a:lnTo>
                    <a:pt x="27" y="617"/>
                  </a:lnTo>
                  <a:lnTo>
                    <a:pt x="78" y="694"/>
                  </a:lnTo>
                  <a:lnTo>
                    <a:pt x="129" y="771"/>
                  </a:lnTo>
                  <a:lnTo>
                    <a:pt x="206" y="823"/>
                  </a:lnTo>
                  <a:lnTo>
                    <a:pt x="283" y="848"/>
                  </a:lnTo>
                  <a:lnTo>
                    <a:pt x="361" y="874"/>
                  </a:lnTo>
                  <a:lnTo>
                    <a:pt x="438" y="900"/>
                  </a:lnTo>
                  <a:lnTo>
                    <a:pt x="3468" y="900"/>
                  </a:lnTo>
                  <a:lnTo>
                    <a:pt x="3546" y="874"/>
                  </a:lnTo>
                  <a:lnTo>
                    <a:pt x="3648" y="848"/>
                  </a:lnTo>
                  <a:lnTo>
                    <a:pt x="3700" y="823"/>
                  </a:lnTo>
                  <a:lnTo>
                    <a:pt x="3777" y="771"/>
                  </a:lnTo>
                  <a:lnTo>
                    <a:pt x="3828" y="720"/>
                  </a:lnTo>
                  <a:lnTo>
                    <a:pt x="3854" y="643"/>
                  </a:lnTo>
                  <a:lnTo>
                    <a:pt x="3879" y="566"/>
                  </a:lnTo>
                  <a:lnTo>
                    <a:pt x="3905" y="463"/>
                  </a:lnTo>
                  <a:lnTo>
                    <a:pt x="3905" y="437"/>
                  </a:lnTo>
                  <a:lnTo>
                    <a:pt x="3879" y="335"/>
                  </a:lnTo>
                  <a:lnTo>
                    <a:pt x="3854" y="258"/>
                  </a:lnTo>
                  <a:lnTo>
                    <a:pt x="3828" y="206"/>
                  </a:lnTo>
                  <a:lnTo>
                    <a:pt x="3777" y="129"/>
                  </a:lnTo>
                  <a:lnTo>
                    <a:pt x="3700" y="78"/>
                  </a:lnTo>
                  <a:lnTo>
                    <a:pt x="3648" y="52"/>
                  </a:lnTo>
                  <a:lnTo>
                    <a:pt x="3546" y="26"/>
                  </a:lnTo>
                  <a:lnTo>
                    <a:pt x="34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5" name="Google Shape;295;p34"/>
          <p:cNvGrpSpPr/>
          <p:nvPr/>
        </p:nvGrpSpPr>
        <p:grpSpPr>
          <a:xfrm>
            <a:off x="1848304" y="1259544"/>
            <a:ext cx="522206" cy="413999"/>
            <a:chOff x="5563566" y="3665838"/>
            <a:chExt cx="639566" cy="638099"/>
          </a:xfrm>
        </p:grpSpPr>
        <p:sp>
          <p:nvSpPr>
            <p:cNvPr id="296" name="Google Shape;296;p34"/>
            <p:cNvSpPr/>
            <p:nvPr/>
          </p:nvSpPr>
          <p:spPr>
            <a:xfrm>
              <a:off x="5563566" y="3825348"/>
              <a:ext cx="233968" cy="416304"/>
            </a:xfrm>
            <a:custGeom>
              <a:rect b="b" l="l" r="r" t="t"/>
              <a:pathLst>
                <a:path extrusionOk="0" h="7039" w="3956">
                  <a:moveTo>
                    <a:pt x="591" y="0"/>
                  </a:moveTo>
                  <a:lnTo>
                    <a:pt x="463" y="26"/>
                  </a:lnTo>
                  <a:lnTo>
                    <a:pt x="360" y="52"/>
                  </a:lnTo>
                  <a:lnTo>
                    <a:pt x="257" y="103"/>
                  </a:lnTo>
                  <a:lnTo>
                    <a:pt x="180" y="180"/>
                  </a:lnTo>
                  <a:lnTo>
                    <a:pt x="103" y="257"/>
                  </a:lnTo>
                  <a:lnTo>
                    <a:pt x="52" y="360"/>
                  </a:lnTo>
                  <a:lnTo>
                    <a:pt x="26" y="463"/>
                  </a:lnTo>
                  <a:lnTo>
                    <a:pt x="0" y="591"/>
                  </a:lnTo>
                  <a:lnTo>
                    <a:pt x="0" y="4136"/>
                  </a:lnTo>
                  <a:lnTo>
                    <a:pt x="26" y="4315"/>
                  </a:lnTo>
                  <a:lnTo>
                    <a:pt x="77" y="4495"/>
                  </a:lnTo>
                  <a:lnTo>
                    <a:pt x="155" y="4675"/>
                  </a:lnTo>
                  <a:lnTo>
                    <a:pt x="257" y="4829"/>
                  </a:lnTo>
                  <a:lnTo>
                    <a:pt x="1567" y="6165"/>
                  </a:lnTo>
                  <a:lnTo>
                    <a:pt x="1567" y="7038"/>
                  </a:lnTo>
                  <a:lnTo>
                    <a:pt x="3956" y="7038"/>
                  </a:lnTo>
                  <a:lnTo>
                    <a:pt x="3956" y="5317"/>
                  </a:lnTo>
                  <a:lnTo>
                    <a:pt x="3930" y="5086"/>
                  </a:lnTo>
                  <a:lnTo>
                    <a:pt x="3879" y="4880"/>
                  </a:lnTo>
                  <a:lnTo>
                    <a:pt x="3750" y="4701"/>
                  </a:lnTo>
                  <a:lnTo>
                    <a:pt x="3622" y="4521"/>
                  </a:lnTo>
                  <a:lnTo>
                    <a:pt x="2209" y="3237"/>
                  </a:lnTo>
                  <a:lnTo>
                    <a:pt x="2055" y="3134"/>
                  </a:lnTo>
                  <a:lnTo>
                    <a:pt x="1875" y="3083"/>
                  </a:lnTo>
                  <a:lnTo>
                    <a:pt x="1696" y="3083"/>
                  </a:lnTo>
                  <a:lnTo>
                    <a:pt x="1542" y="3134"/>
                  </a:lnTo>
                  <a:lnTo>
                    <a:pt x="1387" y="3237"/>
                  </a:lnTo>
                  <a:lnTo>
                    <a:pt x="1259" y="3365"/>
                  </a:lnTo>
                  <a:lnTo>
                    <a:pt x="1182" y="3519"/>
                  </a:lnTo>
                  <a:lnTo>
                    <a:pt x="1156" y="3699"/>
                  </a:lnTo>
                  <a:lnTo>
                    <a:pt x="1156" y="591"/>
                  </a:lnTo>
                  <a:lnTo>
                    <a:pt x="1156" y="463"/>
                  </a:lnTo>
                  <a:lnTo>
                    <a:pt x="1105" y="360"/>
                  </a:lnTo>
                  <a:lnTo>
                    <a:pt x="1054" y="257"/>
                  </a:lnTo>
                  <a:lnTo>
                    <a:pt x="1002" y="180"/>
                  </a:lnTo>
                  <a:lnTo>
                    <a:pt x="899" y="103"/>
                  </a:lnTo>
                  <a:lnTo>
                    <a:pt x="822" y="52"/>
                  </a:lnTo>
                  <a:lnTo>
                    <a:pt x="694" y="26"/>
                  </a:lnTo>
                  <a:lnTo>
                    <a:pt x="591" y="0"/>
                  </a:lnTo>
                  <a:close/>
                </a:path>
              </a:pathLst>
            </a:custGeom>
            <a:solidFill>
              <a:srgbClr val="FFF3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4"/>
            <p:cNvSpPr/>
            <p:nvPr/>
          </p:nvSpPr>
          <p:spPr>
            <a:xfrm>
              <a:off x="5584858" y="3825348"/>
              <a:ext cx="129167" cy="315998"/>
            </a:xfrm>
            <a:custGeom>
              <a:rect b="b" l="l" r="r" t="t"/>
              <a:pathLst>
                <a:path extrusionOk="0" h="5343" w="2184">
                  <a:moveTo>
                    <a:pt x="231" y="0"/>
                  </a:moveTo>
                  <a:lnTo>
                    <a:pt x="103" y="26"/>
                  </a:lnTo>
                  <a:lnTo>
                    <a:pt x="0" y="52"/>
                  </a:lnTo>
                  <a:lnTo>
                    <a:pt x="103" y="103"/>
                  </a:lnTo>
                  <a:lnTo>
                    <a:pt x="205" y="180"/>
                  </a:lnTo>
                  <a:lnTo>
                    <a:pt x="257" y="257"/>
                  </a:lnTo>
                  <a:lnTo>
                    <a:pt x="334" y="360"/>
                  </a:lnTo>
                  <a:lnTo>
                    <a:pt x="360" y="463"/>
                  </a:lnTo>
                  <a:lnTo>
                    <a:pt x="360" y="591"/>
                  </a:lnTo>
                  <a:lnTo>
                    <a:pt x="360" y="3699"/>
                  </a:lnTo>
                  <a:lnTo>
                    <a:pt x="385" y="3853"/>
                  </a:lnTo>
                  <a:lnTo>
                    <a:pt x="437" y="3982"/>
                  </a:lnTo>
                  <a:lnTo>
                    <a:pt x="488" y="4084"/>
                  </a:lnTo>
                  <a:lnTo>
                    <a:pt x="565" y="4187"/>
                  </a:lnTo>
                  <a:lnTo>
                    <a:pt x="1747" y="5240"/>
                  </a:lnTo>
                  <a:lnTo>
                    <a:pt x="1772" y="5266"/>
                  </a:lnTo>
                  <a:lnTo>
                    <a:pt x="1875" y="5317"/>
                  </a:lnTo>
                  <a:lnTo>
                    <a:pt x="1978" y="5343"/>
                  </a:lnTo>
                  <a:lnTo>
                    <a:pt x="2106" y="5317"/>
                  </a:lnTo>
                  <a:lnTo>
                    <a:pt x="2183" y="5240"/>
                  </a:lnTo>
                  <a:lnTo>
                    <a:pt x="1002" y="4187"/>
                  </a:lnTo>
                  <a:lnTo>
                    <a:pt x="925" y="4084"/>
                  </a:lnTo>
                  <a:lnTo>
                    <a:pt x="848" y="3982"/>
                  </a:lnTo>
                  <a:lnTo>
                    <a:pt x="822" y="3853"/>
                  </a:lnTo>
                  <a:lnTo>
                    <a:pt x="796" y="3699"/>
                  </a:lnTo>
                  <a:lnTo>
                    <a:pt x="796" y="591"/>
                  </a:lnTo>
                  <a:lnTo>
                    <a:pt x="796" y="463"/>
                  </a:lnTo>
                  <a:lnTo>
                    <a:pt x="745" y="360"/>
                  </a:lnTo>
                  <a:lnTo>
                    <a:pt x="694" y="257"/>
                  </a:lnTo>
                  <a:lnTo>
                    <a:pt x="642" y="180"/>
                  </a:lnTo>
                  <a:lnTo>
                    <a:pt x="539" y="103"/>
                  </a:lnTo>
                  <a:lnTo>
                    <a:pt x="462" y="52"/>
                  </a:lnTo>
                  <a:lnTo>
                    <a:pt x="334" y="26"/>
                  </a:lnTo>
                  <a:lnTo>
                    <a:pt x="231" y="0"/>
                  </a:lnTo>
                  <a:close/>
                </a:path>
              </a:pathLst>
            </a:custGeom>
            <a:solidFill>
              <a:srgbClr val="FFE5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4"/>
            <p:cNvSpPr/>
            <p:nvPr/>
          </p:nvSpPr>
          <p:spPr>
            <a:xfrm>
              <a:off x="5650151" y="4007629"/>
              <a:ext cx="147383" cy="234027"/>
            </a:xfrm>
            <a:custGeom>
              <a:rect b="b" l="l" r="r" t="t"/>
              <a:pathLst>
                <a:path extrusionOk="0" h="3957" w="2492">
                  <a:moveTo>
                    <a:pt x="334" y="1"/>
                  </a:moveTo>
                  <a:lnTo>
                    <a:pt x="155" y="26"/>
                  </a:lnTo>
                  <a:lnTo>
                    <a:pt x="0" y="103"/>
                  </a:lnTo>
                  <a:lnTo>
                    <a:pt x="103" y="155"/>
                  </a:lnTo>
                  <a:lnTo>
                    <a:pt x="1490" y="1439"/>
                  </a:lnTo>
                  <a:lnTo>
                    <a:pt x="1644" y="1619"/>
                  </a:lnTo>
                  <a:lnTo>
                    <a:pt x="1747" y="1798"/>
                  </a:lnTo>
                  <a:lnTo>
                    <a:pt x="1824" y="2004"/>
                  </a:lnTo>
                  <a:lnTo>
                    <a:pt x="1850" y="2235"/>
                  </a:lnTo>
                  <a:lnTo>
                    <a:pt x="1850" y="3160"/>
                  </a:lnTo>
                  <a:lnTo>
                    <a:pt x="1824" y="3211"/>
                  </a:lnTo>
                  <a:lnTo>
                    <a:pt x="1798" y="3263"/>
                  </a:lnTo>
                  <a:lnTo>
                    <a:pt x="1747" y="3288"/>
                  </a:lnTo>
                  <a:lnTo>
                    <a:pt x="1696" y="3314"/>
                  </a:lnTo>
                  <a:lnTo>
                    <a:pt x="103" y="3314"/>
                  </a:lnTo>
                  <a:lnTo>
                    <a:pt x="103" y="3956"/>
                  </a:lnTo>
                  <a:lnTo>
                    <a:pt x="2492" y="3956"/>
                  </a:lnTo>
                  <a:lnTo>
                    <a:pt x="2492" y="3314"/>
                  </a:lnTo>
                  <a:lnTo>
                    <a:pt x="2492" y="2235"/>
                  </a:lnTo>
                  <a:lnTo>
                    <a:pt x="2466" y="2004"/>
                  </a:lnTo>
                  <a:lnTo>
                    <a:pt x="2415" y="1798"/>
                  </a:lnTo>
                  <a:lnTo>
                    <a:pt x="2286" y="1619"/>
                  </a:lnTo>
                  <a:lnTo>
                    <a:pt x="2158" y="1439"/>
                  </a:lnTo>
                  <a:lnTo>
                    <a:pt x="745" y="155"/>
                  </a:lnTo>
                  <a:lnTo>
                    <a:pt x="643" y="103"/>
                  </a:lnTo>
                  <a:lnTo>
                    <a:pt x="540" y="52"/>
                  </a:lnTo>
                  <a:lnTo>
                    <a:pt x="437" y="1"/>
                  </a:lnTo>
                  <a:close/>
                </a:path>
              </a:pathLst>
            </a:custGeom>
            <a:solidFill>
              <a:srgbClr val="FFE5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4"/>
            <p:cNvSpPr/>
            <p:nvPr/>
          </p:nvSpPr>
          <p:spPr>
            <a:xfrm>
              <a:off x="5969164" y="3825348"/>
              <a:ext cx="233968" cy="416304"/>
            </a:xfrm>
            <a:custGeom>
              <a:rect b="b" l="l" r="r" t="t"/>
              <a:pathLst>
                <a:path extrusionOk="0" h="7039" w="3956">
                  <a:moveTo>
                    <a:pt x="3391" y="0"/>
                  </a:moveTo>
                  <a:lnTo>
                    <a:pt x="3262" y="26"/>
                  </a:lnTo>
                  <a:lnTo>
                    <a:pt x="3160" y="52"/>
                  </a:lnTo>
                  <a:lnTo>
                    <a:pt x="3057" y="103"/>
                  </a:lnTo>
                  <a:lnTo>
                    <a:pt x="2980" y="180"/>
                  </a:lnTo>
                  <a:lnTo>
                    <a:pt x="2903" y="257"/>
                  </a:lnTo>
                  <a:lnTo>
                    <a:pt x="2851" y="360"/>
                  </a:lnTo>
                  <a:lnTo>
                    <a:pt x="2800" y="463"/>
                  </a:lnTo>
                  <a:lnTo>
                    <a:pt x="2800" y="591"/>
                  </a:lnTo>
                  <a:lnTo>
                    <a:pt x="2800" y="3699"/>
                  </a:lnTo>
                  <a:lnTo>
                    <a:pt x="2774" y="3519"/>
                  </a:lnTo>
                  <a:lnTo>
                    <a:pt x="2697" y="3365"/>
                  </a:lnTo>
                  <a:lnTo>
                    <a:pt x="2569" y="3237"/>
                  </a:lnTo>
                  <a:lnTo>
                    <a:pt x="2415" y="3134"/>
                  </a:lnTo>
                  <a:lnTo>
                    <a:pt x="2261" y="3083"/>
                  </a:lnTo>
                  <a:lnTo>
                    <a:pt x="2081" y="3083"/>
                  </a:lnTo>
                  <a:lnTo>
                    <a:pt x="1901" y="3134"/>
                  </a:lnTo>
                  <a:lnTo>
                    <a:pt x="1747" y="3237"/>
                  </a:lnTo>
                  <a:lnTo>
                    <a:pt x="360" y="4521"/>
                  </a:lnTo>
                  <a:lnTo>
                    <a:pt x="206" y="4701"/>
                  </a:lnTo>
                  <a:lnTo>
                    <a:pt x="103" y="4880"/>
                  </a:lnTo>
                  <a:lnTo>
                    <a:pt x="26" y="5086"/>
                  </a:lnTo>
                  <a:lnTo>
                    <a:pt x="0" y="5317"/>
                  </a:lnTo>
                  <a:lnTo>
                    <a:pt x="0" y="7038"/>
                  </a:lnTo>
                  <a:lnTo>
                    <a:pt x="2389" y="7038"/>
                  </a:lnTo>
                  <a:lnTo>
                    <a:pt x="2389" y="6165"/>
                  </a:lnTo>
                  <a:lnTo>
                    <a:pt x="3699" y="4829"/>
                  </a:lnTo>
                  <a:lnTo>
                    <a:pt x="3802" y="4675"/>
                  </a:lnTo>
                  <a:lnTo>
                    <a:pt x="3879" y="4495"/>
                  </a:lnTo>
                  <a:lnTo>
                    <a:pt x="3930" y="4315"/>
                  </a:lnTo>
                  <a:lnTo>
                    <a:pt x="3956" y="4136"/>
                  </a:lnTo>
                  <a:lnTo>
                    <a:pt x="3956" y="591"/>
                  </a:lnTo>
                  <a:lnTo>
                    <a:pt x="3956" y="463"/>
                  </a:lnTo>
                  <a:lnTo>
                    <a:pt x="3905" y="360"/>
                  </a:lnTo>
                  <a:lnTo>
                    <a:pt x="3853" y="257"/>
                  </a:lnTo>
                  <a:lnTo>
                    <a:pt x="3776" y="180"/>
                  </a:lnTo>
                  <a:lnTo>
                    <a:pt x="3699" y="103"/>
                  </a:lnTo>
                  <a:lnTo>
                    <a:pt x="3596" y="52"/>
                  </a:lnTo>
                  <a:lnTo>
                    <a:pt x="3494" y="26"/>
                  </a:lnTo>
                  <a:lnTo>
                    <a:pt x="3391" y="0"/>
                  </a:lnTo>
                  <a:close/>
                </a:path>
              </a:pathLst>
            </a:custGeom>
            <a:solidFill>
              <a:srgbClr val="FFF3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4"/>
            <p:cNvSpPr/>
            <p:nvPr/>
          </p:nvSpPr>
          <p:spPr>
            <a:xfrm>
              <a:off x="6052732" y="3825348"/>
              <a:ext cx="129167" cy="315998"/>
            </a:xfrm>
            <a:custGeom>
              <a:rect b="b" l="l" r="r" t="t"/>
              <a:pathLst>
                <a:path extrusionOk="0" h="5343" w="2184">
                  <a:moveTo>
                    <a:pt x="1978" y="0"/>
                  </a:moveTo>
                  <a:lnTo>
                    <a:pt x="1849" y="26"/>
                  </a:lnTo>
                  <a:lnTo>
                    <a:pt x="1747" y="52"/>
                  </a:lnTo>
                  <a:lnTo>
                    <a:pt x="1644" y="103"/>
                  </a:lnTo>
                  <a:lnTo>
                    <a:pt x="1567" y="180"/>
                  </a:lnTo>
                  <a:lnTo>
                    <a:pt x="1490" y="257"/>
                  </a:lnTo>
                  <a:lnTo>
                    <a:pt x="1438" y="360"/>
                  </a:lnTo>
                  <a:lnTo>
                    <a:pt x="1387" y="463"/>
                  </a:lnTo>
                  <a:lnTo>
                    <a:pt x="1387" y="591"/>
                  </a:lnTo>
                  <a:lnTo>
                    <a:pt x="1387" y="3699"/>
                  </a:lnTo>
                  <a:lnTo>
                    <a:pt x="1361" y="3853"/>
                  </a:lnTo>
                  <a:lnTo>
                    <a:pt x="1336" y="3982"/>
                  </a:lnTo>
                  <a:lnTo>
                    <a:pt x="1259" y="4084"/>
                  </a:lnTo>
                  <a:lnTo>
                    <a:pt x="1182" y="4187"/>
                  </a:lnTo>
                  <a:lnTo>
                    <a:pt x="0" y="5240"/>
                  </a:lnTo>
                  <a:lnTo>
                    <a:pt x="103" y="5317"/>
                  </a:lnTo>
                  <a:lnTo>
                    <a:pt x="206" y="5343"/>
                  </a:lnTo>
                  <a:lnTo>
                    <a:pt x="308" y="5317"/>
                  </a:lnTo>
                  <a:lnTo>
                    <a:pt x="411" y="5266"/>
                  </a:lnTo>
                  <a:lnTo>
                    <a:pt x="437" y="5240"/>
                  </a:lnTo>
                  <a:lnTo>
                    <a:pt x="1618" y="4187"/>
                  </a:lnTo>
                  <a:lnTo>
                    <a:pt x="1695" y="4084"/>
                  </a:lnTo>
                  <a:lnTo>
                    <a:pt x="1772" y="3982"/>
                  </a:lnTo>
                  <a:lnTo>
                    <a:pt x="1798" y="3853"/>
                  </a:lnTo>
                  <a:lnTo>
                    <a:pt x="1824" y="3699"/>
                  </a:lnTo>
                  <a:lnTo>
                    <a:pt x="1824" y="591"/>
                  </a:lnTo>
                  <a:lnTo>
                    <a:pt x="1824" y="463"/>
                  </a:lnTo>
                  <a:lnTo>
                    <a:pt x="1875" y="360"/>
                  </a:lnTo>
                  <a:lnTo>
                    <a:pt x="1927" y="257"/>
                  </a:lnTo>
                  <a:lnTo>
                    <a:pt x="2004" y="180"/>
                  </a:lnTo>
                  <a:lnTo>
                    <a:pt x="2081" y="103"/>
                  </a:lnTo>
                  <a:lnTo>
                    <a:pt x="2183" y="52"/>
                  </a:lnTo>
                  <a:lnTo>
                    <a:pt x="2081" y="26"/>
                  </a:lnTo>
                  <a:lnTo>
                    <a:pt x="1978" y="0"/>
                  </a:lnTo>
                  <a:close/>
                </a:path>
              </a:pathLst>
            </a:custGeom>
            <a:solidFill>
              <a:srgbClr val="FFE5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4"/>
            <p:cNvSpPr/>
            <p:nvPr/>
          </p:nvSpPr>
          <p:spPr>
            <a:xfrm>
              <a:off x="5969164" y="4007629"/>
              <a:ext cx="147383" cy="234027"/>
            </a:xfrm>
            <a:custGeom>
              <a:rect b="b" l="l" r="r" t="t"/>
              <a:pathLst>
                <a:path extrusionOk="0" h="3957" w="2492">
                  <a:moveTo>
                    <a:pt x="2055" y="1"/>
                  </a:moveTo>
                  <a:lnTo>
                    <a:pt x="1953" y="52"/>
                  </a:lnTo>
                  <a:lnTo>
                    <a:pt x="1850" y="103"/>
                  </a:lnTo>
                  <a:lnTo>
                    <a:pt x="1747" y="155"/>
                  </a:lnTo>
                  <a:lnTo>
                    <a:pt x="360" y="1439"/>
                  </a:lnTo>
                  <a:lnTo>
                    <a:pt x="206" y="1619"/>
                  </a:lnTo>
                  <a:lnTo>
                    <a:pt x="103" y="1798"/>
                  </a:lnTo>
                  <a:lnTo>
                    <a:pt x="26" y="2004"/>
                  </a:lnTo>
                  <a:lnTo>
                    <a:pt x="0" y="2235"/>
                  </a:lnTo>
                  <a:lnTo>
                    <a:pt x="0" y="3314"/>
                  </a:lnTo>
                  <a:lnTo>
                    <a:pt x="0" y="3956"/>
                  </a:lnTo>
                  <a:lnTo>
                    <a:pt x="2389" y="3956"/>
                  </a:lnTo>
                  <a:lnTo>
                    <a:pt x="2389" y="3314"/>
                  </a:lnTo>
                  <a:lnTo>
                    <a:pt x="797" y="3314"/>
                  </a:lnTo>
                  <a:lnTo>
                    <a:pt x="745" y="3288"/>
                  </a:lnTo>
                  <a:lnTo>
                    <a:pt x="694" y="3263"/>
                  </a:lnTo>
                  <a:lnTo>
                    <a:pt x="668" y="3211"/>
                  </a:lnTo>
                  <a:lnTo>
                    <a:pt x="643" y="3160"/>
                  </a:lnTo>
                  <a:lnTo>
                    <a:pt x="643" y="2235"/>
                  </a:lnTo>
                  <a:lnTo>
                    <a:pt x="668" y="2004"/>
                  </a:lnTo>
                  <a:lnTo>
                    <a:pt x="745" y="1798"/>
                  </a:lnTo>
                  <a:lnTo>
                    <a:pt x="848" y="1619"/>
                  </a:lnTo>
                  <a:lnTo>
                    <a:pt x="1002" y="1439"/>
                  </a:lnTo>
                  <a:lnTo>
                    <a:pt x="2415" y="155"/>
                  </a:lnTo>
                  <a:lnTo>
                    <a:pt x="2492" y="103"/>
                  </a:lnTo>
                  <a:lnTo>
                    <a:pt x="2338" y="26"/>
                  </a:lnTo>
                  <a:lnTo>
                    <a:pt x="2158" y="1"/>
                  </a:lnTo>
                  <a:close/>
                </a:path>
              </a:pathLst>
            </a:custGeom>
            <a:solidFill>
              <a:srgbClr val="FFE5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4"/>
            <p:cNvSpPr/>
            <p:nvPr/>
          </p:nvSpPr>
          <p:spPr>
            <a:xfrm>
              <a:off x="5704857" y="3665838"/>
              <a:ext cx="363076" cy="369167"/>
            </a:xfrm>
            <a:custGeom>
              <a:rect b="b" l="l" r="r" t="t"/>
              <a:pathLst>
                <a:path extrusionOk="0" h="6242" w="6139">
                  <a:moveTo>
                    <a:pt x="3031" y="0"/>
                  </a:moveTo>
                  <a:lnTo>
                    <a:pt x="2800" y="26"/>
                  </a:lnTo>
                  <a:lnTo>
                    <a:pt x="2569" y="52"/>
                  </a:lnTo>
                  <a:lnTo>
                    <a:pt x="2338" y="77"/>
                  </a:lnTo>
                  <a:lnTo>
                    <a:pt x="2132" y="129"/>
                  </a:lnTo>
                  <a:lnTo>
                    <a:pt x="1927" y="206"/>
                  </a:lnTo>
                  <a:lnTo>
                    <a:pt x="1721" y="283"/>
                  </a:lnTo>
                  <a:lnTo>
                    <a:pt x="1516" y="386"/>
                  </a:lnTo>
                  <a:lnTo>
                    <a:pt x="1336" y="514"/>
                  </a:lnTo>
                  <a:lnTo>
                    <a:pt x="976" y="771"/>
                  </a:lnTo>
                  <a:lnTo>
                    <a:pt x="668" y="1079"/>
                  </a:lnTo>
                  <a:lnTo>
                    <a:pt x="411" y="1413"/>
                  </a:lnTo>
                  <a:lnTo>
                    <a:pt x="308" y="1619"/>
                  </a:lnTo>
                  <a:lnTo>
                    <a:pt x="206" y="1798"/>
                  </a:lnTo>
                  <a:lnTo>
                    <a:pt x="231" y="1824"/>
                  </a:lnTo>
                  <a:lnTo>
                    <a:pt x="283" y="1850"/>
                  </a:lnTo>
                  <a:lnTo>
                    <a:pt x="334" y="1875"/>
                  </a:lnTo>
                  <a:lnTo>
                    <a:pt x="360" y="1901"/>
                  </a:lnTo>
                  <a:lnTo>
                    <a:pt x="257" y="2209"/>
                  </a:lnTo>
                  <a:lnTo>
                    <a:pt x="180" y="2492"/>
                  </a:lnTo>
                  <a:lnTo>
                    <a:pt x="129" y="2800"/>
                  </a:lnTo>
                  <a:lnTo>
                    <a:pt x="129" y="3134"/>
                  </a:lnTo>
                  <a:lnTo>
                    <a:pt x="129" y="3416"/>
                  </a:lnTo>
                  <a:lnTo>
                    <a:pt x="180" y="3725"/>
                  </a:lnTo>
                  <a:lnTo>
                    <a:pt x="154" y="3750"/>
                  </a:lnTo>
                  <a:lnTo>
                    <a:pt x="77" y="3776"/>
                  </a:lnTo>
                  <a:lnTo>
                    <a:pt x="26" y="3827"/>
                  </a:lnTo>
                  <a:lnTo>
                    <a:pt x="0" y="3853"/>
                  </a:lnTo>
                  <a:lnTo>
                    <a:pt x="52" y="4110"/>
                  </a:lnTo>
                  <a:lnTo>
                    <a:pt x="154" y="4341"/>
                  </a:lnTo>
                  <a:lnTo>
                    <a:pt x="257" y="4572"/>
                  </a:lnTo>
                  <a:lnTo>
                    <a:pt x="385" y="4803"/>
                  </a:lnTo>
                  <a:lnTo>
                    <a:pt x="540" y="5009"/>
                  </a:lnTo>
                  <a:lnTo>
                    <a:pt x="694" y="5214"/>
                  </a:lnTo>
                  <a:lnTo>
                    <a:pt x="873" y="5394"/>
                  </a:lnTo>
                  <a:lnTo>
                    <a:pt x="1079" y="5548"/>
                  </a:lnTo>
                  <a:lnTo>
                    <a:pt x="1284" y="5702"/>
                  </a:lnTo>
                  <a:lnTo>
                    <a:pt x="1490" y="5857"/>
                  </a:lnTo>
                  <a:lnTo>
                    <a:pt x="1721" y="5959"/>
                  </a:lnTo>
                  <a:lnTo>
                    <a:pt x="1978" y="6062"/>
                  </a:lnTo>
                  <a:lnTo>
                    <a:pt x="2235" y="6139"/>
                  </a:lnTo>
                  <a:lnTo>
                    <a:pt x="2492" y="6190"/>
                  </a:lnTo>
                  <a:lnTo>
                    <a:pt x="2748" y="6242"/>
                  </a:lnTo>
                  <a:lnTo>
                    <a:pt x="3339" y="6242"/>
                  </a:lnTo>
                  <a:lnTo>
                    <a:pt x="3622" y="6190"/>
                  </a:lnTo>
                  <a:lnTo>
                    <a:pt x="3904" y="6113"/>
                  </a:lnTo>
                  <a:lnTo>
                    <a:pt x="4187" y="6011"/>
                  </a:lnTo>
                  <a:lnTo>
                    <a:pt x="4444" y="5908"/>
                  </a:lnTo>
                  <a:lnTo>
                    <a:pt x="4701" y="5754"/>
                  </a:lnTo>
                  <a:lnTo>
                    <a:pt x="4932" y="5600"/>
                  </a:lnTo>
                  <a:lnTo>
                    <a:pt x="5137" y="5420"/>
                  </a:lnTo>
                  <a:lnTo>
                    <a:pt x="5343" y="5214"/>
                  </a:lnTo>
                  <a:lnTo>
                    <a:pt x="5523" y="5009"/>
                  </a:lnTo>
                  <a:lnTo>
                    <a:pt x="5677" y="4752"/>
                  </a:lnTo>
                  <a:lnTo>
                    <a:pt x="5831" y="4521"/>
                  </a:lnTo>
                  <a:lnTo>
                    <a:pt x="5933" y="4238"/>
                  </a:lnTo>
                  <a:lnTo>
                    <a:pt x="6036" y="3982"/>
                  </a:lnTo>
                  <a:lnTo>
                    <a:pt x="6088" y="3699"/>
                  </a:lnTo>
                  <a:lnTo>
                    <a:pt x="6139" y="3391"/>
                  </a:lnTo>
                  <a:lnTo>
                    <a:pt x="6113" y="3365"/>
                  </a:lnTo>
                  <a:lnTo>
                    <a:pt x="6113" y="3314"/>
                  </a:lnTo>
                  <a:lnTo>
                    <a:pt x="6036" y="3262"/>
                  </a:lnTo>
                  <a:lnTo>
                    <a:pt x="5959" y="3185"/>
                  </a:lnTo>
                  <a:lnTo>
                    <a:pt x="5933" y="3134"/>
                  </a:lnTo>
                  <a:lnTo>
                    <a:pt x="5908" y="2826"/>
                  </a:lnTo>
                  <a:lnTo>
                    <a:pt x="5882" y="2543"/>
                  </a:lnTo>
                  <a:lnTo>
                    <a:pt x="5831" y="2261"/>
                  </a:lnTo>
                  <a:lnTo>
                    <a:pt x="5754" y="2004"/>
                  </a:lnTo>
                  <a:lnTo>
                    <a:pt x="5651" y="1773"/>
                  </a:lnTo>
                  <a:lnTo>
                    <a:pt x="5523" y="1541"/>
                  </a:lnTo>
                  <a:lnTo>
                    <a:pt x="5394" y="1336"/>
                  </a:lnTo>
                  <a:lnTo>
                    <a:pt x="5214" y="1130"/>
                  </a:lnTo>
                  <a:lnTo>
                    <a:pt x="5060" y="951"/>
                  </a:lnTo>
                  <a:lnTo>
                    <a:pt x="4855" y="797"/>
                  </a:lnTo>
                  <a:lnTo>
                    <a:pt x="4649" y="642"/>
                  </a:lnTo>
                  <a:lnTo>
                    <a:pt x="4418" y="514"/>
                  </a:lnTo>
                  <a:lnTo>
                    <a:pt x="4161" y="411"/>
                  </a:lnTo>
                  <a:lnTo>
                    <a:pt x="3904" y="334"/>
                  </a:lnTo>
                  <a:lnTo>
                    <a:pt x="3622" y="283"/>
                  </a:lnTo>
                  <a:lnTo>
                    <a:pt x="3339" y="232"/>
                  </a:lnTo>
                  <a:lnTo>
                    <a:pt x="3288" y="206"/>
                  </a:lnTo>
                  <a:lnTo>
                    <a:pt x="3237" y="129"/>
                  </a:lnTo>
                  <a:lnTo>
                    <a:pt x="3159" y="52"/>
                  </a:lnTo>
                  <a:lnTo>
                    <a:pt x="310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4"/>
            <p:cNvSpPr/>
            <p:nvPr/>
          </p:nvSpPr>
          <p:spPr>
            <a:xfrm>
              <a:off x="5698766" y="3772178"/>
              <a:ext cx="118522" cy="121597"/>
            </a:xfrm>
            <a:custGeom>
              <a:rect b="b" l="l" r="r" t="t"/>
              <a:pathLst>
                <a:path extrusionOk="0" h="2056" w="2004">
                  <a:moveTo>
                    <a:pt x="309" y="0"/>
                  </a:moveTo>
                  <a:lnTo>
                    <a:pt x="180" y="309"/>
                  </a:lnTo>
                  <a:lnTo>
                    <a:pt x="77" y="642"/>
                  </a:lnTo>
                  <a:lnTo>
                    <a:pt x="26" y="976"/>
                  </a:lnTo>
                  <a:lnTo>
                    <a:pt x="0" y="1336"/>
                  </a:lnTo>
                  <a:lnTo>
                    <a:pt x="26" y="1696"/>
                  </a:lnTo>
                  <a:lnTo>
                    <a:pt x="103" y="2055"/>
                  </a:lnTo>
                  <a:lnTo>
                    <a:pt x="694" y="2055"/>
                  </a:lnTo>
                  <a:lnTo>
                    <a:pt x="797" y="2029"/>
                  </a:lnTo>
                  <a:lnTo>
                    <a:pt x="899" y="2004"/>
                  </a:lnTo>
                  <a:lnTo>
                    <a:pt x="976" y="1952"/>
                  </a:lnTo>
                  <a:lnTo>
                    <a:pt x="1054" y="1901"/>
                  </a:lnTo>
                  <a:lnTo>
                    <a:pt x="1105" y="1824"/>
                  </a:lnTo>
                  <a:lnTo>
                    <a:pt x="1156" y="1747"/>
                  </a:lnTo>
                  <a:lnTo>
                    <a:pt x="1182" y="1644"/>
                  </a:lnTo>
                  <a:lnTo>
                    <a:pt x="1208" y="1541"/>
                  </a:lnTo>
                  <a:lnTo>
                    <a:pt x="1208" y="1285"/>
                  </a:lnTo>
                  <a:lnTo>
                    <a:pt x="1208" y="1182"/>
                  </a:lnTo>
                  <a:lnTo>
                    <a:pt x="1233" y="1105"/>
                  </a:lnTo>
                  <a:lnTo>
                    <a:pt x="1285" y="1002"/>
                  </a:lnTo>
                  <a:lnTo>
                    <a:pt x="1336" y="925"/>
                  </a:lnTo>
                  <a:lnTo>
                    <a:pt x="1413" y="874"/>
                  </a:lnTo>
                  <a:lnTo>
                    <a:pt x="1490" y="822"/>
                  </a:lnTo>
                  <a:lnTo>
                    <a:pt x="1593" y="797"/>
                  </a:lnTo>
                  <a:lnTo>
                    <a:pt x="1696" y="797"/>
                  </a:lnTo>
                  <a:lnTo>
                    <a:pt x="1824" y="771"/>
                  </a:lnTo>
                  <a:lnTo>
                    <a:pt x="1901" y="694"/>
                  </a:lnTo>
                  <a:lnTo>
                    <a:pt x="1978" y="617"/>
                  </a:lnTo>
                  <a:lnTo>
                    <a:pt x="2004" y="488"/>
                  </a:lnTo>
                  <a:lnTo>
                    <a:pt x="2004" y="411"/>
                  </a:lnTo>
                  <a:lnTo>
                    <a:pt x="1978" y="309"/>
                  </a:lnTo>
                  <a:lnTo>
                    <a:pt x="1978" y="257"/>
                  </a:lnTo>
                  <a:lnTo>
                    <a:pt x="1875" y="129"/>
                  </a:lnTo>
                  <a:lnTo>
                    <a:pt x="1747" y="26"/>
                  </a:lnTo>
                  <a:lnTo>
                    <a:pt x="1696" y="26"/>
                  </a:lnTo>
                  <a:lnTo>
                    <a:pt x="161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4"/>
            <p:cNvSpPr/>
            <p:nvPr/>
          </p:nvSpPr>
          <p:spPr>
            <a:xfrm>
              <a:off x="5888671" y="3665838"/>
              <a:ext cx="179261" cy="253721"/>
            </a:xfrm>
            <a:custGeom>
              <a:rect b="b" l="l" r="r" t="t"/>
              <a:pathLst>
                <a:path extrusionOk="0" h="4290" w="3031">
                  <a:moveTo>
                    <a:pt x="0" y="0"/>
                  </a:moveTo>
                  <a:lnTo>
                    <a:pt x="0" y="1850"/>
                  </a:lnTo>
                  <a:lnTo>
                    <a:pt x="0" y="1927"/>
                  </a:lnTo>
                  <a:lnTo>
                    <a:pt x="26" y="2004"/>
                  </a:lnTo>
                  <a:lnTo>
                    <a:pt x="129" y="2132"/>
                  </a:lnTo>
                  <a:lnTo>
                    <a:pt x="257" y="2209"/>
                  </a:lnTo>
                  <a:lnTo>
                    <a:pt x="334" y="2235"/>
                  </a:lnTo>
                  <a:lnTo>
                    <a:pt x="411" y="2261"/>
                  </a:lnTo>
                  <a:lnTo>
                    <a:pt x="488" y="2261"/>
                  </a:lnTo>
                  <a:lnTo>
                    <a:pt x="565" y="2286"/>
                  </a:lnTo>
                  <a:lnTo>
                    <a:pt x="694" y="2363"/>
                  </a:lnTo>
                  <a:lnTo>
                    <a:pt x="771" y="2492"/>
                  </a:lnTo>
                  <a:lnTo>
                    <a:pt x="796" y="2569"/>
                  </a:lnTo>
                  <a:lnTo>
                    <a:pt x="796" y="2646"/>
                  </a:lnTo>
                  <a:lnTo>
                    <a:pt x="796" y="3725"/>
                  </a:lnTo>
                  <a:lnTo>
                    <a:pt x="822" y="3827"/>
                  </a:lnTo>
                  <a:lnTo>
                    <a:pt x="848" y="3956"/>
                  </a:lnTo>
                  <a:lnTo>
                    <a:pt x="899" y="4033"/>
                  </a:lnTo>
                  <a:lnTo>
                    <a:pt x="976" y="4136"/>
                  </a:lnTo>
                  <a:lnTo>
                    <a:pt x="1053" y="4213"/>
                  </a:lnTo>
                  <a:lnTo>
                    <a:pt x="1156" y="4264"/>
                  </a:lnTo>
                  <a:lnTo>
                    <a:pt x="1259" y="4290"/>
                  </a:lnTo>
                  <a:lnTo>
                    <a:pt x="1516" y="4290"/>
                  </a:lnTo>
                  <a:lnTo>
                    <a:pt x="1618" y="4264"/>
                  </a:lnTo>
                  <a:lnTo>
                    <a:pt x="1721" y="4213"/>
                  </a:lnTo>
                  <a:lnTo>
                    <a:pt x="1798" y="4136"/>
                  </a:lnTo>
                  <a:lnTo>
                    <a:pt x="1875" y="4033"/>
                  </a:lnTo>
                  <a:lnTo>
                    <a:pt x="1926" y="3956"/>
                  </a:lnTo>
                  <a:lnTo>
                    <a:pt x="1952" y="3827"/>
                  </a:lnTo>
                  <a:lnTo>
                    <a:pt x="1978" y="3725"/>
                  </a:lnTo>
                  <a:lnTo>
                    <a:pt x="2004" y="3596"/>
                  </a:lnTo>
                  <a:lnTo>
                    <a:pt x="2055" y="3494"/>
                  </a:lnTo>
                  <a:lnTo>
                    <a:pt x="2158" y="3416"/>
                  </a:lnTo>
                  <a:lnTo>
                    <a:pt x="2286" y="3391"/>
                  </a:lnTo>
                  <a:lnTo>
                    <a:pt x="3031" y="3391"/>
                  </a:lnTo>
                  <a:lnTo>
                    <a:pt x="3031" y="3134"/>
                  </a:lnTo>
                  <a:lnTo>
                    <a:pt x="3031" y="2800"/>
                  </a:lnTo>
                  <a:lnTo>
                    <a:pt x="2980" y="2517"/>
                  </a:lnTo>
                  <a:lnTo>
                    <a:pt x="2903" y="2209"/>
                  </a:lnTo>
                  <a:lnTo>
                    <a:pt x="2800" y="1927"/>
                  </a:lnTo>
                  <a:lnTo>
                    <a:pt x="2671" y="1670"/>
                  </a:lnTo>
                  <a:lnTo>
                    <a:pt x="2517" y="1413"/>
                  </a:lnTo>
                  <a:lnTo>
                    <a:pt x="2337" y="1156"/>
                  </a:lnTo>
                  <a:lnTo>
                    <a:pt x="2158" y="951"/>
                  </a:lnTo>
                  <a:lnTo>
                    <a:pt x="1926" y="745"/>
                  </a:lnTo>
                  <a:lnTo>
                    <a:pt x="1695" y="565"/>
                  </a:lnTo>
                  <a:lnTo>
                    <a:pt x="1438" y="411"/>
                  </a:lnTo>
                  <a:lnTo>
                    <a:pt x="1182" y="283"/>
                  </a:lnTo>
                  <a:lnTo>
                    <a:pt x="899" y="154"/>
                  </a:lnTo>
                  <a:lnTo>
                    <a:pt x="617" y="77"/>
                  </a:lnTo>
                  <a:lnTo>
                    <a:pt x="308" y="26"/>
                  </a:lnTo>
                  <a:lnTo>
                    <a:pt x="0"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4"/>
            <p:cNvSpPr/>
            <p:nvPr/>
          </p:nvSpPr>
          <p:spPr>
            <a:xfrm>
              <a:off x="5618273" y="4229417"/>
              <a:ext cx="215752" cy="74520"/>
            </a:xfrm>
            <a:custGeom>
              <a:rect b="b" l="l" r="r" t="t"/>
              <a:pathLst>
                <a:path extrusionOk="0" h="1260" w="3648">
                  <a:moveTo>
                    <a:pt x="77" y="1"/>
                  </a:moveTo>
                  <a:lnTo>
                    <a:pt x="26" y="26"/>
                  </a:lnTo>
                  <a:lnTo>
                    <a:pt x="0" y="78"/>
                  </a:lnTo>
                  <a:lnTo>
                    <a:pt x="0" y="129"/>
                  </a:lnTo>
                  <a:lnTo>
                    <a:pt x="0" y="1259"/>
                  </a:lnTo>
                  <a:lnTo>
                    <a:pt x="3647" y="1259"/>
                  </a:lnTo>
                  <a:lnTo>
                    <a:pt x="3647" y="129"/>
                  </a:lnTo>
                  <a:lnTo>
                    <a:pt x="3647" y="78"/>
                  </a:lnTo>
                  <a:lnTo>
                    <a:pt x="3596" y="26"/>
                  </a:lnTo>
                  <a:lnTo>
                    <a:pt x="354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4"/>
            <p:cNvSpPr/>
            <p:nvPr/>
          </p:nvSpPr>
          <p:spPr>
            <a:xfrm>
              <a:off x="5932673" y="4229417"/>
              <a:ext cx="217290" cy="74520"/>
            </a:xfrm>
            <a:custGeom>
              <a:rect b="b" l="l" r="r" t="t"/>
              <a:pathLst>
                <a:path extrusionOk="0" h="1260" w="3674">
                  <a:moveTo>
                    <a:pt x="104" y="1"/>
                  </a:moveTo>
                  <a:lnTo>
                    <a:pt x="52" y="26"/>
                  </a:lnTo>
                  <a:lnTo>
                    <a:pt x="27" y="78"/>
                  </a:lnTo>
                  <a:lnTo>
                    <a:pt x="1" y="129"/>
                  </a:lnTo>
                  <a:lnTo>
                    <a:pt x="1" y="1259"/>
                  </a:lnTo>
                  <a:lnTo>
                    <a:pt x="3674" y="1259"/>
                  </a:lnTo>
                  <a:lnTo>
                    <a:pt x="3674" y="129"/>
                  </a:lnTo>
                  <a:lnTo>
                    <a:pt x="3648" y="78"/>
                  </a:lnTo>
                  <a:lnTo>
                    <a:pt x="3623" y="26"/>
                  </a:lnTo>
                  <a:lnTo>
                    <a:pt x="35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7" name="Google Shape;307;p34"/>
          <p:cNvSpPr/>
          <p:nvPr/>
        </p:nvSpPr>
        <p:spPr>
          <a:xfrm>
            <a:off x="3743686" y="3458849"/>
            <a:ext cx="1648030" cy="1426729"/>
          </a:xfrm>
          <a:custGeom>
            <a:rect b="b" l="l" r="r" t="t"/>
            <a:pathLst>
              <a:path extrusionOk="0" h="58816" w="67939">
                <a:moveTo>
                  <a:pt x="16985" y="1"/>
                </a:moveTo>
                <a:lnTo>
                  <a:pt x="0" y="29408"/>
                </a:lnTo>
                <a:lnTo>
                  <a:pt x="16985" y="58816"/>
                </a:lnTo>
                <a:lnTo>
                  <a:pt x="50954" y="58816"/>
                </a:lnTo>
                <a:lnTo>
                  <a:pt x="67939" y="29408"/>
                </a:lnTo>
                <a:lnTo>
                  <a:pt x="5095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4"/>
          <p:cNvSpPr txBox="1"/>
          <p:nvPr/>
        </p:nvSpPr>
        <p:spPr>
          <a:xfrm>
            <a:off x="1481125" y="1885000"/>
            <a:ext cx="9984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600"/>
              <a:buFont typeface="Arial"/>
              <a:buNone/>
            </a:pPr>
            <a:r>
              <a:rPr b="0" i="0" lang="en" sz="9600" u="none" cap="none" strike="noStrike">
                <a:solidFill>
                  <a:schemeClr val="lt2"/>
                </a:solidFill>
                <a:latin typeface="Roboto"/>
                <a:ea typeface="Roboto"/>
                <a:cs typeface="Roboto"/>
                <a:sym typeface="Roboto"/>
              </a:rPr>
              <a:t>T</a:t>
            </a:r>
            <a:endParaRPr b="0" i="0" sz="9600" u="none" cap="none" strike="noStrike">
              <a:solidFill>
                <a:schemeClr val="lt2"/>
              </a:solidFill>
              <a:latin typeface="Roboto"/>
              <a:ea typeface="Roboto"/>
              <a:cs typeface="Roboto"/>
              <a:sym typeface="Roboto"/>
            </a:endParaRPr>
          </a:p>
        </p:txBody>
      </p:sp>
      <p:sp>
        <p:nvSpPr>
          <p:cNvPr id="309" name="Google Shape;309;p34"/>
          <p:cNvSpPr txBox="1"/>
          <p:nvPr/>
        </p:nvSpPr>
        <p:spPr>
          <a:xfrm>
            <a:off x="2751425" y="1051675"/>
            <a:ext cx="9984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600"/>
              <a:buFont typeface="Arial"/>
              <a:buNone/>
            </a:pPr>
            <a:r>
              <a:rPr b="0" i="0" lang="en" sz="9600" u="none" cap="none" strike="noStrike">
                <a:solidFill>
                  <a:schemeClr val="lt2"/>
                </a:solidFill>
                <a:latin typeface="Roboto"/>
                <a:ea typeface="Roboto"/>
                <a:cs typeface="Roboto"/>
                <a:sym typeface="Roboto"/>
              </a:rPr>
              <a:t>H</a:t>
            </a:r>
            <a:endParaRPr b="0" i="0" sz="9600" u="none" cap="none" strike="noStrike">
              <a:solidFill>
                <a:schemeClr val="lt2"/>
              </a:solidFill>
              <a:latin typeface="Roboto"/>
              <a:ea typeface="Roboto"/>
              <a:cs typeface="Roboto"/>
              <a:sym typeface="Roboto"/>
            </a:endParaRPr>
          </a:p>
        </p:txBody>
      </p:sp>
      <p:sp>
        <p:nvSpPr>
          <p:cNvPr id="310" name="Google Shape;310;p34"/>
          <p:cNvSpPr txBox="1"/>
          <p:nvPr/>
        </p:nvSpPr>
        <p:spPr>
          <a:xfrm>
            <a:off x="4080600" y="1796550"/>
            <a:ext cx="9984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600"/>
              <a:buFont typeface="Arial"/>
              <a:buNone/>
            </a:pPr>
            <a:r>
              <a:rPr b="0" i="0" lang="en" sz="9600" u="none" cap="none" strike="noStrike">
                <a:solidFill>
                  <a:schemeClr val="lt2"/>
                </a:solidFill>
                <a:latin typeface="Roboto"/>
                <a:ea typeface="Roboto"/>
                <a:cs typeface="Roboto"/>
                <a:sym typeface="Roboto"/>
              </a:rPr>
              <a:t>A</a:t>
            </a:r>
            <a:endParaRPr b="0" i="0" sz="9600" u="none" cap="none" strike="noStrike">
              <a:solidFill>
                <a:schemeClr val="lt2"/>
              </a:solidFill>
              <a:latin typeface="Roboto"/>
              <a:ea typeface="Roboto"/>
              <a:cs typeface="Roboto"/>
              <a:sym typeface="Roboto"/>
            </a:endParaRPr>
          </a:p>
        </p:txBody>
      </p:sp>
      <p:sp>
        <p:nvSpPr>
          <p:cNvPr id="311" name="Google Shape;311;p34"/>
          <p:cNvSpPr txBox="1"/>
          <p:nvPr/>
        </p:nvSpPr>
        <p:spPr>
          <a:xfrm>
            <a:off x="5380613" y="1028275"/>
            <a:ext cx="9984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600"/>
              <a:buFont typeface="Arial"/>
              <a:buNone/>
            </a:pPr>
            <a:r>
              <a:rPr b="0" i="0" lang="en" sz="9600" u="none" cap="none" strike="noStrike">
                <a:solidFill>
                  <a:schemeClr val="lt2"/>
                </a:solidFill>
                <a:latin typeface="Roboto"/>
                <a:ea typeface="Roboto"/>
                <a:cs typeface="Roboto"/>
                <a:sym typeface="Roboto"/>
              </a:rPr>
              <a:t>N</a:t>
            </a:r>
            <a:endParaRPr b="0" i="0" sz="9600" u="none" cap="none" strike="noStrike">
              <a:solidFill>
                <a:schemeClr val="lt2"/>
              </a:solidFill>
              <a:latin typeface="Roboto"/>
              <a:ea typeface="Roboto"/>
              <a:cs typeface="Roboto"/>
              <a:sym typeface="Roboto"/>
            </a:endParaRPr>
          </a:p>
        </p:txBody>
      </p:sp>
      <p:sp>
        <p:nvSpPr>
          <p:cNvPr id="312" name="Google Shape;312;p34"/>
          <p:cNvSpPr txBox="1"/>
          <p:nvPr/>
        </p:nvSpPr>
        <p:spPr>
          <a:xfrm>
            <a:off x="6738975" y="1796550"/>
            <a:ext cx="9984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600"/>
              <a:buFont typeface="Arial"/>
              <a:buNone/>
            </a:pPr>
            <a:r>
              <a:rPr b="0" i="0" lang="en" sz="9600" u="none" cap="none" strike="noStrike">
                <a:solidFill>
                  <a:schemeClr val="lt2"/>
                </a:solidFill>
                <a:latin typeface="Roboto"/>
                <a:ea typeface="Roboto"/>
                <a:cs typeface="Roboto"/>
                <a:sym typeface="Roboto"/>
              </a:rPr>
              <a:t>K</a:t>
            </a:r>
            <a:endParaRPr b="0" i="0" sz="9600" u="none" cap="none" strike="noStrike">
              <a:solidFill>
                <a:schemeClr val="lt2"/>
              </a:solidFill>
              <a:latin typeface="Roboto"/>
              <a:ea typeface="Roboto"/>
              <a:cs typeface="Roboto"/>
              <a:sym typeface="Roboto"/>
            </a:endParaRPr>
          </a:p>
        </p:txBody>
      </p:sp>
      <p:grpSp>
        <p:nvGrpSpPr>
          <p:cNvPr id="313" name="Google Shape;313;p34"/>
          <p:cNvGrpSpPr/>
          <p:nvPr/>
        </p:nvGrpSpPr>
        <p:grpSpPr>
          <a:xfrm>
            <a:off x="4269671" y="801041"/>
            <a:ext cx="591127" cy="638097"/>
            <a:chOff x="4591853" y="5002430"/>
            <a:chExt cx="383549" cy="414026"/>
          </a:xfrm>
        </p:grpSpPr>
        <p:sp>
          <p:nvSpPr>
            <p:cNvPr id="314" name="Google Shape;314;p34"/>
            <p:cNvSpPr/>
            <p:nvPr/>
          </p:nvSpPr>
          <p:spPr>
            <a:xfrm>
              <a:off x="4945847" y="5020155"/>
              <a:ext cx="11829" cy="64927"/>
            </a:xfrm>
            <a:custGeom>
              <a:rect b="b" l="l" r="r" t="t"/>
              <a:pathLst>
                <a:path extrusionOk="0" h="1696" w="309">
                  <a:moveTo>
                    <a:pt x="103" y="0"/>
                  </a:moveTo>
                  <a:lnTo>
                    <a:pt x="52" y="26"/>
                  </a:lnTo>
                  <a:lnTo>
                    <a:pt x="1" y="77"/>
                  </a:lnTo>
                  <a:lnTo>
                    <a:pt x="1" y="154"/>
                  </a:lnTo>
                  <a:lnTo>
                    <a:pt x="1" y="1541"/>
                  </a:lnTo>
                  <a:lnTo>
                    <a:pt x="1" y="1593"/>
                  </a:lnTo>
                  <a:lnTo>
                    <a:pt x="52" y="1644"/>
                  </a:lnTo>
                  <a:lnTo>
                    <a:pt x="103" y="1695"/>
                  </a:lnTo>
                  <a:lnTo>
                    <a:pt x="206" y="1695"/>
                  </a:lnTo>
                  <a:lnTo>
                    <a:pt x="257" y="1644"/>
                  </a:lnTo>
                  <a:lnTo>
                    <a:pt x="309" y="1593"/>
                  </a:lnTo>
                  <a:lnTo>
                    <a:pt x="309" y="1541"/>
                  </a:lnTo>
                  <a:lnTo>
                    <a:pt x="309" y="154"/>
                  </a:lnTo>
                  <a:lnTo>
                    <a:pt x="309" y="77"/>
                  </a:lnTo>
                  <a:lnTo>
                    <a:pt x="257" y="26"/>
                  </a:lnTo>
                  <a:lnTo>
                    <a:pt x="2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4"/>
            <p:cNvSpPr/>
            <p:nvPr/>
          </p:nvSpPr>
          <p:spPr>
            <a:xfrm>
              <a:off x="4905536" y="5020155"/>
              <a:ext cx="12825" cy="64927"/>
            </a:xfrm>
            <a:custGeom>
              <a:rect b="b" l="l" r="r" t="t"/>
              <a:pathLst>
                <a:path extrusionOk="0" h="1696" w="335">
                  <a:moveTo>
                    <a:pt x="103" y="0"/>
                  </a:moveTo>
                  <a:lnTo>
                    <a:pt x="52" y="26"/>
                  </a:lnTo>
                  <a:lnTo>
                    <a:pt x="0" y="77"/>
                  </a:lnTo>
                  <a:lnTo>
                    <a:pt x="0" y="154"/>
                  </a:lnTo>
                  <a:lnTo>
                    <a:pt x="0" y="1541"/>
                  </a:lnTo>
                  <a:lnTo>
                    <a:pt x="0" y="1593"/>
                  </a:lnTo>
                  <a:lnTo>
                    <a:pt x="52" y="1644"/>
                  </a:lnTo>
                  <a:lnTo>
                    <a:pt x="103" y="1695"/>
                  </a:lnTo>
                  <a:lnTo>
                    <a:pt x="232" y="1695"/>
                  </a:lnTo>
                  <a:lnTo>
                    <a:pt x="283" y="1644"/>
                  </a:lnTo>
                  <a:lnTo>
                    <a:pt x="309" y="1593"/>
                  </a:lnTo>
                  <a:lnTo>
                    <a:pt x="334" y="1541"/>
                  </a:lnTo>
                  <a:lnTo>
                    <a:pt x="334" y="154"/>
                  </a:lnTo>
                  <a:lnTo>
                    <a:pt x="309" y="77"/>
                  </a:lnTo>
                  <a:lnTo>
                    <a:pt x="283" y="26"/>
                  </a:lnTo>
                  <a:lnTo>
                    <a:pt x="2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4"/>
            <p:cNvSpPr/>
            <p:nvPr/>
          </p:nvSpPr>
          <p:spPr>
            <a:xfrm>
              <a:off x="4803285" y="5149933"/>
              <a:ext cx="140650" cy="196695"/>
            </a:xfrm>
            <a:custGeom>
              <a:rect b="b" l="l" r="r" t="t"/>
              <a:pathLst>
                <a:path extrusionOk="0" h="5138" w="3674">
                  <a:moveTo>
                    <a:pt x="3031" y="1"/>
                  </a:moveTo>
                  <a:lnTo>
                    <a:pt x="3031" y="4033"/>
                  </a:lnTo>
                  <a:lnTo>
                    <a:pt x="3031" y="4136"/>
                  </a:lnTo>
                  <a:lnTo>
                    <a:pt x="3005" y="4213"/>
                  </a:lnTo>
                  <a:lnTo>
                    <a:pt x="2954" y="4290"/>
                  </a:lnTo>
                  <a:lnTo>
                    <a:pt x="2903" y="4367"/>
                  </a:lnTo>
                  <a:lnTo>
                    <a:pt x="2826" y="4418"/>
                  </a:lnTo>
                  <a:lnTo>
                    <a:pt x="2748" y="4444"/>
                  </a:lnTo>
                  <a:lnTo>
                    <a:pt x="2671" y="4470"/>
                  </a:lnTo>
                  <a:lnTo>
                    <a:pt x="2594" y="4495"/>
                  </a:lnTo>
                  <a:lnTo>
                    <a:pt x="2492" y="4470"/>
                  </a:lnTo>
                  <a:lnTo>
                    <a:pt x="2415" y="4444"/>
                  </a:lnTo>
                  <a:lnTo>
                    <a:pt x="2338" y="4418"/>
                  </a:lnTo>
                  <a:lnTo>
                    <a:pt x="2286" y="4367"/>
                  </a:lnTo>
                  <a:lnTo>
                    <a:pt x="2235" y="4290"/>
                  </a:lnTo>
                  <a:lnTo>
                    <a:pt x="2183" y="4213"/>
                  </a:lnTo>
                  <a:lnTo>
                    <a:pt x="2158" y="4136"/>
                  </a:lnTo>
                  <a:lnTo>
                    <a:pt x="2158" y="4033"/>
                  </a:lnTo>
                  <a:lnTo>
                    <a:pt x="2158" y="2877"/>
                  </a:lnTo>
                  <a:lnTo>
                    <a:pt x="2132" y="2672"/>
                  </a:lnTo>
                  <a:lnTo>
                    <a:pt x="2055" y="2466"/>
                  </a:lnTo>
                  <a:lnTo>
                    <a:pt x="1952" y="2261"/>
                  </a:lnTo>
                  <a:lnTo>
                    <a:pt x="1824" y="2107"/>
                  </a:lnTo>
                  <a:lnTo>
                    <a:pt x="1670" y="1978"/>
                  </a:lnTo>
                  <a:lnTo>
                    <a:pt x="1490" y="1876"/>
                  </a:lnTo>
                  <a:lnTo>
                    <a:pt x="1284" y="1799"/>
                  </a:lnTo>
                  <a:lnTo>
                    <a:pt x="0" y="1799"/>
                  </a:lnTo>
                  <a:lnTo>
                    <a:pt x="0" y="2441"/>
                  </a:lnTo>
                  <a:lnTo>
                    <a:pt x="1156" y="2441"/>
                  </a:lnTo>
                  <a:lnTo>
                    <a:pt x="1233" y="2466"/>
                  </a:lnTo>
                  <a:lnTo>
                    <a:pt x="1310" y="2518"/>
                  </a:lnTo>
                  <a:lnTo>
                    <a:pt x="1361" y="2569"/>
                  </a:lnTo>
                  <a:lnTo>
                    <a:pt x="1413" y="2646"/>
                  </a:lnTo>
                  <a:lnTo>
                    <a:pt x="1464" y="2698"/>
                  </a:lnTo>
                  <a:lnTo>
                    <a:pt x="1490" y="2800"/>
                  </a:lnTo>
                  <a:lnTo>
                    <a:pt x="1490" y="2877"/>
                  </a:lnTo>
                  <a:lnTo>
                    <a:pt x="1490" y="4033"/>
                  </a:lnTo>
                  <a:lnTo>
                    <a:pt x="1516" y="4264"/>
                  </a:lnTo>
                  <a:lnTo>
                    <a:pt x="1593" y="4470"/>
                  </a:lnTo>
                  <a:lnTo>
                    <a:pt x="1695" y="4650"/>
                  </a:lnTo>
                  <a:lnTo>
                    <a:pt x="1824" y="4804"/>
                  </a:lnTo>
                  <a:lnTo>
                    <a:pt x="1978" y="4958"/>
                  </a:lnTo>
                  <a:lnTo>
                    <a:pt x="2158" y="5061"/>
                  </a:lnTo>
                  <a:lnTo>
                    <a:pt x="2363" y="5112"/>
                  </a:lnTo>
                  <a:lnTo>
                    <a:pt x="2594" y="5138"/>
                  </a:lnTo>
                  <a:lnTo>
                    <a:pt x="2800" y="5112"/>
                  </a:lnTo>
                  <a:lnTo>
                    <a:pt x="3005" y="5061"/>
                  </a:lnTo>
                  <a:lnTo>
                    <a:pt x="3211" y="4958"/>
                  </a:lnTo>
                  <a:lnTo>
                    <a:pt x="3365" y="4804"/>
                  </a:lnTo>
                  <a:lnTo>
                    <a:pt x="3493" y="4650"/>
                  </a:lnTo>
                  <a:lnTo>
                    <a:pt x="3596" y="4470"/>
                  </a:lnTo>
                  <a:lnTo>
                    <a:pt x="3647" y="4264"/>
                  </a:lnTo>
                  <a:lnTo>
                    <a:pt x="3673" y="4033"/>
                  </a:lnTo>
                  <a:lnTo>
                    <a:pt x="367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4"/>
            <p:cNvSpPr/>
            <p:nvPr/>
          </p:nvSpPr>
          <p:spPr>
            <a:xfrm>
              <a:off x="4628260" y="5165667"/>
              <a:ext cx="182914" cy="217330"/>
            </a:xfrm>
            <a:custGeom>
              <a:rect b="b" l="l" r="r" t="t"/>
              <a:pathLst>
                <a:path extrusionOk="0" h="5677" w="4778">
                  <a:moveTo>
                    <a:pt x="0" y="1"/>
                  </a:moveTo>
                  <a:lnTo>
                    <a:pt x="0" y="5677"/>
                  </a:lnTo>
                  <a:lnTo>
                    <a:pt x="4778" y="5677"/>
                  </a:lnTo>
                  <a:lnTo>
                    <a:pt x="477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4"/>
            <p:cNvSpPr/>
            <p:nvPr/>
          </p:nvSpPr>
          <p:spPr>
            <a:xfrm>
              <a:off x="4684304" y="5210917"/>
              <a:ext cx="60984" cy="132764"/>
            </a:xfrm>
            <a:custGeom>
              <a:rect b="b" l="l" r="r" t="t"/>
              <a:pathLst>
                <a:path extrusionOk="0" h="3468" w="1593">
                  <a:moveTo>
                    <a:pt x="1362" y="0"/>
                  </a:moveTo>
                  <a:lnTo>
                    <a:pt x="1310" y="51"/>
                  </a:lnTo>
                  <a:lnTo>
                    <a:pt x="52" y="1541"/>
                  </a:lnTo>
                  <a:lnTo>
                    <a:pt x="0" y="1618"/>
                  </a:lnTo>
                  <a:lnTo>
                    <a:pt x="26" y="1721"/>
                  </a:lnTo>
                  <a:lnTo>
                    <a:pt x="77" y="1798"/>
                  </a:lnTo>
                  <a:lnTo>
                    <a:pt x="154" y="1824"/>
                  </a:lnTo>
                  <a:lnTo>
                    <a:pt x="1105" y="1824"/>
                  </a:lnTo>
                  <a:lnTo>
                    <a:pt x="26" y="3211"/>
                  </a:lnTo>
                  <a:lnTo>
                    <a:pt x="0" y="3262"/>
                  </a:lnTo>
                  <a:lnTo>
                    <a:pt x="0" y="3339"/>
                  </a:lnTo>
                  <a:lnTo>
                    <a:pt x="26" y="3391"/>
                  </a:lnTo>
                  <a:lnTo>
                    <a:pt x="77" y="3442"/>
                  </a:lnTo>
                  <a:lnTo>
                    <a:pt x="103" y="3468"/>
                  </a:lnTo>
                  <a:lnTo>
                    <a:pt x="154" y="3468"/>
                  </a:lnTo>
                  <a:lnTo>
                    <a:pt x="231" y="3442"/>
                  </a:lnTo>
                  <a:lnTo>
                    <a:pt x="283" y="3416"/>
                  </a:lnTo>
                  <a:lnTo>
                    <a:pt x="1567" y="1747"/>
                  </a:lnTo>
                  <a:lnTo>
                    <a:pt x="1593" y="1670"/>
                  </a:lnTo>
                  <a:lnTo>
                    <a:pt x="1593" y="1593"/>
                  </a:lnTo>
                  <a:lnTo>
                    <a:pt x="1516" y="1515"/>
                  </a:lnTo>
                  <a:lnTo>
                    <a:pt x="1439" y="1490"/>
                  </a:lnTo>
                  <a:lnTo>
                    <a:pt x="514" y="1490"/>
                  </a:lnTo>
                  <a:lnTo>
                    <a:pt x="1567" y="257"/>
                  </a:lnTo>
                  <a:lnTo>
                    <a:pt x="1593" y="206"/>
                  </a:lnTo>
                  <a:lnTo>
                    <a:pt x="1593" y="128"/>
                  </a:lnTo>
                  <a:lnTo>
                    <a:pt x="1593" y="77"/>
                  </a:lnTo>
                  <a:lnTo>
                    <a:pt x="1541" y="26"/>
                  </a:lnTo>
                  <a:lnTo>
                    <a:pt x="14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4"/>
            <p:cNvSpPr/>
            <p:nvPr/>
          </p:nvSpPr>
          <p:spPr>
            <a:xfrm>
              <a:off x="4591853" y="5375111"/>
              <a:ext cx="254732" cy="41345"/>
            </a:xfrm>
            <a:custGeom>
              <a:rect b="b" l="l" r="r" t="t"/>
              <a:pathLst>
                <a:path extrusionOk="0" h="1080" w="6654">
                  <a:moveTo>
                    <a:pt x="104" y="0"/>
                  </a:moveTo>
                  <a:lnTo>
                    <a:pt x="52" y="26"/>
                  </a:lnTo>
                  <a:lnTo>
                    <a:pt x="26" y="78"/>
                  </a:lnTo>
                  <a:lnTo>
                    <a:pt x="1" y="129"/>
                  </a:lnTo>
                  <a:lnTo>
                    <a:pt x="1" y="1079"/>
                  </a:lnTo>
                  <a:lnTo>
                    <a:pt x="6653" y="1079"/>
                  </a:lnTo>
                  <a:lnTo>
                    <a:pt x="6653" y="129"/>
                  </a:lnTo>
                  <a:lnTo>
                    <a:pt x="6653" y="78"/>
                  </a:lnTo>
                  <a:lnTo>
                    <a:pt x="6628" y="26"/>
                  </a:lnTo>
                  <a:lnTo>
                    <a:pt x="657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4"/>
            <p:cNvSpPr/>
            <p:nvPr/>
          </p:nvSpPr>
          <p:spPr>
            <a:xfrm>
              <a:off x="4594801" y="5002430"/>
              <a:ext cx="249793" cy="171161"/>
            </a:xfrm>
            <a:custGeom>
              <a:rect b="b" l="l" r="r" t="t"/>
              <a:pathLst>
                <a:path extrusionOk="0" h="4471" w="6525">
                  <a:moveTo>
                    <a:pt x="617" y="1"/>
                  </a:moveTo>
                  <a:lnTo>
                    <a:pt x="489" y="26"/>
                  </a:lnTo>
                  <a:lnTo>
                    <a:pt x="386" y="52"/>
                  </a:lnTo>
                  <a:lnTo>
                    <a:pt x="283" y="129"/>
                  </a:lnTo>
                  <a:lnTo>
                    <a:pt x="181" y="206"/>
                  </a:lnTo>
                  <a:lnTo>
                    <a:pt x="104" y="283"/>
                  </a:lnTo>
                  <a:lnTo>
                    <a:pt x="52" y="386"/>
                  </a:lnTo>
                  <a:lnTo>
                    <a:pt x="1" y="514"/>
                  </a:lnTo>
                  <a:lnTo>
                    <a:pt x="1" y="643"/>
                  </a:lnTo>
                  <a:lnTo>
                    <a:pt x="1" y="3828"/>
                  </a:lnTo>
                  <a:lnTo>
                    <a:pt x="1" y="3956"/>
                  </a:lnTo>
                  <a:lnTo>
                    <a:pt x="52" y="4085"/>
                  </a:lnTo>
                  <a:lnTo>
                    <a:pt x="104" y="4187"/>
                  </a:lnTo>
                  <a:lnTo>
                    <a:pt x="181" y="4290"/>
                  </a:lnTo>
                  <a:lnTo>
                    <a:pt x="283" y="4367"/>
                  </a:lnTo>
                  <a:lnTo>
                    <a:pt x="386" y="4419"/>
                  </a:lnTo>
                  <a:lnTo>
                    <a:pt x="489" y="4444"/>
                  </a:lnTo>
                  <a:lnTo>
                    <a:pt x="617" y="4470"/>
                  </a:lnTo>
                  <a:lnTo>
                    <a:pt x="5883" y="4470"/>
                  </a:lnTo>
                  <a:lnTo>
                    <a:pt x="6011" y="4444"/>
                  </a:lnTo>
                  <a:lnTo>
                    <a:pt x="6140" y="4419"/>
                  </a:lnTo>
                  <a:lnTo>
                    <a:pt x="6242" y="4367"/>
                  </a:lnTo>
                  <a:lnTo>
                    <a:pt x="6345" y="4290"/>
                  </a:lnTo>
                  <a:lnTo>
                    <a:pt x="6422" y="4187"/>
                  </a:lnTo>
                  <a:lnTo>
                    <a:pt x="6474" y="4085"/>
                  </a:lnTo>
                  <a:lnTo>
                    <a:pt x="6499" y="3956"/>
                  </a:lnTo>
                  <a:lnTo>
                    <a:pt x="6525" y="3828"/>
                  </a:lnTo>
                  <a:lnTo>
                    <a:pt x="6525" y="643"/>
                  </a:lnTo>
                  <a:lnTo>
                    <a:pt x="6499" y="514"/>
                  </a:lnTo>
                  <a:lnTo>
                    <a:pt x="6474" y="386"/>
                  </a:lnTo>
                  <a:lnTo>
                    <a:pt x="6422" y="283"/>
                  </a:lnTo>
                  <a:lnTo>
                    <a:pt x="6345" y="206"/>
                  </a:lnTo>
                  <a:lnTo>
                    <a:pt x="6242" y="129"/>
                  </a:lnTo>
                  <a:lnTo>
                    <a:pt x="6140" y="52"/>
                  </a:lnTo>
                  <a:lnTo>
                    <a:pt x="6011" y="26"/>
                  </a:lnTo>
                  <a:lnTo>
                    <a:pt x="588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4"/>
            <p:cNvSpPr/>
            <p:nvPr/>
          </p:nvSpPr>
          <p:spPr>
            <a:xfrm>
              <a:off x="4628260" y="5035889"/>
              <a:ext cx="182914" cy="104243"/>
            </a:xfrm>
            <a:custGeom>
              <a:rect b="b" l="l" r="r" t="t"/>
              <a:pathLst>
                <a:path extrusionOk="0" h="2723" w="4778">
                  <a:moveTo>
                    <a:pt x="129" y="0"/>
                  </a:moveTo>
                  <a:lnTo>
                    <a:pt x="77" y="26"/>
                  </a:lnTo>
                  <a:lnTo>
                    <a:pt x="26" y="51"/>
                  </a:lnTo>
                  <a:lnTo>
                    <a:pt x="0" y="103"/>
                  </a:lnTo>
                  <a:lnTo>
                    <a:pt x="0" y="154"/>
                  </a:lnTo>
                  <a:lnTo>
                    <a:pt x="0" y="2569"/>
                  </a:lnTo>
                  <a:lnTo>
                    <a:pt x="0" y="2620"/>
                  </a:lnTo>
                  <a:lnTo>
                    <a:pt x="26" y="2671"/>
                  </a:lnTo>
                  <a:lnTo>
                    <a:pt x="77" y="2723"/>
                  </a:lnTo>
                  <a:lnTo>
                    <a:pt x="4675" y="2723"/>
                  </a:lnTo>
                  <a:lnTo>
                    <a:pt x="4726" y="2671"/>
                  </a:lnTo>
                  <a:lnTo>
                    <a:pt x="4752" y="2620"/>
                  </a:lnTo>
                  <a:lnTo>
                    <a:pt x="4778" y="2569"/>
                  </a:lnTo>
                  <a:lnTo>
                    <a:pt x="4778" y="154"/>
                  </a:lnTo>
                  <a:lnTo>
                    <a:pt x="4752" y="103"/>
                  </a:lnTo>
                  <a:lnTo>
                    <a:pt x="4726" y="51"/>
                  </a:lnTo>
                  <a:lnTo>
                    <a:pt x="4675" y="26"/>
                  </a:lnTo>
                  <a:lnTo>
                    <a:pt x="462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4"/>
            <p:cNvSpPr/>
            <p:nvPr/>
          </p:nvSpPr>
          <p:spPr>
            <a:xfrm>
              <a:off x="4670523" y="5087991"/>
              <a:ext cx="104282" cy="52141"/>
            </a:xfrm>
            <a:custGeom>
              <a:rect b="b" l="l" r="r" t="t"/>
              <a:pathLst>
                <a:path extrusionOk="0" h="1362" w="2724">
                  <a:moveTo>
                    <a:pt x="1362" y="0"/>
                  </a:moveTo>
                  <a:lnTo>
                    <a:pt x="1079" y="26"/>
                  </a:lnTo>
                  <a:lnTo>
                    <a:pt x="823" y="103"/>
                  </a:lnTo>
                  <a:lnTo>
                    <a:pt x="591" y="232"/>
                  </a:lnTo>
                  <a:lnTo>
                    <a:pt x="412" y="411"/>
                  </a:lnTo>
                  <a:lnTo>
                    <a:pt x="232" y="591"/>
                  </a:lnTo>
                  <a:lnTo>
                    <a:pt x="103" y="822"/>
                  </a:lnTo>
                  <a:lnTo>
                    <a:pt x="26" y="1079"/>
                  </a:lnTo>
                  <a:lnTo>
                    <a:pt x="1" y="1362"/>
                  </a:lnTo>
                  <a:lnTo>
                    <a:pt x="2723" y="1362"/>
                  </a:lnTo>
                  <a:lnTo>
                    <a:pt x="2698" y="1079"/>
                  </a:lnTo>
                  <a:lnTo>
                    <a:pt x="2621" y="822"/>
                  </a:lnTo>
                  <a:lnTo>
                    <a:pt x="2492" y="591"/>
                  </a:lnTo>
                  <a:lnTo>
                    <a:pt x="2338" y="411"/>
                  </a:lnTo>
                  <a:lnTo>
                    <a:pt x="2133" y="232"/>
                  </a:lnTo>
                  <a:lnTo>
                    <a:pt x="1901" y="103"/>
                  </a:lnTo>
                  <a:lnTo>
                    <a:pt x="1644" y="26"/>
                  </a:lnTo>
                  <a:lnTo>
                    <a:pt x="136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4"/>
            <p:cNvSpPr/>
            <p:nvPr/>
          </p:nvSpPr>
          <p:spPr>
            <a:xfrm>
              <a:off x="4716729" y="5064371"/>
              <a:ext cx="58075" cy="56084"/>
            </a:xfrm>
            <a:custGeom>
              <a:rect b="b" l="l" r="r" t="t"/>
              <a:pathLst>
                <a:path extrusionOk="0" h="1465" w="1517">
                  <a:moveTo>
                    <a:pt x="1336" y="1"/>
                  </a:moveTo>
                  <a:lnTo>
                    <a:pt x="1285" y="27"/>
                  </a:lnTo>
                  <a:lnTo>
                    <a:pt x="1234" y="52"/>
                  </a:lnTo>
                  <a:lnTo>
                    <a:pt x="52" y="1182"/>
                  </a:lnTo>
                  <a:lnTo>
                    <a:pt x="1" y="1234"/>
                  </a:lnTo>
                  <a:lnTo>
                    <a:pt x="1" y="1285"/>
                  </a:lnTo>
                  <a:lnTo>
                    <a:pt x="1" y="1362"/>
                  </a:lnTo>
                  <a:lnTo>
                    <a:pt x="27" y="1414"/>
                  </a:lnTo>
                  <a:lnTo>
                    <a:pt x="104" y="1439"/>
                  </a:lnTo>
                  <a:lnTo>
                    <a:pt x="155" y="1465"/>
                  </a:lnTo>
                  <a:lnTo>
                    <a:pt x="206" y="1439"/>
                  </a:lnTo>
                  <a:lnTo>
                    <a:pt x="258" y="1414"/>
                  </a:lnTo>
                  <a:lnTo>
                    <a:pt x="1465" y="283"/>
                  </a:lnTo>
                  <a:lnTo>
                    <a:pt x="1491" y="232"/>
                  </a:lnTo>
                  <a:lnTo>
                    <a:pt x="1516" y="181"/>
                  </a:lnTo>
                  <a:lnTo>
                    <a:pt x="1491" y="104"/>
                  </a:lnTo>
                  <a:lnTo>
                    <a:pt x="1465" y="52"/>
                  </a:lnTo>
                  <a:lnTo>
                    <a:pt x="1414" y="27"/>
                  </a:lnTo>
                  <a:lnTo>
                    <a:pt x="1336"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4"/>
            <p:cNvSpPr/>
            <p:nvPr/>
          </p:nvSpPr>
          <p:spPr>
            <a:xfrm>
              <a:off x="4887850" y="5071262"/>
              <a:ext cx="87552" cy="86595"/>
            </a:xfrm>
            <a:custGeom>
              <a:rect b="b" l="l" r="r" t="t"/>
              <a:pathLst>
                <a:path extrusionOk="0" h="2262" w="2287">
                  <a:moveTo>
                    <a:pt x="103" y="1"/>
                  </a:moveTo>
                  <a:lnTo>
                    <a:pt x="51" y="26"/>
                  </a:lnTo>
                  <a:lnTo>
                    <a:pt x="26" y="78"/>
                  </a:lnTo>
                  <a:lnTo>
                    <a:pt x="0" y="129"/>
                  </a:lnTo>
                  <a:lnTo>
                    <a:pt x="0" y="1645"/>
                  </a:lnTo>
                  <a:lnTo>
                    <a:pt x="26" y="1773"/>
                  </a:lnTo>
                  <a:lnTo>
                    <a:pt x="51" y="1876"/>
                  </a:lnTo>
                  <a:lnTo>
                    <a:pt x="103" y="2004"/>
                  </a:lnTo>
                  <a:lnTo>
                    <a:pt x="180" y="2081"/>
                  </a:lnTo>
                  <a:lnTo>
                    <a:pt x="283" y="2158"/>
                  </a:lnTo>
                  <a:lnTo>
                    <a:pt x="385" y="2235"/>
                  </a:lnTo>
                  <a:lnTo>
                    <a:pt x="514" y="2261"/>
                  </a:lnTo>
                  <a:lnTo>
                    <a:pt x="1772" y="2261"/>
                  </a:lnTo>
                  <a:lnTo>
                    <a:pt x="1901" y="2235"/>
                  </a:lnTo>
                  <a:lnTo>
                    <a:pt x="2004" y="2158"/>
                  </a:lnTo>
                  <a:lnTo>
                    <a:pt x="2106" y="2081"/>
                  </a:lnTo>
                  <a:lnTo>
                    <a:pt x="2183" y="2004"/>
                  </a:lnTo>
                  <a:lnTo>
                    <a:pt x="2235" y="1876"/>
                  </a:lnTo>
                  <a:lnTo>
                    <a:pt x="2286" y="1773"/>
                  </a:lnTo>
                  <a:lnTo>
                    <a:pt x="2286" y="1645"/>
                  </a:lnTo>
                  <a:lnTo>
                    <a:pt x="2286" y="129"/>
                  </a:lnTo>
                  <a:lnTo>
                    <a:pt x="2286" y="78"/>
                  </a:lnTo>
                  <a:lnTo>
                    <a:pt x="2235" y="26"/>
                  </a:lnTo>
                  <a:lnTo>
                    <a:pt x="220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5" name="Google Shape;325;p34"/>
          <p:cNvSpPr txBox="1"/>
          <p:nvPr/>
        </p:nvSpPr>
        <p:spPr>
          <a:xfrm>
            <a:off x="2780850" y="2607350"/>
            <a:ext cx="9984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600"/>
              <a:buFont typeface="Arial"/>
              <a:buNone/>
            </a:pPr>
            <a:r>
              <a:rPr b="0" i="0" lang="en" sz="9600" u="none" cap="none" strike="noStrike">
                <a:solidFill>
                  <a:schemeClr val="accent6"/>
                </a:solidFill>
                <a:latin typeface="Roboto"/>
                <a:ea typeface="Roboto"/>
                <a:cs typeface="Roboto"/>
                <a:sym typeface="Roboto"/>
              </a:rPr>
              <a:t>Y</a:t>
            </a:r>
            <a:endParaRPr b="0" i="0" sz="9600" u="none" cap="none" strike="noStrike">
              <a:solidFill>
                <a:schemeClr val="accent6"/>
              </a:solidFill>
              <a:latin typeface="Roboto"/>
              <a:ea typeface="Roboto"/>
              <a:cs typeface="Roboto"/>
              <a:sym typeface="Roboto"/>
            </a:endParaRPr>
          </a:p>
        </p:txBody>
      </p:sp>
      <p:sp>
        <p:nvSpPr>
          <p:cNvPr id="326" name="Google Shape;326;p34"/>
          <p:cNvSpPr txBox="1"/>
          <p:nvPr/>
        </p:nvSpPr>
        <p:spPr>
          <a:xfrm>
            <a:off x="4110050" y="3341063"/>
            <a:ext cx="9984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600"/>
              <a:buFont typeface="Arial"/>
              <a:buNone/>
            </a:pPr>
            <a:r>
              <a:rPr b="0" i="0" lang="en" sz="9600" u="none" cap="none" strike="noStrike">
                <a:solidFill>
                  <a:schemeClr val="accent6"/>
                </a:solidFill>
                <a:latin typeface="Roboto"/>
                <a:ea typeface="Roboto"/>
                <a:cs typeface="Roboto"/>
                <a:sym typeface="Roboto"/>
              </a:rPr>
              <a:t>O</a:t>
            </a:r>
            <a:endParaRPr b="0" i="0" sz="9600" u="none" cap="none" strike="noStrike">
              <a:solidFill>
                <a:schemeClr val="accent6"/>
              </a:solidFill>
              <a:latin typeface="Roboto"/>
              <a:ea typeface="Roboto"/>
              <a:cs typeface="Roboto"/>
              <a:sym typeface="Roboto"/>
            </a:endParaRPr>
          </a:p>
        </p:txBody>
      </p:sp>
      <p:sp>
        <p:nvSpPr>
          <p:cNvPr id="327" name="Google Shape;327;p34"/>
          <p:cNvSpPr txBox="1"/>
          <p:nvPr/>
        </p:nvSpPr>
        <p:spPr>
          <a:xfrm>
            <a:off x="5409788" y="2607350"/>
            <a:ext cx="9984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600"/>
              <a:buFont typeface="Arial"/>
              <a:buNone/>
            </a:pPr>
            <a:r>
              <a:rPr b="0" i="0" lang="en" sz="9600" u="none" cap="none" strike="noStrike">
                <a:solidFill>
                  <a:schemeClr val="accent6"/>
                </a:solidFill>
                <a:latin typeface="Roboto"/>
                <a:ea typeface="Roboto"/>
                <a:cs typeface="Roboto"/>
                <a:sym typeface="Roboto"/>
              </a:rPr>
              <a:t>U</a:t>
            </a:r>
            <a:endParaRPr b="0" i="0" sz="9600" u="none" cap="none" strike="noStrike">
              <a:solidFill>
                <a:schemeClr val="accent6"/>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1040525" y="321175"/>
            <a:ext cx="7644300" cy="371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3120"/>
              <a:t>Introduction</a:t>
            </a:r>
            <a:r>
              <a:rPr lang="en" sz="3120"/>
              <a:t> : </a:t>
            </a:r>
            <a:endParaRPr sz="3120"/>
          </a:p>
        </p:txBody>
      </p:sp>
      <p:sp>
        <p:nvSpPr>
          <p:cNvPr id="107" name="Google Shape;107;p15"/>
          <p:cNvSpPr/>
          <p:nvPr/>
        </p:nvSpPr>
        <p:spPr>
          <a:xfrm>
            <a:off x="366175" y="23087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300"/>
              <a:buFont typeface="Arial"/>
              <a:buNone/>
            </a:pPr>
            <a:r>
              <a:t/>
            </a:r>
            <a:endParaRPr b="0" i="0" sz="2300" u="none" cap="none" strike="noStrike">
              <a:solidFill>
                <a:schemeClr val="lt1"/>
              </a:solidFill>
              <a:latin typeface="Arial"/>
              <a:ea typeface="Arial"/>
              <a:cs typeface="Arial"/>
              <a:sym typeface="Arial"/>
            </a:endParaRPr>
          </a:p>
        </p:txBody>
      </p:sp>
      <p:sp>
        <p:nvSpPr>
          <p:cNvPr id="108" name="Google Shape;108;p15"/>
          <p:cNvSpPr txBox="1"/>
          <p:nvPr/>
        </p:nvSpPr>
        <p:spPr>
          <a:xfrm>
            <a:off x="456900" y="2942248"/>
            <a:ext cx="5671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09" name="Google Shape;109;p15"/>
          <p:cNvSpPr txBox="1"/>
          <p:nvPr/>
        </p:nvSpPr>
        <p:spPr>
          <a:xfrm>
            <a:off x="428075" y="1270000"/>
            <a:ext cx="88692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500"/>
              </a:spcAft>
              <a:buNone/>
            </a:pPr>
            <a:r>
              <a:t/>
            </a:r>
            <a:endParaRPr sz="1200">
              <a:solidFill>
                <a:srgbClr val="0D0D0D"/>
              </a:solidFill>
              <a:highlight>
                <a:srgbClr val="FFFFFF"/>
              </a:highlight>
              <a:latin typeface="Fira Sans Extra Condensed"/>
              <a:ea typeface="Fira Sans Extra Condensed"/>
              <a:cs typeface="Fira Sans Extra Condensed"/>
              <a:sym typeface="Fira Sans Extra Condensed"/>
            </a:endParaRPr>
          </a:p>
        </p:txBody>
      </p:sp>
      <p:sp>
        <p:nvSpPr>
          <p:cNvPr id="110" name="Google Shape;110;p15"/>
          <p:cNvSpPr txBox="1"/>
          <p:nvPr/>
        </p:nvSpPr>
        <p:spPr>
          <a:xfrm>
            <a:off x="505950" y="1392475"/>
            <a:ext cx="8274000" cy="28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Grain size analysis is a crucial aspect in materials science and engineering, providing insights into the microstructure and mechanical properties of various materials. Understanding the size distribution and morphology of grains within a material is fundamental for optimizing its performance in applications ranging from structural materials to pharmaceuticals.</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chemeClr val="dk1"/>
                </a:solidFill>
                <a:latin typeface="Roboto"/>
                <a:ea typeface="Roboto"/>
                <a:cs typeface="Roboto"/>
                <a:sym typeface="Roboto"/>
              </a:rPr>
              <a:t>Our project aims to develop a Python-based solution for grain size analysis, offering researchers and engineers a versatile and efficient tool to analyze images of material microstructures. By leveraging image processing techniques and computational algorithms, we provide a systematic approach to extracting grain size information from microscopy images.</a:t>
            </a:r>
            <a:endParaRPr sz="15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6"/>
          <p:cNvPicPr preferRelativeResize="0"/>
          <p:nvPr/>
        </p:nvPicPr>
        <p:blipFill>
          <a:blip r:embed="rId3">
            <a:alphaModFix/>
          </a:blip>
          <a:stretch>
            <a:fillRect/>
          </a:stretch>
        </p:blipFill>
        <p:spPr>
          <a:xfrm>
            <a:off x="3037550" y="1142750"/>
            <a:ext cx="5009400" cy="3518400"/>
          </a:xfrm>
          <a:prstGeom prst="rect">
            <a:avLst/>
          </a:prstGeom>
          <a:noFill/>
          <a:ln>
            <a:noFill/>
          </a:ln>
        </p:spPr>
      </p:pic>
      <p:pic>
        <p:nvPicPr>
          <p:cNvPr id="116" name="Google Shape;116;p16"/>
          <p:cNvPicPr preferRelativeResize="0"/>
          <p:nvPr/>
        </p:nvPicPr>
        <p:blipFill rotWithShape="1">
          <a:blip r:embed="rId4">
            <a:alphaModFix/>
          </a:blip>
          <a:srcRect b="0" l="0" r="0" t="0"/>
          <a:stretch/>
        </p:blipFill>
        <p:spPr>
          <a:xfrm>
            <a:off x="1090425" y="992413"/>
            <a:ext cx="3819075" cy="3819075"/>
          </a:xfrm>
          <a:prstGeom prst="rect">
            <a:avLst/>
          </a:prstGeom>
          <a:noFill/>
          <a:ln>
            <a:noFill/>
          </a:ln>
        </p:spPr>
      </p:pic>
      <p:sp>
        <p:nvSpPr>
          <p:cNvPr id="117" name="Google Shape;117;p16"/>
          <p:cNvSpPr/>
          <p:nvPr/>
        </p:nvSpPr>
        <p:spPr>
          <a:xfrm>
            <a:off x="366175" y="23087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Arial"/>
              <a:ea typeface="Arial"/>
              <a:cs typeface="Arial"/>
              <a:sym typeface="Arial"/>
            </a:endParaRPr>
          </a:p>
        </p:txBody>
      </p:sp>
      <p:sp>
        <p:nvSpPr>
          <p:cNvPr id="118" name="Google Shape;118;p16"/>
          <p:cNvSpPr txBox="1"/>
          <p:nvPr>
            <p:ph type="title"/>
          </p:nvPr>
        </p:nvSpPr>
        <p:spPr>
          <a:xfrm>
            <a:off x="1038525" y="321775"/>
            <a:ext cx="8229600" cy="37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
              </a:spcBef>
              <a:spcAft>
                <a:spcPts val="0"/>
              </a:spcAft>
              <a:buSzPts val="2800"/>
              <a:buNone/>
            </a:pPr>
            <a:r>
              <a:rPr lang="en" sz="3100"/>
              <a:t>SAMPLE GRAIN IMAGE AT MICROSCOPIC LEVEL</a:t>
            </a:r>
            <a:endParaRPr sz="3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1038525" y="321775"/>
            <a:ext cx="8229600" cy="370200"/>
          </a:xfrm>
          <a:prstGeom prst="rect">
            <a:avLst/>
          </a:prstGeom>
          <a:noFill/>
          <a:ln>
            <a:noFill/>
          </a:ln>
        </p:spPr>
        <p:txBody>
          <a:bodyPr anchorCtr="0" anchor="ctr" bIns="91425" lIns="91425" spcFirstLastPara="1" rIns="91425" wrap="square" tIns="91425">
            <a:noAutofit/>
          </a:bodyPr>
          <a:lstStyle/>
          <a:p>
            <a:pPr indent="0" lvl="0" marL="12700" rtl="0" algn="l">
              <a:lnSpc>
                <a:spcPct val="115000"/>
              </a:lnSpc>
              <a:spcBef>
                <a:spcPts val="100"/>
              </a:spcBef>
              <a:spcAft>
                <a:spcPts val="0"/>
              </a:spcAft>
              <a:buSzPts val="2800"/>
              <a:buNone/>
            </a:pPr>
            <a:r>
              <a:rPr lang="en" sz="3100"/>
              <a:t>STEP 1: </a:t>
            </a:r>
            <a:r>
              <a:rPr lang="en" sz="3100"/>
              <a:t>IMAGE</a:t>
            </a:r>
            <a:r>
              <a:rPr lang="en" sz="3100"/>
              <a:t> READING AND PIXEL DETECTION</a:t>
            </a:r>
            <a:endParaRPr sz="3100"/>
          </a:p>
        </p:txBody>
      </p:sp>
      <p:sp>
        <p:nvSpPr>
          <p:cNvPr id="124" name="Google Shape;124;p17"/>
          <p:cNvSpPr/>
          <p:nvPr/>
        </p:nvSpPr>
        <p:spPr>
          <a:xfrm>
            <a:off x="366175" y="23087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Arial"/>
              <a:ea typeface="Arial"/>
              <a:cs typeface="Arial"/>
              <a:sym typeface="Arial"/>
            </a:endParaRPr>
          </a:p>
        </p:txBody>
      </p:sp>
      <p:sp>
        <p:nvSpPr>
          <p:cNvPr id="125" name="Google Shape;125;p17"/>
          <p:cNvSpPr txBox="1"/>
          <p:nvPr/>
        </p:nvSpPr>
        <p:spPr>
          <a:xfrm>
            <a:off x="289975" y="952500"/>
            <a:ext cx="8539800" cy="3867300"/>
          </a:xfrm>
          <a:prstGeom prst="rect">
            <a:avLst/>
          </a:prstGeom>
          <a:solidFill>
            <a:srgbClr val="FFFFFF"/>
          </a:solid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Clr>
                <a:srgbClr val="0D0D0D"/>
              </a:buClr>
              <a:buSzPts val="1500"/>
              <a:buFont typeface="Roboto"/>
              <a:buChar char="●"/>
            </a:pPr>
            <a:r>
              <a:rPr b="1" lang="en" sz="1500">
                <a:solidFill>
                  <a:srgbClr val="0D0D0D"/>
                </a:solidFill>
                <a:highlight>
                  <a:srgbClr val="FFFFFF"/>
                </a:highlight>
                <a:latin typeface="Roboto"/>
                <a:ea typeface="Roboto"/>
                <a:cs typeface="Roboto"/>
                <a:sym typeface="Roboto"/>
              </a:rPr>
              <a:t>Image Acquisition:</a:t>
            </a:r>
            <a:r>
              <a:rPr lang="en" sz="1500">
                <a:solidFill>
                  <a:srgbClr val="0D0D0D"/>
                </a:solidFill>
                <a:highlight>
                  <a:srgbClr val="FFFFFF"/>
                </a:highlight>
                <a:latin typeface="Roboto"/>
                <a:ea typeface="Roboto"/>
                <a:cs typeface="Roboto"/>
                <a:sym typeface="Roboto"/>
              </a:rPr>
              <a:t> Microscopy images are typically captured using various imaging techniques such as optical microscopy, scanning electron microscopy (SEM), or transmission electron microscopy (TEM), depending on the desired resolution and contrast requirements. These images provide detailed views of the microstructure of materials at a microscopic level.</a:t>
            </a:r>
            <a:endParaRPr sz="1500">
              <a:solidFill>
                <a:srgbClr val="0D0D0D"/>
              </a:solidFill>
              <a:highlight>
                <a:srgbClr val="FFFFFF"/>
              </a:highlight>
              <a:latin typeface="Roboto"/>
              <a:ea typeface="Roboto"/>
              <a:cs typeface="Roboto"/>
              <a:sym typeface="Roboto"/>
            </a:endParaRPr>
          </a:p>
          <a:p>
            <a:pPr indent="0" lvl="0" marL="457200" rtl="0" algn="just">
              <a:lnSpc>
                <a:spcPct val="115000"/>
              </a:lnSpc>
              <a:spcBef>
                <a:spcPts val="0"/>
              </a:spcBef>
              <a:spcAft>
                <a:spcPts val="0"/>
              </a:spcAft>
              <a:buNone/>
            </a:pPr>
            <a:r>
              <a:t/>
            </a:r>
            <a:endParaRPr sz="1500" u="sng">
              <a:solidFill>
                <a:srgbClr val="F1C232"/>
              </a:solidFill>
              <a:highlight>
                <a:srgbClr val="FFFFFF"/>
              </a:highlight>
              <a:latin typeface="Roboto"/>
              <a:ea typeface="Roboto"/>
              <a:cs typeface="Roboto"/>
              <a:sym typeface="Roboto"/>
            </a:endParaRPr>
          </a:p>
          <a:p>
            <a:pPr indent="-323850" lvl="0" marL="457200" rtl="0" algn="just">
              <a:lnSpc>
                <a:spcPct val="115000"/>
              </a:lnSpc>
              <a:spcBef>
                <a:spcPts val="0"/>
              </a:spcBef>
              <a:spcAft>
                <a:spcPts val="0"/>
              </a:spcAft>
              <a:buClr>
                <a:srgbClr val="0D0D0D"/>
              </a:buClr>
              <a:buSzPts val="1500"/>
              <a:buFont typeface="Roboto"/>
              <a:buChar char="●"/>
            </a:pPr>
            <a:r>
              <a:rPr b="1" lang="en" sz="1500">
                <a:solidFill>
                  <a:srgbClr val="0D0D0D"/>
                </a:solidFill>
                <a:highlight>
                  <a:srgbClr val="FFFFFF"/>
                </a:highlight>
                <a:latin typeface="Roboto"/>
                <a:ea typeface="Roboto"/>
                <a:cs typeface="Roboto"/>
                <a:sym typeface="Roboto"/>
              </a:rPr>
              <a:t>Reading Microscopy Images:</a:t>
            </a:r>
            <a:r>
              <a:rPr lang="en" sz="1500">
                <a:solidFill>
                  <a:srgbClr val="0D0D0D"/>
                </a:solidFill>
                <a:highlight>
                  <a:srgbClr val="FFFFFF"/>
                </a:highlight>
                <a:latin typeface="Roboto"/>
                <a:ea typeface="Roboto"/>
                <a:cs typeface="Roboto"/>
                <a:sym typeface="Roboto"/>
              </a:rPr>
              <a:t> Once the microscopy images are obtained, our Python-based solution allows us to read these images programmatically. We utilize libraries such as </a:t>
            </a:r>
            <a:r>
              <a:rPr i="1" lang="en" sz="1500">
                <a:solidFill>
                  <a:srgbClr val="0D0D0D"/>
                </a:solidFill>
                <a:highlight>
                  <a:srgbClr val="FFFFFF"/>
                </a:highlight>
                <a:latin typeface="Roboto"/>
                <a:ea typeface="Roboto"/>
                <a:cs typeface="Roboto"/>
                <a:sym typeface="Roboto"/>
              </a:rPr>
              <a:t>OpenCV </a:t>
            </a:r>
            <a:r>
              <a:rPr lang="en" sz="1500">
                <a:solidFill>
                  <a:srgbClr val="0D0D0D"/>
                </a:solidFill>
                <a:highlight>
                  <a:srgbClr val="FFFFFF"/>
                </a:highlight>
                <a:latin typeface="Roboto"/>
                <a:ea typeface="Roboto"/>
                <a:cs typeface="Roboto"/>
                <a:sym typeface="Roboto"/>
              </a:rPr>
              <a:t>or </a:t>
            </a:r>
            <a:r>
              <a:rPr i="1" lang="en" sz="1500">
                <a:solidFill>
                  <a:srgbClr val="0D0D0D"/>
                </a:solidFill>
                <a:highlight>
                  <a:srgbClr val="FFFFFF"/>
                </a:highlight>
                <a:latin typeface="Roboto"/>
                <a:ea typeface="Roboto"/>
                <a:cs typeface="Roboto"/>
                <a:sym typeface="Roboto"/>
              </a:rPr>
              <a:t>scikit-image</a:t>
            </a:r>
            <a:r>
              <a:rPr lang="en" sz="1500">
                <a:solidFill>
                  <a:srgbClr val="0D0D0D"/>
                </a:solidFill>
                <a:highlight>
                  <a:srgbClr val="FFFFFF"/>
                </a:highlight>
                <a:latin typeface="Roboto"/>
                <a:ea typeface="Roboto"/>
                <a:cs typeface="Roboto"/>
                <a:sym typeface="Roboto"/>
              </a:rPr>
              <a:t> to reads the image as an ndarray (N-dimensional array). The 0 argument indicates that the image should be read as grayscale. Grayscale images have a single channel representing pixel intensity.</a:t>
            </a:r>
            <a:endParaRPr sz="1500">
              <a:solidFill>
                <a:schemeClr val="lt1"/>
              </a:solidFill>
              <a:highlight>
                <a:srgbClr val="FFFFFF"/>
              </a:highlight>
              <a:latin typeface="Roboto"/>
              <a:ea typeface="Roboto"/>
              <a:cs typeface="Roboto"/>
              <a:sym typeface="Roboto"/>
            </a:endParaRPr>
          </a:p>
          <a:p>
            <a:pPr indent="-323850" lvl="0" marL="457200" rtl="0" algn="just">
              <a:lnSpc>
                <a:spcPct val="115000"/>
              </a:lnSpc>
              <a:spcBef>
                <a:spcPts val="0"/>
              </a:spcBef>
              <a:spcAft>
                <a:spcPts val="0"/>
              </a:spcAft>
              <a:buClr>
                <a:srgbClr val="0D0D0D"/>
              </a:buClr>
              <a:buSzPts val="1500"/>
              <a:buFont typeface="Roboto"/>
              <a:buChar char="●"/>
            </a:pPr>
            <a:r>
              <a:rPr b="1" lang="en" sz="1500">
                <a:solidFill>
                  <a:srgbClr val="0D0D0D"/>
                </a:solidFill>
                <a:highlight>
                  <a:srgbClr val="FFFFFF"/>
                </a:highlight>
                <a:latin typeface="Roboto"/>
                <a:ea typeface="Roboto"/>
                <a:cs typeface="Roboto"/>
                <a:sym typeface="Roboto"/>
              </a:rPr>
              <a:t>Understanding Pixel Size:</a:t>
            </a:r>
            <a:r>
              <a:rPr lang="en" sz="1500">
                <a:solidFill>
                  <a:srgbClr val="0D0D0D"/>
                </a:solidFill>
                <a:highlight>
                  <a:srgbClr val="FFFFFF"/>
                </a:highlight>
                <a:latin typeface="Roboto"/>
                <a:ea typeface="Roboto"/>
                <a:cs typeface="Roboto"/>
                <a:sym typeface="Roboto"/>
              </a:rPr>
              <a:t> Each image is composed of individual picture elements, known as pixels. The resolution of the image is determined by the number of pixels it contains. However, in order to relate features within the image to real-world dimensions, </a:t>
            </a:r>
            <a:endParaRPr sz="1500">
              <a:solidFill>
                <a:srgbClr val="0D0D0D"/>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1038525" y="321775"/>
            <a:ext cx="8229600" cy="370200"/>
          </a:xfrm>
          <a:prstGeom prst="rect">
            <a:avLst/>
          </a:prstGeom>
          <a:noFill/>
          <a:ln>
            <a:noFill/>
          </a:ln>
        </p:spPr>
        <p:txBody>
          <a:bodyPr anchorCtr="0" anchor="ctr" bIns="91425" lIns="91425" spcFirstLastPara="1" rIns="91425" wrap="square" tIns="91425">
            <a:noAutofit/>
          </a:bodyPr>
          <a:lstStyle/>
          <a:p>
            <a:pPr indent="0" lvl="0" marL="12700" rtl="0" algn="l">
              <a:lnSpc>
                <a:spcPct val="115000"/>
              </a:lnSpc>
              <a:spcBef>
                <a:spcPts val="100"/>
              </a:spcBef>
              <a:spcAft>
                <a:spcPts val="0"/>
              </a:spcAft>
              <a:buSzPts val="2800"/>
              <a:buNone/>
            </a:pPr>
            <a:r>
              <a:rPr lang="en" sz="3100"/>
              <a:t>STEP 1: IMAGE READING AND PIXEL DETECTION</a:t>
            </a:r>
            <a:endParaRPr sz="3100"/>
          </a:p>
        </p:txBody>
      </p:sp>
      <p:sp>
        <p:nvSpPr>
          <p:cNvPr id="131" name="Google Shape;131;p18"/>
          <p:cNvSpPr/>
          <p:nvPr/>
        </p:nvSpPr>
        <p:spPr>
          <a:xfrm>
            <a:off x="366175" y="23087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Arial"/>
              <a:ea typeface="Arial"/>
              <a:cs typeface="Arial"/>
              <a:sym typeface="Arial"/>
            </a:endParaRPr>
          </a:p>
        </p:txBody>
      </p:sp>
      <p:sp>
        <p:nvSpPr>
          <p:cNvPr id="132" name="Google Shape;132;p18"/>
          <p:cNvSpPr txBox="1"/>
          <p:nvPr/>
        </p:nvSpPr>
        <p:spPr>
          <a:xfrm>
            <a:off x="289975" y="952500"/>
            <a:ext cx="8539800" cy="3867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500">
                <a:solidFill>
                  <a:srgbClr val="0D0D0D"/>
                </a:solidFill>
                <a:highlight>
                  <a:schemeClr val="lt1"/>
                </a:highlight>
                <a:latin typeface="Roboto"/>
                <a:ea typeface="Roboto"/>
                <a:cs typeface="Roboto"/>
                <a:sym typeface="Roboto"/>
              </a:rPr>
              <a:t>we need to establish the relationship between pixels and physical units, such as microns.</a:t>
            </a:r>
            <a:endParaRPr sz="1500">
              <a:solidFill>
                <a:srgbClr val="0D0D0D"/>
              </a:solidFill>
              <a:highlight>
                <a:schemeClr val="lt1"/>
              </a:highlight>
              <a:latin typeface="Roboto"/>
              <a:ea typeface="Roboto"/>
              <a:cs typeface="Roboto"/>
              <a:sym typeface="Roboto"/>
            </a:endParaRPr>
          </a:p>
          <a:p>
            <a:pPr indent="0" lvl="0" marL="457200" rtl="0" algn="l">
              <a:lnSpc>
                <a:spcPct val="115000"/>
              </a:lnSpc>
              <a:spcBef>
                <a:spcPts val="0"/>
              </a:spcBef>
              <a:spcAft>
                <a:spcPts val="0"/>
              </a:spcAft>
              <a:buNone/>
            </a:pPr>
            <a:r>
              <a:t/>
            </a:r>
            <a:endParaRPr sz="1500">
              <a:solidFill>
                <a:srgbClr val="0D0D0D"/>
              </a:solidFill>
              <a:highlight>
                <a:schemeClr val="lt1"/>
              </a:highlight>
              <a:latin typeface="Roboto"/>
              <a:ea typeface="Roboto"/>
              <a:cs typeface="Roboto"/>
              <a:sym typeface="Roboto"/>
            </a:endParaRPr>
          </a:p>
          <a:p>
            <a:pPr indent="-323850" lvl="0" marL="457200" rtl="0" algn="l">
              <a:lnSpc>
                <a:spcPct val="115000"/>
              </a:lnSpc>
              <a:spcBef>
                <a:spcPts val="0"/>
              </a:spcBef>
              <a:spcAft>
                <a:spcPts val="0"/>
              </a:spcAft>
              <a:buClr>
                <a:srgbClr val="0D0D0D"/>
              </a:buClr>
              <a:buSzPts val="1500"/>
              <a:buFont typeface="Roboto"/>
              <a:buChar char="●"/>
            </a:pPr>
            <a:r>
              <a:rPr b="1" lang="en" sz="1500">
                <a:solidFill>
                  <a:srgbClr val="0D0D0D"/>
                </a:solidFill>
                <a:highlight>
                  <a:schemeClr val="lt1"/>
                </a:highlight>
                <a:latin typeface="Roboto"/>
                <a:ea typeface="Roboto"/>
                <a:cs typeface="Roboto"/>
                <a:sym typeface="Roboto"/>
              </a:rPr>
              <a:t>Defining Pixel Size:</a:t>
            </a:r>
            <a:r>
              <a:rPr lang="en" sz="1500">
                <a:solidFill>
                  <a:srgbClr val="0D0D0D"/>
                </a:solidFill>
                <a:highlight>
                  <a:schemeClr val="lt1"/>
                </a:highlight>
                <a:latin typeface="Roboto"/>
                <a:ea typeface="Roboto"/>
                <a:cs typeface="Roboto"/>
                <a:sym typeface="Roboto"/>
              </a:rPr>
              <a:t> Pixel size refers to the physical size represented by each pixel in the image. This information is often provided by the imaging equipment or can be determined through calibration procedures. By knowing the pixel size, we can convert measurements made in pixels to real-world units (e.g., microns), enabling us to quantify the dimensions of features within the material microstructure accurately.</a:t>
            </a:r>
            <a:endParaRPr sz="1500">
              <a:solidFill>
                <a:srgbClr val="0D0D0D"/>
              </a:solidFill>
              <a:highlight>
                <a:schemeClr val="lt1"/>
              </a:highlight>
              <a:latin typeface="Roboto"/>
              <a:ea typeface="Roboto"/>
              <a:cs typeface="Roboto"/>
              <a:sym typeface="Roboto"/>
            </a:endParaRPr>
          </a:p>
          <a:p>
            <a:pPr indent="0" lvl="0" marL="457200" rtl="0" algn="l">
              <a:lnSpc>
                <a:spcPct val="115000"/>
              </a:lnSpc>
              <a:spcBef>
                <a:spcPts val="0"/>
              </a:spcBef>
              <a:spcAft>
                <a:spcPts val="0"/>
              </a:spcAft>
              <a:buNone/>
            </a:pPr>
            <a:r>
              <a:t/>
            </a:r>
            <a:endParaRPr sz="1500">
              <a:solidFill>
                <a:srgbClr val="0D0D0D"/>
              </a:solidFill>
              <a:highlight>
                <a:schemeClr val="lt1"/>
              </a:highlight>
              <a:latin typeface="Roboto"/>
              <a:ea typeface="Roboto"/>
              <a:cs typeface="Roboto"/>
              <a:sym typeface="Roboto"/>
            </a:endParaRPr>
          </a:p>
          <a:p>
            <a:pPr indent="-323850" lvl="0" marL="457200" rtl="0" algn="l">
              <a:lnSpc>
                <a:spcPct val="115000"/>
              </a:lnSpc>
              <a:spcBef>
                <a:spcPts val="0"/>
              </a:spcBef>
              <a:spcAft>
                <a:spcPts val="0"/>
              </a:spcAft>
              <a:buClr>
                <a:srgbClr val="0D0D0D"/>
              </a:buClr>
              <a:buSzPts val="1500"/>
              <a:buFont typeface="Roboto"/>
              <a:buChar char="●"/>
            </a:pPr>
            <a:r>
              <a:rPr b="1" lang="en" sz="1500">
                <a:solidFill>
                  <a:srgbClr val="0D0D0D"/>
                </a:solidFill>
                <a:highlight>
                  <a:schemeClr val="lt1"/>
                </a:highlight>
                <a:latin typeface="Roboto"/>
                <a:ea typeface="Roboto"/>
                <a:cs typeface="Roboto"/>
                <a:sym typeface="Roboto"/>
              </a:rPr>
              <a:t>Importance of Pixel Size Definition: </a:t>
            </a:r>
            <a:r>
              <a:rPr lang="en" sz="1500">
                <a:solidFill>
                  <a:srgbClr val="0D0D0D"/>
                </a:solidFill>
                <a:highlight>
                  <a:schemeClr val="lt1"/>
                </a:highlight>
                <a:latin typeface="Roboto"/>
                <a:ea typeface="Roboto"/>
                <a:cs typeface="Roboto"/>
                <a:sym typeface="Roboto"/>
              </a:rPr>
              <a:t>Defining the pixel size is crucial for ensuring the accuracy and relevance of our analysis results. Without knowing the scale of the image in real-world units, any measurements or calculations performed on the image would lack meaningful interpretation. By establishing the pixel size, we bridge the gap between the digital representation of the image and its physical reality, facilitating quantitative analysis and comparison with experimental data or theoretical models.</a:t>
            </a:r>
            <a:endParaRPr b="1" sz="1500">
              <a:solidFill>
                <a:srgbClr val="0D0D0D"/>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1038525" y="321775"/>
            <a:ext cx="8229600" cy="370200"/>
          </a:xfrm>
          <a:prstGeom prst="rect">
            <a:avLst/>
          </a:prstGeom>
          <a:noFill/>
          <a:ln>
            <a:noFill/>
          </a:ln>
        </p:spPr>
        <p:txBody>
          <a:bodyPr anchorCtr="0" anchor="ctr" bIns="91425" lIns="91425" spcFirstLastPara="1" rIns="91425" wrap="square" tIns="91425">
            <a:noAutofit/>
          </a:bodyPr>
          <a:lstStyle/>
          <a:p>
            <a:pPr indent="0" lvl="0" marL="12700" rtl="0" algn="l">
              <a:lnSpc>
                <a:spcPct val="115000"/>
              </a:lnSpc>
              <a:spcBef>
                <a:spcPts val="100"/>
              </a:spcBef>
              <a:spcAft>
                <a:spcPts val="0"/>
              </a:spcAft>
              <a:buSzPts val="2800"/>
              <a:buNone/>
            </a:pPr>
            <a:r>
              <a:rPr lang="en" sz="3100"/>
              <a:t>Code…</a:t>
            </a:r>
            <a:endParaRPr sz="3100"/>
          </a:p>
        </p:txBody>
      </p:sp>
      <p:sp>
        <p:nvSpPr>
          <p:cNvPr id="138" name="Google Shape;138;p19"/>
          <p:cNvSpPr/>
          <p:nvPr/>
        </p:nvSpPr>
        <p:spPr>
          <a:xfrm>
            <a:off x="366175" y="23087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600"/>
              <a:buFont typeface="Arial"/>
              <a:buNone/>
            </a:pPr>
            <a:r>
              <a:t/>
            </a:r>
            <a:endParaRPr b="0" i="0" sz="2600" u="none" cap="none" strike="noStrike">
              <a:solidFill>
                <a:schemeClr val="lt1"/>
              </a:solidFill>
              <a:latin typeface="Arial"/>
              <a:ea typeface="Arial"/>
              <a:cs typeface="Arial"/>
              <a:sym typeface="Arial"/>
            </a:endParaRPr>
          </a:p>
        </p:txBody>
      </p:sp>
      <p:pic>
        <p:nvPicPr>
          <p:cNvPr id="139" name="Google Shape;139;p19"/>
          <p:cNvPicPr preferRelativeResize="0"/>
          <p:nvPr/>
        </p:nvPicPr>
        <p:blipFill>
          <a:blip r:embed="rId3">
            <a:alphaModFix/>
          </a:blip>
          <a:stretch>
            <a:fillRect/>
          </a:stretch>
        </p:blipFill>
        <p:spPr>
          <a:xfrm>
            <a:off x="918175" y="892450"/>
            <a:ext cx="7686125" cy="3544375"/>
          </a:xfrm>
          <a:prstGeom prst="rect">
            <a:avLst/>
          </a:prstGeom>
          <a:noFill/>
          <a:ln>
            <a:noFill/>
          </a:ln>
        </p:spPr>
      </p:pic>
      <p:pic>
        <p:nvPicPr>
          <p:cNvPr id="140" name="Google Shape;140;p19"/>
          <p:cNvPicPr preferRelativeResize="0"/>
          <p:nvPr/>
        </p:nvPicPr>
        <p:blipFill>
          <a:blip r:embed="rId4">
            <a:alphaModFix/>
          </a:blip>
          <a:stretch>
            <a:fillRect/>
          </a:stretch>
        </p:blipFill>
        <p:spPr>
          <a:xfrm>
            <a:off x="825425" y="4320950"/>
            <a:ext cx="1871095" cy="822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nvSpPr>
        <p:spPr>
          <a:xfrm>
            <a:off x="1059750" y="175975"/>
            <a:ext cx="7024500" cy="661800"/>
          </a:xfrm>
          <a:prstGeom prst="rect">
            <a:avLst/>
          </a:prstGeom>
          <a:noFill/>
          <a:ln>
            <a:noFill/>
          </a:ln>
        </p:spPr>
        <p:txBody>
          <a:bodyPr anchorCtr="0" anchor="t" bIns="91425" lIns="91425" spcFirstLastPara="1" rIns="91425" wrap="square" tIns="91425">
            <a:spAutoFit/>
          </a:bodyPr>
          <a:lstStyle/>
          <a:p>
            <a:pPr indent="0" lvl="0" marL="12700" marR="0" rtl="0" algn="l">
              <a:lnSpc>
                <a:spcPct val="115000"/>
              </a:lnSpc>
              <a:spcBef>
                <a:spcPts val="100"/>
              </a:spcBef>
              <a:spcAft>
                <a:spcPts val="0"/>
              </a:spcAft>
              <a:buClr>
                <a:srgbClr val="000000"/>
              </a:buClr>
              <a:buSzPts val="3100"/>
              <a:buFont typeface="Arial"/>
              <a:buNone/>
            </a:pPr>
            <a:r>
              <a:rPr b="1" lang="en" sz="3100">
                <a:solidFill>
                  <a:schemeClr val="dk1"/>
                </a:solidFill>
                <a:latin typeface="Fira Sans Extra Condensed"/>
                <a:ea typeface="Fira Sans Extra Condensed"/>
                <a:cs typeface="Fira Sans Extra Condensed"/>
                <a:sym typeface="Fira Sans Extra Condensed"/>
              </a:rPr>
              <a:t>STEP 2: DENOISING USING FILTERS</a:t>
            </a:r>
            <a:endParaRPr b="1" i="0" sz="3100" u="none" cap="none" strike="noStrike">
              <a:solidFill>
                <a:schemeClr val="dk1"/>
              </a:solidFill>
              <a:latin typeface="Fira Sans Extra Condensed"/>
              <a:ea typeface="Fira Sans Extra Condensed"/>
              <a:cs typeface="Fira Sans Extra Condensed"/>
              <a:sym typeface="Fira Sans Extra Condensed"/>
            </a:endParaRPr>
          </a:p>
        </p:txBody>
      </p:sp>
      <p:sp>
        <p:nvSpPr>
          <p:cNvPr id="146" name="Google Shape;146;p20"/>
          <p:cNvSpPr/>
          <p:nvPr/>
        </p:nvSpPr>
        <p:spPr>
          <a:xfrm>
            <a:off x="366175" y="23087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2600" u="none" cap="none" strike="noStrike">
              <a:solidFill>
                <a:schemeClr val="lt1"/>
              </a:solidFill>
              <a:latin typeface="Arial"/>
              <a:ea typeface="Arial"/>
              <a:cs typeface="Arial"/>
              <a:sym typeface="Arial"/>
            </a:endParaRPr>
          </a:p>
        </p:txBody>
      </p:sp>
      <p:sp>
        <p:nvSpPr>
          <p:cNvPr id="147" name="Google Shape;147;p20"/>
          <p:cNvSpPr txBox="1"/>
          <p:nvPr/>
        </p:nvSpPr>
        <p:spPr>
          <a:xfrm>
            <a:off x="508000" y="1063700"/>
            <a:ext cx="8289000" cy="3521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b="1" sz="1200">
              <a:solidFill>
                <a:srgbClr val="0D0D0D"/>
              </a:solidFill>
              <a:highlight>
                <a:srgbClr val="FFFFFF"/>
              </a:highlight>
              <a:latin typeface="Roboto"/>
              <a:ea typeface="Roboto"/>
              <a:cs typeface="Roboto"/>
              <a:sym typeface="Roboto"/>
            </a:endParaRPr>
          </a:p>
          <a:p>
            <a:pPr indent="0" lvl="0" marL="0" rtl="0" algn="just">
              <a:lnSpc>
                <a:spcPct val="115000"/>
              </a:lnSpc>
              <a:spcBef>
                <a:spcPts val="0"/>
              </a:spcBef>
              <a:spcAft>
                <a:spcPts val="0"/>
              </a:spcAft>
              <a:buNone/>
            </a:pPr>
            <a:r>
              <a:rPr lang="en" sz="1500">
                <a:solidFill>
                  <a:srgbClr val="0D0D0D"/>
                </a:solidFill>
                <a:highlight>
                  <a:srgbClr val="FFFFFF"/>
                </a:highlight>
                <a:latin typeface="Roboto"/>
                <a:ea typeface="Roboto"/>
                <a:cs typeface="Roboto"/>
                <a:sym typeface="Roboto"/>
              </a:rPr>
              <a:t>In microscopy images, noise can arise due to various factors such as sensor imperfections, lighting variations, or electronic interference. This noise can degrade image quality and affect the accuracy of subsequent analysis. To address this, we employ denoising techniques to remove or reduce unwanted noise while preserving important image features.</a:t>
            </a:r>
            <a:endParaRPr sz="1500">
              <a:solidFill>
                <a:srgbClr val="0D0D0D"/>
              </a:solidFill>
              <a:highlight>
                <a:srgbClr val="FFFFFF"/>
              </a:highlight>
              <a:latin typeface="Roboto"/>
              <a:ea typeface="Roboto"/>
              <a:cs typeface="Roboto"/>
              <a:sym typeface="Roboto"/>
            </a:endParaRPr>
          </a:p>
          <a:p>
            <a:pPr indent="0" lvl="0" marL="0" rtl="0" algn="just">
              <a:lnSpc>
                <a:spcPct val="115000"/>
              </a:lnSpc>
              <a:spcBef>
                <a:spcPts val="0"/>
              </a:spcBef>
              <a:spcAft>
                <a:spcPts val="0"/>
              </a:spcAft>
              <a:buNone/>
            </a:pPr>
            <a:r>
              <a:t/>
            </a:r>
            <a:endParaRPr sz="1500">
              <a:solidFill>
                <a:srgbClr val="0D0D0D"/>
              </a:solidFill>
              <a:highlight>
                <a:srgbClr val="FFFFFF"/>
              </a:highlight>
              <a:latin typeface="Roboto"/>
              <a:ea typeface="Roboto"/>
              <a:cs typeface="Roboto"/>
              <a:sym typeface="Roboto"/>
            </a:endParaRPr>
          </a:p>
          <a:p>
            <a:pPr indent="-323850" lvl="1" marL="914400" rtl="0" algn="just">
              <a:lnSpc>
                <a:spcPct val="115000"/>
              </a:lnSpc>
              <a:spcBef>
                <a:spcPts val="0"/>
              </a:spcBef>
              <a:spcAft>
                <a:spcPts val="0"/>
              </a:spcAft>
              <a:buClr>
                <a:srgbClr val="0D0D0D"/>
              </a:buClr>
              <a:buSzPts val="1500"/>
              <a:buFont typeface="Roboto"/>
              <a:buChar char="●"/>
            </a:pPr>
            <a:r>
              <a:rPr lang="en" sz="1500" u="sng">
                <a:solidFill>
                  <a:srgbClr val="0D0D0D"/>
                </a:solidFill>
                <a:highlight>
                  <a:srgbClr val="FFFFFF"/>
                </a:highlight>
                <a:latin typeface="Roboto"/>
                <a:ea typeface="Roboto"/>
                <a:cs typeface="Roboto"/>
                <a:sym typeface="Roboto"/>
              </a:rPr>
              <a:t>Types of Noise:</a:t>
            </a:r>
            <a:r>
              <a:rPr lang="en" sz="1500">
                <a:solidFill>
                  <a:srgbClr val="0D0D0D"/>
                </a:solidFill>
                <a:highlight>
                  <a:srgbClr val="FFFFFF"/>
                </a:highlight>
                <a:latin typeface="Roboto"/>
                <a:ea typeface="Roboto"/>
                <a:cs typeface="Roboto"/>
                <a:sym typeface="Roboto"/>
              </a:rPr>
              <a:t> </a:t>
            </a:r>
            <a:r>
              <a:rPr lang="en" sz="1500">
                <a:solidFill>
                  <a:srgbClr val="0D0D0D"/>
                </a:solidFill>
                <a:highlight>
                  <a:srgbClr val="FFFFFF"/>
                </a:highlight>
                <a:latin typeface="Roboto"/>
                <a:ea typeface="Roboto"/>
                <a:cs typeface="Roboto"/>
                <a:sym typeface="Roboto"/>
              </a:rPr>
              <a:t>Common types of noise in microscopy images include Gaussian noise, salt-and-pepper noise, and speckle noise. Each type of noise requires specific denoising methods tailored to its characteristics.</a:t>
            </a:r>
            <a:endParaRPr sz="1500">
              <a:solidFill>
                <a:srgbClr val="0D0D0D"/>
              </a:solidFill>
              <a:highlight>
                <a:srgbClr val="FFFFFF"/>
              </a:highlight>
              <a:latin typeface="Roboto"/>
              <a:ea typeface="Roboto"/>
              <a:cs typeface="Roboto"/>
              <a:sym typeface="Roboto"/>
            </a:endParaRPr>
          </a:p>
          <a:p>
            <a:pPr indent="-323850" lvl="1" marL="914400" rtl="0" algn="just">
              <a:lnSpc>
                <a:spcPct val="115000"/>
              </a:lnSpc>
              <a:spcBef>
                <a:spcPts val="0"/>
              </a:spcBef>
              <a:spcAft>
                <a:spcPts val="0"/>
              </a:spcAft>
              <a:buClr>
                <a:srgbClr val="0D0D0D"/>
              </a:buClr>
              <a:buSzPts val="1500"/>
              <a:buFont typeface="Roboto"/>
              <a:buChar char="●"/>
            </a:pPr>
            <a:r>
              <a:rPr lang="en" sz="1500" u="sng">
                <a:solidFill>
                  <a:srgbClr val="0D0D0D"/>
                </a:solidFill>
                <a:highlight>
                  <a:srgbClr val="FFFFFF"/>
                </a:highlight>
                <a:latin typeface="Roboto"/>
                <a:ea typeface="Roboto"/>
                <a:cs typeface="Roboto"/>
                <a:sym typeface="Roboto"/>
              </a:rPr>
              <a:t>Denoising Techniques: </a:t>
            </a:r>
            <a:r>
              <a:rPr lang="en" sz="1500">
                <a:solidFill>
                  <a:srgbClr val="0D0D0D"/>
                </a:solidFill>
                <a:highlight>
                  <a:srgbClr val="FFFFFF"/>
                </a:highlight>
                <a:latin typeface="Roboto"/>
                <a:ea typeface="Roboto"/>
                <a:cs typeface="Roboto"/>
                <a:sym typeface="Roboto"/>
              </a:rPr>
              <a:t>We utilize a range of denoising algorithms such as Gaussian smoothing, median filtering, bilateral filtering, or wavelet denoising. These techniques effectively reduce noise while retaining the structural details of the image, ensuring a clearer representation of the material microstructure.</a:t>
            </a:r>
            <a:endParaRPr sz="1500">
              <a:solidFill>
                <a:srgbClr val="0D0D0D"/>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nvSpPr>
        <p:spPr>
          <a:xfrm>
            <a:off x="485513" y="3027075"/>
            <a:ext cx="3579300" cy="203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0D0D0D"/>
                </a:solidFill>
                <a:highlight>
                  <a:schemeClr val="lt1"/>
                </a:highlight>
                <a:latin typeface="Roboto"/>
                <a:ea typeface="Roboto"/>
                <a:cs typeface="Roboto"/>
                <a:sym typeface="Roboto"/>
              </a:rPr>
              <a:t>Median Filter:</a:t>
            </a:r>
            <a:endParaRPr b="1" sz="1500">
              <a:solidFill>
                <a:srgbClr val="0D0D0D"/>
              </a:solidFill>
              <a:highlight>
                <a:schemeClr val="lt1"/>
              </a:highlight>
              <a:latin typeface="Roboto"/>
              <a:ea typeface="Roboto"/>
              <a:cs typeface="Roboto"/>
              <a:sym typeface="Roboto"/>
            </a:endParaRPr>
          </a:p>
          <a:p>
            <a:pPr indent="-317500" lvl="0" marL="457200" rtl="0" algn="l">
              <a:lnSpc>
                <a:spcPct val="115000"/>
              </a:lnSpc>
              <a:spcBef>
                <a:spcPts val="0"/>
              </a:spcBef>
              <a:spcAft>
                <a:spcPts val="0"/>
              </a:spcAft>
              <a:buClr>
                <a:srgbClr val="0D0D0D"/>
              </a:buClr>
              <a:buSzPts val="1400"/>
              <a:buFont typeface="Roboto"/>
              <a:buChar char="➢"/>
            </a:pPr>
            <a:r>
              <a:rPr lang="en">
                <a:solidFill>
                  <a:srgbClr val="0D0D0D"/>
                </a:solidFill>
                <a:highlight>
                  <a:schemeClr val="lt1"/>
                </a:highlight>
                <a:latin typeface="Roboto"/>
                <a:ea typeface="Roboto"/>
                <a:cs typeface="Roboto"/>
                <a:sym typeface="Roboto"/>
              </a:rPr>
              <a:t>Removes noise from images.</a:t>
            </a:r>
            <a:endParaRPr>
              <a:solidFill>
                <a:srgbClr val="0D0D0D"/>
              </a:solidFill>
              <a:highlight>
                <a:schemeClr val="lt1"/>
              </a:highlight>
              <a:latin typeface="Roboto"/>
              <a:ea typeface="Roboto"/>
              <a:cs typeface="Roboto"/>
              <a:sym typeface="Roboto"/>
            </a:endParaRPr>
          </a:p>
          <a:p>
            <a:pPr indent="-317500" lvl="0" marL="457200" rtl="0" algn="l">
              <a:lnSpc>
                <a:spcPct val="115000"/>
              </a:lnSpc>
              <a:spcBef>
                <a:spcPts val="0"/>
              </a:spcBef>
              <a:spcAft>
                <a:spcPts val="0"/>
              </a:spcAft>
              <a:buClr>
                <a:srgbClr val="0D0D0D"/>
              </a:buClr>
              <a:buSzPts val="1400"/>
              <a:buFont typeface="Roboto"/>
              <a:buChar char="➢"/>
            </a:pPr>
            <a:r>
              <a:rPr lang="en">
                <a:solidFill>
                  <a:srgbClr val="0D0D0D"/>
                </a:solidFill>
                <a:highlight>
                  <a:schemeClr val="lt1"/>
                </a:highlight>
                <a:latin typeface="Roboto"/>
                <a:ea typeface="Roboto"/>
                <a:cs typeface="Roboto"/>
                <a:sym typeface="Roboto"/>
              </a:rPr>
              <a:t>Replaces each pixel value with the median value of its neighbors.</a:t>
            </a:r>
            <a:endParaRPr>
              <a:solidFill>
                <a:srgbClr val="0D0D0D"/>
              </a:solidFill>
              <a:highlight>
                <a:schemeClr val="lt1"/>
              </a:highlight>
              <a:latin typeface="Roboto"/>
              <a:ea typeface="Roboto"/>
              <a:cs typeface="Roboto"/>
              <a:sym typeface="Roboto"/>
            </a:endParaRPr>
          </a:p>
          <a:p>
            <a:pPr indent="-317500" lvl="0" marL="457200" rtl="0" algn="l">
              <a:lnSpc>
                <a:spcPct val="115000"/>
              </a:lnSpc>
              <a:spcBef>
                <a:spcPts val="0"/>
              </a:spcBef>
              <a:spcAft>
                <a:spcPts val="0"/>
              </a:spcAft>
              <a:buClr>
                <a:srgbClr val="0D0D0D"/>
              </a:buClr>
              <a:buSzPts val="1400"/>
              <a:buFont typeface="Roboto"/>
              <a:buChar char="➢"/>
            </a:pPr>
            <a:r>
              <a:rPr lang="en">
                <a:solidFill>
                  <a:srgbClr val="0D0D0D"/>
                </a:solidFill>
                <a:highlight>
                  <a:schemeClr val="lt1"/>
                </a:highlight>
                <a:latin typeface="Roboto"/>
                <a:ea typeface="Roboto"/>
                <a:cs typeface="Roboto"/>
                <a:sym typeface="Roboto"/>
              </a:rPr>
              <a:t>Particularly effective for removing "salt and pepper" noise.</a:t>
            </a:r>
            <a:endParaRPr>
              <a:solidFill>
                <a:srgbClr val="0D0D0D"/>
              </a:solidFill>
              <a:highlight>
                <a:schemeClr val="lt1"/>
              </a:highlight>
              <a:latin typeface="Roboto"/>
              <a:ea typeface="Roboto"/>
              <a:cs typeface="Roboto"/>
              <a:sym typeface="Roboto"/>
            </a:endParaRPr>
          </a:p>
          <a:p>
            <a:pPr indent="-317500" lvl="0" marL="457200" rtl="0" algn="l">
              <a:lnSpc>
                <a:spcPct val="115000"/>
              </a:lnSpc>
              <a:spcBef>
                <a:spcPts val="0"/>
              </a:spcBef>
              <a:spcAft>
                <a:spcPts val="0"/>
              </a:spcAft>
              <a:buClr>
                <a:srgbClr val="0D0D0D"/>
              </a:buClr>
              <a:buSzPts val="1400"/>
              <a:buFont typeface="Roboto"/>
              <a:buChar char="➢"/>
            </a:pPr>
            <a:r>
              <a:rPr lang="en">
                <a:solidFill>
                  <a:srgbClr val="0D0D0D"/>
                </a:solidFill>
                <a:highlight>
                  <a:schemeClr val="lt1"/>
                </a:highlight>
                <a:latin typeface="Roboto"/>
                <a:ea typeface="Roboto"/>
                <a:cs typeface="Roboto"/>
                <a:sym typeface="Roboto"/>
              </a:rPr>
              <a:t>Preserves edges and fine details in the image.</a:t>
            </a:r>
            <a:endParaRPr b="1">
              <a:solidFill>
                <a:srgbClr val="0D0D0D"/>
              </a:solidFill>
              <a:highlight>
                <a:srgbClr val="FFFFFF"/>
              </a:highlight>
              <a:latin typeface="Roboto"/>
              <a:ea typeface="Roboto"/>
              <a:cs typeface="Roboto"/>
              <a:sym typeface="Roboto"/>
            </a:endParaRPr>
          </a:p>
        </p:txBody>
      </p:sp>
      <p:sp>
        <p:nvSpPr>
          <p:cNvPr id="153" name="Google Shape;153;p21"/>
          <p:cNvSpPr txBox="1"/>
          <p:nvPr/>
        </p:nvSpPr>
        <p:spPr>
          <a:xfrm>
            <a:off x="485463" y="935275"/>
            <a:ext cx="3579300" cy="2031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0D0D0D"/>
                </a:solidFill>
                <a:highlight>
                  <a:srgbClr val="FFFFFF"/>
                </a:highlight>
                <a:latin typeface="Roboto"/>
                <a:ea typeface="Roboto"/>
                <a:cs typeface="Roboto"/>
                <a:sym typeface="Roboto"/>
              </a:rPr>
              <a:t>Gaussian Filter:</a:t>
            </a:r>
            <a:endParaRPr b="1" sz="1500">
              <a:solidFill>
                <a:srgbClr val="0D0D0D"/>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Blurs or smoothes images.</a:t>
            </a:r>
            <a:endParaRPr>
              <a:solidFill>
                <a:srgbClr val="0D0D0D"/>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weighted average of neighboring pixels, with the weights determined by the Gaussian distribution.</a:t>
            </a:r>
            <a:endParaRPr>
              <a:solidFill>
                <a:srgbClr val="0D0D0D"/>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The amount of blurring is controlled by the standard deviation parameter.</a:t>
            </a:r>
            <a:endParaRPr>
              <a:solidFill>
                <a:srgbClr val="0D0D0D"/>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0D0D0D"/>
              </a:buClr>
              <a:buSzPts val="1400"/>
              <a:buFont typeface="Roboto"/>
              <a:buChar char="➢"/>
            </a:pPr>
            <a:r>
              <a:rPr lang="en">
                <a:solidFill>
                  <a:srgbClr val="0D0D0D"/>
                </a:solidFill>
                <a:highlight>
                  <a:srgbClr val="FFFFFF"/>
                </a:highlight>
                <a:latin typeface="Roboto"/>
                <a:ea typeface="Roboto"/>
                <a:cs typeface="Roboto"/>
                <a:sym typeface="Roboto"/>
              </a:rPr>
              <a:t>Effective for reducing noise while preserving edges.</a:t>
            </a:r>
            <a:endParaRPr>
              <a:solidFill>
                <a:srgbClr val="0D0D0D"/>
              </a:solidFill>
              <a:highlight>
                <a:srgbClr val="FFFFFF"/>
              </a:highlight>
              <a:latin typeface="Roboto"/>
              <a:ea typeface="Roboto"/>
              <a:cs typeface="Roboto"/>
              <a:sym typeface="Roboto"/>
            </a:endParaRPr>
          </a:p>
        </p:txBody>
      </p:sp>
      <p:pic>
        <p:nvPicPr>
          <p:cNvPr id="154" name="Google Shape;154;p21"/>
          <p:cNvPicPr preferRelativeResize="0"/>
          <p:nvPr/>
        </p:nvPicPr>
        <p:blipFill>
          <a:blip r:embed="rId3">
            <a:alphaModFix/>
          </a:blip>
          <a:stretch>
            <a:fillRect/>
          </a:stretch>
        </p:blipFill>
        <p:spPr>
          <a:xfrm>
            <a:off x="4064763" y="1011475"/>
            <a:ext cx="4669924" cy="3810550"/>
          </a:xfrm>
          <a:prstGeom prst="rect">
            <a:avLst/>
          </a:prstGeom>
          <a:noFill/>
          <a:ln>
            <a:noFill/>
          </a:ln>
        </p:spPr>
      </p:pic>
      <p:sp>
        <p:nvSpPr>
          <p:cNvPr id="155" name="Google Shape;155;p21"/>
          <p:cNvSpPr/>
          <p:nvPr/>
        </p:nvSpPr>
        <p:spPr>
          <a:xfrm>
            <a:off x="366175" y="230875"/>
            <a:ext cx="552000" cy="552000"/>
          </a:xfrm>
          <a:prstGeom prst="ellipse">
            <a:avLst/>
          </a:prstGeom>
          <a:solidFill>
            <a:schemeClr val="accent2"/>
          </a:solidFill>
          <a:ln cap="flat" cmpd="sng" w="38100">
            <a:solidFill>
              <a:schemeClr val="accent5"/>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000"/>
              <a:buFont typeface="Arial"/>
              <a:buNone/>
            </a:pPr>
            <a:r>
              <a:t/>
            </a:r>
            <a:endParaRPr b="0" i="0" sz="2600" u="none" cap="none" strike="noStrike">
              <a:solidFill>
                <a:schemeClr val="lt1"/>
              </a:solidFill>
              <a:latin typeface="Arial"/>
              <a:ea typeface="Arial"/>
              <a:cs typeface="Arial"/>
              <a:sym typeface="Arial"/>
            </a:endParaRPr>
          </a:p>
        </p:txBody>
      </p:sp>
      <p:sp>
        <p:nvSpPr>
          <p:cNvPr id="156" name="Google Shape;156;p21"/>
          <p:cNvSpPr txBox="1"/>
          <p:nvPr/>
        </p:nvSpPr>
        <p:spPr>
          <a:xfrm>
            <a:off x="1059750" y="175975"/>
            <a:ext cx="7024500" cy="661800"/>
          </a:xfrm>
          <a:prstGeom prst="rect">
            <a:avLst/>
          </a:prstGeom>
          <a:noFill/>
          <a:ln>
            <a:noFill/>
          </a:ln>
        </p:spPr>
        <p:txBody>
          <a:bodyPr anchorCtr="0" anchor="t" bIns="91425" lIns="91425" spcFirstLastPara="1" rIns="91425" wrap="square" tIns="91425">
            <a:spAutoFit/>
          </a:bodyPr>
          <a:lstStyle/>
          <a:p>
            <a:pPr indent="0" lvl="0" marL="12700" marR="0" rtl="0" algn="l">
              <a:lnSpc>
                <a:spcPct val="115000"/>
              </a:lnSpc>
              <a:spcBef>
                <a:spcPts val="100"/>
              </a:spcBef>
              <a:spcAft>
                <a:spcPts val="0"/>
              </a:spcAft>
              <a:buClr>
                <a:srgbClr val="000000"/>
              </a:buClr>
              <a:buSzPts val="3100"/>
              <a:buFont typeface="Arial"/>
              <a:buNone/>
            </a:pPr>
            <a:r>
              <a:rPr b="1" lang="en" sz="3100">
                <a:solidFill>
                  <a:schemeClr val="dk1"/>
                </a:solidFill>
                <a:latin typeface="Fira Sans Extra Condensed"/>
                <a:ea typeface="Fira Sans Extra Condensed"/>
                <a:cs typeface="Fira Sans Extra Condensed"/>
                <a:sym typeface="Fira Sans Extra Condensed"/>
              </a:rPr>
              <a:t>STEP 2: </a:t>
            </a:r>
            <a:r>
              <a:rPr b="1" lang="en" sz="3100">
                <a:solidFill>
                  <a:schemeClr val="dk1"/>
                </a:solidFill>
                <a:latin typeface="Fira Sans Extra Condensed"/>
                <a:ea typeface="Fira Sans Extra Condensed"/>
                <a:cs typeface="Fira Sans Extra Condensed"/>
                <a:sym typeface="Fira Sans Extra Condensed"/>
              </a:rPr>
              <a:t>DENOISING USING  INDIVIDUAL FILTERS</a:t>
            </a:r>
            <a:endParaRPr b="1" i="0" sz="3100" u="none" cap="none" strike="noStrike">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Energy Saving Infographics by Slidesgo">
  <a:themeElements>
    <a:clrScheme name="Simple Light">
      <a:dk1>
        <a:srgbClr val="000000"/>
      </a:dk1>
      <a:lt1>
        <a:srgbClr val="FFFFFF"/>
      </a:lt1>
      <a:dk2>
        <a:srgbClr val="434343"/>
      </a:dk2>
      <a:lt2>
        <a:srgbClr val="E5E2CF"/>
      </a:lt2>
      <a:accent1>
        <a:srgbClr val="87C6CC"/>
      </a:accent1>
      <a:accent2>
        <a:srgbClr val="8BB96C"/>
      </a:accent2>
      <a:accent3>
        <a:srgbClr val="F9DA21"/>
      </a:accent3>
      <a:accent4>
        <a:srgbClr val="7CBEC1"/>
      </a:accent4>
      <a:accent5>
        <a:srgbClr val="9DC67D"/>
      </a:accent5>
      <a:accent6>
        <a:srgbClr val="70934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