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16"/>
  </p:notesMasterIdLst>
  <p:sldIdLst>
    <p:sldId id="272" r:id="rId3"/>
    <p:sldId id="266" r:id="rId4"/>
    <p:sldId id="268" r:id="rId5"/>
    <p:sldId id="257" r:id="rId6"/>
    <p:sldId id="258" r:id="rId7"/>
    <p:sldId id="260" r:id="rId8"/>
    <p:sldId id="261" r:id="rId9"/>
    <p:sldId id="262" r:id="rId10"/>
    <p:sldId id="263" r:id="rId11"/>
    <p:sldId id="264" r:id="rId12"/>
    <p:sldId id="27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1E695-7645-4B83-BDE8-990C7DBC5E2B}"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C6A41-F442-4777-B420-422B10B72046}" type="slidenum">
              <a:rPr lang="en-US" smtClean="0"/>
              <a:t>‹#›</a:t>
            </a:fld>
            <a:endParaRPr lang="en-US"/>
          </a:p>
        </p:txBody>
      </p:sp>
    </p:spTree>
    <p:extLst>
      <p:ext uri="{BB962C8B-B14F-4D97-AF65-F5344CB8AC3E}">
        <p14:creationId xmlns:p14="http://schemas.microsoft.com/office/powerpoint/2010/main" val="182008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46FE29-4620-477C-8949-33960FDD1DD8}"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330483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6FE29-4620-477C-8949-33960FDD1DD8}"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375016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6FE29-4620-477C-8949-33960FDD1DD8}"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1937642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AC104A-9DD5-4C85-B595-7C6BAE3FC081}"/>
              </a:ext>
            </a:extLst>
          </p:cNvPr>
          <p:cNvPicPr>
            <a:picLocks noChangeAspect="1"/>
          </p:cNvPicPr>
          <p:nvPr userDrawn="1"/>
        </p:nvPicPr>
        <p:blipFill>
          <a:blip r:embed="rId3"/>
          <a:stretch>
            <a:fillRect/>
          </a:stretch>
        </p:blipFill>
        <p:spPr>
          <a:xfrm>
            <a:off x="469900" y="457761"/>
            <a:ext cx="1985555" cy="914400"/>
          </a:xfrm>
          <a:prstGeom prst="rect">
            <a:avLst/>
          </a:prstGeom>
        </p:spPr>
      </p:pic>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7146184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D8F5672-56D5-439D-9074-C3598E85C783}"/>
              </a:ext>
            </a:extLst>
          </p:cNvPr>
          <p:cNvPicPr>
            <a:picLocks noChangeAspect="1"/>
          </p:cNvPicPr>
          <p:nvPr userDrawn="1"/>
        </p:nvPicPr>
        <p:blipFill>
          <a:blip r:embed="rId2"/>
          <a:stretch>
            <a:fillRect/>
          </a:stretch>
        </p:blipFill>
        <p:spPr>
          <a:xfrm>
            <a:off x="475326" y="457200"/>
            <a:ext cx="1981366" cy="914400"/>
          </a:xfrm>
          <a:prstGeom prst="rect">
            <a:avLst/>
          </a:prstGeom>
        </p:spPr>
      </p:pic>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85370354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22" name="Picture 21">
            <a:extLst>
              <a:ext uri="{FF2B5EF4-FFF2-40B4-BE49-F238E27FC236}">
                <a16:creationId xmlns:a16="http://schemas.microsoft.com/office/drawing/2014/main" id="{BAD63388-1934-4BDA-96C5-BD9E38BD866E}"/>
              </a:ext>
            </a:extLst>
          </p:cNvPr>
          <p:cNvPicPr>
            <a:picLocks noChangeAspect="1"/>
          </p:cNvPicPr>
          <p:nvPr userDrawn="1"/>
        </p:nvPicPr>
        <p:blipFill>
          <a:blip r:embed="rId3"/>
          <a:stretch>
            <a:fillRect/>
          </a:stretch>
        </p:blipFill>
        <p:spPr>
          <a:xfrm>
            <a:off x="469900" y="457761"/>
            <a:ext cx="1985555" cy="914400"/>
          </a:xfrm>
          <a:prstGeom prst="rect">
            <a:avLst/>
          </a:prstGeom>
        </p:spPr>
      </p:pic>
    </p:spTree>
    <p:extLst>
      <p:ext uri="{BB962C8B-B14F-4D97-AF65-F5344CB8AC3E}">
        <p14:creationId xmlns:p14="http://schemas.microsoft.com/office/powerpoint/2010/main" val="398826997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19" name="Picture 18">
            <a:extLst>
              <a:ext uri="{FF2B5EF4-FFF2-40B4-BE49-F238E27FC236}">
                <a16:creationId xmlns:a16="http://schemas.microsoft.com/office/drawing/2014/main" id="{9254E9DF-6E06-4AD3-AD3A-6D17FA0DE8D5}"/>
              </a:ext>
            </a:extLst>
          </p:cNvPr>
          <p:cNvPicPr>
            <a:picLocks noChangeAspect="1"/>
          </p:cNvPicPr>
          <p:nvPr userDrawn="1"/>
        </p:nvPicPr>
        <p:blipFill>
          <a:blip r:embed="rId2"/>
          <a:stretch>
            <a:fillRect/>
          </a:stretch>
        </p:blipFill>
        <p:spPr>
          <a:xfrm>
            <a:off x="475326" y="457200"/>
            <a:ext cx="1981366" cy="914400"/>
          </a:xfrm>
          <a:prstGeom prst="rect">
            <a:avLst/>
          </a:prstGeom>
        </p:spPr>
      </p:pic>
    </p:spTree>
    <p:extLst>
      <p:ext uri="{BB962C8B-B14F-4D97-AF65-F5344CB8AC3E}">
        <p14:creationId xmlns:p14="http://schemas.microsoft.com/office/powerpoint/2010/main" val="301775554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3415917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6"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21690171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6"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362377894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6"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28293104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6FE29-4620-477C-8949-33960FDD1DD8}"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2397053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6"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388673647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347326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36555265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169213544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67486507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2018 Deloitte Development LLC. All rights reserved.</a:t>
            </a:r>
          </a:p>
        </p:txBody>
      </p:sp>
    </p:spTree>
    <p:extLst>
      <p:ext uri="{BB962C8B-B14F-4D97-AF65-F5344CB8AC3E}">
        <p14:creationId xmlns:p14="http://schemas.microsoft.com/office/powerpoint/2010/main" val="21333809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8686479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850002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49344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80589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6FE29-4620-477C-8949-33960FDD1DD8}"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765455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323701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862439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016861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85072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165249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9464732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1036182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7116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204529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55560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6FE29-4620-477C-8949-33960FDD1DD8}"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2775172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74622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5673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545744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221443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FD3F6-59FD-477A-9107-934DC4484A67}"/>
              </a:ext>
            </a:extLst>
          </p:cNvPr>
          <p:cNvSpPr txBox="1"/>
          <p:nvPr userDrawn="1"/>
        </p:nvSpPr>
        <p:spPr>
          <a:xfrm>
            <a:off x="3947531" y="5207619"/>
            <a:ext cx="7683190" cy="1256754"/>
          </a:xfrm>
          <a:prstGeom prst="rect">
            <a:avLst/>
          </a:prstGeom>
          <a:noFill/>
        </p:spPr>
        <p:txBody>
          <a:bodyPr vert="horz" wrap="square" lIns="0" tIns="0" rIns="0" bIns="0" rtlCol="0">
            <a:spAutoFit/>
          </a:bodyPr>
          <a:lstStyle/>
          <a:p>
            <a:r>
              <a:rPr lang="en-US" sz="800" dirty="0"/>
              <a:t>Deloitte refers to one or more of Deloitte </a:t>
            </a:r>
            <a:r>
              <a:rPr lang="en-US" sz="800" dirty="0" err="1"/>
              <a:t>Touche</a:t>
            </a:r>
            <a:r>
              <a:rPr lang="en-US" sz="800" dirty="0"/>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800" dirty="0">
                <a:hlinkClick r:id="rId2"/>
              </a:rPr>
              <a:t>www.deloitte.com/about</a:t>
            </a:r>
            <a:r>
              <a:rPr lang="en-US" sz="800" dirty="0"/>
              <a:t> for a more detailed description of DTTL and its member firms.</a:t>
            </a:r>
          </a:p>
          <a:p>
            <a:endParaRPr lang="en-US" sz="800" dirty="0"/>
          </a:p>
          <a:p>
            <a:r>
              <a:rPr lang="en-US" sz="800" dirty="0"/>
              <a:t>This communication is for internal distribution and use only among personnel of Deloitte </a:t>
            </a:r>
            <a:r>
              <a:rPr lang="en-US" sz="800" dirty="0" err="1"/>
              <a:t>Touche</a:t>
            </a:r>
            <a:r>
              <a:rPr lang="en-US" sz="800" dirty="0"/>
              <a:t> Tohmatsu Limited, its member firms, and their related entities (collectively, the “Deloitte network”). None of the Deloitte network shall be responsible for any loss whatsoever sustained by any person who relies on this communication.</a:t>
            </a:r>
            <a:br>
              <a:rPr lang="en-US" sz="800" dirty="0"/>
            </a:br>
            <a:endParaRPr lang="en-US" sz="800" dirty="0"/>
          </a:p>
          <a:p>
            <a:r>
              <a:rPr lang="fr-CA" sz="800" dirty="0"/>
              <a:t>© 2018. For information, contact Deloitte Touche </a:t>
            </a:r>
            <a:r>
              <a:rPr lang="fr-CA" sz="800" dirty="0" err="1"/>
              <a:t>Tohmatsu</a:t>
            </a:r>
            <a:r>
              <a:rPr lang="fr-CA" sz="800" dirty="0"/>
              <a:t> Limited</a:t>
            </a:r>
          </a:p>
          <a:p>
            <a:pPr>
              <a:spcBef>
                <a:spcPts val="200"/>
              </a:spcBef>
              <a:buSzPct val="100000"/>
            </a:pPr>
            <a:endParaRPr lang="en-US" sz="800" dirty="0"/>
          </a:p>
        </p:txBody>
      </p:sp>
      <p:pic>
        <p:nvPicPr>
          <p:cNvPr id="5" name="Picture 4">
            <a:extLst>
              <a:ext uri="{FF2B5EF4-FFF2-40B4-BE49-F238E27FC236}">
                <a16:creationId xmlns:a16="http://schemas.microsoft.com/office/drawing/2014/main" id="{36FD232D-30B9-4863-AC26-D9F0D098D78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8352" y="628186"/>
            <a:ext cx="1788289" cy="828260"/>
          </a:xfrm>
          <a:prstGeom prst="rect">
            <a:avLst/>
          </a:prstGeom>
        </p:spPr>
      </p:pic>
    </p:spTree>
    <p:extLst>
      <p:ext uri="{BB962C8B-B14F-4D97-AF65-F5344CB8AC3E}">
        <p14:creationId xmlns:p14="http://schemas.microsoft.com/office/powerpoint/2010/main" val="270233014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152430143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0644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6FE29-4620-477C-8949-33960FDD1DD8}"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172632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6FE29-4620-477C-8949-33960FDD1DD8}"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364227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6FE29-4620-477C-8949-33960FDD1DD8}"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6908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6FE29-4620-477C-8949-33960FDD1DD8}"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107616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46FE29-4620-477C-8949-33960FDD1DD8}"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C035C-F373-454F-B2D2-C103428BC9FA}" type="slidenum">
              <a:rPr lang="en-US" smtClean="0"/>
              <a:t>‹#›</a:t>
            </a:fld>
            <a:endParaRPr lang="en-US"/>
          </a:p>
        </p:txBody>
      </p:sp>
    </p:spTree>
    <p:extLst>
      <p:ext uri="{BB962C8B-B14F-4D97-AF65-F5344CB8AC3E}">
        <p14:creationId xmlns:p14="http://schemas.microsoft.com/office/powerpoint/2010/main" val="406855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oleObject" Target="../embeddings/oleObject1.bin"/><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ags" Target="../tags/tag1.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vmlDrawing" Target="../drawings/vmlDrawing1.vml"/><Relationship Id="rId40"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E29-4620-477C-8949-33960FDD1DD8}" type="datetimeFigureOut">
              <a:rPr lang="en-US" smtClean="0"/>
              <a:t>6/5/2020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C035C-F373-454F-B2D2-C103428BC9FA}" type="slidenum">
              <a:rPr lang="en-US" smtClean="0"/>
              <a:t>‹#›</a:t>
            </a:fld>
            <a:endParaRPr lang="en-US"/>
          </a:p>
        </p:txBody>
      </p:sp>
    </p:spTree>
    <p:extLst>
      <p:ext uri="{BB962C8B-B14F-4D97-AF65-F5344CB8AC3E}">
        <p14:creationId xmlns:p14="http://schemas.microsoft.com/office/powerpoint/2010/main" val="45297948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6803299D-9447-48CD-8492-4E8807311887}"/>
              </a:ext>
            </a:extLst>
          </p:cNvPr>
          <p:cNvSpPr txBox="1">
            <a:spLocks/>
          </p:cNvSpPr>
          <p:nvPr userDrawn="1"/>
        </p:nvSpPr>
        <p:spPr bwMode="gray">
          <a:xfrm>
            <a:off x="8961120" y="6476999"/>
            <a:ext cx="2271440" cy="2441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algn="r"/>
            <a:endParaRPr lang="en-US" sz="650" dirty="0"/>
          </a:p>
        </p:txBody>
      </p:sp>
      <p:graphicFrame>
        <p:nvGraphicFramePr>
          <p:cNvPr id="4" name="Object 3" hidden="1"/>
          <p:cNvGraphicFramePr>
            <a:graphicFrameLocks noChangeAspect="1"/>
          </p:cNvGraphicFramePr>
          <p:nvPr>
            <p:custDataLst>
              <p:tags r:id="rId38"/>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 name="think-cell Slide" r:id="rId39" imgW="270" imgH="270" progId="TCLayout.ActiveDocument.1">
                  <p:embed/>
                </p:oleObj>
              </mc:Choice>
              <mc:Fallback>
                <p:oleObj name="think-cell Slide" r:id="rId39" imgW="270" imgH="270" progId="TCLayout.ActiveDocument.1">
                  <p:embed/>
                  <p:pic>
                    <p:nvPicPr>
                      <p:cNvPr id="4" name="Object 3" hidden="1"/>
                      <p:cNvPicPr/>
                      <p:nvPr/>
                    </p:nvPicPr>
                    <p:blipFill>
                      <a:blip r:embed="rId40"/>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56011268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l="15" r="15"/>
          <a:stretch/>
        </p:blipFill>
        <p:spPr>
          <a:xfrm>
            <a:off x="6096000" y="870470"/>
            <a:ext cx="5356833" cy="5400000"/>
          </a:xfrm>
          <a:prstGeom prst="rect">
            <a:avLst/>
          </a:prstGeom>
        </p:spPr>
      </p:pic>
      <p:sp>
        <p:nvSpPr>
          <p:cNvPr id="3" name="Title 1">
            <a:extLst>
              <a:ext uri="{FF2B5EF4-FFF2-40B4-BE49-F238E27FC236}">
                <a16:creationId xmlns:a16="http://schemas.microsoft.com/office/drawing/2014/main" id="{432E1C3A-CEE5-467B-8D03-11A053E29CDB}"/>
              </a:ext>
            </a:extLst>
          </p:cNvPr>
          <p:cNvSpPr txBox="1">
            <a:spLocks/>
          </p:cNvSpPr>
          <p:nvPr/>
        </p:nvSpPr>
        <p:spPr>
          <a:xfrm>
            <a:off x="314325" y="4323729"/>
            <a:ext cx="9144000" cy="1575265"/>
          </a:xfrm>
          <a:prstGeom prst="rect">
            <a:avLst/>
          </a:prstGeom>
        </p:spPr>
        <p:txBody>
          <a:bodyPr>
            <a:norm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5400" b="1" dirty="0">
                <a:solidFill>
                  <a:schemeClr val="bg1"/>
                </a:solidFill>
                <a:latin typeface="Calibri" panose="020F0502020204030204" pitchFamily="34" charset="0"/>
                <a:cs typeface="Calibri" panose="020F0502020204030204" pitchFamily="34" charset="0"/>
              </a:rPr>
              <a:t>Que-less</a:t>
            </a:r>
          </a:p>
        </p:txBody>
      </p:sp>
      <p:sp>
        <p:nvSpPr>
          <p:cNvPr id="4" name="Subtitle 2">
            <a:extLst>
              <a:ext uri="{FF2B5EF4-FFF2-40B4-BE49-F238E27FC236}">
                <a16:creationId xmlns:a16="http://schemas.microsoft.com/office/drawing/2014/main" id="{376B1BA0-5C10-4628-948E-9006C209CBF3}"/>
              </a:ext>
            </a:extLst>
          </p:cNvPr>
          <p:cNvSpPr>
            <a:spLocks noGrp="1"/>
          </p:cNvSpPr>
          <p:nvPr>
            <p:ph type="subTitle" idx="1"/>
          </p:nvPr>
        </p:nvSpPr>
        <p:spPr>
          <a:xfrm>
            <a:off x="438150" y="5382554"/>
            <a:ext cx="9144000" cy="887915"/>
          </a:xfrm>
        </p:spPr>
        <p:txBody>
          <a:bodyPr>
            <a:normAutofit/>
          </a:bodyPr>
          <a:lstStyle/>
          <a:p>
            <a:r>
              <a:rPr lang="en-US" sz="2000" dirty="0">
                <a:solidFill>
                  <a:srgbClr val="86BC25"/>
                </a:solidFill>
                <a:latin typeface="Agency FB" panose="020B0503020202020204" pitchFamily="34" charset="0"/>
              </a:rPr>
              <a:t>Save time. Stay safe.</a:t>
            </a:r>
          </a:p>
          <a:p>
            <a:r>
              <a:rPr lang="en-US" sz="2000" dirty="0">
                <a:solidFill>
                  <a:srgbClr val="86BC25"/>
                </a:solidFill>
                <a:latin typeface="Agency FB" panose="020B0503020202020204" pitchFamily="34" charset="0"/>
              </a:rPr>
              <a:t>Shopping in the new normal.</a:t>
            </a:r>
          </a:p>
        </p:txBody>
      </p:sp>
    </p:spTree>
    <p:extLst>
      <p:ext uri="{BB962C8B-B14F-4D97-AF65-F5344CB8AC3E}">
        <p14:creationId xmlns:p14="http://schemas.microsoft.com/office/powerpoint/2010/main" val="1961022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36C0C02-C047-4F17-A822-356E0AD7D336}"/>
              </a:ext>
            </a:extLst>
          </p:cNvPr>
          <p:cNvPicPr>
            <a:picLocks noChangeAspect="1"/>
          </p:cNvPicPr>
          <p:nvPr/>
        </p:nvPicPr>
        <p:blipFill rotWithShape="1">
          <a:blip r:embed="rId2">
            <a:extLst>
              <a:ext uri="{28A0092B-C50C-407E-A947-70E740481C1C}">
                <a14:useLocalDpi xmlns:a14="http://schemas.microsoft.com/office/drawing/2010/main" val="0"/>
              </a:ext>
            </a:extLst>
          </a:blip>
          <a:srcRect l="17626" r="13171" b="18601"/>
          <a:stretch/>
        </p:blipFill>
        <p:spPr>
          <a:xfrm>
            <a:off x="5485411" y="588644"/>
            <a:ext cx="3208359" cy="5661659"/>
          </a:xfrm>
          <a:prstGeom prst="roundRect">
            <a:avLst/>
          </a:prstGeom>
        </p:spPr>
      </p:pic>
      <p:sp>
        <p:nvSpPr>
          <p:cNvPr id="6" name="Title 1">
            <a:extLst>
              <a:ext uri="{FF2B5EF4-FFF2-40B4-BE49-F238E27FC236}">
                <a16:creationId xmlns:a16="http://schemas.microsoft.com/office/drawing/2014/main" id="{2D999C2F-6B0A-459F-9F85-90AA7F255DFD}"/>
              </a:ext>
            </a:extLst>
          </p:cNvPr>
          <p:cNvSpPr txBox="1">
            <a:spLocks/>
          </p:cNvSpPr>
          <p:nvPr/>
        </p:nvSpPr>
        <p:spPr>
          <a:xfrm>
            <a:off x="815000" y="1494851"/>
            <a:ext cx="6274590" cy="38492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SCREEN 3</a:t>
            </a:r>
            <a:br>
              <a:rPr lang="en-US" sz="6600" dirty="0"/>
            </a:br>
            <a:r>
              <a:rPr lang="en-US" sz="2400" b="1" dirty="0">
                <a:solidFill>
                  <a:srgbClr val="92D050"/>
                </a:solidFill>
                <a:latin typeface="Agency FB" panose="020B0503020202020204" pitchFamily="34" charset="0"/>
              </a:rPr>
              <a:t>Token Generation</a:t>
            </a:r>
            <a:endParaRPr lang="en-US" sz="6600" b="1" dirty="0">
              <a:solidFill>
                <a:srgbClr val="92D050"/>
              </a:solidFill>
              <a:latin typeface="Agency FB" panose="020B0503020202020204" pitchFamily="34" charset="0"/>
            </a:endParaRPr>
          </a:p>
        </p:txBody>
      </p:sp>
    </p:spTree>
    <p:extLst>
      <p:ext uri="{BB962C8B-B14F-4D97-AF65-F5344CB8AC3E}">
        <p14:creationId xmlns:p14="http://schemas.microsoft.com/office/powerpoint/2010/main" val="370572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999C2F-6B0A-459F-9F85-90AA7F255DFD}"/>
              </a:ext>
            </a:extLst>
          </p:cNvPr>
          <p:cNvSpPr txBox="1">
            <a:spLocks/>
          </p:cNvSpPr>
          <p:nvPr/>
        </p:nvSpPr>
        <p:spPr>
          <a:xfrm>
            <a:off x="723561" y="1504377"/>
            <a:ext cx="6274590" cy="38492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SCREEN 4</a:t>
            </a:r>
            <a:br>
              <a:rPr lang="en-US" sz="6600" dirty="0"/>
            </a:br>
            <a:r>
              <a:rPr lang="en-US" sz="2400" b="1" dirty="0">
                <a:solidFill>
                  <a:srgbClr val="92D050"/>
                </a:solidFill>
                <a:latin typeface="Agency FB" panose="020B0503020202020204" pitchFamily="34" charset="0"/>
              </a:rPr>
              <a:t>Confirmation</a:t>
            </a:r>
            <a:endParaRPr lang="en-US" sz="6600" b="1" dirty="0">
              <a:solidFill>
                <a:srgbClr val="92D050"/>
              </a:solidFill>
              <a:latin typeface="Agency FB" panose="020B0503020202020204" pitchFamily="34" charset="0"/>
            </a:endParaRPr>
          </a:p>
        </p:txBody>
      </p:sp>
      <p:pic>
        <p:nvPicPr>
          <p:cNvPr id="7" name="Picture 6" descr="A screenshot of a cell phone&#10;&#10;Description automatically generated">
            <a:extLst>
              <a:ext uri="{FF2B5EF4-FFF2-40B4-BE49-F238E27FC236}">
                <a16:creationId xmlns:a16="http://schemas.microsoft.com/office/drawing/2014/main" id="{8D69EFD7-1349-44BD-A830-BE8F413F9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878" y="404814"/>
            <a:ext cx="3224222" cy="5643562"/>
          </a:xfrm>
          <a:prstGeom prst="rect">
            <a:avLst/>
          </a:prstGeom>
        </p:spPr>
      </p:pic>
    </p:spTree>
    <p:extLst>
      <p:ext uri="{BB962C8B-B14F-4D97-AF65-F5344CB8AC3E}">
        <p14:creationId xmlns:p14="http://schemas.microsoft.com/office/powerpoint/2010/main" val="15100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8E96-E752-43E0-A75F-A910B59D423E}"/>
              </a:ext>
            </a:extLst>
          </p:cNvPr>
          <p:cNvSpPr>
            <a:spLocks noGrp="1"/>
          </p:cNvSpPr>
          <p:nvPr>
            <p:ph type="title"/>
          </p:nvPr>
        </p:nvSpPr>
        <p:spPr>
          <a:xfrm>
            <a:off x="838200" y="187325"/>
            <a:ext cx="10515600" cy="1325563"/>
          </a:xfrm>
        </p:spPr>
        <p:txBody>
          <a:bodyPr>
            <a:normAutofit/>
          </a:bodyPr>
          <a:lstStyle/>
          <a:p>
            <a:r>
              <a:rPr lang="en-US" sz="3600" b="1" dirty="0"/>
              <a:t>Roadmap</a:t>
            </a:r>
          </a:p>
        </p:txBody>
      </p:sp>
      <p:sp>
        <p:nvSpPr>
          <p:cNvPr id="4" name="Content Placeholder 2">
            <a:extLst>
              <a:ext uri="{FF2B5EF4-FFF2-40B4-BE49-F238E27FC236}">
                <a16:creationId xmlns:a16="http://schemas.microsoft.com/office/drawing/2014/main" id="{C064AD17-DC56-4C91-A64A-EF4119C99D28}"/>
              </a:ext>
            </a:extLst>
          </p:cNvPr>
          <p:cNvSpPr txBox="1">
            <a:spLocks/>
          </p:cNvSpPr>
          <p:nvPr/>
        </p:nvSpPr>
        <p:spPr>
          <a:xfrm>
            <a:off x="838200" y="1076326"/>
            <a:ext cx="10515600" cy="44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92D050"/>
                </a:solidFill>
                <a:latin typeface="Agency FB" panose="020B0503020202020204" pitchFamily="34" charset="0"/>
              </a:rPr>
              <a:t>Where we are?</a:t>
            </a:r>
          </a:p>
        </p:txBody>
      </p:sp>
      <p:sp>
        <p:nvSpPr>
          <p:cNvPr id="7" name="Content Placeholder 2">
            <a:extLst>
              <a:ext uri="{FF2B5EF4-FFF2-40B4-BE49-F238E27FC236}">
                <a16:creationId xmlns:a16="http://schemas.microsoft.com/office/drawing/2014/main" id="{B66CEEC1-9AD2-4875-A947-F1B8BB44C8FA}"/>
              </a:ext>
            </a:extLst>
          </p:cNvPr>
          <p:cNvSpPr>
            <a:spLocks noGrp="1"/>
          </p:cNvSpPr>
          <p:nvPr>
            <p:ph idx="1"/>
          </p:nvPr>
        </p:nvSpPr>
        <p:spPr>
          <a:xfrm>
            <a:off x="932815" y="1893888"/>
            <a:ext cx="10515600" cy="3659988"/>
          </a:xfrm>
        </p:spPr>
        <p:txBody>
          <a:bodyPr>
            <a:normAutofit/>
          </a:bodyPr>
          <a:lstStyle/>
          <a:p>
            <a:pPr marL="0" indent="0">
              <a:buNone/>
            </a:pPr>
            <a:r>
              <a:rPr lang="en-US" sz="2000" dirty="0"/>
              <a:t>The solution has gone through ideation and preliminary discovery phase. </a:t>
            </a:r>
          </a:p>
          <a:p>
            <a:pPr marL="0" indent="0">
              <a:buNone/>
            </a:pPr>
            <a:r>
              <a:rPr lang="en-US" sz="2000" dirty="0"/>
              <a:t>Current phase involves landscape assessment, high level architecture proposals and user-experience discussions.</a:t>
            </a:r>
          </a:p>
          <a:p>
            <a:pPr marL="0" indent="0">
              <a:buNone/>
            </a:pPr>
            <a:r>
              <a:rPr lang="en-US" sz="2000" dirty="0"/>
              <a:t>Next Phase will involve following activities :</a:t>
            </a:r>
          </a:p>
          <a:p>
            <a:r>
              <a:rPr lang="en-US" sz="2000" dirty="0"/>
              <a:t>Scale the app for enhanced mobile support by developing as a native mobile app to be published on play store.</a:t>
            </a:r>
          </a:p>
          <a:p>
            <a:r>
              <a:rPr lang="en-US" sz="2000" dirty="0"/>
              <a:t>Build separate UI for store to manage all store related data</a:t>
            </a:r>
          </a:p>
          <a:p>
            <a:r>
              <a:rPr lang="en-US" sz="2000" dirty="0"/>
              <a:t>Scale the app to be used for Mall, Multiplex, gyms etc.</a:t>
            </a:r>
          </a:p>
          <a:p>
            <a:pPr marL="0" indent="0">
              <a:buNone/>
            </a:pPr>
            <a:endParaRPr lang="en-US" sz="2000" dirty="0"/>
          </a:p>
        </p:txBody>
      </p:sp>
    </p:spTree>
    <p:extLst>
      <p:ext uri="{BB962C8B-B14F-4D97-AF65-F5344CB8AC3E}">
        <p14:creationId xmlns:p14="http://schemas.microsoft.com/office/powerpoint/2010/main" val="908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8E96-E752-43E0-A75F-A910B59D423E}"/>
              </a:ext>
            </a:extLst>
          </p:cNvPr>
          <p:cNvSpPr>
            <a:spLocks noGrp="1"/>
          </p:cNvSpPr>
          <p:nvPr>
            <p:ph type="title"/>
          </p:nvPr>
        </p:nvSpPr>
        <p:spPr>
          <a:xfrm>
            <a:off x="838200" y="187325"/>
            <a:ext cx="10515600" cy="1325563"/>
          </a:xfrm>
        </p:spPr>
        <p:txBody>
          <a:bodyPr>
            <a:normAutofit/>
          </a:bodyPr>
          <a:lstStyle/>
          <a:p>
            <a:r>
              <a:rPr lang="en-US" sz="3600" b="1" dirty="0"/>
              <a:t>Team</a:t>
            </a:r>
          </a:p>
        </p:txBody>
      </p:sp>
      <p:sp>
        <p:nvSpPr>
          <p:cNvPr id="4" name="Content Placeholder 2">
            <a:extLst>
              <a:ext uri="{FF2B5EF4-FFF2-40B4-BE49-F238E27FC236}">
                <a16:creationId xmlns:a16="http://schemas.microsoft.com/office/drawing/2014/main" id="{C064AD17-DC56-4C91-A64A-EF4119C99D28}"/>
              </a:ext>
            </a:extLst>
          </p:cNvPr>
          <p:cNvSpPr txBox="1">
            <a:spLocks/>
          </p:cNvSpPr>
          <p:nvPr/>
        </p:nvSpPr>
        <p:spPr>
          <a:xfrm>
            <a:off x="838200" y="1076326"/>
            <a:ext cx="10515600" cy="44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92D050"/>
                </a:solidFill>
                <a:latin typeface="Agency FB" panose="020B0503020202020204" pitchFamily="34" charset="0"/>
              </a:rPr>
              <a:t>Ideate. Deliver.</a:t>
            </a:r>
          </a:p>
        </p:txBody>
      </p:sp>
      <p:sp>
        <p:nvSpPr>
          <p:cNvPr id="5" name="Rectangle 4">
            <a:extLst>
              <a:ext uri="{FF2B5EF4-FFF2-40B4-BE49-F238E27FC236}">
                <a16:creationId xmlns:a16="http://schemas.microsoft.com/office/drawing/2014/main" id="{9F0386E2-7691-4312-A73B-45DA085227F2}"/>
              </a:ext>
            </a:extLst>
          </p:cNvPr>
          <p:cNvSpPr/>
          <p:nvPr/>
        </p:nvSpPr>
        <p:spPr>
          <a:xfrm>
            <a:off x="824948" y="2037522"/>
            <a:ext cx="10528852" cy="2733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Mentor </a:t>
            </a:r>
            <a:r>
              <a:rPr lang="en-US" dirty="0">
                <a:sym typeface="Wingdings" panose="05000000000000000000" pitchFamily="2" charset="2"/>
              </a:rPr>
              <a:t> 			:   Chitra Venkatachalapathy, </a:t>
            </a:r>
            <a:r>
              <a:rPr lang="en-US" dirty="0"/>
              <a:t>Jita Susan Jacob</a:t>
            </a:r>
          </a:p>
          <a:p>
            <a:r>
              <a:rPr lang="en-US" dirty="0"/>
              <a:t>Team members</a:t>
            </a:r>
            <a:r>
              <a:rPr lang="en-US" dirty="0">
                <a:sym typeface="Wingdings" panose="05000000000000000000" pitchFamily="2" charset="2"/>
              </a:rPr>
              <a:t> 	: K</a:t>
            </a:r>
            <a:r>
              <a:rPr lang="en-US" dirty="0"/>
              <a:t>hushboo Upadhyay, Shinsi Fathima Rahman, Surabhi Kumari, Supriya U Kukkillaya</a:t>
            </a:r>
          </a:p>
        </p:txBody>
      </p:sp>
    </p:spTree>
    <p:extLst>
      <p:ext uri="{BB962C8B-B14F-4D97-AF65-F5344CB8AC3E}">
        <p14:creationId xmlns:p14="http://schemas.microsoft.com/office/powerpoint/2010/main" val="106195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8E96-E752-43E0-A75F-A910B59D423E}"/>
              </a:ext>
            </a:extLst>
          </p:cNvPr>
          <p:cNvSpPr>
            <a:spLocks noGrp="1"/>
          </p:cNvSpPr>
          <p:nvPr>
            <p:ph type="title"/>
          </p:nvPr>
        </p:nvSpPr>
        <p:spPr>
          <a:xfrm>
            <a:off x="838200" y="187325"/>
            <a:ext cx="10515600" cy="1325563"/>
          </a:xfrm>
        </p:spPr>
        <p:txBody>
          <a:bodyPr>
            <a:normAutofit/>
          </a:bodyPr>
          <a:lstStyle/>
          <a:p>
            <a:r>
              <a:rPr lang="en-US" sz="3600" b="1" dirty="0"/>
              <a:t>Problem Statement</a:t>
            </a:r>
          </a:p>
        </p:txBody>
      </p:sp>
      <p:sp>
        <p:nvSpPr>
          <p:cNvPr id="3" name="Content Placeholder 2">
            <a:extLst>
              <a:ext uri="{FF2B5EF4-FFF2-40B4-BE49-F238E27FC236}">
                <a16:creationId xmlns:a16="http://schemas.microsoft.com/office/drawing/2014/main" id="{19CE9CF4-BDB2-4440-9BEC-4B3F56CD4719}"/>
              </a:ext>
            </a:extLst>
          </p:cNvPr>
          <p:cNvSpPr>
            <a:spLocks noGrp="1"/>
          </p:cNvSpPr>
          <p:nvPr>
            <p:ph idx="1"/>
          </p:nvPr>
        </p:nvSpPr>
        <p:spPr>
          <a:xfrm>
            <a:off x="932815" y="1893888"/>
            <a:ext cx="10515600" cy="3659988"/>
          </a:xfrm>
        </p:spPr>
        <p:txBody>
          <a:bodyPr>
            <a:normAutofit/>
          </a:bodyPr>
          <a:lstStyle/>
          <a:p>
            <a:pPr marL="0" indent="0">
              <a:buNone/>
            </a:pPr>
            <a:r>
              <a:rPr lang="en-US" sz="2000" dirty="0"/>
              <a:t>In this pandemic era, it is advisable to avoid long queues and crowds. So does that imply store shopping is a thing of the past?</a:t>
            </a:r>
          </a:p>
          <a:p>
            <a:pPr marL="0" indent="0">
              <a:buNone/>
            </a:pPr>
            <a:r>
              <a:rPr lang="en-US" sz="2000" dirty="0"/>
              <a:t>It is inevitable that one may continue to be homebound; not venture out and just rely on online delivery. For, it is human nature to crave in-person interactions and indulge in outdoor activities. </a:t>
            </a:r>
          </a:p>
          <a:p>
            <a:pPr marL="0" indent="0">
              <a:buNone/>
            </a:pPr>
            <a:r>
              <a:rPr lang="en-US" sz="2000" dirty="0"/>
              <a:t>It is also imperative that the economy should not be hampered in the light of low consumer confidence and fear of contracting the virus in crowded closed areas. </a:t>
            </a:r>
          </a:p>
        </p:txBody>
      </p:sp>
      <p:sp>
        <p:nvSpPr>
          <p:cNvPr id="4" name="Content Placeholder 2">
            <a:extLst>
              <a:ext uri="{FF2B5EF4-FFF2-40B4-BE49-F238E27FC236}">
                <a16:creationId xmlns:a16="http://schemas.microsoft.com/office/drawing/2014/main" id="{C064AD17-DC56-4C91-A64A-EF4119C99D28}"/>
              </a:ext>
            </a:extLst>
          </p:cNvPr>
          <p:cNvSpPr txBox="1">
            <a:spLocks/>
          </p:cNvSpPr>
          <p:nvPr/>
        </p:nvSpPr>
        <p:spPr>
          <a:xfrm>
            <a:off x="838200" y="1076326"/>
            <a:ext cx="10515600" cy="44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92D050"/>
                </a:solidFill>
                <a:latin typeface="Agency FB" panose="020B0503020202020204" pitchFamily="34" charset="0"/>
              </a:rPr>
              <a:t>To address Social Distancing in Outlets and Supermarkets</a:t>
            </a:r>
          </a:p>
        </p:txBody>
      </p:sp>
    </p:spTree>
    <p:extLst>
      <p:ext uri="{BB962C8B-B14F-4D97-AF65-F5344CB8AC3E}">
        <p14:creationId xmlns:p14="http://schemas.microsoft.com/office/powerpoint/2010/main" val="303065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7F88-153C-479E-A474-BBD8DB526DC6}"/>
              </a:ext>
            </a:extLst>
          </p:cNvPr>
          <p:cNvSpPr>
            <a:spLocks noGrp="1"/>
          </p:cNvSpPr>
          <p:nvPr>
            <p:ph type="title"/>
          </p:nvPr>
        </p:nvSpPr>
        <p:spPr>
          <a:xfrm>
            <a:off x="1524000" y="893762"/>
            <a:ext cx="9144000" cy="2840037"/>
          </a:xfrm>
        </p:spPr>
        <p:txBody>
          <a:bodyPr vert="horz" lIns="91440" tIns="45720" rIns="91440" bIns="45720" rtlCol="0" anchor="b">
            <a:normAutofit/>
          </a:bodyPr>
          <a:lstStyle/>
          <a:p>
            <a:pPr algn="ctr"/>
            <a:r>
              <a:rPr lang="en-US" sz="5800" b="1" kern="1200" dirty="0">
                <a:solidFill>
                  <a:schemeClr val="tx1"/>
                </a:solidFill>
                <a:latin typeface="+mj-lt"/>
                <a:ea typeface="+mj-ea"/>
                <a:cs typeface="+mj-cs"/>
              </a:rPr>
              <a:t>Solution</a:t>
            </a:r>
          </a:p>
        </p:txBody>
      </p:sp>
    </p:spTree>
    <p:extLst>
      <p:ext uri="{BB962C8B-B14F-4D97-AF65-F5344CB8AC3E}">
        <p14:creationId xmlns:p14="http://schemas.microsoft.com/office/powerpoint/2010/main" val="25148164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F861-6CC2-4FB6-A6A2-01061F425AAF}"/>
              </a:ext>
            </a:extLst>
          </p:cNvPr>
          <p:cNvSpPr>
            <a:spLocks noGrp="1"/>
          </p:cNvSpPr>
          <p:nvPr>
            <p:ph type="title"/>
          </p:nvPr>
        </p:nvSpPr>
        <p:spPr>
          <a:xfrm>
            <a:off x="331680" y="207450"/>
            <a:ext cx="10515600" cy="950108"/>
          </a:xfrm>
          <a:solidFill>
            <a:schemeClr val="bg1"/>
          </a:solidFill>
        </p:spPr>
        <p:txBody>
          <a:bodyPr>
            <a:normAutofit fontScale="90000"/>
          </a:bodyPr>
          <a:lstStyle/>
          <a:p>
            <a:r>
              <a:rPr lang="en-US" sz="4000" b="1" dirty="0"/>
              <a:t>Overview</a:t>
            </a:r>
            <a:br>
              <a:rPr lang="en-US" b="1" dirty="0"/>
            </a:br>
            <a:r>
              <a:rPr lang="en-US" sz="2700" b="1" dirty="0">
                <a:solidFill>
                  <a:srgbClr val="92D050"/>
                </a:solidFill>
                <a:latin typeface="Agency FB" panose="020B0503020202020204" pitchFamily="34" charset="0"/>
              </a:rPr>
              <a:t>App Page Flow Overview</a:t>
            </a:r>
            <a:endParaRPr lang="en-US" b="1" dirty="0">
              <a:solidFill>
                <a:srgbClr val="92D050"/>
              </a:solidFill>
              <a:latin typeface="Agency FB" panose="020B0503020202020204" pitchFamily="34" charset="0"/>
            </a:endParaRPr>
          </a:p>
        </p:txBody>
      </p:sp>
      <p:sp>
        <p:nvSpPr>
          <p:cNvPr id="4" name="Rectangle: Rounded Corners 3">
            <a:extLst>
              <a:ext uri="{FF2B5EF4-FFF2-40B4-BE49-F238E27FC236}">
                <a16:creationId xmlns:a16="http://schemas.microsoft.com/office/drawing/2014/main" id="{0998ACBA-4D9C-423C-BB47-AB7D622F6014}"/>
              </a:ext>
            </a:extLst>
          </p:cNvPr>
          <p:cNvSpPr/>
          <p:nvPr/>
        </p:nvSpPr>
        <p:spPr>
          <a:xfrm>
            <a:off x="964504" y="1779104"/>
            <a:ext cx="4452322" cy="1813255"/>
          </a:xfrm>
          <a:prstGeom prst="roundRect">
            <a:avLst/>
          </a:prstGeom>
          <a:noFill/>
        </p:spPr>
        <p:style>
          <a:lnRef idx="2">
            <a:schemeClr val="accent6"/>
          </a:lnRef>
          <a:fillRef idx="1">
            <a:schemeClr val="lt1"/>
          </a:fillRef>
          <a:effectRef idx="0">
            <a:schemeClr val="accent6"/>
          </a:effectRef>
          <a:fontRef idx="minor">
            <a:schemeClr val="dk1"/>
          </a:fontRef>
        </p:style>
        <p:txBody>
          <a:bodyPr lIns="182880" rIns="182880" rtlCol="0" anchor="ctr"/>
          <a:lstStyle/>
          <a:p>
            <a:r>
              <a:rPr lang="en-US" sz="1600" dirty="0">
                <a:solidFill>
                  <a:schemeClr val="tx1"/>
                </a:solidFill>
              </a:rPr>
              <a:t>Customers to use this page for registration and sign-in. </a:t>
            </a:r>
          </a:p>
          <a:p>
            <a:r>
              <a:rPr lang="en-US" sz="1600" dirty="0">
                <a:solidFill>
                  <a:schemeClr val="tx1"/>
                </a:solidFill>
              </a:rPr>
              <a:t>A working phone number is mandatory to assist with contact tracing if anyone tests positive.</a:t>
            </a:r>
          </a:p>
        </p:txBody>
      </p:sp>
      <p:sp>
        <p:nvSpPr>
          <p:cNvPr id="6" name="Rectangle: Rounded Corners 5">
            <a:extLst>
              <a:ext uri="{FF2B5EF4-FFF2-40B4-BE49-F238E27FC236}">
                <a16:creationId xmlns:a16="http://schemas.microsoft.com/office/drawing/2014/main" id="{4BE377B8-7E3A-47C7-9F18-135A369C8844}"/>
              </a:ext>
            </a:extLst>
          </p:cNvPr>
          <p:cNvSpPr/>
          <p:nvPr/>
        </p:nvSpPr>
        <p:spPr>
          <a:xfrm>
            <a:off x="964504" y="4488492"/>
            <a:ext cx="4409162" cy="1875773"/>
          </a:xfrm>
          <a:prstGeom prst="roundRect">
            <a:avLst/>
          </a:prstGeom>
          <a:noFill/>
        </p:spPr>
        <p:style>
          <a:lnRef idx="2">
            <a:schemeClr val="accent6"/>
          </a:lnRef>
          <a:fillRef idx="1">
            <a:schemeClr val="lt1"/>
          </a:fillRef>
          <a:effectRef idx="0">
            <a:schemeClr val="accent6"/>
          </a:effectRef>
          <a:fontRef idx="minor">
            <a:schemeClr val="dk1"/>
          </a:fontRef>
        </p:style>
        <p:txBody>
          <a:bodyPr lIns="182880" tIns="91440" rIns="182880" bIns="91440" rtlCol="0" anchor="ctr"/>
          <a:lstStyle/>
          <a:p>
            <a:r>
              <a:rPr lang="en-US" sz="1600" dirty="0">
                <a:solidFill>
                  <a:schemeClr val="tx1"/>
                </a:solidFill>
              </a:rPr>
              <a:t>Once the user selects the store, a set of time slots are displayed based on the store’s timings. </a:t>
            </a:r>
          </a:p>
          <a:p>
            <a:r>
              <a:rPr lang="en-US" sz="1600" dirty="0">
                <a:solidFill>
                  <a:schemeClr val="tx1"/>
                </a:solidFill>
              </a:rPr>
              <a:t>The customer is allotted a token number, using which he/she can visit the store.  If a desired time-slot is not available, the user can choose to waitlist</a:t>
            </a:r>
          </a:p>
        </p:txBody>
      </p:sp>
      <p:sp>
        <p:nvSpPr>
          <p:cNvPr id="7" name="Rectangle: Rounded Corners 6">
            <a:extLst>
              <a:ext uri="{FF2B5EF4-FFF2-40B4-BE49-F238E27FC236}">
                <a16:creationId xmlns:a16="http://schemas.microsoft.com/office/drawing/2014/main" id="{A9756DC0-BE02-49BB-B8F9-8F7F0EFB03EC}"/>
              </a:ext>
            </a:extLst>
          </p:cNvPr>
          <p:cNvSpPr/>
          <p:nvPr/>
        </p:nvSpPr>
        <p:spPr>
          <a:xfrm>
            <a:off x="6096000" y="4488491"/>
            <a:ext cx="4409162" cy="1875773"/>
          </a:xfrm>
          <a:prstGeom prst="roundRect">
            <a:avLst/>
          </a:prstGeom>
          <a:noFill/>
        </p:spPr>
        <p:style>
          <a:lnRef idx="2">
            <a:schemeClr val="accent6"/>
          </a:lnRef>
          <a:fillRef idx="1">
            <a:schemeClr val="lt1"/>
          </a:fillRef>
          <a:effectRef idx="0">
            <a:schemeClr val="accent6"/>
          </a:effectRef>
          <a:fontRef idx="minor">
            <a:schemeClr val="dk1"/>
          </a:fontRef>
        </p:style>
        <p:txBody>
          <a:bodyPr lIns="274320" tIns="91440" rIns="182880" bIns="91440" rtlCol="0" anchor="ctr"/>
          <a:lstStyle/>
          <a:p>
            <a:r>
              <a:rPr lang="en-US" sz="1600" dirty="0">
                <a:solidFill>
                  <a:schemeClr val="tx1"/>
                </a:solidFill>
              </a:rPr>
              <a:t>Once the token is generated, it is displayed to the user. A set of guidelines are also listed.</a:t>
            </a:r>
          </a:p>
          <a:p>
            <a:r>
              <a:rPr lang="en-US" sz="1600" dirty="0">
                <a:solidFill>
                  <a:schemeClr val="tx1"/>
                </a:solidFill>
              </a:rPr>
              <a:t>The user will be provided option to cancel the token if he/she is not able to make it. The token will auto-expire 10 min into the start of the assigned time-slot. Such time slots will be made available to other waitlisted users.</a:t>
            </a:r>
          </a:p>
        </p:txBody>
      </p:sp>
      <p:sp>
        <p:nvSpPr>
          <p:cNvPr id="8" name="Rectangle: Rounded Corners 7">
            <a:extLst>
              <a:ext uri="{FF2B5EF4-FFF2-40B4-BE49-F238E27FC236}">
                <a16:creationId xmlns:a16="http://schemas.microsoft.com/office/drawing/2014/main" id="{98D667D0-6B67-4540-BB15-A28E19B70F7E}"/>
              </a:ext>
            </a:extLst>
          </p:cNvPr>
          <p:cNvSpPr/>
          <p:nvPr/>
        </p:nvSpPr>
        <p:spPr>
          <a:xfrm>
            <a:off x="6096000" y="1705626"/>
            <a:ext cx="4409162" cy="1875773"/>
          </a:xfrm>
          <a:prstGeom prst="roundRect">
            <a:avLst/>
          </a:prstGeom>
          <a:noFill/>
        </p:spPr>
        <p:style>
          <a:lnRef idx="2">
            <a:schemeClr val="accent6"/>
          </a:lnRef>
          <a:fillRef idx="1">
            <a:schemeClr val="lt1"/>
          </a:fillRef>
          <a:effectRef idx="0">
            <a:schemeClr val="accent6"/>
          </a:effectRef>
          <a:fontRef idx="minor">
            <a:schemeClr val="dk1"/>
          </a:fontRef>
        </p:style>
        <p:txBody>
          <a:bodyPr lIns="182880" tIns="91440" rIns="182880" bIns="91440" rtlCol="0" anchor="ctr"/>
          <a:lstStyle/>
          <a:p>
            <a:r>
              <a:rPr lang="en-US" sz="1600" dirty="0">
                <a:solidFill>
                  <a:schemeClr val="tx1"/>
                </a:solidFill>
              </a:rPr>
              <a:t>Upon sign-in, user must be directed to this page and select the marketplace that he/she wants to visit. </a:t>
            </a:r>
          </a:p>
          <a:p>
            <a:r>
              <a:rPr lang="en-US" sz="1600" dirty="0">
                <a:solidFill>
                  <a:schemeClr val="tx1"/>
                </a:solidFill>
              </a:rPr>
              <a:t>The application automatically detects the user’s location and auto-fills the city and locality, based on which stores are displayed.</a:t>
            </a:r>
          </a:p>
        </p:txBody>
      </p:sp>
      <p:sp>
        <p:nvSpPr>
          <p:cNvPr id="9" name="Oval 8">
            <a:extLst>
              <a:ext uri="{FF2B5EF4-FFF2-40B4-BE49-F238E27FC236}">
                <a16:creationId xmlns:a16="http://schemas.microsoft.com/office/drawing/2014/main" id="{E5A87148-88F6-49AA-A45D-630A8000AAA0}"/>
              </a:ext>
            </a:extLst>
          </p:cNvPr>
          <p:cNvSpPr/>
          <p:nvPr/>
        </p:nvSpPr>
        <p:spPr>
          <a:xfrm>
            <a:off x="688931" y="1693620"/>
            <a:ext cx="551145" cy="4947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1.</a:t>
            </a:r>
          </a:p>
        </p:txBody>
      </p:sp>
      <p:sp>
        <p:nvSpPr>
          <p:cNvPr id="10" name="Oval 9">
            <a:extLst>
              <a:ext uri="{FF2B5EF4-FFF2-40B4-BE49-F238E27FC236}">
                <a16:creationId xmlns:a16="http://schemas.microsoft.com/office/drawing/2014/main" id="{4F4DBE58-5E48-4582-B99F-2B277FCA8F29}"/>
              </a:ext>
            </a:extLst>
          </p:cNvPr>
          <p:cNvSpPr/>
          <p:nvPr/>
        </p:nvSpPr>
        <p:spPr>
          <a:xfrm>
            <a:off x="5820427" y="1681614"/>
            <a:ext cx="551145" cy="4947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2.</a:t>
            </a:r>
          </a:p>
        </p:txBody>
      </p:sp>
      <p:sp>
        <p:nvSpPr>
          <p:cNvPr id="11" name="Oval 10">
            <a:extLst>
              <a:ext uri="{FF2B5EF4-FFF2-40B4-BE49-F238E27FC236}">
                <a16:creationId xmlns:a16="http://schemas.microsoft.com/office/drawing/2014/main" id="{90732942-8797-485B-8697-14F7860804A3}"/>
              </a:ext>
            </a:extLst>
          </p:cNvPr>
          <p:cNvSpPr/>
          <p:nvPr/>
        </p:nvSpPr>
        <p:spPr>
          <a:xfrm>
            <a:off x="697281" y="4455088"/>
            <a:ext cx="551145" cy="4947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3.</a:t>
            </a:r>
          </a:p>
        </p:txBody>
      </p:sp>
      <p:sp>
        <p:nvSpPr>
          <p:cNvPr id="12" name="Oval 11">
            <a:extLst>
              <a:ext uri="{FF2B5EF4-FFF2-40B4-BE49-F238E27FC236}">
                <a16:creationId xmlns:a16="http://schemas.microsoft.com/office/drawing/2014/main" id="{1266769F-EB75-4E86-B8DD-F471C49E2AB9}"/>
              </a:ext>
            </a:extLst>
          </p:cNvPr>
          <p:cNvSpPr/>
          <p:nvPr/>
        </p:nvSpPr>
        <p:spPr>
          <a:xfrm>
            <a:off x="5910196" y="4488491"/>
            <a:ext cx="551145" cy="4947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4.</a:t>
            </a:r>
          </a:p>
        </p:txBody>
      </p:sp>
      <p:sp>
        <p:nvSpPr>
          <p:cNvPr id="14" name="Rectangle: Rounded Corners 13">
            <a:extLst>
              <a:ext uri="{FF2B5EF4-FFF2-40B4-BE49-F238E27FC236}">
                <a16:creationId xmlns:a16="http://schemas.microsoft.com/office/drawing/2014/main" id="{D826CE26-B4CE-44B1-98D3-A14B1CCAC0E1}"/>
              </a:ext>
            </a:extLst>
          </p:cNvPr>
          <p:cNvSpPr/>
          <p:nvPr/>
        </p:nvSpPr>
        <p:spPr>
          <a:xfrm>
            <a:off x="1451975" y="1292513"/>
            <a:ext cx="3457955" cy="41311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Home Page</a:t>
            </a:r>
          </a:p>
        </p:txBody>
      </p:sp>
      <p:sp>
        <p:nvSpPr>
          <p:cNvPr id="15" name="Rectangle: Rounded Corners 14">
            <a:extLst>
              <a:ext uri="{FF2B5EF4-FFF2-40B4-BE49-F238E27FC236}">
                <a16:creationId xmlns:a16="http://schemas.microsoft.com/office/drawing/2014/main" id="{E2098B6D-23C3-4FA3-8763-C7463F822A77}"/>
              </a:ext>
            </a:extLst>
          </p:cNvPr>
          <p:cNvSpPr/>
          <p:nvPr/>
        </p:nvSpPr>
        <p:spPr>
          <a:xfrm>
            <a:off x="6583471" y="1315233"/>
            <a:ext cx="3434220" cy="35020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Marketplace Selection</a:t>
            </a:r>
          </a:p>
        </p:txBody>
      </p:sp>
      <p:sp>
        <p:nvSpPr>
          <p:cNvPr id="16" name="Rectangle: Rounded Corners 15">
            <a:extLst>
              <a:ext uri="{FF2B5EF4-FFF2-40B4-BE49-F238E27FC236}">
                <a16:creationId xmlns:a16="http://schemas.microsoft.com/office/drawing/2014/main" id="{64E75BF5-A652-4DEC-A3BF-82BA480295FA}"/>
              </a:ext>
            </a:extLst>
          </p:cNvPr>
          <p:cNvSpPr/>
          <p:nvPr/>
        </p:nvSpPr>
        <p:spPr>
          <a:xfrm>
            <a:off x="1451975" y="4104879"/>
            <a:ext cx="3434220" cy="35020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Token generation</a:t>
            </a:r>
          </a:p>
        </p:txBody>
      </p:sp>
      <p:sp>
        <p:nvSpPr>
          <p:cNvPr id="17" name="Rectangle: Rounded Corners 16">
            <a:extLst>
              <a:ext uri="{FF2B5EF4-FFF2-40B4-BE49-F238E27FC236}">
                <a16:creationId xmlns:a16="http://schemas.microsoft.com/office/drawing/2014/main" id="{7F513760-7B9F-4ED2-A408-D102858265A9}"/>
              </a:ext>
            </a:extLst>
          </p:cNvPr>
          <p:cNvSpPr/>
          <p:nvPr/>
        </p:nvSpPr>
        <p:spPr>
          <a:xfrm>
            <a:off x="6582426" y="4104878"/>
            <a:ext cx="3434220" cy="35020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Guidelines &amp; Token Mgmt.</a:t>
            </a:r>
          </a:p>
        </p:txBody>
      </p:sp>
    </p:spTree>
    <p:extLst>
      <p:ext uri="{BB962C8B-B14F-4D97-AF65-F5344CB8AC3E}">
        <p14:creationId xmlns:p14="http://schemas.microsoft.com/office/powerpoint/2010/main" val="160167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9737-72C0-4B74-A87A-6E89394BC0CE}"/>
              </a:ext>
            </a:extLst>
          </p:cNvPr>
          <p:cNvSpPr>
            <a:spLocks noGrp="1"/>
          </p:cNvSpPr>
          <p:nvPr>
            <p:ph type="title"/>
          </p:nvPr>
        </p:nvSpPr>
        <p:spPr>
          <a:xfrm>
            <a:off x="441083" y="55475"/>
            <a:ext cx="10515600" cy="824848"/>
          </a:xfrm>
        </p:spPr>
        <p:txBody>
          <a:bodyPr>
            <a:normAutofit/>
          </a:bodyPr>
          <a:lstStyle/>
          <a:p>
            <a:r>
              <a:rPr lang="en-US" sz="3600" b="1" dirty="0"/>
              <a:t>Architecture</a:t>
            </a:r>
          </a:p>
        </p:txBody>
      </p:sp>
      <p:sp>
        <p:nvSpPr>
          <p:cNvPr id="5" name="Rectangle: Rounded Corners 4">
            <a:extLst>
              <a:ext uri="{FF2B5EF4-FFF2-40B4-BE49-F238E27FC236}">
                <a16:creationId xmlns:a16="http://schemas.microsoft.com/office/drawing/2014/main" id="{2F594A3A-6A92-49D3-8BB2-6C2B2DFD659A}"/>
              </a:ext>
            </a:extLst>
          </p:cNvPr>
          <p:cNvSpPr/>
          <p:nvPr/>
        </p:nvSpPr>
        <p:spPr>
          <a:xfrm>
            <a:off x="4903787" y="2834997"/>
            <a:ext cx="4017479" cy="3088051"/>
          </a:xfrm>
          <a:prstGeom prst="roundRect">
            <a:avLst/>
          </a:prstGeom>
          <a:solidFill>
            <a:schemeClr val="bg1"/>
          </a:solidFill>
          <a:ln>
            <a:solidFill>
              <a:srgbClr val="92D050"/>
            </a:solidFill>
          </a:ln>
        </p:spPr>
        <p:style>
          <a:lnRef idx="2">
            <a:schemeClr val="accent6"/>
          </a:lnRef>
          <a:fillRef idx="1">
            <a:schemeClr val="lt1"/>
          </a:fillRef>
          <a:effectRef idx="0">
            <a:schemeClr val="accent6"/>
          </a:effectRef>
          <a:fontRef idx="minor">
            <a:schemeClr val="dk1"/>
          </a:fontRef>
        </p:style>
        <p:txBody>
          <a:bodyPr lIns="182880" rtlCol="0" anchor="ctr"/>
          <a:lstStyle/>
          <a:p>
            <a:pPr algn="ctr"/>
            <a:r>
              <a:rPr lang="en-US" sz="1400" b="1" u="sng" dirty="0">
                <a:solidFill>
                  <a:schemeClr val="tx1"/>
                </a:solidFill>
              </a:rPr>
              <a:t>Application logic</a:t>
            </a:r>
          </a:p>
          <a:p>
            <a:pPr algn="ctr"/>
            <a:endParaRPr lang="en-US" sz="1400" b="1" u="sng" dirty="0">
              <a:solidFill>
                <a:schemeClr val="tx1"/>
              </a:solidFill>
            </a:endParaRPr>
          </a:p>
          <a:p>
            <a:r>
              <a:rPr lang="en-US" sz="1400" dirty="0">
                <a:solidFill>
                  <a:schemeClr val="tx1"/>
                </a:solidFill>
              </a:rPr>
              <a:t>1. Authentication</a:t>
            </a:r>
          </a:p>
          <a:p>
            <a:r>
              <a:rPr lang="en-US" sz="1400" dirty="0">
                <a:solidFill>
                  <a:schemeClr val="tx1"/>
                </a:solidFill>
              </a:rPr>
              <a:t>2. Detect locality</a:t>
            </a:r>
          </a:p>
          <a:p>
            <a:r>
              <a:rPr lang="en-US" sz="1400" dirty="0">
                <a:solidFill>
                  <a:schemeClr val="tx1"/>
                </a:solidFill>
              </a:rPr>
              <a:t>3. Display and selection of Marketplace</a:t>
            </a:r>
          </a:p>
          <a:p>
            <a:r>
              <a:rPr lang="en-US" sz="1400" dirty="0">
                <a:solidFill>
                  <a:schemeClr val="tx1"/>
                </a:solidFill>
              </a:rPr>
              <a:t>4. Selection of timeslot</a:t>
            </a:r>
          </a:p>
          <a:p>
            <a:r>
              <a:rPr lang="en-US" sz="1400" dirty="0">
                <a:solidFill>
                  <a:schemeClr val="tx1"/>
                </a:solidFill>
              </a:rPr>
              <a:t>5. Generation of token</a:t>
            </a:r>
          </a:p>
          <a:p>
            <a:r>
              <a:rPr lang="en-US" sz="1400" dirty="0">
                <a:solidFill>
                  <a:schemeClr val="tx1"/>
                </a:solidFill>
              </a:rPr>
              <a:t>6. Operation Engine Execution - </a:t>
            </a:r>
          </a:p>
          <a:p>
            <a:pPr marL="285750" indent="-285750">
              <a:buFont typeface="Arial" panose="020B0604020202020204" pitchFamily="34" charset="0"/>
              <a:buChar char="•"/>
            </a:pPr>
            <a:r>
              <a:rPr lang="en-US" sz="1400" dirty="0">
                <a:solidFill>
                  <a:schemeClr val="tx1"/>
                </a:solidFill>
              </a:rPr>
              <a:t>Operational Hour of Marketplace</a:t>
            </a:r>
          </a:p>
          <a:p>
            <a:pPr marL="285750" indent="-285750">
              <a:buFont typeface="Arial" panose="020B0604020202020204" pitchFamily="34" charset="0"/>
              <a:buChar char="•"/>
            </a:pPr>
            <a:r>
              <a:rPr lang="en-US" sz="1400" dirty="0">
                <a:solidFill>
                  <a:schemeClr val="tx1"/>
                </a:solidFill>
              </a:rPr>
              <a:t>Determine selected marketplace’ capacity to accommodate people in accordance with social distancing norms</a:t>
            </a:r>
          </a:p>
          <a:p>
            <a:pPr marL="285750" indent="-285750">
              <a:buFont typeface="Arial" panose="020B0604020202020204" pitchFamily="34" charset="0"/>
              <a:buChar char="•"/>
            </a:pPr>
            <a:r>
              <a:rPr lang="en-US" sz="1400" dirty="0">
                <a:solidFill>
                  <a:schemeClr val="tx1"/>
                </a:solidFill>
              </a:rPr>
              <a:t>Availability of slots</a:t>
            </a:r>
          </a:p>
          <a:p>
            <a:r>
              <a:rPr lang="en-US" sz="1400" dirty="0">
                <a:solidFill>
                  <a:schemeClr val="tx1"/>
                </a:solidFill>
              </a:rPr>
              <a:t>7. Allocation of token and time of visit</a:t>
            </a:r>
          </a:p>
        </p:txBody>
      </p:sp>
      <p:sp>
        <p:nvSpPr>
          <p:cNvPr id="6" name="Flowchart: Magnetic Disk 5">
            <a:extLst>
              <a:ext uri="{FF2B5EF4-FFF2-40B4-BE49-F238E27FC236}">
                <a16:creationId xmlns:a16="http://schemas.microsoft.com/office/drawing/2014/main" id="{1321C055-0D64-430C-B1B1-EED2B80B080F}"/>
              </a:ext>
            </a:extLst>
          </p:cNvPr>
          <p:cNvSpPr/>
          <p:nvPr/>
        </p:nvSpPr>
        <p:spPr>
          <a:xfrm>
            <a:off x="9737483" y="3487917"/>
            <a:ext cx="1015516" cy="1094243"/>
          </a:xfrm>
          <a:prstGeom prst="flowChartMagneticDisk">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rPr>
              <a:t>Database</a:t>
            </a:r>
          </a:p>
        </p:txBody>
      </p:sp>
      <p:sp>
        <p:nvSpPr>
          <p:cNvPr id="7" name="Cloud 6">
            <a:extLst>
              <a:ext uri="{FF2B5EF4-FFF2-40B4-BE49-F238E27FC236}">
                <a16:creationId xmlns:a16="http://schemas.microsoft.com/office/drawing/2014/main" id="{44623BBE-E99E-4E2D-B671-68CEAE669C1B}"/>
              </a:ext>
            </a:extLst>
          </p:cNvPr>
          <p:cNvSpPr/>
          <p:nvPr/>
        </p:nvSpPr>
        <p:spPr>
          <a:xfrm>
            <a:off x="3005280" y="3821763"/>
            <a:ext cx="1173964" cy="599429"/>
          </a:xfrm>
          <a:prstGeom prst="cloud">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rPr>
              <a:t>API</a:t>
            </a:r>
          </a:p>
        </p:txBody>
      </p:sp>
      <p:sp>
        <p:nvSpPr>
          <p:cNvPr id="56" name="Rectangle 55">
            <a:extLst>
              <a:ext uri="{FF2B5EF4-FFF2-40B4-BE49-F238E27FC236}">
                <a16:creationId xmlns:a16="http://schemas.microsoft.com/office/drawing/2014/main" id="{183DBF27-46AA-42B4-89FF-C6A4990DB038}"/>
              </a:ext>
            </a:extLst>
          </p:cNvPr>
          <p:cNvSpPr/>
          <p:nvPr/>
        </p:nvSpPr>
        <p:spPr>
          <a:xfrm>
            <a:off x="441083" y="1896202"/>
            <a:ext cx="1533525" cy="4375292"/>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6C949694-40CD-4372-BD03-D7D6A5548EF2}"/>
              </a:ext>
            </a:extLst>
          </p:cNvPr>
          <p:cNvSpPr txBox="1"/>
          <p:nvPr/>
        </p:nvSpPr>
        <p:spPr>
          <a:xfrm>
            <a:off x="441083" y="1896202"/>
            <a:ext cx="1521135" cy="38588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t>User Interface</a:t>
            </a:r>
          </a:p>
        </p:txBody>
      </p:sp>
      <p:sp>
        <p:nvSpPr>
          <p:cNvPr id="60" name="Arrow: Left-Right 59">
            <a:extLst>
              <a:ext uri="{FF2B5EF4-FFF2-40B4-BE49-F238E27FC236}">
                <a16:creationId xmlns:a16="http://schemas.microsoft.com/office/drawing/2014/main" id="{502E14EF-D190-46E5-905F-773539465070}"/>
              </a:ext>
            </a:extLst>
          </p:cNvPr>
          <p:cNvSpPr/>
          <p:nvPr/>
        </p:nvSpPr>
        <p:spPr>
          <a:xfrm>
            <a:off x="2096603" y="3963861"/>
            <a:ext cx="499323" cy="121462"/>
          </a:xfrm>
          <a:prstGeom prst="leftRightArrow">
            <a:avLst/>
          </a:prstGeom>
          <a:solidFill>
            <a:schemeClr val="bg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C496436-A413-4F5A-8602-F18CFD5D5F0E}"/>
              </a:ext>
            </a:extLst>
          </p:cNvPr>
          <p:cNvSpPr/>
          <p:nvPr/>
        </p:nvSpPr>
        <p:spPr>
          <a:xfrm>
            <a:off x="2790825" y="1896202"/>
            <a:ext cx="8318258" cy="437529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DC45DE3-93F6-43FD-9A7C-4F3795A7B180}"/>
              </a:ext>
            </a:extLst>
          </p:cNvPr>
          <p:cNvSpPr txBox="1"/>
          <p:nvPr/>
        </p:nvSpPr>
        <p:spPr>
          <a:xfrm>
            <a:off x="2790825" y="1903319"/>
            <a:ext cx="8318258" cy="34250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t>Server</a:t>
            </a:r>
          </a:p>
        </p:txBody>
      </p:sp>
      <p:sp>
        <p:nvSpPr>
          <p:cNvPr id="63" name="Arrow: Left-Right 62">
            <a:extLst>
              <a:ext uri="{FF2B5EF4-FFF2-40B4-BE49-F238E27FC236}">
                <a16:creationId xmlns:a16="http://schemas.microsoft.com/office/drawing/2014/main" id="{770B65F2-8864-48A5-B837-2E0F5681F8F9}"/>
              </a:ext>
            </a:extLst>
          </p:cNvPr>
          <p:cNvSpPr/>
          <p:nvPr/>
        </p:nvSpPr>
        <p:spPr>
          <a:xfrm>
            <a:off x="4326739" y="3968622"/>
            <a:ext cx="431100" cy="148095"/>
          </a:xfrm>
          <a:prstGeom prst="leftRightArrow">
            <a:avLst/>
          </a:prstGeom>
          <a:solidFill>
            <a:schemeClr val="bg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Arrow: Left-Right 63">
            <a:extLst>
              <a:ext uri="{FF2B5EF4-FFF2-40B4-BE49-F238E27FC236}">
                <a16:creationId xmlns:a16="http://schemas.microsoft.com/office/drawing/2014/main" id="{FDC01E3B-3BC2-4B21-9041-786EB1006672}"/>
              </a:ext>
            </a:extLst>
          </p:cNvPr>
          <p:cNvSpPr/>
          <p:nvPr/>
        </p:nvSpPr>
        <p:spPr>
          <a:xfrm>
            <a:off x="9116164" y="3963861"/>
            <a:ext cx="479909" cy="121462"/>
          </a:xfrm>
          <a:prstGeom prst="leftRightArrow">
            <a:avLst/>
          </a:prstGeom>
          <a:solidFill>
            <a:schemeClr val="tx1">
              <a:lumMod val="9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B44B19C9-910D-4A29-8329-00C505383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645" y="2834998"/>
            <a:ext cx="914400" cy="914400"/>
          </a:xfrm>
          <a:prstGeom prst="rect">
            <a:avLst/>
          </a:prstGeom>
        </p:spPr>
      </p:pic>
      <p:pic>
        <p:nvPicPr>
          <p:cNvPr id="10" name="Graphic 9" descr="Laptop">
            <a:extLst>
              <a:ext uri="{FF2B5EF4-FFF2-40B4-BE49-F238E27FC236}">
                <a16:creationId xmlns:a16="http://schemas.microsoft.com/office/drawing/2014/main" id="{862E6CA8-B489-4218-B5E2-4C3FB4E37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645" y="5103000"/>
            <a:ext cx="914400" cy="914400"/>
          </a:xfrm>
          <a:prstGeom prst="rect">
            <a:avLst/>
          </a:prstGeom>
        </p:spPr>
      </p:pic>
      <p:pic>
        <p:nvPicPr>
          <p:cNvPr id="13" name="Graphic 12" descr="Tablet">
            <a:extLst>
              <a:ext uri="{FF2B5EF4-FFF2-40B4-BE49-F238E27FC236}">
                <a16:creationId xmlns:a16="http://schemas.microsoft.com/office/drawing/2014/main" id="{17763465-D07F-41FD-828E-4053EF2BFB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085" y="4085322"/>
            <a:ext cx="914400" cy="914400"/>
          </a:xfrm>
          <a:prstGeom prst="rect">
            <a:avLst/>
          </a:prstGeom>
        </p:spPr>
      </p:pic>
      <p:sp>
        <p:nvSpPr>
          <p:cNvPr id="14" name="Rectangle 13">
            <a:extLst>
              <a:ext uri="{FF2B5EF4-FFF2-40B4-BE49-F238E27FC236}">
                <a16:creationId xmlns:a16="http://schemas.microsoft.com/office/drawing/2014/main" id="{4286664F-9A33-48C6-853F-82BEC24EC0FB}"/>
              </a:ext>
            </a:extLst>
          </p:cNvPr>
          <p:cNvSpPr/>
          <p:nvPr/>
        </p:nvSpPr>
        <p:spPr>
          <a:xfrm>
            <a:off x="501605" y="695657"/>
            <a:ext cx="1476686" cy="461665"/>
          </a:xfrm>
          <a:prstGeom prst="rect">
            <a:avLst/>
          </a:prstGeom>
        </p:spPr>
        <p:txBody>
          <a:bodyPr wrap="none">
            <a:spAutoFit/>
          </a:bodyPr>
          <a:lstStyle/>
          <a:p>
            <a:r>
              <a:rPr lang="en-US" sz="2400" b="1" dirty="0">
                <a:solidFill>
                  <a:srgbClr val="92D050"/>
                </a:solidFill>
                <a:latin typeface="Agency FB" panose="020B0503020202020204" pitchFamily="34" charset="0"/>
              </a:rPr>
              <a:t>Components</a:t>
            </a:r>
            <a:endParaRPr lang="en-US" sz="2400" dirty="0"/>
          </a:p>
        </p:txBody>
      </p:sp>
      <p:pic>
        <p:nvPicPr>
          <p:cNvPr id="17" name="Graphic 16" descr="Single gear">
            <a:extLst>
              <a:ext uri="{FF2B5EF4-FFF2-40B4-BE49-F238E27FC236}">
                <a16:creationId xmlns:a16="http://schemas.microsoft.com/office/drawing/2014/main" id="{6F7EFB8D-2C55-4C06-ADBA-03796B30E6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3200" y="2887059"/>
            <a:ext cx="914400" cy="914400"/>
          </a:xfrm>
          <a:prstGeom prst="rect">
            <a:avLst/>
          </a:prstGeom>
        </p:spPr>
      </p:pic>
    </p:spTree>
    <p:extLst>
      <p:ext uri="{BB962C8B-B14F-4D97-AF65-F5344CB8AC3E}">
        <p14:creationId xmlns:p14="http://schemas.microsoft.com/office/powerpoint/2010/main" val="154821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358E-3EFD-40E6-8A21-D8D544766B6A}"/>
              </a:ext>
            </a:extLst>
          </p:cNvPr>
          <p:cNvSpPr>
            <a:spLocks noGrp="1"/>
          </p:cNvSpPr>
          <p:nvPr>
            <p:ph type="title"/>
          </p:nvPr>
        </p:nvSpPr>
        <p:spPr>
          <a:xfrm>
            <a:off x="501605" y="51659"/>
            <a:ext cx="10515600" cy="923925"/>
          </a:xfrm>
        </p:spPr>
        <p:txBody>
          <a:bodyPr>
            <a:normAutofit/>
          </a:bodyPr>
          <a:lstStyle/>
          <a:p>
            <a:r>
              <a:rPr lang="en-US" sz="3600" b="1" dirty="0"/>
              <a:t>Flow</a:t>
            </a:r>
          </a:p>
        </p:txBody>
      </p:sp>
      <p:sp>
        <p:nvSpPr>
          <p:cNvPr id="4" name="Arrow: Pentagon 3">
            <a:extLst>
              <a:ext uri="{FF2B5EF4-FFF2-40B4-BE49-F238E27FC236}">
                <a16:creationId xmlns:a16="http://schemas.microsoft.com/office/drawing/2014/main" id="{D09F6DAE-A1C9-49CB-85CA-4B68F979416D}"/>
              </a:ext>
            </a:extLst>
          </p:cNvPr>
          <p:cNvSpPr/>
          <p:nvPr/>
        </p:nvSpPr>
        <p:spPr>
          <a:xfrm>
            <a:off x="838200" y="1358265"/>
            <a:ext cx="2400300" cy="923925"/>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Login and Authentication</a:t>
            </a:r>
          </a:p>
        </p:txBody>
      </p:sp>
      <p:sp>
        <p:nvSpPr>
          <p:cNvPr id="14" name="Arrow: Chevron 13">
            <a:extLst>
              <a:ext uri="{FF2B5EF4-FFF2-40B4-BE49-F238E27FC236}">
                <a16:creationId xmlns:a16="http://schemas.microsoft.com/office/drawing/2014/main" id="{FB18C0E1-F26B-4E91-8CEE-FD94BD2C8620}"/>
              </a:ext>
            </a:extLst>
          </p:cNvPr>
          <p:cNvSpPr/>
          <p:nvPr/>
        </p:nvSpPr>
        <p:spPr>
          <a:xfrm>
            <a:off x="2914650" y="1358265"/>
            <a:ext cx="2400300" cy="923925"/>
          </a:xfrm>
          <a:prstGeom prst="chevr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Home Page</a:t>
            </a:r>
          </a:p>
        </p:txBody>
      </p:sp>
      <p:sp>
        <p:nvSpPr>
          <p:cNvPr id="15" name="Arrow: Chevron 14">
            <a:extLst>
              <a:ext uri="{FF2B5EF4-FFF2-40B4-BE49-F238E27FC236}">
                <a16:creationId xmlns:a16="http://schemas.microsoft.com/office/drawing/2014/main" id="{C60A2701-010B-443D-9FEC-BFA44EE72983}"/>
              </a:ext>
            </a:extLst>
          </p:cNvPr>
          <p:cNvSpPr/>
          <p:nvPr/>
        </p:nvSpPr>
        <p:spPr>
          <a:xfrm>
            <a:off x="4991100" y="1358264"/>
            <a:ext cx="2400300" cy="923925"/>
          </a:xfrm>
          <a:prstGeom prst="chevr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Token and Time slot Allocation</a:t>
            </a:r>
          </a:p>
        </p:txBody>
      </p:sp>
      <p:sp>
        <p:nvSpPr>
          <p:cNvPr id="16" name="Arrow: Chevron 15">
            <a:extLst>
              <a:ext uri="{FF2B5EF4-FFF2-40B4-BE49-F238E27FC236}">
                <a16:creationId xmlns:a16="http://schemas.microsoft.com/office/drawing/2014/main" id="{FBEDE019-0B58-4322-B2F9-9C7C0BE3935E}"/>
              </a:ext>
            </a:extLst>
          </p:cNvPr>
          <p:cNvSpPr/>
          <p:nvPr/>
        </p:nvSpPr>
        <p:spPr>
          <a:xfrm>
            <a:off x="7067550" y="1358264"/>
            <a:ext cx="2400300" cy="923925"/>
          </a:xfrm>
          <a:prstGeom prst="chevr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Waitlist, cancellation &amp; guidelines</a:t>
            </a:r>
          </a:p>
        </p:txBody>
      </p:sp>
      <p:sp>
        <p:nvSpPr>
          <p:cNvPr id="17" name="Arrow: Chevron 16">
            <a:extLst>
              <a:ext uri="{FF2B5EF4-FFF2-40B4-BE49-F238E27FC236}">
                <a16:creationId xmlns:a16="http://schemas.microsoft.com/office/drawing/2014/main" id="{B665B747-CBC1-43D7-B353-870A66469667}"/>
              </a:ext>
            </a:extLst>
          </p:cNvPr>
          <p:cNvSpPr/>
          <p:nvPr/>
        </p:nvSpPr>
        <p:spPr>
          <a:xfrm>
            <a:off x="9144000" y="1358264"/>
            <a:ext cx="2400300" cy="923925"/>
          </a:xfrm>
          <a:prstGeom prst="chevr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Visit and Token expiration</a:t>
            </a:r>
          </a:p>
        </p:txBody>
      </p:sp>
      <p:sp>
        <p:nvSpPr>
          <p:cNvPr id="19" name="Rectangle: Rounded Corners 18">
            <a:extLst>
              <a:ext uri="{FF2B5EF4-FFF2-40B4-BE49-F238E27FC236}">
                <a16:creationId xmlns:a16="http://schemas.microsoft.com/office/drawing/2014/main" id="{4C6370EB-E0F7-4F21-AC1F-1C14F5C4EFD3}"/>
              </a:ext>
            </a:extLst>
          </p:cNvPr>
          <p:cNvSpPr/>
          <p:nvPr/>
        </p:nvSpPr>
        <p:spPr>
          <a:xfrm>
            <a:off x="838200" y="2407922"/>
            <a:ext cx="1885950" cy="40849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
            </a:pPr>
            <a:r>
              <a:rPr lang="en-US" sz="1400" dirty="0">
                <a:solidFill>
                  <a:schemeClr val="tx1"/>
                </a:solidFill>
              </a:rPr>
              <a:t>Login (Options : Social Media, Phone number, Email)</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If phone/email is selected option, user is authenticated through OTP received respective option (phone/email)</a:t>
            </a:r>
          </a:p>
        </p:txBody>
      </p:sp>
      <p:sp>
        <p:nvSpPr>
          <p:cNvPr id="20" name="Rectangle: Rounded Corners 19">
            <a:extLst>
              <a:ext uri="{FF2B5EF4-FFF2-40B4-BE49-F238E27FC236}">
                <a16:creationId xmlns:a16="http://schemas.microsoft.com/office/drawing/2014/main" id="{7676CF94-904C-410B-9775-A0423ABA4E3B}"/>
              </a:ext>
            </a:extLst>
          </p:cNvPr>
          <p:cNvSpPr/>
          <p:nvPr/>
        </p:nvSpPr>
        <p:spPr>
          <a:xfrm>
            <a:off x="2914650" y="2407921"/>
            <a:ext cx="1909762" cy="40849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
            </a:pPr>
            <a:r>
              <a:rPr lang="en-US" sz="1400" dirty="0">
                <a:solidFill>
                  <a:schemeClr val="tx1"/>
                </a:solidFill>
              </a:rPr>
              <a:t>Auto-detect city and locality. User verifies the same. If not correct, can change the city/locality</a:t>
            </a:r>
          </a:p>
          <a:p>
            <a:pPr marL="285750" indent="-285750">
              <a:buFont typeface="Wingdings" panose="05000000000000000000" pitchFamily="2" charset="2"/>
              <a:buChar char="§"/>
            </a:pPr>
            <a:r>
              <a:rPr lang="en-US" sz="1400" dirty="0">
                <a:solidFill>
                  <a:schemeClr val="tx1"/>
                </a:solidFill>
              </a:rPr>
              <a:t>Display list of marketplaces near to the users current location within a certain radius</a:t>
            </a:r>
          </a:p>
          <a:p>
            <a:pPr marL="285750" indent="-285750">
              <a:buFont typeface="Wingdings" panose="05000000000000000000" pitchFamily="2" charset="2"/>
              <a:buChar char="§"/>
            </a:pPr>
            <a:r>
              <a:rPr lang="en-US" sz="1400" dirty="0">
                <a:solidFill>
                  <a:schemeClr val="tx1"/>
                </a:solidFill>
              </a:rPr>
              <a:t>User selects marketplace</a:t>
            </a:r>
          </a:p>
          <a:p>
            <a:pPr algn="ctr"/>
            <a:endParaRPr lang="en-US" sz="1600" dirty="0">
              <a:solidFill>
                <a:schemeClr val="tx1"/>
              </a:solidFill>
            </a:endParaRPr>
          </a:p>
        </p:txBody>
      </p:sp>
      <p:sp>
        <p:nvSpPr>
          <p:cNvPr id="21" name="Rectangle: Rounded Corners 20">
            <a:extLst>
              <a:ext uri="{FF2B5EF4-FFF2-40B4-BE49-F238E27FC236}">
                <a16:creationId xmlns:a16="http://schemas.microsoft.com/office/drawing/2014/main" id="{7D64B0DF-2903-466A-B162-B5BAFB1C95EB}"/>
              </a:ext>
            </a:extLst>
          </p:cNvPr>
          <p:cNvSpPr/>
          <p:nvPr/>
        </p:nvSpPr>
        <p:spPr>
          <a:xfrm>
            <a:off x="4991101" y="2407921"/>
            <a:ext cx="1943099" cy="40849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
            </a:pPr>
            <a:r>
              <a:rPr lang="en-US" sz="1400" dirty="0">
                <a:solidFill>
                  <a:schemeClr val="tx1"/>
                </a:solidFill>
              </a:rPr>
              <a:t>User selects a date</a:t>
            </a:r>
          </a:p>
          <a:p>
            <a:pPr marL="285750" indent="-285750">
              <a:buFont typeface="Wingdings" panose="05000000000000000000" pitchFamily="2" charset="2"/>
              <a:buChar char="§"/>
            </a:pPr>
            <a:r>
              <a:rPr lang="en-US" sz="1400" dirty="0">
                <a:solidFill>
                  <a:schemeClr val="tx1"/>
                </a:solidFill>
              </a:rPr>
              <a:t>Based on the date, selected marketplace’s operation hours,  capacity &amp; current visitors, available time slots are displayed to user for selection</a:t>
            </a:r>
          </a:p>
          <a:p>
            <a:pPr marL="285750" indent="-285750">
              <a:buFont typeface="Wingdings" panose="05000000000000000000" pitchFamily="2" charset="2"/>
              <a:buChar char="§"/>
            </a:pPr>
            <a:r>
              <a:rPr lang="en-US" sz="1400" dirty="0">
                <a:solidFill>
                  <a:schemeClr val="tx1"/>
                </a:solidFill>
              </a:rPr>
              <a:t>User selects time slot</a:t>
            </a:r>
          </a:p>
          <a:p>
            <a:pPr marL="285750" indent="-285750">
              <a:buFont typeface="Wingdings" panose="05000000000000000000" pitchFamily="2" charset="2"/>
              <a:buChar char="§"/>
            </a:pPr>
            <a:r>
              <a:rPr lang="en-US" sz="1400" dirty="0">
                <a:solidFill>
                  <a:schemeClr val="tx1"/>
                </a:solidFill>
              </a:rPr>
              <a:t>A token number is generated and displayed to user</a:t>
            </a:r>
          </a:p>
        </p:txBody>
      </p:sp>
      <p:sp>
        <p:nvSpPr>
          <p:cNvPr id="22" name="Rectangle: Rounded Corners 21">
            <a:extLst>
              <a:ext uri="{FF2B5EF4-FFF2-40B4-BE49-F238E27FC236}">
                <a16:creationId xmlns:a16="http://schemas.microsoft.com/office/drawing/2014/main" id="{3A4D50A4-B12D-462C-AA3A-A82054FEFEDC}"/>
              </a:ext>
            </a:extLst>
          </p:cNvPr>
          <p:cNvSpPr/>
          <p:nvPr/>
        </p:nvSpPr>
        <p:spPr>
          <a:xfrm>
            <a:off x="7100889" y="2407921"/>
            <a:ext cx="1943099" cy="40849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
            </a:pPr>
            <a:r>
              <a:rPr lang="en-US" sz="1400" dirty="0">
                <a:solidFill>
                  <a:schemeClr val="tx1"/>
                </a:solidFill>
              </a:rPr>
              <a:t>User is shown a confirmation page displaying token and shopping guidelines</a:t>
            </a:r>
          </a:p>
          <a:p>
            <a:pPr marL="285750" indent="-285750">
              <a:buFont typeface="Wingdings" panose="05000000000000000000" pitchFamily="2" charset="2"/>
              <a:buChar char="§"/>
            </a:pPr>
            <a:r>
              <a:rPr lang="en-US" sz="1400" dirty="0">
                <a:solidFill>
                  <a:schemeClr val="tx1"/>
                </a:solidFill>
              </a:rPr>
              <a:t>User doesn’t get a desired time slot, and selects waitlist. If a slot gets available, then user gets a push notification</a:t>
            </a:r>
          </a:p>
          <a:p>
            <a:pPr marL="285750" indent="-285750">
              <a:buFont typeface="Wingdings" panose="05000000000000000000" pitchFamily="2" charset="2"/>
              <a:buChar char="§"/>
            </a:pPr>
            <a:r>
              <a:rPr lang="en-US" sz="1400" dirty="0">
                <a:solidFill>
                  <a:schemeClr val="tx1"/>
                </a:solidFill>
              </a:rPr>
              <a:t>User can cancel token up to one hour prior to booked time slot</a:t>
            </a:r>
          </a:p>
          <a:p>
            <a:pPr algn="ctr"/>
            <a:endParaRPr lang="en-US" sz="1600" dirty="0">
              <a:solidFill>
                <a:schemeClr val="tx1"/>
              </a:solidFill>
            </a:endParaRPr>
          </a:p>
        </p:txBody>
      </p:sp>
      <p:sp>
        <p:nvSpPr>
          <p:cNvPr id="23" name="Rectangle: Rounded Corners 22">
            <a:extLst>
              <a:ext uri="{FF2B5EF4-FFF2-40B4-BE49-F238E27FC236}">
                <a16:creationId xmlns:a16="http://schemas.microsoft.com/office/drawing/2014/main" id="{56ECB819-0D0D-4478-A975-D83444ED7B3F}"/>
              </a:ext>
            </a:extLst>
          </p:cNvPr>
          <p:cNvSpPr/>
          <p:nvPr/>
        </p:nvSpPr>
        <p:spPr>
          <a:xfrm>
            <a:off x="9144001" y="2407920"/>
            <a:ext cx="2009776" cy="408495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
            </a:pPr>
            <a:r>
              <a:rPr lang="en-US" sz="1400" dirty="0">
                <a:solidFill>
                  <a:schemeClr val="tx1"/>
                </a:solidFill>
              </a:rPr>
              <a:t>User arrives at store per token details and displays token at counter</a:t>
            </a:r>
          </a:p>
          <a:p>
            <a:pPr marL="285750" indent="-285750">
              <a:buFont typeface="Wingdings" panose="05000000000000000000" pitchFamily="2" charset="2"/>
              <a:buChar char="§"/>
            </a:pPr>
            <a:r>
              <a:rPr lang="en-US" sz="1400" dirty="0">
                <a:solidFill>
                  <a:schemeClr val="tx1"/>
                </a:solidFill>
              </a:rPr>
              <a:t>If token is not presented 10 minutes into start of selected timeslot, token will auto expire</a:t>
            </a:r>
          </a:p>
        </p:txBody>
      </p:sp>
      <p:sp>
        <p:nvSpPr>
          <p:cNvPr id="18" name="Rectangle 17">
            <a:extLst>
              <a:ext uri="{FF2B5EF4-FFF2-40B4-BE49-F238E27FC236}">
                <a16:creationId xmlns:a16="http://schemas.microsoft.com/office/drawing/2014/main" id="{92B781B6-9887-48F0-91CC-0BBF00CFF2DD}"/>
              </a:ext>
            </a:extLst>
          </p:cNvPr>
          <p:cNvSpPr/>
          <p:nvPr/>
        </p:nvSpPr>
        <p:spPr>
          <a:xfrm>
            <a:off x="501605" y="695657"/>
            <a:ext cx="3227165" cy="461665"/>
          </a:xfrm>
          <a:prstGeom prst="rect">
            <a:avLst/>
          </a:prstGeom>
        </p:spPr>
        <p:txBody>
          <a:bodyPr wrap="none">
            <a:spAutoFit/>
          </a:bodyPr>
          <a:lstStyle/>
          <a:p>
            <a:r>
              <a:rPr lang="en-US" sz="2400" b="1" dirty="0">
                <a:solidFill>
                  <a:srgbClr val="92D050"/>
                </a:solidFill>
                <a:latin typeface="Agency FB" panose="020B0503020202020204" pitchFamily="34" charset="0"/>
              </a:rPr>
              <a:t>Logical flow and user actions</a:t>
            </a:r>
            <a:endParaRPr lang="en-US" sz="2400" dirty="0"/>
          </a:p>
        </p:txBody>
      </p:sp>
    </p:spTree>
    <p:extLst>
      <p:ext uri="{BB962C8B-B14F-4D97-AF65-F5344CB8AC3E}">
        <p14:creationId xmlns:p14="http://schemas.microsoft.com/office/powerpoint/2010/main" val="214291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 descr="image002">
            <a:extLst>
              <a:ext uri="{FF2B5EF4-FFF2-40B4-BE49-F238E27FC236}">
                <a16:creationId xmlns:a16="http://schemas.microsoft.com/office/drawing/2014/main" id="{91E0CCBE-91EF-45FE-85A4-8A8B4682F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789044"/>
            <a:ext cx="10515599" cy="4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AFD7FBF9-5F91-4B77-AB9E-F6B9009BC2F1}"/>
              </a:ext>
            </a:extLst>
          </p:cNvPr>
          <p:cNvSpPr txBox="1">
            <a:spLocks/>
          </p:cNvSpPr>
          <p:nvPr/>
        </p:nvSpPr>
        <p:spPr>
          <a:xfrm>
            <a:off x="745445" y="0"/>
            <a:ext cx="10515600" cy="923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Object Model</a:t>
            </a:r>
          </a:p>
        </p:txBody>
      </p:sp>
      <p:sp>
        <p:nvSpPr>
          <p:cNvPr id="5" name="Rectangle 4">
            <a:extLst>
              <a:ext uri="{FF2B5EF4-FFF2-40B4-BE49-F238E27FC236}">
                <a16:creationId xmlns:a16="http://schemas.microsoft.com/office/drawing/2014/main" id="{E531898F-8B2A-405B-AF72-C7E45791AC68}"/>
              </a:ext>
            </a:extLst>
          </p:cNvPr>
          <p:cNvSpPr/>
          <p:nvPr/>
        </p:nvSpPr>
        <p:spPr>
          <a:xfrm>
            <a:off x="745445" y="643998"/>
            <a:ext cx="3292889" cy="461665"/>
          </a:xfrm>
          <a:prstGeom prst="rect">
            <a:avLst/>
          </a:prstGeom>
        </p:spPr>
        <p:txBody>
          <a:bodyPr wrap="none">
            <a:spAutoFit/>
          </a:bodyPr>
          <a:lstStyle/>
          <a:p>
            <a:r>
              <a:rPr lang="en-US" sz="2400" b="1" dirty="0">
                <a:solidFill>
                  <a:srgbClr val="92D050"/>
                </a:solidFill>
                <a:latin typeface="Agency FB" panose="020B0503020202020204" pitchFamily="34" charset="0"/>
              </a:rPr>
              <a:t>Database tables and relations</a:t>
            </a:r>
            <a:endParaRPr lang="en-US" sz="2400" dirty="0"/>
          </a:p>
        </p:txBody>
      </p:sp>
    </p:spTree>
    <p:extLst>
      <p:ext uri="{BB962C8B-B14F-4D97-AF65-F5344CB8AC3E}">
        <p14:creationId xmlns:p14="http://schemas.microsoft.com/office/powerpoint/2010/main" val="396345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30E3-D96F-4382-88D6-19EFDA50820B}"/>
              </a:ext>
            </a:extLst>
          </p:cNvPr>
          <p:cNvSpPr>
            <a:spLocks noGrp="1"/>
          </p:cNvSpPr>
          <p:nvPr>
            <p:ph type="title"/>
          </p:nvPr>
        </p:nvSpPr>
        <p:spPr>
          <a:xfrm>
            <a:off x="735046" y="1270001"/>
            <a:ext cx="6274590" cy="3849244"/>
          </a:xfrm>
          <a:noFill/>
        </p:spPr>
        <p:txBody>
          <a:bodyPr vert="horz" lIns="91440" tIns="45720" rIns="91440" bIns="45720" rtlCol="0" anchor="ctr">
            <a:normAutofit/>
          </a:bodyPr>
          <a:lstStyle/>
          <a:p>
            <a:r>
              <a:rPr lang="en-US" sz="4000" b="1" dirty="0"/>
              <a:t>SCREEN 1</a:t>
            </a:r>
            <a:br>
              <a:rPr lang="en-US" sz="6600" dirty="0"/>
            </a:br>
            <a:r>
              <a:rPr lang="en-US" sz="2400" b="1" dirty="0">
                <a:solidFill>
                  <a:srgbClr val="92D050"/>
                </a:solidFill>
                <a:latin typeface="Agency FB" panose="020B0503020202020204" pitchFamily="34" charset="0"/>
              </a:rPr>
              <a:t>Home Page</a:t>
            </a:r>
            <a:endParaRPr lang="en-US" sz="6600" b="1" dirty="0">
              <a:solidFill>
                <a:srgbClr val="92D050"/>
              </a:solidFill>
              <a:latin typeface="Agency FB" panose="020B050302020202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F1A169CE-228A-421D-B362-D8069761A531}"/>
              </a:ext>
            </a:extLst>
          </p:cNvPr>
          <p:cNvPicPr>
            <a:picLocks noChangeAspect="1"/>
          </p:cNvPicPr>
          <p:nvPr/>
        </p:nvPicPr>
        <p:blipFill rotWithShape="1">
          <a:blip r:embed="rId2">
            <a:extLst>
              <a:ext uri="{28A0092B-C50C-407E-A947-70E740481C1C}">
                <a14:useLocalDpi xmlns:a14="http://schemas.microsoft.com/office/drawing/2010/main" val="0"/>
              </a:ext>
            </a:extLst>
          </a:blip>
          <a:srcRect l="17863" t="-2" r="12686" b="17004"/>
          <a:stretch/>
        </p:blipFill>
        <p:spPr>
          <a:xfrm>
            <a:off x="5877560" y="726440"/>
            <a:ext cx="3200400" cy="5405120"/>
          </a:xfrm>
          <a:prstGeom prst="roundRect">
            <a:avLst/>
          </a:prstGeom>
        </p:spPr>
      </p:pic>
    </p:spTree>
    <p:extLst>
      <p:ext uri="{BB962C8B-B14F-4D97-AF65-F5344CB8AC3E}">
        <p14:creationId xmlns:p14="http://schemas.microsoft.com/office/powerpoint/2010/main" val="192788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082AF2-A355-450B-A3CF-F7FB4C8CAB9E}"/>
              </a:ext>
            </a:extLst>
          </p:cNvPr>
          <p:cNvPicPr>
            <a:picLocks noChangeAspect="1"/>
          </p:cNvPicPr>
          <p:nvPr/>
        </p:nvPicPr>
        <p:blipFill rotWithShape="1">
          <a:blip r:embed="rId2">
            <a:extLst>
              <a:ext uri="{28A0092B-C50C-407E-A947-70E740481C1C}">
                <a14:useLocalDpi xmlns:a14="http://schemas.microsoft.com/office/drawing/2010/main" val="0"/>
              </a:ext>
            </a:extLst>
          </a:blip>
          <a:srcRect l="17828" t="-1" r="12482" b="17322"/>
          <a:stretch/>
        </p:blipFill>
        <p:spPr>
          <a:xfrm>
            <a:off x="5797941" y="540138"/>
            <a:ext cx="3230884" cy="5777721"/>
          </a:xfrm>
          <a:prstGeom prst="roundRect">
            <a:avLst/>
          </a:prstGeom>
        </p:spPr>
      </p:pic>
      <p:sp>
        <p:nvSpPr>
          <p:cNvPr id="5" name="Title 1">
            <a:extLst>
              <a:ext uri="{FF2B5EF4-FFF2-40B4-BE49-F238E27FC236}">
                <a16:creationId xmlns:a16="http://schemas.microsoft.com/office/drawing/2014/main" id="{CC5F7B23-5923-42ED-A588-8226DC8B8EAB}"/>
              </a:ext>
            </a:extLst>
          </p:cNvPr>
          <p:cNvSpPr txBox="1">
            <a:spLocks/>
          </p:cNvSpPr>
          <p:nvPr/>
        </p:nvSpPr>
        <p:spPr>
          <a:xfrm>
            <a:off x="642281" y="1504376"/>
            <a:ext cx="6274590" cy="38492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SCREEN 2</a:t>
            </a:r>
            <a:br>
              <a:rPr lang="en-US" sz="6600" dirty="0"/>
            </a:br>
            <a:r>
              <a:rPr lang="en-US" sz="2400" b="1" dirty="0">
                <a:solidFill>
                  <a:srgbClr val="92D050"/>
                </a:solidFill>
                <a:latin typeface="Agency FB" panose="020B0503020202020204" pitchFamily="34" charset="0"/>
              </a:rPr>
              <a:t>Marketplace Selection</a:t>
            </a:r>
            <a:endParaRPr lang="en-US" sz="6600" b="1" dirty="0">
              <a:solidFill>
                <a:srgbClr val="92D050"/>
              </a:solidFill>
              <a:latin typeface="Agency FB" panose="020B0503020202020204" pitchFamily="34" charset="0"/>
            </a:endParaRPr>
          </a:p>
        </p:txBody>
      </p:sp>
    </p:spTree>
    <p:extLst>
      <p:ext uri="{BB962C8B-B14F-4D97-AF65-F5344CB8AC3E}">
        <p14:creationId xmlns:p14="http://schemas.microsoft.com/office/powerpoint/2010/main" val="3374749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igiDeck_Deloitte_R2a" id="{887776E3-040B-464E-925E-711E6622139F}" vid="{B5B95CAB-3C7D-4B14-8412-8A769C0A68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16_9 onscreen</Template>
  <TotalTime>152</TotalTime>
  <Words>712</Words>
  <Application>Microsoft Office PowerPoint</Application>
  <PresentationFormat>Widescreen</PresentationFormat>
  <Paragraphs>84</Paragraphs>
  <Slides>13</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Agency FB</vt:lpstr>
      <vt:lpstr>Arial</vt:lpstr>
      <vt:lpstr>Calibri</vt:lpstr>
      <vt:lpstr>Calibri Light</vt:lpstr>
      <vt:lpstr>Verdana</vt:lpstr>
      <vt:lpstr>Wingdings</vt:lpstr>
      <vt:lpstr>Office Theme</vt:lpstr>
      <vt:lpstr>Deloitte_US_Onscreen</vt:lpstr>
      <vt:lpstr>think-cell Slide</vt:lpstr>
      <vt:lpstr>PowerPoint Presentation</vt:lpstr>
      <vt:lpstr>Problem Statement</vt:lpstr>
      <vt:lpstr>Solution</vt:lpstr>
      <vt:lpstr>Overview App Page Flow Overview</vt:lpstr>
      <vt:lpstr>Architecture</vt:lpstr>
      <vt:lpstr>Flow</vt:lpstr>
      <vt:lpstr>PowerPoint Presentation</vt:lpstr>
      <vt:lpstr>SCREEN 1 Home Page</vt:lpstr>
      <vt:lpstr>PowerPoint Presentation</vt:lpstr>
      <vt:lpstr>PowerPoint Presentation</vt:lpstr>
      <vt:lpstr>PowerPoint Presentation</vt:lpstr>
      <vt:lpstr>Roadmap</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Queue</dc:title>
  <dc:creator>Upadhyay, Khushboo</dc:creator>
  <cp:lastModifiedBy>Jacob, Jita Susan</cp:lastModifiedBy>
  <cp:revision>25</cp:revision>
  <dcterms:created xsi:type="dcterms:W3CDTF">2020-06-05T10:20:22Z</dcterms:created>
  <dcterms:modified xsi:type="dcterms:W3CDTF">2020-06-05T16:05:03Z</dcterms:modified>
</cp:coreProperties>
</file>