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5" autoAdjust="0"/>
    <p:restoredTop sz="94610"/>
  </p:normalViewPr>
  <p:slideViewPr>
    <p:cSldViewPr snapToGrid="0" snapToObjects="1">
      <p:cViewPr varScale="1">
        <p:scale>
          <a:sx n="60" d="100"/>
          <a:sy n="60" d="100"/>
        </p:scale>
        <p:origin x="49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664C19EC-504B-6B4C-9F80-59D9C998113C}" type="datetimeFigureOut">
              <a:rPr lang="en-US" smtClean="0"/>
              <a:t>3/5/2024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A047D06-5F19-3E4E-B64C-5157FA434F0A}" type="slidenum">
              <a:rPr lang="en-US" smtClean="0"/>
              <a:t>‹#›</a:t>
            </a:fld>
            <a:endParaRPr lang="en-US"/>
          </a:p>
        </p:txBody>
      </p:sp>
    </p:spTree>
    <p:extLst>
      <p:ext uri="{BB962C8B-B14F-4D97-AF65-F5344CB8AC3E}">
        <p14:creationId xmlns:p14="http://schemas.microsoft.com/office/powerpoint/2010/main" val="1967024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5" name="Text 2"/>
          <p:cNvSpPr/>
          <p:nvPr/>
        </p:nvSpPr>
        <p:spPr>
          <a:xfrm>
            <a:off x="4165485" y="4458125"/>
            <a:ext cx="7279600" cy="833199"/>
          </a:xfrm>
          <a:prstGeom prst="rect">
            <a:avLst/>
          </a:prstGeom>
          <a:noFill/>
          <a:ln/>
        </p:spPr>
        <p:txBody>
          <a:bodyPr wrap="none" rtlCol="0" anchor="t"/>
          <a:lstStyle/>
          <a:p>
            <a:pPr marL="0" indent="0">
              <a:lnSpc>
                <a:spcPts val="6561"/>
              </a:lnSpc>
              <a:buNone/>
            </a:pPr>
            <a:r>
              <a:rPr lang="en-US" sz="5249" kern="0" spc="-157" dirty="0">
                <a:solidFill>
                  <a:srgbClr val="2C3F42"/>
                </a:solidFill>
                <a:latin typeface="Bitter" pitchFamily="34" charset="0"/>
                <a:ea typeface="Bitter" pitchFamily="34" charset="-122"/>
                <a:cs typeface="Bitter" pitchFamily="34" charset="-120"/>
              </a:rPr>
              <a:t>Women's Empowerment</a:t>
            </a:r>
            <a:endParaRPr lang="en-US" sz="5249" dirty="0"/>
          </a:p>
        </p:txBody>
      </p:sp>
      <p:sp>
        <p:nvSpPr>
          <p:cNvPr id="6" name="Text 3"/>
          <p:cNvSpPr/>
          <p:nvPr/>
        </p:nvSpPr>
        <p:spPr>
          <a:xfrm>
            <a:off x="1144790" y="5592851"/>
            <a:ext cx="12614740" cy="2608822"/>
          </a:xfrm>
          <a:prstGeom prst="rect">
            <a:avLst/>
          </a:prstGeom>
          <a:noFill/>
          <a:ln/>
        </p:spPr>
        <p:txBody>
          <a:bodyPr wrap="square" rtlCol="0" anchor="t"/>
          <a:lstStyle/>
          <a:p>
            <a:pPr marL="0" indent="0">
              <a:lnSpc>
                <a:spcPts val="2799"/>
              </a:lnSpc>
              <a:buNone/>
            </a:pPr>
            <a:r>
              <a:rPr lang="en-US" sz="4000" kern="0" spc="-35" dirty="0">
                <a:solidFill>
                  <a:srgbClr val="2B2E3C"/>
                </a:solidFill>
                <a:latin typeface="Cambria" panose="02040503050406030204" pitchFamily="18" charset="0"/>
                <a:ea typeface="Cambria" panose="02040503050406030204" pitchFamily="18" charset="0"/>
                <a:cs typeface="Open Sans" pitchFamily="34" charset="-120"/>
              </a:rPr>
              <a:t>Empowering women is essential for achieving gender equality and societal progress. It involves recognizing and enhancing women's abilities, allowing them to make choices and exert influence in various spheres of life.</a:t>
            </a:r>
            <a:endParaRPr lang="en-US" sz="4000" dirty="0">
              <a:latin typeface="Cambria" panose="02040503050406030204" pitchFamily="18" charset="0"/>
              <a:ea typeface="Cambria" panose="02040503050406030204" pitchFamily="18" charset="0"/>
            </a:endParaRPr>
          </a:p>
        </p:txBody>
      </p:sp>
      <p:sp>
        <p:nvSpPr>
          <p:cNvPr id="7" name="Shape 4"/>
          <p:cNvSpPr/>
          <p:nvPr/>
        </p:nvSpPr>
        <p:spPr>
          <a:xfrm>
            <a:off x="6319599" y="5156121"/>
            <a:ext cx="355402" cy="355402"/>
          </a:xfrm>
          <a:prstGeom prst="roundRect">
            <a:avLst>
              <a:gd name="adj" fmla="val 25726039"/>
            </a:avLst>
          </a:prstGeom>
          <a:noFill/>
          <a:ln w="7620">
            <a:solidFill>
              <a:srgbClr val="FFFFFF"/>
            </a:solidFill>
            <a:prstDash val="solid"/>
          </a:ln>
        </p:spPr>
      </p:sp>
      <p:sp>
        <p:nvSpPr>
          <p:cNvPr id="9" name="Text 5"/>
          <p:cNvSpPr/>
          <p:nvPr/>
        </p:nvSpPr>
        <p:spPr>
          <a:xfrm>
            <a:off x="12260484" y="7927636"/>
            <a:ext cx="2805351" cy="631855"/>
          </a:xfrm>
          <a:prstGeom prst="rect">
            <a:avLst/>
          </a:prstGeom>
          <a:noFill/>
          <a:ln/>
        </p:spPr>
        <p:txBody>
          <a:bodyPr wrap="none" rtlCol="0" anchor="t"/>
          <a:lstStyle/>
          <a:p>
            <a:pPr marL="0" indent="0" algn="l">
              <a:lnSpc>
                <a:spcPts val="3062"/>
              </a:lnSpc>
              <a:buNone/>
            </a:pPr>
            <a:endParaRPr lang="en-US" sz="2187" dirty="0"/>
          </a:p>
        </p:txBody>
      </p:sp>
      <p:pic>
        <p:nvPicPr>
          <p:cNvPr id="11" name="Picture 10">
            <a:extLst>
              <a:ext uri="{FF2B5EF4-FFF2-40B4-BE49-F238E27FC236}">
                <a16:creationId xmlns:a16="http://schemas.microsoft.com/office/drawing/2014/main" id="{FF004E1D-F795-F607-D141-B43ADE47B707}"/>
              </a:ext>
            </a:extLst>
          </p:cNvPr>
          <p:cNvPicPr>
            <a:picLocks noChangeAspect="1"/>
          </p:cNvPicPr>
          <p:nvPr/>
        </p:nvPicPr>
        <p:blipFill>
          <a:blip r:embed="rId3"/>
          <a:stretch>
            <a:fillRect/>
          </a:stretch>
        </p:blipFill>
        <p:spPr>
          <a:xfrm>
            <a:off x="485798" y="-1346073"/>
            <a:ext cx="13658804" cy="56624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a:solidFill>
              <a:schemeClr val="tx1"/>
            </a:solidFill>
          </a:ln>
        </p:spPr>
      </p:sp>
      <p:sp>
        <p:nvSpPr>
          <p:cNvPr id="5" name="Text 2"/>
          <p:cNvSpPr/>
          <p:nvPr/>
        </p:nvSpPr>
        <p:spPr>
          <a:xfrm>
            <a:off x="833199" y="2048708"/>
            <a:ext cx="5554980" cy="694373"/>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Gender Equality</a:t>
            </a:r>
            <a:endParaRPr lang="en-US" sz="4374" dirty="0"/>
          </a:p>
        </p:txBody>
      </p:sp>
      <p:sp>
        <p:nvSpPr>
          <p:cNvPr id="6" name="Shape 3"/>
          <p:cNvSpPr/>
          <p:nvPr/>
        </p:nvSpPr>
        <p:spPr>
          <a:xfrm>
            <a:off x="833199" y="3249930"/>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7" name="Text 4"/>
          <p:cNvSpPr/>
          <p:nvPr/>
        </p:nvSpPr>
        <p:spPr>
          <a:xfrm>
            <a:off x="1016198" y="3291602"/>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8" name="Text 5"/>
          <p:cNvSpPr/>
          <p:nvPr/>
        </p:nvSpPr>
        <p:spPr>
          <a:xfrm>
            <a:off x="1555313" y="332624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Equal Opportunities</a:t>
            </a:r>
            <a:endParaRPr lang="en-US" sz="2187" dirty="0"/>
          </a:p>
        </p:txBody>
      </p:sp>
      <p:sp>
        <p:nvSpPr>
          <p:cNvPr id="9" name="Text 6"/>
          <p:cNvSpPr/>
          <p:nvPr/>
        </p:nvSpPr>
        <p:spPr>
          <a:xfrm>
            <a:off x="1555313" y="3806666"/>
            <a:ext cx="3820001" cy="1066205"/>
          </a:xfrm>
          <a:prstGeom prst="rect">
            <a:avLst/>
          </a:prstGeom>
          <a:noFill/>
          <a:ln/>
        </p:spPr>
        <p:txBody>
          <a:bodyPr wrap="square" rtlCol="0" anchor="t"/>
          <a:lstStyle/>
          <a:p>
            <a:pPr marL="0" indent="0">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Ensuring fairness and justice in all areas of life, including education and employment.</a:t>
            </a:r>
            <a:endParaRPr lang="en-US" sz="2000" dirty="0">
              <a:latin typeface="Goudy Old Style" panose="02020502050305020303" pitchFamily="18" charset="0"/>
            </a:endParaRPr>
          </a:p>
        </p:txBody>
      </p:sp>
      <p:sp>
        <p:nvSpPr>
          <p:cNvPr id="10" name="Shape 7"/>
          <p:cNvSpPr/>
          <p:nvPr/>
        </p:nvSpPr>
        <p:spPr>
          <a:xfrm>
            <a:off x="5597485" y="3249930"/>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11" name="Text 8"/>
          <p:cNvSpPr/>
          <p:nvPr/>
        </p:nvSpPr>
        <p:spPr>
          <a:xfrm>
            <a:off x="5757982" y="3291602"/>
            <a:ext cx="178951"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2" name="Text 9"/>
          <p:cNvSpPr/>
          <p:nvPr/>
        </p:nvSpPr>
        <p:spPr>
          <a:xfrm>
            <a:off x="6319599" y="3326249"/>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Ending Discrimination</a:t>
            </a:r>
            <a:endParaRPr lang="en-US" sz="2187" dirty="0"/>
          </a:p>
        </p:txBody>
      </p:sp>
      <p:sp>
        <p:nvSpPr>
          <p:cNvPr id="13" name="Text 10"/>
          <p:cNvSpPr/>
          <p:nvPr/>
        </p:nvSpPr>
        <p:spPr>
          <a:xfrm>
            <a:off x="6319599" y="3806666"/>
            <a:ext cx="3820001" cy="1066205"/>
          </a:xfrm>
          <a:prstGeom prst="rect">
            <a:avLst/>
          </a:prstGeom>
          <a:noFill/>
          <a:ln/>
        </p:spPr>
        <p:txBody>
          <a:bodyPr wrap="square" rtlCol="0" anchor="t"/>
          <a:lstStyle/>
          <a:p>
            <a:pPr marL="0" indent="0">
              <a:lnSpc>
                <a:spcPts val="2799"/>
              </a:lnSpc>
              <a:buNone/>
            </a:pPr>
            <a:r>
              <a:rPr lang="en-US" kern="0" spc="-35" dirty="0">
                <a:solidFill>
                  <a:srgbClr val="2B2E3C"/>
                </a:solidFill>
                <a:latin typeface="Goudy Old Style" panose="02020502050305020303" pitchFamily="18" charset="0"/>
                <a:ea typeface="Open Sans" pitchFamily="34" charset="-122"/>
                <a:cs typeface="Open Sans" pitchFamily="34" charset="-120"/>
              </a:rPr>
              <a:t>Challenging prejudiced attitudes and practices to create a level playing field for all genders.</a:t>
            </a:r>
            <a:endParaRPr lang="en-US" dirty="0">
              <a:latin typeface="Goudy Old Style" panose="02020502050305020303" pitchFamily="18" charset="0"/>
            </a:endParaRPr>
          </a:p>
        </p:txBody>
      </p:sp>
      <p:sp>
        <p:nvSpPr>
          <p:cNvPr id="14" name="Shape 11"/>
          <p:cNvSpPr/>
          <p:nvPr/>
        </p:nvSpPr>
        <p:spPr>
          <a:xfrm>
            <a:off x="833199" y="5268635"/>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15" name="Text 12"/>
          <p:cNvSpPr/>
          <p:nvPr/>
        </p:nvSpPr>
        <p:spPr>
          <a:xfrm>
            <a:off x="990005" y="5310307"/>
            <a:ext cx="186214" cy="416481"/>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3</a:t>
            </a:r>
            <a:endParaRPr lang="en-US" sz="2624" dirty="0"/>
          </a:p>
        </p:txBody>
      </p:sp>
      <p:sp>
        <p:nvSpPr>
          <p:cNvPr id="16" name="Text 13"/>
          <p:cNvSpPr/>
          <p:nvPr/>
        </p:nvSpPr>
        <p:spPr>
          <a:xfrm>
            <a:off x="1555313" y="5344954"/>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Empowering Policies</a:t>
            </a:r>
            <a:endParaRPr lang="en-US" sz="2187" dirty="0"/>
          </a:p>
        </p:txBody>
      </p:sp>
      <p:sp>
        <p:nvSpPr>
          <p:cNvPr id="17" name="Text 14"/>
          <p:cNvSpPr/>
          <p:nvPr/>
        </p:nvSpPr>
        <p:spPr>
          <a:xfrm>
            <a:off x="1555313" y="5825371"/>
            <a:ext cx="8584287" cy="355402"/>
          </a:xfrm>
          <a:prstGeom prst="rect">
            <a:avLst/>
          </a:prstGeom>
          <a:noFill/>
          <a:ln/>
        </p:spPr>
        <p:txBody>
          <a:bodyPr wrap="none" rtlCol="0" anchor="t"/>
          <a:lstStyle/>
          <a:p>
            <a:pPr marL="0" indent="0">
              <a:lnSpc>
                <a:spcPts val="2799"/>
              </a:lnSpc>
              <a:buNone/>
            </a:pPr>
            <a:r>
              <a:rPr lang="en-US" kern="0" spc="-35" dirty="0">
                <a:solidFill>
                  <a:srgbClr val="2B2E3C"/>
                </a:solidFill>
                <a:latin typeface="Goudy Old Style" panose="02020502050305020303" pitchFamily="18" charset="0"/>
                <a:ea typeface="Open Sans" pitchFamily="34" charset="-122"/>
                <a:cs typeface="Open Sans" pitchFamily="34" charset="-120"/>
              </a:rPr>
              <a:t>Implementing policies that support gender equality and protect women's rights.</a:t>
            </a:r>
            <a:endParaRPr lang="en-US" dirty="0">
              <a:latin typeface="Goudy Old Style" panose="02020502050305020303" pitchFamily="18" charset="0"/>
            </a:endParaRPr>
          </a:p>
        </p:txBody>
      </p:sp>
      <p:pic>
        <p:nvPicPr>
          <p:cNvPr id="19" name="Picture 18">
            <a:extLst>
              <a:ext uri="{FF2B5EF4-FFF2-40B4-BE49-F238E27FC236}">
                <a16:creationId xmlns:a16="http://schemas.microsoft.com/office/drawing/2014/main" id="{C0805ADB-0991-B07F-536A-48DF7BF89D5C}"/>
              </a:ext>
            </a:extLst>
          </p:cNvPr>
          <p:cNvPicPr>
            <a:picLocks noChangeAspect="1"/>
          </p:cNvPicPr>
          <p:nvPr/>
        </p:nvPicPr>
        <p:blipFill>
          <a:blip r:embed="rId3"/>
          <a:stretch>
            <a:fillRect/>
          </a:stretch>
        </p:blipFill>
        <p:spPr>
          <a:xfrm>
            <a:off x="10139600" y="814021"/>
            <a:ext cx="3912127" cy="6601558"/>
          </a:xfrm>
          <a:prstGeom prst="roundRect">
            <a:avLst/>
          </a:prstGeom>
          <a:ln w="88900" cap="sq">
            <a:solidFill>
              <a:srgbClr val="FFFFFF"/>
            </a:solidFill>
            <a:miter lim="800000"/>
          </a:ln>
          <a:effectLst>
            <a:outerShdw blurRad="50800" dist="38100" dir="8100000" algn="t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chemeClr val="accent2">
              <a:lumMod val="20000"/>
              <a:lumOff val="80000"/>
            </a:schemeClr>
          </a:solidFill>
          <a:ln/>
        </p:spPr>
        <p:style>
          <a:lnRef idx="2">
            <a:schemeClr val="dk1"/>
          </a:lnRef>
          <a:fillRef idx="1">
            <a:schemeClr val="lt1"/>
          </a:fillRef>
          <a:effectRef idx="0">
            <a:schemeClr val="dk1"/>
          </a:effectRef>
          <a:fontRef idx="minor">
            <a:schemeClr val="dk1"/>
          </a:fontRef>
        </p:style>
      </p:sp>
      <p:sp>
        <p:nvSpPr>
          <p:cNvPr id="5" name="Text 2"/>
          <p:cNvSpPr/>
          <p:nvPr/>
        </p:nvSpPr>
        <p:spPr>
          <a:xfrm>
            <a:off x="4490799" y="1103114"/>
            <a:ext cx="5554980" cy="694373"/>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nchor="t"/>
          <a:lstStyle/>
          <a:p>
            <a:pPr marL="0" indent="0">
              <a:lnSpc>
                <a:spcPts val="5468"/>
              </a:lnSpc>
              <a:buNone/>
            </a:pPr>
            <a:r>
              <a:rPr lang="en-US" sz="4374" b="1" kern="0" spc="-131" dirty="0">
                <a:solidFill>
                  <a:srgbClr val="2C3F42"/>
                </a:solidFill>
                <a:latin typeface="Colonna MT" pitchFamily="82" charset="0"/>
                <a:ea typeface="Bitter" pitchFamily="34" charset="-122"/>
                <a:cs typeface="Bitter" pitchFamily="34" charset="-120"/>
              </a:rPr>
              <a:t>Women's Rights</a:t>
            </a:r>
            <a:endParaRPr lang="en-US" sz="4374" b="1" dirty="0">
              <a:latin typeface="Colonna MT" pitchFamily="82" charset="0"/>
            </a:endParaRPr>
          </a:p>
        </p:txBody>
      </p:sp>
      <p:sp>
        <p:nvSpPr>
          <p:cNvPr id="6" name="Shape 3"/>
          <p:cNvSpPr/>
          <p:nvPr/>
        </p:nvSpPr>
        <p:spPr>
          <a:xfrm>
            <a:off x="4801910" y="2130743"/>
            <a:ext cx="44410" cy="4995624"/>
          </a:xfrm>
          <a:prstGeom prst="roundRect">
            <a:avLst>
              <a:gd name="adj" fmla="val 225151"/>
            </a:avLst>
          </a:prstGeom>
          <a:ln/>
        </p:spPr>
        <p:style>
          <a:lnRef idx="1">
            <a:schemeClr val="accent2"/>
          </a:lnRef>
          <a:fillRef idx="2">
            <a:schemeClr val="accent2"/>
          </a:fillRef>
          <a:effectRef idx="1">
            <a:schemeClr val="accent2"/>
          </a:effectRef>
          <a:fontRef idx="minor">
            <a:schemeClr val="dk1"/>
          </a:fontRef>
        </p:style>
      </p:sp>
      <p:sp>
        <p:nvSpPr>
          <p:cNvPr id="7" name="Shape 4"/>
          <p:cNvSpPr/>
          <p:nvPr/>
        </p:nvSpPr>
        <p:spPr>
          <a:xfrm>
            <a:off x="5074027" y="2532043"/>
            <a:ext cx="777597" cy="44410"/>
          </a:xfrm>
          <a:prstGeom prst="roundRect">
            <a:avLst>
              <a:gd name="adj" fmla="val 225151"/>
            </a:avLst>
          </a:prstGeom>
          <a:ln/>
        </p:spPr>
        <p:style>
          <a:lnRef idx="1">
            <a:schemeClr val="accent2"/>
          </a:lnRef>
          <a:fillRef idx="2">
            <a:schemeClr val="accent2"/>
          </a:fillRef>
          <a:effectRef idx="1">
            <a:schemeClr val="accent2"/>
          </a:effectRef>
          <a:fontRef idx="minor">
            <a:schemeClr val="dk1"/>
          </a:fontRef>
        </p:style>
      </p:sp>
      <p:sp>
        <p:nvSpPr>
          <p:cNvPr id="8" name="Shape 5"/>
          <p:cNvSpPr/>
          <p:nvPr/>
        </p:nvSpPr>
        <p:spPr>
          <a:xfrm>
            <a:off x="4574084" y="2304336"/>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9" name="Text 6"/>
          <p:cNvSpPr/>
          <p:nvPr/>
        </p:nvSpPr>
        <p:spPr>
          <a:xfrm>
            <a:off x="4757083" y="2346008"/>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10" name="Text 7"/>
          <p:cNvSpPr/>
          <p:nvPr/>
        </p:nvSpPr>
        <p:spPr>
          <a:xfrm>
            <a:off x="6046113" y="2352913"/>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Historical Struggles</a:t>
            </a:r>
            <a:endParaRPr lang="en-US" sz="2187" dirty="0"/>
          </a:p>
        </p:txBody>
      </p:sp>
      <p:sp>
        <p:nvSpPr>
          <p:cNvPr id="11" name="Text 8"/>
          <p:cNvSpPr/>
          <p:nvPr/>
        </p:nvSpPr>
        <p:spPr>
          <a:xfrm>
            <a:off x="6046113" y="2833330"/>
            <a:ext cx="7751088" cy="355402"/>
          </a:xfrm>
          <a:prstGeom prst="rect">
            <a:avLst/>
          </a:prstGeom>
          <a:noFill/>
          <a:ln/>
        </p:spPr>
        <p:txBody>
          <a:bodyPr wrap="none" rtlCol="0" anchor="t"/>
          <a:lstStyle/>
          <a:p>
            <a:pPr marL="0" indent="0" algn="l">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Women's long fight for basic rights, suffrage, and legal recognition.</a:t>
            </a:r>
            <a:endParaRPr lang="en-US" sz="2000" dirty="0">
              <a:latin typeface="Goudy Old Style" panose="02020502050305020303" pitchFamily="18" charset="0"/>
            </a:endParaRPr>
          </a:p>
        </p:txBody>
      </p:sp>
      <p:sp>
        <p:nvSpPr>
          <p:cNvPr id="12" name="Shape 9"/>
          <p:cNvSpPr/>
          <p:nvPr/>
        </p:nvSpPr>
        <p:spPr>
          <a:xfrm>
            <a:off x="5074027" y="4034373"/>
            <a:ext cx="777597" cy="44410"/>
          </a:xfrm>
          <a:prstGeom prst="roundRect">
            <a:avLst>
              <a:gd name="adj" fmla="val 225151"/>
            </a:avLst>
          </a:prstGeom>
          <a:ln/>
        </p:spPr>
        <p:style>
          <a:lnRef idx="1">
            <a:schemeClr val="accent2"/>
          </a:lnRef>
          <a:fillRef idx="2">
            <a:schemeClr val="accent2"/>
          </a:fillRef>
          <a:effectRef idx="1">
            <a:schemeClr val="accent2"/>
          </a:effectRef>
          <a:fontRef idx="minor">
            <a:schemeClr val="dk1"/>
          </a:fontRef>
        </p:style>
      </p:sp>
      <p:sp>
        <p:nvSpPr>
          <p:cNvPr id="13" name="Shape 10"/>
          <p:cNvSpPr/>
          <p:nvPr/>
        </p:nvSpPr>
        <p:spPr>
          <a:xfrm>
            <a:off x="4574084" y="3806666"/>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14" name="Text 11"/>
          <p:cNvSpPr/>
          <p:nvPr/>
        </p:nvSpPr>
        <p:spPr>
          <a:xfrm>
            <a:off x="4734580" y="3848338"/>
            <a:ext cx="178951"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5" name="Text 12"/>
          <p:cNvSpPr/>
          <p:nvPr/>
        </p:nvSpPr>
        <p:spPr>
          <a:xfrm>
            <a:off x="6046113" y="3855244"/>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Legal Reforms</a:t>
            </a:r>
            <a:endParaRPr lang="en-US" sz="2187" dirty="0"/>
          </a:p>
        </p:txBody>
      </p:sp>
      <p:sp>
        <p:nvSpPr>
          <p:cNvPr id="16" name="Text 13"/>
          <p:cNvSpPr/>
          <p:nvPr/>
        </p:nvSpPr>
        <p:spPr>
          <a:xfrm>
            <a:off x="6046113" y="4335661"/>
            <a:ext cx="7751088" cy="710803"/>
          </a:xfrm>
          <a:prstGeom prst="rect">
            <a:avLst/>
          </a:prstGeom>
          <a:noFill/>
          <a:ln/>
        </p:spPr>
        <p:txBody>
          <a:bodyPr wrap="square" rtlCol="0" anchor="t"/>
          <a:lstStyle/>
          <a:p>
            <a:pPr marL="0" indent="0" algn="l">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Progressive changes in laws to protect women's rights and promote gender equality.</a:t>
            </a:r>
            <a:endParaRPr lang="en-US" sz="2000" dirty="0">
              <a:latin typeface="Goudy Old Style" panose="02020502050305020303" pitchFamily="18" charset="0"/>
            </a:endParaRPr>
          </a:p>
        </p:txBody>
      </p:sp>
      <p:sp>
        <p:nvSpPr>
          <p:cNvPr id="17" name="Shape 14"/>
          <p:cNvSpPr/>
          <p:nvPr/>
        </p:nvSpPr>
        <p:spPr>
          <a:xfrm>
            <a:off x="5074027" y="5892105"/>
            <a:ext cx="777597" cy="44410"/>
          </a:xfrm>
          <a:prstGeom prst="roundRect">
            <a:avLst>
              <a:gd name="adj" fmla="val 225151"/>
            </a:avLst>
          </a:prstGeom>
          <a:ln/>
        </p:spPr>
        <p:style>
          <a:lnRef idx="1">
            <a:schemeClr val="accent2"/>
          </a:lnRef>
          <a:fillRef idx="2">
            <a:schemeClr val="accent2"/>
          </a:fillRef>
          <a:effectRef idx="1">
            <a:schemeClr val="accent2"/>
          </a:effectRef>
          <a:fontRef idx="minor">
            <a:schemeClr val="dk1"/>
          </a:fontRef>
        </p:style>
      </p:sp>
      <p:sp>
        <p:nvSpPr>
          <p:cNvPr id="18" name="Shape 15"/>
          <p:cNvSpPr/>
          <p:nvPr/>
        </p:nvSpPr>
        <p:spPr>
          <a:xfrm>
            <a:off x="4574084" y="5664398"/>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19" name="Text 16"/>
          <p:cNvSpPr/>
          <p:nvPr/>
        </p:nvSpPr>
        <p:spPr>
          <a:xfrm>
            <a:off x="4730889" y="5706070"/>
            <a:ext cx="186214"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3</a:t>
            </a:r>
            <a:endParaRPr lang="en-US" sz="2624" dirty="0"/>
          </a:p>
        </p:txBody>
      </p:sp>
      <p:sp>
        <p:nvSpPr>
          <p:cNvPr id="20" name="Text 17"/>
          <p:cNvSpPr/>
          <p:nvPr/>
        </p:nvSpPr>
        <p:spPr>
          <a:xfrm>
            <a:off x="6046113" y="5712976"/>
            <a:ext cx="2777490" cy="347186"/>
          </a:xfrm>
          <a:prstGeom prst="rect">
            <a:avLst/>
          </a:prstGeom>
          <a:noFill/>
          <a:ln/>
        </p:spPr>
        <p:txBody>
          <a:bodyPr wrap="none" rtlCol="0" anchor="t"/>
          <a:lstStyle/>
          <a:p>
            <a:pPr marL="0" indent="0" algn="l">
              <a:lnSpc>
                <a:spcPts val="2734"/>
              </a:lnSpc>
              <a:buNone/>
            </a:pPr>
            <a:r>
              <a:rPr lang="en-US" sz="2187" kern="0" spc="-66" dirty="0">
                <a:solidFill>
                  <a:srgbClr val="2B2E3C"/>
                </a:solidFill>
                <a:latin typeface="Bitter" pitchFamily="34" charset="0"/>
                <a:ea typeface="Bitter" pitchFamily="34" charset="-122"/>
                <a:cs typeface="Bitter" pitchFamily="34" charset="-120"/>
              </a:rPr>
              <a:t>Ongoing Advocacy</a:t>
            </a:r>
            <a:endParaRPr lang="en-US" sz="2187" dirty="0"/>
          </a:p>
        </p:txBody>
      </p:sp>
      <p:sp>
        <p:nvSpPr>
          <p:cNvPr id="21" name="Text 18"/>
          <p:cNvSpPr/>
          <p:nvPr/>
        </p:nvSpPr>
        <p:spPr>
          <a:xfrm>
            <a:off x="6046113" y="6193393"/>
            <a:ext cx="7751088" cy="710803"/>
          </a:xfrm>
          <a:prstGeom prst="rect">
            <a:avLst/>
          </a:prstGeom>
          <a:noFill/>
          <a:ln/>
        </p:spPr>
        <p:txBody>
          <a:bodyPr wrap="square" rtlCol="0" anchor="t"/>
          <a:lstStyle/>
          <a:p>
            <a:pPr marL="0" indent="0" algn="l">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Current movements and organizations advocating for women's rights and equality.</a:t>
            </a:r>
            <a:endParaRPr lang="en-US" sz="2000" dirty="0">
              <a:latin typeface="Goudy Old Style" panose="02020502050305020303" pitchFamily="18" charset="0"/>
            </a:endParaRPr>
          </a:p>
        </p:txBody>
      </p:sp>
      <p:pic>
        <p:nvPicPr>
          <p:cNvPr id="23" name="Picture 22">
            <a:extLst>
              <a:ext uri="{FF2B5EF4-FFF2-40B4-BE49-F238E27FC236}">
                <a16:creationId xmlns:a16="http://schemas.microsoft.com/office/drawing/2014/main" id="{F69F8231-AABB-B991-C4DC-479150AD9DAF}"/>
              </a:ext>
            </a:extLst>
          </p:cNvPr>
          <p:cNvPicPr>
            <a:picLocks noChangeAspect="1"/>
          </p:cNvPicPr>
          <p:nvPr/>
        </p:nvPicPr>
        <p:blipFill>
          <a:blip r:embed="rId3"/>
          <a:stretch>
            <a:fillRect/>
          </a:stretch>
        </p:blipFill>
        <p:spPr>
          <a:xfrm>
            <a:off x="187913" y="1013619"/>
            <a:ext cx="4114974" cy="6502400"/>
          </a:xfrm>
          <a:prstGeom prst="roundRect">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649248" y="2264376"/>
            <a:ext cx="5554980" cy="694373"/>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nchor="t"/>
          <a:lstStyle/>
          <a:p>
            <a:pPr marL="0" indent="0">
              <a:lnSpc>
                <a:spcPts val="5468"/>
              </a:lnSpc>
              <a:buNone/>
            </a:pPr>
            <a:r>
              <a:rPr lang="en-US" sz="4374" kern="0" spc="-131" dirty="0">
                <a:solidFill>
                  <a:srgbClr val="2C3F42"/>
                </a:solidFill>
                <a:latin typeface="Goudy Old Style" panose="02020502050305020303" pitchFamily="18" charset="0"/>
                <a:ea typeface="Bitter" pitchFamily="34" charset="-122"/>
                <a:cs typeface="Bitter" pitchFamily="34" charset="-120"/>
              </a:rPr>
              <a:t>Women in Leadership</a:t>
            </a:r>
            <a:endParaRPr lang="en-US" sz="4374" dirty="0">
              <a:latin typeface="Goudy Old Style" panose="02020502050305020303" pitchFamily="18" charset="0"/>
            </a:endParaRPr>
          </a:p>
        </p:txBody>
      </p:sp>
      <p:sp>
        <p:nvSpPr>
          <p:cNvPr id="5" name="Text 3"/>
          <p:cNvSpPr/>
          <p:nvPr/>
        </p:nvSpPr>
        <p:spPr>
          <a:xfrm>
            <a:off x="690948" y="3327820"/>
            <a:ext cx="2777490" cy="347186"/>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Breaking Barriers</a:t>
            </a:r>
            <a:endParaRPr lang="en-US" sz="2187" dirty="0"/>
          </a:p>
        </p:txBody>
      </p:sp>
      <p:sp>
        <p:nvSpPr>
          <p:cNvPr id="6" name="Text 4"/>
          <p:cNvSpPr/>
          <p:nvPr/>
        </p:nvSpPr>
        <p:spPr>
          <a:xfrm>
            <a:off x="865686" y="4204647"/>
            <a:ext cx="2856978" cy="1246584"/>
          </a:xfrm>
          <a:prstGeom prst="rect">
            <a:avLst/>
          </a:prstGeom>
          <a:noFill/>
          <a:ln/>
        </p:spPr>
        <p:txBody>
          <a:bodyPr wrap="square" rtlCol="0" anchor="t"/>
          <a:lstStyle/>
          <a:p>
            <a:pPr marL="0" indent="0">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Women overcoming stereotypes to take on leadership roles.</a:t>
            </a:r>
            <a:endParaRPr lang="en-US" sz="2000" dirty="0">
              <a:latin typeface="Goudy Old Style" panose="02020502050305020303" pitchFamily="18" charset="0"/>
            </a:endParaRPr>
          </a:p>
        </p:txBody>
      </p:sp>
      <p:sp>
        <p:nvSpPr>
          <p:cNvPr id="7" name="Text 5"/>
          <p:cNvSpPr/>
          <p:nvPr/>
        </p:nvSpPr>
        <p:spPr>
          <a:xfrm>
            <a:off x="3848849" y="3327820"/>
            <a:ext cx="2777490" cy="347186"/>
          </a:xfrm>
          <a:prstGeom prst="rect">
            <a:avLst/>
          </a:prstGeom>
          <a:ln/>
        </p:spPr>
        <p:style>
          <a:lnRef idx="1">
            <a:schemeClr val="accent5"/>
          </a:lnRef>
          <a:fillRef idx="2">
            <a:schemeClr val="accent5"/>
          </a:fillRef>
          <a:effectRef idx="1">
            <a:schemeClr val="accent5"/>
          </a:effectRef>
          <a:fontRef idx="minor">
            <a:schemeClr val="dk1"/>
          </a:fontRef>
        </p:style>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Inspiring Change</a:t>
            </a:r>
            <a:endParaRPr lang="en-US" sz="2187" dirty="0"/>
          </a:p>
        </p:txBody>
      </p:sp>
      <p:sp>
        <p:nvSpPr>
          <p:cNvPr id="8" name="Text 6"/>
          <p:cNvSpPr/>
          <p:nvPr/>
        </p:nvSpPr>
        <p:spPr>
          <a:xfrm>
            <a:off x="3659420" y="4156920"/>
            <a:ext cx="2719321" cy="1426195"/>
          </a:xfrm>
          <a:prstGeom prst="rect">
            <a:avLst/>
          </a:prstGeom>
          <a:noFill/>
          <a:ln/>
        </p:spPr>
        <p:txBody>
          <a:bodyPr wrap="square" rtlCol="0" anchor="t"/>
          <a:lstStyle/>
          <a:p>
            <a:pPr marL="0" indent="0">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Role models who inspire and pave the way for future female leaders.</a:t>
            </a:r>
            <a:endParaRPr lang="en-US" sz="2000" dirty="0">
              <a:latin typeface="Goudy Old Style" panose="02020502050305020303" pitchFamily="18" charset="0"/>
            </a:endParaRPr>
          </a:p>
        </p:txBody>
      </p:sp>
      <p:sp>
        <p:nvSpPr>
          <p:cNvPr id="9" name="Text 7"/>
          <p:cNvSpPr/>
          <p:nvPr/>
        </p:nvSpPr>
        <p:spPr>
          <a:xfrm>
            <a:off x="7006750" y="3318134"/>
            <a:ext cx="2777490" cy="347186"/>
          </a:xfrm>
          <a:prstGeom prst="rect">
            <a:avLst/>
          </a:prstGeom>
          <a:ln/>
        </p:spPr>
        <p:style>
          <a:lnRef idx="1">
            <a:schemeClr val="accent3"/>
          </a:lnRef>
          <a:fillRef idx="2">
            <a:schemeClr val="accent3"/>
          </a:fillRef>
          <a:effectRef idx="1">
            <a:schemeClr val="accent3"/>
          </a:effectRef>
          <a:fontRef idx="minor">
            <a:schemeClr val="dk1"/>
          </a:fontRef>
        </p:style>
        <p:txBody>
          <a:bodyPr wrap="none" rtlCol="0" anchor="t"/>
          <a:lstStyle/>
          <a:p>
            <a:pPr marL="0" indent="0">
              <a:lnSpc>
                <a:spcPts val="2734"/>
              </a:lnSpc>
              <a:buNone/>
            </a:pPr>
            <a:r>
              <a:rPr lang="en-US" sz="2187" kern="0" spc="-66" dirty="0">
                <a:solidFill>
                  <a:srgbClr val="2C3F42"/>
                </a:solidFill>
                <a:latin typeface="Bitter" pitchFamily="34" charset="0"/>
                <a:ea typeface="Bitter" pitchFamily="34" charset="-122"/>
                <a:cs typeface="Bitter" pitchFamily="34" charset="-120"/>
              </a:rPr>
              <a:t>Creating Impact</a:t>
            </a:r>
            <a:endParaRPr lang="en-US" sz="2187" dirty="0"/>
          </a:p>
        </p:txBody>
      </p:sp>
      <p:sp>
        <p:nvSpPr>
          <p:cNvPr id="10" name="Text 8"/>
          <p:cNvSpPr/>
          <p:nvPr/>
        </p:nvSpPr>
        <p:spPr>
          <a:xfrm>
            <a:off x="6817321" y="4031178"/>
            <a:ext cx="3156347" cy="1066205"/>
          </a:xfrm>
          <a:prstGeom prst="rect">
            <a:avLst/>
          </a:prstGeom>
          <a:noFill/>
          <a:ln/>
        </p:spPr>
        <p:txBody>
          <a:bodyPr wrap="square" rtlCol="0" anchor="t"/>
          <a:lstStyle/>
          <a:p>
            <a:pPr marL="0" indent="0">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Contributions of women leaders in various fields, from politics to business.</a:t>
            </a:r>
            <a:endParaRPr lang="en-US" sz="2000" dirty="0">
              <a:latin typeface="Goudy Old Style" panose="02020502050305020303" pitchFamily="18" charset="0"/>
            </a:endParaRPr>
          </a:p>
        </p:txBody>
      </p:sp>
      <p:pic>
        <p:nvPicPr>
          <p:cNvPr id="12" name="Picture 11">
            <a:extLst>
              <a:ext uri="{FF2B5EF4-FFF2-40B4-BE49-F238E27FC236}">
                <a16:creationId xmlns:a16="http://schemas.microsoft.com/office/drawing/2014/main" id="{EFE1E9E3-3274-8007-1366-BCB84C8FF7A3}"/>
              </a:ext>
            </a:extLst>
          </p:cNvPr>
          <p:cNvPicPr>
            <a:picLocks noChangeAspect="1"/>
          </p:cNvPicPr>
          <p:nvPr/>
        </p:nvPicPr>
        <p:blipFill>
          <a:blip r:embed="rId3"/>
          <a:stretch>
            <a:fillRect/>
          </a:stretch>
        </p:blipFill>
        <p:spPr>
          <a:xfrm>
            <a:off x="10222819" y="2018361"/>
            <a:ext cx="3969001" cy="54387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8F0">
              <a:alpha val="85000"/>
            </a:srgbClr>
          </a:solidFill>
          <a:ln/>
        </p:spPr>
      </p:sp>
      <p:sp>
        <p:nvSpPr>
          <p:cNvPr id="6" name="Text 3"/>
          <p:cNvSpPr/>
          <p:nvPr/>
        </p:nvSpPr>
        <p:spPr>
          <a:xfrm>
            <a:off x="2037993" y="2420183"/>
            <a:ext cx="6106954" cy="694373"/>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Women in the Workforce</a:t>
            </a:r>
            <a:endParaRPr lang="en-US" sz="4374" dirty="0"/>
          </a:p>
        </p:txBody>
      </p:sp>
      <p:sp>
        <p:nvSpPr>
          <p:cNvPr id="7" name="Shape 4"/>
          <p:cNvSpPr/>
          <p:nvPr/>
        </p:nvSpPr>
        <p:spPr>
          <a:xfrm>
            <a:off x="2037993" y="3447812"/>
            <a:ext cx="3370064" cy="2361605"/>
          </a:xfrm>
          <a:prstGeom prst="roundRect">
            <a:avLst>
              <a:gd name="adj" fmla="val 4234"/>
            </a:avLst>
          </a:prstGeom>
          <a:ln/>
        </p:spPr>
        <p:style>
          <a:lnRef idx="1">
            <a:schemeClr val="accent5"/>
          </a:lnRef>
          <a:fillRef idx="2">
            <a:schemeClr val="accent5"/>
          </a:fillRef>
          <a:effectRef idx="1">
            <a:schemeClr val="accent5"/>
          </a:effectRef>
          <a:fontRef idx="minor">
            <a:schemeClr val="dk1"/>
          </a:fontRef>
        </p:style>
      </p:sp>
      <p:sp>
        <p:nvSpPr>
          <p:cNvPr id="8" name="Text 5"/>
          <p:cNvSpPr/>
          <p:nvPr/>
        </p:nvSpPr>
        <p:spPr>
          <a:xfrm>
            <a:off x="2267783" y="367760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Workplace Challenges</a:t>
            </a:r>
            <a:endParaRPr lang="en-US" sz="2187" dirty="0"/>
          </a:p>
        </p:txBody>
      </p:sp>
      <p:sp>
        <p:nvSpPr>
          <p:cNvPr id="9" name="Text 6"/>
          <p:cNvSpPr/>
          <p:nvPr/>
        </p:nvSpPr>
        <p:spPr>
          <a:xfrm>
            <a:off x="2267783" y="4158020"/>
            <a:ext cx="2910483" cy="1421606"/>
          </a:xfrm>
          <a:prstGeom prst="rect">
            <a:avLst/>
          </a:prstGeom>
          <a:ln/>
        </p:spPr>
        <p:style>
          <a:lnRef idx="1">
            <a:schemeClr val="accent5"/>
          </a:lnRef>
          <a:fillRef idx="2">
            <a:schemeClr val="accent5"/>
          </a:fillRef>
          <a:effectRef idx="1">
            <a:schemeClr val="accent5"/>
          </a:effectRef>
          <a:fontRef idx="minor">
            <a:schemeClr val="dk1"/>
          </a:fontRef>
        </p:style>
        <p:txBody>
          <a:bodyPr wrap="square" rtlCol="0" anchor="t"/>
          <a:lstStyle/>
          <a:p>
            <a:pPr marL="0" indent="0">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Addressing issues such as unequal pay, career advancement, and work-life balance.</a:t>
            </a:r>
            <a:endParaRPr lang="en-US" sz="2000" dirty="0">
              <a:latin typeface="Goudy Old Style" panose="02020502050305020303" pitchFamily="18" charset="0"/>
            </a:endParaRPr>
          </a:p>
        </p:txBody>
      </p:sp>
      <p:sp>
        <p:nvSpPr>
          <p:cNvPr id="10" name="Shape 7"/>
          <p:cNvSpPr/>
          <p:nvPr/>
        </p:nvSpPr>
        <p:spPr>
          <a:xfrm>
            <a:off x="5630228" y="3447812"/>
            <a:ext cx="3370064" cy="2361605"/>
          </a:xfrm>
          <a:prstGeom prst="roundRect">
            <a:avLst>
              <a:gd name="adj" fmla="val 4234"/>
            </a:avLst>
          </a:prstGeom>
          <a:ln/>
        </p:spPr>
        <p:style>
          <a:lnRef idx="1">
            <a:schemeClr val="accent6"/>
          </a:lnRef>
          <a:fillRef idx="2">
            <a:schemeClr val="accent6"/>
          </a:fillRef>
          <a:effectRef idx="1">
            <a:schemeClr val="accent6"/>
          </a:effectRef>
          <a:fontRef idx="minor">
            <a:schemeClr val="dk1"/>
          </a:fontRef>
        </p:style>
      </p:sp>
      <p:sp>
        <p:nvSpPr>
          <p:cNvPr id="11" name="Text 8"/>
          <p:cNvSpPr/>
          <p:nvPr/>
        </p:nvSpPr>
        <p:spPr>
          <a:xfrm>
            <a:off x="5860018" y="367760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Skills Development</a:t>
            </a:r>
            <a:endParaRPr lang="en-US" sz="2187" dirty="0"/>
          </a:p>
        </p:txBody>
      </p:sp>
      <p:sp>
        <p:nvSpPr>
          <p:cNvPr id="12" name="Text 9"/>
          <p:cNvSpPr/>
          <p:nvPr/>
        </p:nvSpPr>
        <p:spPr>
          <a:xfrm>
            <a:off x="5860018" y="4158020"/>
            <a:ext cx="2910483" cy="1066205"/>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nchor="t"/>
          <a:lstStyle/>
          <a:p>
            <a:pPr marL="0" indent="0">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Investing in training and mentorship for women to thrive in their careers.</a:t>
            </a:r>
            <a:endParaRPr lang="en-US" sz="2000" dirty="0">
              <a:latin typeface="Goudy Old Style" panose="02020502050305020303" pitchFamily="18" charset="0"/>
            </a:endParaRPr>
          </a:p>
        </p:txBody>
      </p:sp>
      <p:sp>
        <p:nvSpPr>
          <p:cNvPr id="13" name="Shape 10"/>
          <p:cNvSpPr/>
          <p:nvPr/>
        </p:nvSpPr>
        <p:spPr>
          <a:xfrm>
            <a:off x="9222462" y="3447812"/>
            <a:ext cx="3370064" cy="2361605"/>
          </a:xfrm>
          <a:prstGeom prst="roundRect">
            <a:avLst>
              <a:gd name="adj" fmla="val 4234"/>
            </a:avLst>
          </a:prstGeom>
          <a:ln/>
        </p:spPr>
        <p:style>
          <a:lnRef idx="1">
            <a:schemeClr val="accent2"/>
          </a:lnRef>
          <a:fillRef idx="2">
            <a:schemeClr val="accent2"/>
          </a:fillRef>
          <a:effectRef idx="1">
            <a:schemeClr val="accent2"/>
          </a:effectRef>
          <a:fontRef idx="minor">
            <a:schemeClr val="dk1"/>
          </a:fontRef>
        </p:style>
      </p:sp>
      <p:sp>
        <p:nvSpPr>
          <p:cNvPr id="14" name="Text 11"/>
          <p:cNvSpPr/>
          <p:nvPr/>
        </p:nvSpPr>
        <p:spPr>
          <a:xfrm>
            <a:off x="9452253" y="3677603"/>
            <a:ext cx="2777490" cy="347186"/>
          </a:xfrm>
          <a:prstGeom prst="rect">
            <a:avLst/>
          </a:prstGeom>
          <a:noFill/>
          <a:ln/>
        </p:spPr>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Support Networks</a:t>
            </a:r>
            <a:endParaRPr lang="en-US" sz="2187" dirty="0"/>
          </a:p>
        </p:txBody>
      </p:sp>
      <p:sp>
        <p:nvSpPr>
          <p:cNvPr id="15" name="Text 12"/>
          <p:cNvSpPr/>
          <p:nvPr/>
        </p:nvSpPr>
        <p:spPr>
          <a:xfrm>
            <a:off x="9452253" y="4158020"/>
            <a:ext cx="2910483" cy="1421606"/>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nchor="t"/>
          <a:lstStyle/>
          <a:p>
            <a:pPr marL="0" indent="0">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Creating communities and resources to foster professional growth and success.</a:t>
            </a:r>
            <a:endParaRPr lang="en-US" sz="2000" dirty="0">
              <a:latin typeface="Goudy Old Style" panose="0202050205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291715"/>
            <a:ext cx="5554980" cy="694373"/>
          </a:xfrm>
          <a:prstGeom prst="rect">
            <a:avLst/>
          </a:prstGeom>
          <a:solidFill>
            <a:schemeClr val="accent2">
              <a:lumMod val="40000"/>
              <a:lumOff val="60000"/>
            </a:schemeClr>
          </a:solid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Women's Health</a:t>
            </a:r>
            <a:endParaRPr lang="en-US" sz="4374" dirty="0"/>
          </a:p>
        </p:txBody>
      </p:sp>
      <p:sp>
        <p:nvSpPr>
          <p:cNvPr id="5" name="Shape 3"/>
          <p:cNvSpPr/>
          <p:nvPr/>
        </p:nvSpPr>
        <p:spPr>
          <a:xfrm>
            <a:off x="2037993" y="3604022"/>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6" name="Text 4"/>
          <p:cNvSpPr/>
          <p:nvPr/>
        </p:nvSpPr>
        <p:spPr>
          <a:xfrm>
            <a:off x="2220992" y="3645694"/>
            <a:ext cx="133945"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1</a:t>
            </a:r>
            <a:endParaRPr lang="en-US" sz="2624" dirty="0"/>
          </a:p>
        </p:txBody>
      </p:sp>
      <p:sp>
        <p:nvSpPr>
          <p:cNvPr id="7" name="Text 5"/>
          <p:cNvSpPr/>
          <p:nvPr/>
        </p:nvSpPr>
        <p:spPr>
          <a:xfrm>
            <a:off x="2760107" y="3680341"/>
            <a:ext cx="2647950" cy="347186"/>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Reproductive Rights</a:t>
            </a:r>
            <a:endParaRPr lang="en-US" sz="2187" dirty="0"/>
          </a:p>
        </p:txBody>
      </p:sp>
      <p:sp>
        <p:nvSpPr>
          <p:cNvPr id="8" name="Text 6"/>
          <p:cNvSpPr/>
          <p:nvPr/>
        </p:nvSpPr>
        <p:spPr>
          <a:xfrm>
            <a:off x="2760107" y="4179073"/>
            <a:ext cx="2870121" cy="1816102"/>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nchor="t"/>
          <a:lstStyle/>
          <a:p>
            <a:pPr marL="0" indent="0">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Access to healthcare services and decision-making autonomy for women's reproductive health.</a:t>
            </a:r>
            <a:endParaRPr lang="en-US" sz="2000" dirty="0">
              <a:latin typeface="Goudy Old Style" panose="02020502050305020303" pitchFamily="18" charset="0"/>
            </a:endParaRPr>
          </a:p>
        </p:txBody>
      </p:sp>
      <p:sp>
        <p:nvSpPr>
          <p:cNvPr id="9" name="Shape 7"/>
          <p:cNvSpPr/>
          <p:nvPr/>
        </p:nvSpPr>
        <p:spPr>
          <a:xfrm>
            <a:off x="5630228" y="3604022"/>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10" name="Text 8"/>
          <p:cNvSpPr/>
          <p:nvPr/>
        </p:nvSpPr>
        <p:spPr>
          <a:xfrm>
            <a:off x="5790724" y="3645694"/>
            <a:ext cx="178951"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2</a:t>
            </a:r>
            <a:endParaRPr lang="en-US" sz="2624" dirty="0"/>
          </a:p>
        </p:txBody>
      </p:sp>
      <p:sp>
        <p:nvSpPr>
          <p:cNvPr id="11" name="Text 9"/>
          <p:cNvSpPr/>
          <p:nvPr/>
        </p:nvSpPr>
        <p:spPr>
          <a:xfrm>
            <a:off x="6352342" y="3680341"/>
            <a:ext cx="2647950" cy="347186"/>
          </a:xfrm>
          <a:prstGeom prst="rect">
            <a:avLst/>
          </a:prstGeom>
          <a:ln/>
        </p:spPr>
        <p:style>
          <a:lnRef idx="1">
            <a:schemeClr val="accent5"/>
          </a:lnRef>
          <a:fillRef idx="2">
            <a:schemeClr val="accent5"/>
          </a:fillRef>
          <a:effectRef idx="1">
            <a:schemeClr val="accent5"/>
          </a:effectRef>
          <a:fontRef idx="minor">
            <a:schemeClr val="dk1"/>
          </a:fontRef>
        </p:style>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Mental Well-being</a:t>
            </a:r>
            <a:endParaRPr lang="en-US" sz="2187" dirty="0"/>
          </a:p>
        </p:txBody>
      </p:sp>
      <p:sp>
        <p:nvSpPr>
          <p:cNvPr id="12" name="Text 10"/>
          <p:cNvSpPr/>
          <p:nvPr/>
        </p:nvSpPr>
        <p:spPr>
          <a:xfrm>
            <a:off x="6352342" y="4160758"/>
            <a:ext cx="2647950" cy="1421606"/>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nchor="t"/>
          <a:lstStyle/>
          <a:p>
            <a:pPr marL="0" indent="0">
              <a:lnSpc>
                <a:spcPts val="2799"/>
              </a:lnSpc>
              <a:buNone/>
            </a:pPr>
            <a:r>
              <a:rPr lang="en-US" sz="2000" kern="0" spc="-35" dirty="0">
                <a:solidFill>
                  <a:srgbClr val="2B2E3C"/>
                </a:solidFill>
                <a:latin typeface="Goudy Old Style" panose="02020502050305020303" pitchFamily="18" charset="0"/>
                <a:ea typeface="Open Sans" pitchFamily="34" charset="-122"/>
                <a:cs typeface="Open Sans" pitchFamily="34" charset="-120"/>
              </a:rPr>
              <a:t>Addressing mental health challenges and promoting emotional wellness for women.</a:t>
            </a:r>
            <a:endParaRPr lang="en-US" sz="2000" dirty="0">
              <a:latin typeface="Goudy Old Style" panose="02020502050305020303" pitchFamily="18" charset="0"/>
            </a:endParaRPr>
          </a:p>
        </p:txBody>
      </p:sp>
      <p:sp>
        <p:nvSpPr>
          <p:cNvPr id="13" name="Shape 11"/>
          <p:cNvSpPr/>
          <p:nvPr/>
        </p:nvSpPr>
        <p:spPr>
          <a:xfrm>
            <a:off x="9222462" y="3604022"/>
            <a:ext cx="499943" cy="499943"/>
          </a:xfrm>
          <a:prstGeom prst="roundRect">
            <a:avLst>
              <a:gd name="adj" fmla="val 20000"/>
            </a:avLst>
          </a:prstGeom>
          <a:ln/>
        </p:spPr>
        <p:style>
          <a:lnRef idx="1">
            <a:schemeClr val="accent2"/>
          </a:lnRef>
          <a:fillRef idx="2">
            <a:schemeClr val="accent2"/>
          </a:fillRef>
          <a:effectRef idx="1">
            <a:schemeClr val="accent2"/>
          </a:effectRef>
          <a:fontRef idx="minor">
            <a:schemeClr val="dk1"/>
          </a:fontRef>
        </p:style>
      </p:sp>
      <p:sp>
        <p:nvSpPr>
          <p:cNvPr id="14" name="Text 12"/>
          <p:cNvSpPr/>
          <p:nvPr/>
        </p:nvSpPr>
        <p:spPr>
          <a:xfrm>
            <a:off x="9379268" y="3645694"/>
            <a:ext cx="186214" cy="416481"/>
          </a:xfrm>
          <a:prstGeom prst="rect">
            <a:avLst/>
          </a:prstGeom>
          <a:noFill/>
          <a:ln/>
        </p:spPr>
        <p:txBody>
          <a:bodyPr wrap="none" rtlCol="0" anchor="t"/>
          <a:lstStyle/>
          <a:p>
            <a:pPr marL="0" indent="0" algn="ctr">
              <a:lnSpc>
                <a:spcPts val="3281"/>
              </a:lnSpc>
              <a:buNone/>
            </a:pPr>
            <a:r>
              <a:rPr lang="en-US" sz="2624" kern="0" spc="-35" dirty="0">
                <a:solidFill>
                  <a:srgbClr val="2B2E3C"/>
                </a:solidFill>
                <a:latin typeface="Bitter" pitchFamily="34" charset="0"/>
                <a:ea typeface="Bitter" pitchFamily="34" charset="-122"/>
                <a:cs typeface="Bitter" pitchFamily="34" charset="-120"/>
              </a:rPr>
              <a:t>3</a:t>
            </a:r>
            <a:endParaRPr lang="en-US" sz="2624" dirty="0"/>
          </a:p>
        </p:txBody>
      </p:sp>
      <p:sp>
        <p:nvSpPr>
          <p:cNvPr id="15" name="Text 13"/>
          <p:cNvSpPr/>
          <p:nvPr/>
        </p:nvSpPr>
        <p:spPr>
          <a:xfrm>
            <a:off x="9944576" y="3680341"/>
            <a:ext cx="2647950" cy="347186"/>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t"/>
          <a:lstStyle/>
          <a:p>
            <a:pPr marL="0" indent="0">
              <a:lnSpc>
                <a:spcPts val="2734"/>
              </a:lnSpc>
              <a:buNone/>
            </a:pPr>
            <a:r>
              <a:rPr lang="en-US" sz="2187" kern="0" spc="-66" dirty="0">
                <a:solidFill>
                  <a:srgbClr val="2B2E3C"/>
                </a:solidFill>
                <a:latin typeface="Bitter" pitchFamily="34" charset="0"/>
                <a:ea typeface="Bitter" pitchFamily="34" charset="-122"/>
                <a:cs typeface="Bitter" pitchFamily="34" charset="-120"/>
              </a:rPr>
              <a:t>Healthy Lifestyles</a:t>
            </a:r>
            <a:endParaRPr lang="en-US" sz="2187" dirty="0"/>
          </a:p>
        </p:txBody>
      </p:sp>
      <p:sp>
        <p:nvSpPr>
          <p:cNvPr id="16" name="Text 14"/>
          <p:cNvSpPr/>
          <p:nvPr/>
        </p:nvSpPr>
        <p:spPr>
          <a:xfrm>
            <a:off x="9944576" y="4160758"/>
            <a:ext cx="2647950" cy="1421606"/>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nchor="t"/>
          <a:lstStyle/>
          <a:p>
            <a:pPr marL="0" indent="0">
              <a:lnSpc>
                <a:spcPts val="2799"/>
              </a:lnSpc>
              <a:buNone/>
            </a:pPr>
            <a:r>
              <a:rPr lang="en-US" kern="0" spc="-35" dirty="0">
                <a:solidFill>
                  <a:srgbClr val="2B2E3C"/>
                </a:solidFill>
                <a:latin typeface="Goudy Old Style" panose="02020502050305020303" pitchFamily="18" charset="0"/>
                <a:ea typeface="Open Sans" pitchFamily="34" charset="-122"/>
                <a:cs typeface="Open Sans" pitchFamily="34" charset="-120"/>
              </a:rPr>
              <a:t>Promoting nutrition, fitness, and overall well-being for women of all ages.</a:t>
            </a:r>
            <a:endParaRPr lang="en-US" dirty="0">
              <a:latin typeface="Goudy Old Style" panose="0202050205030502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422208"/>
            <a:ext cx="5554980" cy="694373"/>
          </a:xfrm>
          <a:prstGeom prst="rect">
            <a:avLst/>
          </a:prstGeom>
          <a:no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Women's Education</a:t>
            </a:r>
            <a:endParaRPr lang="en-US" sz="4374" dirty="0"/>
          </a:p>
        </p:txBody>
      </p:sp>
      <p:sp>
        <p:nvSpPr>
          <p:cNvPr id="5" name="Text 3"/>
          <p:cNvSpPr/>
          <p:nvPr/>
        </p:nvSpPr>
        <p:spPr>
          <a:xfrm>
            <a:off x="2037993" y="3672007"/>
            <a:ext cx="5110520" cy="666512"/>
          </a:xfrm>
          <a:prstGeom prst="rect">
            <a:avLst/>
          </a:prstGeom>
          <a:noFill/>
          <a:ln>
            <a:solidFill>
              <a:schemeClr val="tx1"/>
            </a:solidFill>
          </a:ln>
        </p:spPr>
        <p:txBody>
          <a:bodyPr wrap="none" rtlCol="0" anchor="t"/>
          <a:lstStyle/>
          <a:p>
            <a:pPr marL="0" indent="0" algn="ctr">
              <a:lnSpc>
                <a:spcPts val="5249"/>
              </a:lnSpc>
              <a:buNone/>
            </a:pPr>
            <a:r>
              <a:rPr lang="en-US" sz="5249" kern="0" spc="-35" dirty="0">
                <a:solidFill>
                  <a:srgbClr val="2B2E3C"/>
                </a:solidFill>
                <a:latin typeface="Bitter" pitchFamily="34" charset="0"/>
                <a:ea typeface="Bitter" pitchFamily="34" charset="-122"/>
                <a:cs typeface="Bitter" pitchFamily="34" charset="-120"/>
              </a:rPr>
              <a:t>130M+</a:t>
            </a:r>
            <a:endParaRPr lang="en-US" sz="5249" dirty="0"/>
          </a:p>
        </p:txBody>
      </p:sp>
      <p:sp>
        <p:nvSpPr>
          <p:cNvPr id="6" name="Text 4"/>
          <p:cNvSpPr/>
          <p:nvPr/>
        </p:nvSpPr>
        <p:spPr>
          <a:xfrm>
            <a:off x="3204448" y="4616172"/>
            <a:ext cx="2777490" cy="347186"/>
          </a:xfrm>
          <a:prstGeom prst="rect">
            <a:avLst/>
          </a:prstGeom>
          <a:noFill/>
          <a:ln/>
        </p:spPr>
        <p:txBody>
          <a:bodyPr wrap="none" rtlCol="0" anchor="t"/>
          <a:lstStyle/>
          <a:p>
            <a:pPr marL="0" indent="0" algn="ctr">
              <a:lnSpc>
                <a:spcPts val="2734"/>
              </a:lnSpc>
              <a:buNone/>
            </a:pPr>
            <a:r>
              <a:rPr lang="en-US" sz="2187" kern="0" spc="-66" dirty="0">
                <a:solidFill>
                  <a:srgbClr val="2B2E3C"/>
                </a:solidFill>
                <a:latin typeface="Bitter" pitchFamily="34" charset="0"/>
                <a:ea typeface="Bitter" pitchFamily="34" charset="-122"/>
                <a:cs typeface="Bitter" pitchFamily="34" charset="-120"/>
              </a:rPr>
              <a:t>Global Literacy</a:t>
            </a:r>
            <a:endParaRPr lang="en-US" sz="2187" dirty="0"/>
          </a:p>
        </p:txBody>
      </p:sp>
      <p:sp>
        <p:nvSpPr>
          <p:cNvPr id="7" name="Text 5"/>
          <p:cNvSpPr/>
          <p:nvPr/>
        </p:nvSpPr>
        <p:spPr>
          <a:xfrm>
            <a:off x="2037993" y="5096589"/>
            <a:ext cx="5110520" cy="710803"/>
          </a:xfrm>
          <a:prstGeom prst="rect">
            <a:avLst/>
          </a:prstGeom>
          <a:noFill/>
          <a:ln/>
        </p:spPr>
        <p:txBody>
          <a:bodyPr wrap="square" rtlCol="0" anchor="t"/>
          <a:lstStyle/>
          <a:p>
            <a:pPr marL="0" indent="0" algn="ctr">
              <a:lnSpc>
                <a:spcPts val="2799"/>
              </a:lnSpc>
              <a:buNone/>
            </a:pPr>
            <a:r>
              <a:rPr lang="en-US" sz="2400" kern="0" spc="-35" dirty="0">
                <a:solidFill>
                  <a:srgbClr val="2B2E3C"/>
                </a:solidFill>
                <a:latin typeface="Goudy Old Style" panose="02020502050305020303" pitchFamily="18" charset="0"/>
                <a:ea typeface="Open Sans" pitchFamily="34" charset="-122"/>
                <a:cs typeface="Open Sans" pitchFamily="34" charset="-120"/>
              </a:rPr>
              <a:t>Over 130 million girls worldwide are out of school, impacting their future prospects.</a:t>
            </a:r>
            <a:endParaRPr lang="en-US" sz="2400" dirty="0">
              <a:latin typeface="Goudy Old Style" panose="02020502050305020303" pitchFamily="18" charset="0"/>
            </a:endParaRPr>
          </a:p>
        </p:txBody>
      </p:sp>
      <p:sp>
        <p:nvSpPr>
          <p:cNvPr id="8" name="Text 6"/>
          <p:cNvSpPr/>
          <p:nvPr/>
        </p:nvSpPr>
        <p:spPr>
          <a:xfrm>
            <a:off x="7481768" y="3672007"/>
            <a:ext cx="5110639" cy="666512"/>
          </a:xfrm>
          <a:prstGeom prst="rect">
            <a:avLst/>
          </a:prstGeom>
          <a:noFill/>
          <a:ln>
            <a:solidFill>
              <a:schemeClr val="tx1"/>
            </a:solidFill>
          </a:ln>
        </p:spPr>
        <p:txBody>
          <a:bodyPr wrap="none" rtlCol="0" anchor="t"/>
          <a:lstStyle/>
          <a:p>
            <a:pPr marL="0" indent="0" algn="ctr">
              <a:lnSpc>
                <a:spcPts val="5249"/>
              </a:lnSpc>
              <a:buNone/>
            </a:pPr>
            <a:r>
              <a:rPr lang="en-US" sz="5249" kern="0" spc="-35" dirty="0">
                <a:solidFill>
                  <a:srgbClr val="2B2E3C"/>
                </a:solidFill>
                <a:latin typeface="Bitter" pitchFamily="34" charset="0"/>
                <a:ea typeface="Bitter" pitchFamily="34" charset="-122"/>
                <a:cs typeface="Bitter" pitchFamily="34" charset="-120"/>
              </a:rPr>
              <a:t>4.2M</a:t>
            </a:r>
            <a:endParaRPr lang="en-US" sz="5249" dirty="0"/>
          </a:p>
        </p:txBody>
      </p:sp>
      <p:sp>
        <p:nvSpPr>
          <p:cNvPr id="9" name="Text 7"/>
          <p:cNvSpPr/>
          <p:nvPr/>
        </p:nvSpPr>
        <p:spPr>
          <a:xfrm>
            <a:off x="8648343" y="4616172"/>
            <a:ext cx="2777490" cy="347186"/>
          </a:xfrm>
          <a:prstGeom prst="rect">
            <a:avLst/>
          </a:prstGeom>
          <a:noFill/>
          <a:ln/>
        </p:spPr>
        <p:txBody>
          <a:bodyPr wrap="none" rtlCol="0" anchor="t"/>
          <a:lstStyle/>
          <a:p>
            <a:pPr marL="0" indent="0" algn="ctr">
              <a:lnSpc>
                <a:spcPts val="2734"/>
              </a:lnSpc>
              <a:buNone/>
            </a:pPr>
            <a:r>
              <a:rPr lang="en-US" sz="2187" kern="0" spc="-66" dirty="0">
                <a:solidFill>
                  <a:srgbClr val="2B2E3C"/>
                </a:solidFill>
                <a:latin typeface="Bitter" pitchFamily="34" charset="0"/>
                <a:ea typeface="Bitter" pitchFamily="34" charset="-122"/>
                <a:cs typeface="Bitter" pitchFamily="34" charset="-120"/>
              </a:rPr>
              <a:t>Scholarship Gaps</a:t>
            </a:r>
            <a:endParaRPr lang="en-US" sz="2187" dirty="0"/>
          </a:p>
        </p:txBody>
      </p:sp>
      <p:sp>
        <p:nvSpPr>
          <p:cNvPr id="10" name="Text 8"/>
          <p:cNvSpPr/>
          <p:nvPr/>
        </p:nvSpPr>
        <p:spPr>
          <a:xfrm>
            <a:off x="7481768" y="5096589"/>
            <a:ext cx="5110639" cy="710803"/>
          </a:xfrm>
          <a:prstGeom prst="rect">
            <a:avLst/>
          </a:prstGeom>
          <a:noFill/>
          <a:ln/>
        </p:spPr>
        <p:txBody>
          <a:bodyPr wrap="square" rtlCol="0" anchor="t"/>
          <a:lstStyle/>
          <a:p>
            <a:pPr marL="0" indent="0" algn="ctr">
              <a:lnSpc>
                <a:spcPts val="2799"/>
              </a:lnSpc>
              <a:buNone/>
            </a:pPr>
            <a:r>
              <a:rPr lang="en-US" sz="2400" kern="0" spc="-35" dirty="0">
                <a:solidFill>
                  <a:srgbClr val="2B2E3C"/>
                </a:solidFill>
                <a:latin typeface="Goudy Old Style" panose="02020502050305020303" pitchFamily="18" charset="0"/>
                <a:ea typeface="Open Sans" pitchFamily="34" charset="-122"/>
                <a:cs typeface="Open Sans" pitchFamily="34" charset="-120"/>
              </a:rPr>
              <a:t>4.2 million fewer girls than boys receive primary and secondary education.</a:t>
            </a:r>
            <a:endParaRPr lang="en-US" sz="2400" dirty="0">
              <a:latin typeface="Goudy Old Style" panose="0202050205030502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2037993" y="2438876"/>
            <a:ext cx="8316397" cy="694373"/>
          </a:xfrm>
          <a:prstGeom prst="rect">
            <a:avLst/>
          </a:prstGeom>
          <a:noFill/>
          <a:ln>
            <a:solidFill>
              <a:schemeClr val="tx1">
                <a:lumMod val="90000"/>
                <a:lumOff val="10000"/>
              </a:schemeClr>
            </a:solidFill>
          </a:ln>
        </p:spPr>
        <p:txBody>
          <a:bodyPr wrap="none" rtlCol="0" anchor="t"/>
          <a:lstStyle/>
          <a:p>
            <a:pPr marL="0" indent="0">
              <a:lnSpc>
                <a:spcPts val="5468"/>
              </a:lnSpc>
              <a:buNone/>
            </a:pPr>
            <a:r>
              <a:rPr lang="en-US" sz="4374" kern="0" spc="-131" dirty="0">
                <a:solidFill>
                  <a:srgbClr val="2C3F42"/>
                </a:solidFill>
                <a:latin typeface="Bitter" pitchFamily="34" charset="0"/>
                <a:ea typeface="Bitter" pitchFamily="34" charset="-122"/>
                <a:cs typeface="Bitter" pitchFamily="34" charset="-120"/>
              </a:rPr>
              <a:t>Women's Representation in Media</a:t>
            </a:r>
            <a:endParaRPr lang="en-US" sz="4374" dirty="0"/>
          </a:p>
        </p:txBody>
      </p:sp>
      <p:pic>
        <p:nvPicPr>
          <p:cNvPr id="5" name="Image 0" descr="preencoded.png"/>
          <p:cNvPicPr>
            <a:picLocks noChangeAspect="1"/>
          </p:cNvPicPr>
          <p:nvPr/>
        </p:nvPicPr>
        <p:blipFill>
          <a:blip r:embed="rId3"/>
          <a:stretch>
            <a:fillRect/>
          </a:stretch>
        </p:blipFill>
        <p:spPr>
          <a:xfrm>
            <a:off x="2037993" y="3577590"/>
            <a:ext cx="444341" cy="444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 3"/>
          <p:cNvSpPr/>
          <p:nvPr/>
        </p:nvSpPr>
        <p:spPr>
          <a:xfrm>
            <a:off x="2037993" y="4244102"/>
            <a:ext cx="2777490"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Inclusive Narratives</a:t>
            </a:r>
            <a:endParaRPr lang="en-US" sz="2187" dirty="0"/>
          </a:p>
        </p:txBody>
      </p:sp>
      <p:sp>
        <p:nvSpPr>
          <p:cNvPr id="7" name="Text 4"/>
          <p:cNvSpPr/>
          <p:nvPr/>
        </p:nvSpPr>
        <p:spPr>
          <a:xfrm>
            <a:off x="2037993" y="4724519"/>
            <a:ext cx="3295888" cy="1855058"/>
          </a:xfrm>
          <a:prstGeom prst="rect">
            <a:avLst/>
          </a:prstGeom>
          <a:noFill/>
          <a:ln/>
        </p:spPr>
        <p:txBody>
          <a:bodyPr wrap="square" rtlCol="0" anchor="t"/>
          <a:lstStyle/>
          <a:p>
            <a:pPr marL="0" indent="0" algn="l">
              <a:lnSpc>
                <a:spcPts val="2799"/>
              </a:lnSpc>
              <a:buNone/>
            </a:pPr>
            <a:r>
              <a:rPr lang="en-US" sz="2400" kern="0" spc="-35" dirty="0">
                <a:solidFill>
                  <a:srgbClr val="2B2E3C"/>
                </a:solidFill>
                <a:latin typeface="Goudy Old Style" panose="02020502050305020303" pitchFamily="18" charset="0"/>
                <a:ea typeface="Open Sans" pitchFamily="34" charset="-122"/>
                <a:cs typeface="Open Sans" pitchFamily="34" charset="-120"/>
              </a:rPr>
              <a:t>Representation of women of all backgrounds and experiences in media storytelling.</a:t>
            </a:r>
            <a:endParaRPr lang="en-US" sz="2400" dirty="0">
              <a:latin typeface="Goudy Old Style" panose="02020502050305020303" pitchFamily="18" charset="0"/>
            </a:endParaRPr>
          </a:p>
        </p:txBody>
      </p:sp>
      <p:pic>
        <p:nvPicPr>
          <p:cNvPr id="8" name="Image 1" descr="preencoded.png"/>
          <p:cNvPicPr>
            <a:picLocks noChangeAspect="1"/>
          </p:cNvPicPr>
          <p:nvPr/>
        </p:nvPicPr>
        <p:blipFill>
          <a:blip r:embed="rId4"/>
          <a:stretch>
            <a:fillRect/>
          </a:stretch>
        </p:blipFill>
        <p:spPr>
          <a:xfrm>
            <a:off x="5667137" y="3577590"/>
            <a:ext cx="444341" cy="444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 5"/>
          <p:cNvSpPr/>
          <p:nvPr/>
        </p:nvSpPr>
        <p:spPr>
          <a:xfrm>
            <a:off x="5667137" y="4244102"/>
            <a:ext cx="2777490"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Fair Visibility</a:t>
            </a:r>
            <a:endParaRPr lang="en-US" sz="2187" dirty="0"/>
          </a:p>
        </p:txBody>
      </p:sp>
      <p:sp>
        <p:nvSpPr>
          <p:cNvPr id="10" name="Text 6"/>
          <p:cNvSpPr/>
          <p:nvPr/>
        </p:nvSpPr>
        <p:spPr>
          <a:xfrm>
            <a:off x="5667137" y="4724519"/>
            <a:ext cx="3296007" cy="1066205"/>
          </a:xfrm>
          <a:prstGeom prst="rect">
            <a:avLst/>
          </a:prstGeom>
          <a:noFill/>
          <a:ln/>
        </p:spPr>
        <p:txBody>
          <a:bodyPr wrap="square" rtlCol="0" anchor="t"/>
          <a:lstStyle/>
          <a:p>
            <a:pPr marL="0" indent="0" algn="l">
              <a:lnSpc>
                <a:spcPts val="2799"/>
              </a:lnSpc>
              <a:buNone/>
            </a:pPr>
            <a:r>
              <a:rPr lang="en-US" sz="2400" kern="0" spc="-35" dirty="0">
                <a:solidFill>
                  <a:srgbClr val="2B2E3C"/>
                </a:solidFill>
                <a:latin typeface="Goudy Old Style" panose="02020502050305020303" pitchFamily="18" charset="0"/>
                <a:ea typeface="Open Sans" pitchFamily="34" charset="-122"/>
                <a:cs typeface="Open Sans" pitchFamily="34" charset="-120"/>
              </a:rPr>
              <a:t>Equal exposure and recognition of women's accomplishments in the media.</a:t>
            </a:r>
            <a:endParaRPr lang="en-US" sz="2400" dirty="0">
              <a:latin typeface="Goudy Old Style" panose="02020502050305020303" pitchFamily="18" charset="0"/>
            </a:endParaRPr>
          </a:p>
        </p:txBody>
      </p:sp>
      <p:pic>
        <p:nvPicPr>
          <p:cNvPr id="11" name="Image 2" descr="preencoded.png"/>
          <p:cNvPicPr>
            <a:picLocks noChangeAspect="1"/>
          </p:cNvPicPr>
          <p:nvPr/>
        </p:nvPicPr>
        <p:blipFill>
          <a:blip r:embed="rId5"/>
          <a:stretch>
            <a:fillRect/>
          </a:stretch>
        </p:blipFill>
        <p:spPr>
          <a:xfrm>
            <a:off x="9296400" y="3577590"/>
            <a:ext cx="444341" cy="4443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 7"/>
          <p:cNvSpPr/>
          <p:nvPr/>
        </p:nvSpPr>
        <p:spPr>
          <a:xfrm>
            <a:off x="9296400" y="4244102"/>
            <a:ext cx="2777490" cy="347186"/>
          </a:xfrm>
          <a:prstGeom prst="rect">
            <a:avLst/>
          </a:prstGeom>
          <a:noFill/>
          <a:ln/>
        </p:spPr>
        <p:txBody>
          <a:bodyPr wrap="none" rtlCol="0" anchor="t"/>
          <a:lstStyle/>
          <a:p>
            <a:pPr marL="0" indent="0" algn="l">
              <a:lnSpc>
                <a:spcPts val="2734"/>
              </a:lnSpc>
              <a:buNone/>
            </a:pPr>
            <a:r>
              <a:rPr lang="en-US" sz="2187" kern="0" spc="-66" dirty="0">
                <a:solidFill>
                  <a:srgbClr val="2C3F42"/>
                </a:solidFill>
                <a:latin typeface="Bitter" pitchFamily="34" charset="0"/>
                <a:ea typeface="Bitter" pitchFamily="34" charset="-122"/>
                <a:cs typeface="Bitter" pitchFamily="34" charset="-120"/>
              </a:rPr>
              <a:t>Positive Influence</a:t>
            </a:r>
            <a:endParaRPr lang="en-US" sz="2187" dirty="0"/>
          </a:p>
        </p:txBody>
      </p:sp>
      <p:sp>
        <p:nvSpPr>
          <p:cNvPr id="13" name="Text 8"/>
          <p:cNvSpPr/>
          <p:nvPr/>
        </p:nvSpPr>
        <p:spPr>
          <a:xfrm>
            <a:off x="9296400" y="4724519"/>
            <a:ext cx="3296007" cy="1066205"/>
          </a:xfrm>
          <a:prstGeom prst="rect">
            <a:avLst/>
          </a:prstGeom>
          <a:noFill/>
          <a:ln/>
        </p:spPr>
        <p:txBody>
          <a:bodyPr wrap="square" rtlCol="0" anchor="t"/>
          <a:lstStyle/>
          <a:p>
            <a:pPr marL="0" indent="0" algn="l">
              <a:lnSpc>
                <a:spcPts val="2799"/>
              </a:lnSpc>
              <a:buNone/>
            </a:pPr>
            <a:r>
              <a:rPr lang="en-US" sz="2400" kern="0" spc="-35" dirty="0">
                <a:solidFill>
                  <a:srgbClr val="2B2E3C"/>
                </a:solidFill>
                <a:latin typeface="Goudy Old Style" panose="02020502050305020303" pitchFamily="18" charset="0"/>
                <a:ea typeface="Open Sans" pitchFamily="34" charset="-122"/>
                <a:cs typeface="Open Sans" pitchFamily="34" charset="-120"/>
              </a:rPr>
              <a:t>Inspiring and empowering portrayals of women's strength and resilience in media.</a:t>
            </a:r>
            <a:endParaRPr lang="en-US" sz="2400" dirty="0">
              <a:latin typeface="Goudy Old Style" panose="0202050205030502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nd Lettering Thank You Flowery Vector 182465 Vector Art at Vecteezy">
            <a:extLst>
              <a:ext uri="{FF2B5EF4-FFF2-40B4-BE49-F238E27FC236}">
                <a16:creationId xmlns:a16="http://schemas.microsoft.com/office/drawing/2014/main" id="{14882625-31DA-16DD-3BDB-57EA5D25A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525" y="1507958"/>
            <a:ext cx="9192127" cy="5245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212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365</Words>
  <Application>Microsoft Office PowerPoint</Application>
  <PresentationFormat>Custom</PresentationFormat>
  <Paragraphs>68</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Bitter</vt:lpstr>
      <vt:lpstr>Cambria</vt:lpstr>
      <vt:lpstr>Colonna MT</vt:lpstr>
      <vt:lpstr>Goudy Old Style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LITERACY INDIA</cp:lastModifiedBy>
  <cp:revision>4</cp:revision>
  <dcterms:created xsi:type="dcterms:W3CDTF">2024-03-04T14:10:24Z</dcterms:created>
  <dcterms:modified xsi:type="dcterms:W3CDTF">2024-03-05T06:09:07Z</dcterms:modified>
</cp:coreProperties>
</file>