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B0005C"/>
    <a:srgbClr val="F78423"/>
    <a:srgbClr val="8606B6"/>
    <a:srgbClr val="14C26C"/>
    <a:srgbClr val="14C2C6"/>
    <a:srgbClr val="1B48B6"/>
    <a:srgbClr val="23306E"/>
    <a:srgbClr val="08634E"/>
    <a:srgbClr val="2B3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86424"/>
  </p:normalViewPr>
  <p:slideViewPr>
    <p:cSldViewPr snapToGrid="0" snapToObjects="1">
      <p:cViewPr varScale="1">
        <p:scale>
          <a:sx n="74" d="100"/>
          <a:sy n="74" d="100"/>
        </p:scale>
        <p:origin x="58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7E81F-AC26-9E45-828D-195CCD57BD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6" y="490713"/>
            <a:ext cx="2822413" cy="51710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1" y="2028063"/>
            <a:ext cx="1097280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4667" y="490713"/>
            <a:ext cx="2637193" cy="365125"/>
          </a:xfrm>
          <a:prstGeom prst="rect">
            <a:avLst/>
          </a:prstGeom>
        </p:spPr>
        <p:txBody>
          <a:bodyPr lIns="9000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79C6505-0DB4-4F42-9517-8EE46F733C69}" type="datetime3">
              <a:rPr lang="en-IN" smtClean="0"/>
              <a:t>16 November 2018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1" y="5243813"/>
            <a:ext cx="10950845" cy="43497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22961983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A0062EF-7CE4-5749-83CE-1F1BBEB34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1997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883940C1-85B6-6C47-A5CC-B2AD2BD96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3885338" y="3022106"/>
            <a:ext cx="4421325" cy="81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C5569A5-C8D5-F047-A786-FE20EBC75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922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utterstock_380731009.jpg" descr="shutterstock_380731009.jpg"/>
          <p:cNvPicPr>
            <a:picLocks noChangeAspect="1"/>
          </p:cNvPicPr>
          <p:nvPr/>
        </p:nvPicPr>
        <p:blipFill>
          <a:blip r:embed="rId2">
            <a:alphaModFix amt="23704"/>
            <a:extLst/>
          </a:blip>
          <a:stretch>
            <a:fillRect/>
          </a:stretch>
        </p:blipFill>
        <p:spPr>
          <a:xfrm>
            <a:off x="-1799" y="-1"/>
            <a:ext cx="4689602" cy="687603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"/>
          <p:cNvSpPr/>
          <p:nvPr/>
        </p:nvSpPr>
        <p:spPr>
          <a:xfrm>
            <a:off x="-1799" y="0"/>
            <a:ext cx="4695012" cy="6885693"/>
          </a:xfrm>
          <a:prstGeom prst="rect">
            <a:avLst/>
          </a:prstGeom>
          <a:gradFill>
            <a:gsLst>
              <a:gs pos="0">
                <a:srgbClr val="0D29B3">
                  <a:alpha val="82747"/>
                </a:srgbClr>
              </a:gs>
              <a:gs pos="100000">
                <a:srgbClr val="18D521">
                  <a:alpha val="82747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1D1D6-6833-1245-A1D4-7B5D84864F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" y="523371"/>
            <a:ext cx="2158384" cy="3954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D56F7-CC45-4345-B01D-007AA63E8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2600" y="1817688"/>
            <a:ext cx="5138738" cy="316865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AD8F225-CDEA-2341-A0F3-02AC3618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55" y="2228363"/>
            <a:ext cx="3636694" cy="24193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8C0ED276-484A-E24D-90A1-22865E232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8021583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"/>
          <p:cNvSpPr/>
          <p:nvPr/>
        </p:nvSpPr>
        <p:spPr>
          <a:xfrm>
            <a:off x="-4138" y="0"/>
            <a:ext cx="12230432" cy="1059606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4818E-EC28-9645-9347-F9D41C90B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74" y="341259"/>
            <a:ext cx="2015414" cy="369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554" y="1755395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4498B79-858E-1543-BA26-1BD641D46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30655665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"/>
          <p:cNvSpPr/>
          <p:nvPr/>
        </p:nvSpPr>
        <p:spPr>
          <a:xfrm>
            <a:off x="-4138" y="0"/>
            <a:ext cx="12230432" cy="1059606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4818E-EC28-9645-9347-F9D41C90B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74" y="341259"/>
            <a:ext cx="2015414" cy="369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554" y="1755395"/>
            <a:ext cx="5672518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B2D6CA-03F6-204A-9BFB-9B67A55CEE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5102" y="1755395"/>
            <a:ext cx="4552950" cy="4260850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36E0F2-D8C2-FA4E-9D96-4010720499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661171-27DA-E94F-84A2-96827FA216FE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BD7761-32B1-9648-9DDE-07F5C42745B9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227ACB-604C-FE43-900D-B8C42DD4B2A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7EC087-14C6-7349-B258-4BD4FAF0940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6A7708-7131-1D42-A109-D6BE3E436DD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537B54-4EAC-D145-82B9-E58C7DE63DEB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97258D-267E-224D-BF46-87AF6D24C916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3D1AE-C8CF-6B4D-9843-76499B4CCCB0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B2BCC7-8421-624B-96E7-C034DFCA9C5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EE1F2A5-255C-194A-99D1-517A562F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24055721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"/>
          <p:cNvSpPr/>
          <p:nvPr/>
        </p:nvSpPr>
        <p:spPr>
          <a:xfrm>
            <a:off x="0" y="-4812"/>
            <a:ext cx="12230432" cy="1059606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0215281-CF32-884E-8B0E-B81A11D8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29B36-A35B-5346-8752-7DEB74F3F2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74" y="341259"/>
            <a:ext cx="2015414" cy="3692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C93255A-39A1-0E42-AAA5-57B2211D8813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23552F-1D34-4F44-91A9-D924D25CF57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4FFC3D-535F-0140-9935-B4300F96F772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C957D9-2397-F041-8D4E-ED84058386BA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9EC10-A6E2-BE4C-A90A-84DADFCB23F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245ABE-83A6-9D4E-BFF3-12C2D7BA9DB7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C89815-3B7F-7F47-88C4-B54BDAE4F86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EF9D5-43EB-224D-997B-A5DD182732A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6B1EEE-5740-9140-8BA9-4F4D99E6EB9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9162E5-B57A-7046-B9F4-2321F50113BC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C0D28-04F4-7A41-B421-A787A08FD415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2A57B01-5927-654C-B258-58A333641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47628439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"/>
          <p:cNvSpPr/>
          <p:nvPr/>
        </p:nvSpPr>
        <p:spPr>
          <a:xfrm>
            <a:off x="0" y="-3918"/>
            <a:ext cx="12211216" cy="1059606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B89AE-14E3-E446-9D90-520A51340C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74" y="341259"/>
            <a:ext cx="2015414" cy="369252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1E6C8D4-9BB3-2945-86CC-22CDCF92C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426665339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 userDrawn="1"/>
        </p:nvSpPr>
        <p:spPr>
          <a:xfrm>
            <a:off x="0" y="-1"/>
            <a:ext cx="12230432" cy="6858001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472" y="1311274"/>
            <a:ext cx="9361488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4472" y="3156857"/>
            <a:ext cx="9361488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4E28C65-A58A-F546-8B62-08E73F36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13762345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 userDrawn="1"/>
        </p:nvSpPr>
        <p:spPr>
          <a:xfrm>
            <a:off x="0" y="-1"/>
            <a:ext cx="12230432" cy="6858001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85662AD4-C1FE-554F-848C-819470A58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374372231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 userDrawn="1"/>
        </p:nvSpPr>
        <p:spPr>
          <a:xfrm>
            <a:off x="0" y="-1"/>
            <a:ext cx="12230432" cy="6858001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8D521">
                  <a:alpha val="89412"/>
                </a:srgbClr>
              </a:gs>
            </a:gsLst>
            <a:lin ang="2413842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319DA8D-2E78-8140-AFC5-6CA4C5583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  <p:extLst>
      <p:ext uri="{BB962C8B-B14F-4D97-AF65-F5344CB8AC3E}">
        <p14:creationId xmlns:p14="http://schemas.microsoft.com/office/powerpoint/2010/main" val="12389236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utterstock_380731009.jpg" descr="shutterstock_380731009.jpg"/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-14849" y="-8977"/>
            <a:ext cx="12221734" cy="687595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/>
          <p:cNvSpPr/>
          <p:nvPr userDrawn="1"/>
        </p:nvSpPr>
        <p:spPr>
          <a:xfrm>
            <a:off x="-42431" y="-8977"/>
            <a:ext cx="12249316" cy="6875953"/>
          </a:xfrm>
          <a:prstGeom prst="rect">
            <a:avLst/>
          </a:prstGeom>
          <a:gradFill>
            <a:gsLst>
              <a:gs pos="0">
                <a:srgbClr val="0D29B3">
                  <a:alpha val="89412"/>
                </a:srgbClr>
              </a:gs>
              <a:gs pos="100000">
                <a:srgbClr val="16D562">
                  <a:alpha val="89412"/>
                </a:srgbClr>
              </a:gs>
            </a:gsLst>
            <a:lin ang="1152097"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0AC1B52D-7485-264C-B4F3-6A96EBB94E64}" type="datetime3">
              <a:rPr lang="en-IN" smtClean="0"/>
              <a:t>16 November 2018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19C2A6-61C6-0A4F-84A1-E640A7EE6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1289" y="6605588"/>
            <a:ext cx="1892300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2018 Sterlite Tech.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7" r:id="rId3"/>
    <p:sldLayoutId id="2147483665" r:id="rId4"/>
    <p:sldLayoutId id="2147483669" r:id="rId5"/>
    <p:sldLayoutId id="2147483667" r:id="rId6"/>
    <p:sldLayoutId id="2147483692" r:id="rId7"/>
    <p:sldLayoutId id="2147483670" r:id="rId8"/>
    <p:sldLayoutId id="2147483678" r:id="rId9"/>
    <p:sldLayoutId id="2147483674" r:id="rId10"/>
    <p:sldLayoutId id="2147483673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bg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8777-4C9E-974C-97E9-6A5B6A46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Centre for Smarter Networks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E8BC0-9C1E-8E43-ACF5-CD568151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505-0DB4-4F42-9517-8EE46F733C69}" type="datetime3">
              <a:rPr lang="en-IN" smtClean="0"/>
              <a:t>16 November 2018</a:t>
            </a:fld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0E0192-A2E8-AB43-A14C-F77561CE5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 Plan – January,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5EF2-012D-5046-98AF-51BEEEA15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Sterlite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4224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Campaign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227090" y="1082770"/>
            <a:ext cx="1781907" cy="17819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5696"/>
                </a:solidFill>
              </a:rPr>
              <a:t>Promotion Campaign</a:t>
            </a:r>
            <a:endParaRPr lang="en-IN" dirty="0">
              <a:solidFill>
                <a:srgbClr val="005696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747971" y="719050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PR / Publicity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743251" y="9008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Social Media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526185" y="203981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Inaugural Event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3227" y="1967648"/>
            <a:ext cx="1338773" cy="13387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Webinars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792266" y="2742072"/>
            <a:ext cx="1338773" cy="13387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email campaign</a:t>
            </a:r>
            <a:endParaRPr lang="en-IN" sz="1400" dirty="0">
              <a:solidFill>
                <a:srgbClr val="005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464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Inaugural Event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45938" y="6605588"/>
            <a:ext cx="246062" cy="225425"/>
          </a:xfrm>
        </p:spPr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854698" y="1930249"/>
            <a:ext cx="1472650" cy="1472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Promotion Campaign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411750" y="1098086"/>
            <a:ext cx="914400" cy="91440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PR / Publicity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129962" y="1694557"/>
            <a:ext cx="914400" cy="91440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Social Media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497350" y="1237357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Inaugural Event</a:t>
            </a:r>
          </a:p>
        </p:txBody>
      </p:sp>
      <p:sp>
        <p:nvSpPr>
          <p:cNvPr id="11" name="Oval 10"/>
          <p:cNvSpPr/>
          <p:nvPr/>
        </p:nvSpPr>
        <p:spPr>
          <a:xfrm>
            <a:off x="11145821" y="2653539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Webinars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431712" y="3380665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email campaign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49736" y="1067824"/>
            <a:ext cx="8429402" cy="1952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4625" indent="-174625" eaLnBrk="0" hangingPunct="0">
              <a:spcAft>
                <a:spcPts val="1575"/>
              </a:spcAft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Date	: TBC – 10</a:t>
            </a:r>
            <a:r>
              <a:rPr lang="en-US" sz="2000" baseline="30000" dirty="0" smtClean="0">
                <a:solidFill>
                  <a:srgbClr val="0066B1"/>
                </a:solidFill>
                <a:latin typeface="+mn-lt"/>
              </a:rPr>
              <a:t>th</a:t>
            </a: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 January 2019</a:t>
            </a:r>
          </a:p>
          <a:p>
            <a:pPr marL="174625" indent="-174625" eaLnBrk="0" hangingPunct="0">
              <a:spcAft>
                <a:spcPts val="1575"/>
              </a:spcAft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Venue	: 1. Gurgaon – 5 Star Banquet around CSN </a:t>
            </a:r>
          </a:p>
          <a:p>
            <a:pPr marL="174625" indent="-174625" eaLnBrk="0" hangingPunct="0">
              <a:spcAft>
                <a:spcPts val="1575"/>
              </a:spcAft>
            </a:pPr>
            <a:r>
              <a:rPr lang="en-US" sz="2000" dirty="0">
                <a:solidFill>
                  <a:srgbClr val="0066B1"/>
                </a:solidFill>
                <a:latin typeface="+mn-lt"/>
              </a:rPr>
              <a:t>	</a:t>
            </a: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	  2. Centre for Smarter Networks, IFFCO Towers</a:t>
            </a:r>
          </a:p>
          <a:p>
            <a:pPr marL="174625" indent="-174625" eaLnBrk="0" hangingPunct="0">
              <a:spcAft>
                <a:spcPts val="1575"/>
              </a:spcAft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Time	: 11 am – 5 pm</a:t>
            </a:r>
          </a:p>
          <a:p>
            <a:pPr marL="174625" indent="-174625" eaLnBrk="0" hangingPunct="0">
              <a:spcAft>
                <a:spcPts val="1575"/>
              </a:spcAft>
            </a:pPr>
            <a:endParaRPr lang="en-US" sz="2000" dirty="0" smtClean="0">
              <a:solidFill>
                <a:srgbClr val="0066B1"/>
              </a:solidFill>
              <a:latin typeface="+mn-lt"/>
            </a:endParaRPr>
          </a:p>
          <a:p>
            <a:pPr marL="174625" indent="-174625" eaLnBrk="0" hangingPunct="0">
              <a:spcAft>
                <a:spcPts val="1575"/>
              </a:spcAft>
            </a:pPr>
            <a:endParaRPr lang="en-US" sz="2000" dirty="0" smtClean="0">
              <a:solidFill>
                <a:srgbClr val="0066B1"/>
              </a:solidFill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49736" y="3020725"/>
            <a:ext cx="8573555" cy="328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4625" indent="-174625" eaLnBrk="0" hangingPunct="0"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Unveiling through launch video wherein our chief guest connects the </a:t>
            </a:r>
            <a:r>
              <a:rPr lang="en-US" sz="2000" dirty="0" err="1" smtClean="0">
                <a:solidFill>
                  <a:srgbClr val="0066B1"/>
                </a:solidFill>
                <a:latin typeface="+mn-lt"/>
              </a:rPr>
              <a:t>fibre</a:t>
            </a: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 which triggers the video</a:t>
            </a:r>
          </a:p>
          <a:p>
            <a:pPr marL="174625" indent="-174625" eaLnBrk="0" hangingPunct="0"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CEO’s address on the CSN Vision </a:t>
            </a:r>
          </a:p>
          <a:p>
            <a:pPr marL="174625" indent="-174625" eaLnBrk="0" hangingPunct="0"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Speech by Chief Guest (If any)</a:t>
            </a:r>
          </a:p>
          <a:p>
            <a:pPr marL="174625" indent="-174625" eaLnBrk="0" hangingPunct="0"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Presentation by CTO, Announcement, MOUs signing (If any)</a:t>
            </a:r>
          </a:p>
          <a:p>
            <a:pPr marL="174625" indent="-174625" eaLnBrk="0" hangingPunct="0"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Government &amp; Industry panel </a:t>
            </a:r>
            <a:r>
              <a:rPr lang="en-US" sz="2000" dirty="0">
                <a:solidFill>
                  <a:srgbClr val="0066B1"/>
                </a:solidFill>
                <a:latin typeface="+mn-lt"/>
              </a:rPr>
              <a:t>d</a:t>
            </a: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iscussion / round </a:t>
            </a:r>
            <a:r>
              <a:rPr lang="en-US" sz="2000" dirty="0">
                <a:solidFill>
                  <a:srgbClr val="0066B1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able</a:t>
            </a:r>
          </a:p>
          <a:p>
            <a:pPr marL="174625" indent="-174625" eaLnBrk="0" hangingPunct="0"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Networking lunch </a:t>
            </a:r>
          </a:p>
          <a:p>
            <a:pPr marL="174625" indent="-174625" eaLnBrk="0" hangingPunct="0"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Transfer to walkthrough at Centre for Smarter Networks (All visitors)</a:t>
            </a:r>
          </a:p>
        </p:txBody>
      </p:sp>
    </p:spTree>
    <p:extLst>
      <p:ext uri="{BB962C8B-B14F-4D97-AF65-F5344CB8AC3E}">
        <p14:creationId xmlns:p14="http://schemas.microsoft.com/office/powerpoint/2010/main" val="15925906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program outline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52600"/>
              </p:ext>
            </p:extLst>
          </p:nvPr>
        </p:nvGraphicFramePr>
        <p:xfrm>
          <a:off x="228600" y="1158098"/>
          <a:ext cx="11748752" cy="544749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83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5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Sr. no.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Particulars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Location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Remark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Welcoming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11.00 – 11:10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Hotel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262" marR="8140" marT="81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CEO’s address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on CSN Vision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11.10 </a:t>
                      </a:r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11.20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Hotel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262" marR="8140" marT="81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Inauguration</a:t>
                      </a:r>
                      <a:r>
                        <a:rPr lang="en-US" sz="1800" baseline="0" dirty="0" smtClean="0"/>
                        <a:t> of the CSN</a:t>
                      </a:r>
                      <a:endParaRPr lang="en-US" sz="1800" dirty="0" smtClean="0"/>
                    </a:p>
                  </a:txBody>
                  <a:tcPr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11.20 - 11:30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Hotel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262" marR="8140" marT="81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Chief Guest </a:t>
                      </a:r>
                      <a:r>
                        <a:rPr lang="en-IN" sz="1800" dirty="0" err="1" smtClean="0"/>
                        <a:t>addressal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11:30 – 11:40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Hotel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262" marR="8140" marT="81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Presentation by CTO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11:40 – 12:30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Hotel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262" marR="8140" marT="81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1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Government &amp; industry panel discussion / round table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12:30 – 13:30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Hotel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Refer next slide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262" marR="8140" marT="814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3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Networking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Lunch</a:t>
                      </a:r>
                      <a:endParaRPr lang="en-US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13:30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Transit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262" marR="8140" marT="81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51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Transfer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to Centre for Smarter Networks for Walkthrough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14:30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– 17:00</a:t>
                      </a:r>
                      <a:endParaRPr lang="en-US" sz="1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CSN Gurgaon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262" marR="8140" marT="81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6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CSN Walkthrough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in continuous batches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262" marR="8140" marT="814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Departure of guests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40" marR="8140" marT="814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262" marR="8140" marT="81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1017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discussion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6" name="Content Placeholder 2"/>
          <p:cNvSpPr txBox="1">
            <a:spLocks noGrp="1"/>
          </p:cNvSpPr>
          <p:nvPr>
            <p:ph sz="half" idx="10"/>
          </p:nvPr>
        </p:nvSpPr>
        <p:spPr bwMode="auto">
          <a:xfrm>
            <a:off x="244999" y="1148453"/>
            <a:ext cx="5344432" cy="496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indent="0" eaLnBrk="0" hangingPunct="0">
              <a:spcAft>
                <a:spcPts val="1575"/>
              </a:spcAft>
              <a:buNone/>
            </a:pPr>
            <a:r>
              <a:rPr lang="en-US" sz="2400" dirty="0" smtClean="0">
                <a:solidFill>
                  <a:srgbClr val="0066B1"/>
                </a:solidFill>
                <a:latin typeface="+mn-lt"/>
              </a:rPr>
              <a:t>Topic:  Envisioning a connected India of tomorrow </a:t>
            </a:r>
          </a:p>
          <a:p>
            <a:pPr eaLnBrk="0" hangingPunct="0">
              <a:spcAft>
                <a:spcPts val="1575"/>
              </a:spcAft>
            </a:pPr>
            <a:r>
              <a:rPr lang="en-US" sz="1600" dirty="0" smtClean="0">
                <a:solidFill>
                  <a:srgbClr val="0066B1"/>
                </a:solidFill>
                <a:latin typeface="+mn-lt"/>
              </a:rPr>
              <a:t>To discuss:</a:t>
            </a:r>
          </a:p>
          <a:p>
            <a:pPr marL="898525" lvl="3" indent="-361950">
              <a:spcAft>
                <a:spcPts val="1575"/>
              </a:spcAft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66B1"/>
                </a:solidFill>
                <a:latin typeface="+mn-lt"/>
              </a:rPr>
              <a:t>State of today’s broadband infrastructure</a:t>
            </a:r>
          </a:p>
          <a:p>
            <a:pPr marL="898525" lvl="3" indent="-361950">
              <a:spcAft>
                <a:spcPts val="1575"/>
              </a:spcAft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66B1"/>
                </a:solidFill>
                <a:latin typeface="+mn-lt"/>
              </a:rPr>
              <a:t>Key enablers of smarter networks</a:t>
            </a:r>
          </a:p>
          <a:p>
            <a:pPr marL="898525" lvl="3" indent="-361950">
              <a:spcAft>
                <a:spcPts val="1575"/>
              </a:spcAft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66B1"/>
                </a:solidFill>
                <a:latin typeface="+mn-lt"/>
              </a:rPr>
              <a:t>Need for innovation</a:t>
            </a:r>
          </a:p>
          <a:p>
            <a:pPr marL="898525" lvl="3" indent="-361950">
              <a:spcAft>
                <a:spcPts val="1575"/>
              </a:spcAft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66B1"/>
                </a:solidFill>
                <a:latin typeface="+mn-lt"/>
              </a:rPr>
              <a:t>Need for standardization and simplification of network installation practices</a:t>
            </a:r>
          </a:p>
          <a:p>
            <a:pPr marL="898525" lvl="3" indent="-361950">
              <a:spcAft>
                <a:spcPts val="1575"/>
              </a:spcAft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66B1"/>
                </a:solidFill>
                <a:latin typeface="+mn-lt"/>
              </a:rPr>
              <a:t>Role of government &amp; Industry together</a:t>
            </a:r>
          </a:p>
        </p:txBody>
      </p:sp>
      <p:sp>
        <p:nvSpPr>
          <p:cNvPr id="8" name="Content Placeholder 2"/>
          <p:cNvSpPr txBox="1">
            <a:spLocks noGrp="1"/>
          </p:cNvSpPr>
          <p:nvPr>
            <p:ph sz="half" idx="2"/>
          </p:nvPr>
        </p:nvSpPr>
        <p:spPr bwMode="auto">
          <a:xfrm>
            <a:off x="5962919" y="1148453"/>
            <a:ext cx="5419080" cy="57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rmAutofit fontScale="47500" lnSpcReduction="20000"/>
          </a:bodyPr>
          <a:lstStyle/>
          <a:p>
            <a:pPr marL="0" indent="0" eaLnBrk="0" hangingPunct="0">
              <a:lnSpc>
                <a:spcPct val="100000"/>
              </a:lnSpc>
              <a:spcAft>
                <a:spcPts val="1575"/>
              </a:spcAft>
              <a:buNone/>
            </a:pPr>
            <a:r>
              <a:rPr lang="en-US" sz="5100" dirty="0">
                <a:solidFill>
                  <a:srgbClr val="0066B1"/>
                </a:solidFill>
                <a:latin typeface="+mn-lt"/>
              </a:rPr>
              <a:t>Proposed Participants of the panel / RT:</a:t>
            </a:r>
          </a:p>
          <a:p>
            <a:pPr marL="174625" indent="-174625" eaLnBrk="0" hangingPunct="0">
              <a:spcAft>
                <a:spcPts val="1575"/>
              </a:spcAft>
              <a:buFont typeface="Arial" pitchFamily="34" charset="0"/>
              <a:buChar char="•"/>
            </a:pPr>
            <a:r>
              <a:rPr lang="en-US" sz="3300" u="sng" dirty="0" smtClean="0">
                <a:solidFill>
                  <a:srgbClr val="0066B1"/>
                </a:solidFill>
                <a:latin typeface="+mn-lt"/>
              </a:rPr>
              <a:t>Government (TBC)</a:t>
            </a:r>
            <a:endParaRPr lang="en-US" sz="3300" u="sng" dirty="0">
              <a:solidFill>
                <a:srgbClr val="0066B1"/>
              </a:solidFill>
              <a:latin typeface="+mn-lt"/>
            </a:endParaRPr>
          </a:p>
          <a:p>
            <a:pPr marL="631825" lvl="1" indent="-174625">
              <a:spcAft>
                <a:spcPts val="1575"/>
              </a:spcAft>
              <a:buFont typeface="Arial" pitchFamily="34" charset="0"/>
              <a:buChar char="•"/>
            </a:pPr>
            <a:r>
              <a:rPr lang="en-US" sz="3300" dirty="0">
                <a:solidFill>
                  <a:srgbClr val="0066B1"/>
                </a:solidFill>
                <a:latin typeface="+mn-lt"/>
              </a:rPr>
              <a:t>Minister IT, Mr. </a:t>
            </a:r>
            <a:r>
              <a:rPr lang="en-US" sz="3300" dirty="0" err="1">
                <a:solidFill>
                  <a:srgbClr val="0066B1"/>
                </a:solidFill>
                <a:latin typeface="+mn-lt"/>
              </a:rPr>
              <a:t>Manoj</a:t>
            </a:r>
            <a:r>
              <a:rPr lang="en-US" sz="3300" dirty="0">
                <a:solidFill>
                  <a:srgbClr val="0066B1"/>
                </a:solidFill>
                <a:latin typeface="+mn-lt"/>
              </a:rPr>
              <a:t> </a:t>
            </a:r>
            <a:r>
              <a:rPr lang="en-US" sz="3300" dirty="0" err="1">
                <a:solidFill>
                  <a:srgbClr val="0066B1"/>
                </a:solidFill>
                <a:latin typeface="+mn-lt"/>
              </a:rPr>
              <a:t>Sinha</a:t>
            </a:r>
            <a:endParaRPr lang="en-US" sz="3300" dirty="0">
              <a:solidFill>
                <a:srgbClr val="0066B1"/>
              </a:solidFill>
              <a:latin typeface="+mn-lt"/>
            </a:endParaRPr>
          </a:p>
          <a:p>
            <a:pPr marL="631825" lvl="1" indent="-174625">
              <a:spcAft>
                <a:spcPts val="1575"/>
              </a:spcAft>
              <a:buFont typeface="Arial" pitchFamily="34" charset="0"/>
              <a:buChar char="•"/>
            </a:pP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Ministry of Science &amp; Tech.,  Dr. Harsh </a:t>
            </a: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Vardhan</a:t>
            </a: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 </a:t>
            </a:r>
          </a:p>
          <a:p>
            <a:pPr marL="631825" lvl="1" indent="-174625">
              <a:spcAft>
                <a:spcPts val="1575"/>
              </a:spcAft>
              <a:buFont typeface="Arial" pitchFamily="34" charset="0"/>
              <a:buChar char="•"/>
            </a:pP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Secy</a:t>
            </a: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, DoT, Ms. </a:t>
            </a: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Aruna</a:t>
            </a: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 </a:t>
            </a: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Sundarajan</a:t>
            </a:r>
            <a:endParaRPr lang="en-US" sz="3300" dirty="0" smtClean="0">
              <a:solidFill>
                <a:srgbClr val="0066B1"/>
              </a:solidFill>
              <a:latin typeface="+mn-lt"/>
            </a:endParaRPr>
          </a:p>
          <a:p>
            <a:pPr marL="174625" indent="-174625">
              <a:spcAft>
                <a:spcPts val="1575"/>
              </a:spcAft>
              <a:buFont typeface="Arial" pitchFamily="34" charset="0"/>
              <a:buChar char="•"/>
            </a:pPr>
            <a:r>
              <a:rPr lang="en-US" sz="3300" u="sng" dirty="0" smtClean="0">
                <a:solidFill>
                  <a:srgbClr val="0066B1"/>
                </a:solidFill>
                <a:latin typeface="+mn-lt"/>
              </a:rPr>
              <a:t>Industry (TBC)</a:t>
            </a:r>
          </a:p>
          <a:p>
            <a:pPr marL="631825" lvl="1" indent="-174625">
              <a:spcAft>
                <a:spcPts val="1575"/>
              </a:spcAft>
              <a:buFont typeface="Arial" pitchFamily="34" charset="0"/>
              <a:buChar char="•"/>
            </a:pP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Representatives of CISCO, HP, NOKIA, </a:t>
            </a:r>
          </a:p>
          <a:p>
            <a:pPr marL="631825" lvl="1" indent="-174625">
              <a:spcAft>
                <a:spcPts val="1575"/>
              </a:spcAft>
              <a:buFont typeface="Arial" pitchFamily="34" charset="0"/>
              <a:buChar char="•"/>
            </a:pP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Airtel , </a:t>
            </a: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Abhay</a:t>
            </a: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 </a:t>
            </a: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Savargaonkar</a:t>
            </a:r>
            <a:endParaRPr lang="en-US" sz="3300" dirty="0" smtClean="0">
              <a:solidFill>
                <a:srgbClr val="0066B1"/>
              </a:solidFill>
              <a:latin typeface="+mn-lt"/>
            </a:endParaRPr>
          </a:p>
          <a:p>
            <a:pPr marL="631825" lvl="1" indent="-174625">
              <a:spcAft>
                <a:spcPts val="1575"/>
              </a:spcAft>
              <a:buFont typeface="Arial" pitchFamily="34" charset="0"/>
              <a:buChar char="•"/>
            </a:pP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Vodafone, </a:t>
            </a: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Vishant</a:t>
            </a: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 </a:t>
            </a: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Vora</a:t>
            </a:r>
            <a:endParaRPr lang="en-US" sz="3300" dirty="0" smtClean="0">
              <a:solidFill>
                <a:srgbClr val="0066B1"/>
              </a:solidFill>
              <a:latin typeface="+mn-lt"/>
            </a:endParaRPr>
          </a:p>
          <a:p>
            <a:pPr marL="631825" lvl="1" indent="-174625">
              <a:spcAft>
                <a:spcPts val="1575"/>
              </a:spcAft>
              <a:buFont typeface="Arial" pitchFamily="34" charset="0"/>
              <a:buChar char="•"/>
            </a:pP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Rjio</a:t>
            </a: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, Mathew </a:t>
            </a: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Oommen</a:t>
            </a:r>
            <a:endParaRPr lang="en-US" sz="3300" dirty="0" smtClean="0">
              <a:solidFill>
                <a:srgbClr val="0066B1"/>
              </a:solidFill>
              <a:latin typeface="+mn-lt"/>
            </a:endParaRPr>
          </a:p>
          <a:p>
            <a:pPr marL="631825" lvl="1" indent="-174625">
              <a:spcAft>
                <a:spcPts val="1575"/>
              </a:spcAft>
              <a:buFont typeface="Arial" pitchFamily="34" charset="0"/>
              <a:buChar char="•"/>
            </a:pP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ACT, </a:t>
            </a: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Prasanna</a:t>
            </a:r>
            <a:r>
              <a:rPr lang="en-US" sz="3300" dirty="0" smtClean="0">
                <a:solidFill>
                  <a:srgbClr val="0066B1"/>
                </a:solidFill>
                <a:latin typeface="+mn-lt"/>
              </a:rPr>
              <a:t> </a:t>
            </a:r>
            <a:r>
              <a:rPr lang="en-US" sz="3300" dirty="0" err="1" smtClean="0">
                <a:solidFill>
                  <a:srgbClr val="0066B1"/>
                </a:solidFill>
                <a:latin typeface="+mn-lt"/>
              </a:rPr>
              <a:t>Gokhale</a:t>
            </a:r>
            <a:endParaRPr lang="en-US" sz="3300" dirty="0" smtClean="0">
              <a:solidFill>
                <a:srgbClr val="0066B1"/>
              </a:solidFill>
              <a:latin typeface="+mn-lt"/>
            </a:endParaRPr>
          </a:p>
          <a:p>
            <a:pPr marL="631825" lvl="1" indent="-174625">
              <a:spcAft>
                <a:spcPts val="1575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66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2074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PR/ Publicity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837354" y="1938119"/>
            <a:ext cx="1472650" cy="1472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Promotion Campaign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1750" y="1123979"/>
            <a:ext cx="1005840" cy="1005840"/>
          </a:xfrm>
          <a:prstGeom prst="ellipse">
            <a:avLst/>
          </a:prstGeom>
          <a:solidFill>
            <a:srgbClr val="0070C0"/>
          </a:solidFill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PR / Publicity</a:t>
            </a:r>
          </a:p>
        </p:txBody>
      </p:sp>
      <p:sp>
        <p:nvSpPr>
          <p:cNvPr id="6" name="Oval 5"/>
          <p:cNvSpPr/>
          <p:nvPr/>
        </p:nvSpPr>
        <p:spPr>
          <a:xfrm>
            <a:off x="11174197" y="1760044"/>
            <a:ext cx="914400" cy="91440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Social Media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480006" y="1245227"/>
            <a:ext cx="914400" cy="91440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5696"/>
                </a:solidFill>
              </a:rPr>
              <a:t>Inaugural Event</a:t>
            </a:r>
          </a:p>
        </p:txBody>
      </p:sp>
      <p:sp>
        <p:nvSpPr>
          <p:cNvPr id="8" name="Oval 7"/>
          <p:cNvSpPr/>
          <p:nvPr/>
        </p:nvSpPr>
        <p:spPr>
          <a:xfrm>
            <a:off x="11128477" y="2661409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Webinars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414368" y="3388535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email campaign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1789" y="1431720"/>
            <a:ext cx="6147840" cy="296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defTabSz="912813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AutoNum type="arabicPeriod"/>
              <a:defRPr sz="2000" kern="1200">
                <a:solidFill>
                  <a:srgbClr val="0066B1"/>
                </a:solidFill>
              </a:defRPr>
            </a:lvl1pPr>
            <a:lvl2pPr marL="914400" lvl="1" indent="-457200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AutoNum type="arabicPeriod"/>
              <a:defRPr kern="1200">
                <a:solidFill>
                  <a:srgbClr val="7D8184"/>
                </a:solidFill>
              </a:defRPr>
            </a:lvl2pPr>
            <a:lvl3pPr marL="11414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</a:defRPr>
            </a:lvl3pPr>
            <a:lvl4pPr marL="15986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</a:defRPr>
            </a:lvl4pPr>
            <a:lvl5pPr marL="20558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</a:defRPr>
            </a:lvl5pPr>
            <a:lvl6pPr marL="2514537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6pPr>
            <a:lvl7pPr marL="2971726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7pPr>
            <a:lvl8pPr marL="3428914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8pPr>
            <a:lvl9pPr marL="3886103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Press release </a:t>
            </a:r>
          </a:p>
          <a:p>
            <a:pPr lvl="1"/>
            <a:r>
              <a:rPr lang="en-US" dirty="0"/>
              <a:t>Story to capture – TBC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MOUs – TBC </a:t>
            </a:r>
            <a:endParaRPr lang="en-US" dirty="0" smtClean="0"/>
          </a:p>
          <a:p>
            <a:r>
              <a:rPr lang="en-US" dirty="0" smtClean="0"/>
              <a:t>Walkthrough for Journalists</a:t>
            </a:r>
          </a:p>
          <a:p>
            <a:pPr lvl="1"/>
            <a:r>
              <a:rPr lang="en-US" dirty="0" smtClean="0"/>
              <a:t>Journalists </a:t>
            </a:r>
            <a:r>
              <a:rPr lang="en-US" dirty="0"/>
              <a:t>Names – TBC – </a:t>
            </a:r>
            <a:r>
              <a:rPr lang="en-US" dirty="0" err="1"/>
              <a:t>Sumedha</a:t>
            </a:r>
            <a:r>
              <a:rPr lang="en-US" dirty="0"/>
              <a:t> to confirm</a:t>
            </a:r>
          </a:p>
          <a:p>
            <a:r>
              <a:rPr lang="en-US" dirty="0"/>
              <a:t>Paid TV episode </a:t>
            </a:r>
          </a:p>
          <a:p>
            <a:pPr lvl="1"/>
            <a:r>
              <a:rPr lang="en-US" dirty="0"/>
              <a:t>TBC – </a:t>
            </a:r>
            <a:r>
              <a:rPr lang="en-US" dirty="0" err="1"/>
              <a:t>Sumedha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8755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854698" y="1951141"/>
            <a:ext cx="1472650" cy="1472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Promotion Campaign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29094" y="1137001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5696"/>
                </a:solidFill>
              </a:rPr>
              <a:t>PR / Publicity</a:t>
            </a:r>
          </a:p>
        </p:txBody>
      </p:sp>
      <p:sp>
        <p:nvSpPr>
          <p:cNvPr id="6" name="Oval 5"/>
          <p:cNvSpPr/>
          <p:nvPr/>
        </p:nvSpPr>
        <p:spPr>
          <a:xfrm>
            <a:off x="11191541" y="1773066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7" name="Oval 6"/>
          <p:cNvSpPr/>
          <p:nvPr/>
        </p:nvSpPr>
        <p:spPr>
          <a:xfrm>
            <a:off x="9497350" y="1258249"/>
            <a:ext cx="914400" cy="91440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5696"/>
                </a:solidFill>
              </a:rPr>
              <a:t>Inaugural Event</a:t>
            </a:r>
          </a:p>
        </p:txBody>
      </p:sp>
      <p:sp>
        <p:nvSpPr>
          <p:cNvPr id="8" name="Oval 7"/>
          <p:cNvSpPr/>
          <p:nvPr/>
        </p:nvSpPr>
        <p:spPr>
          <a:xfrm>
            <a:off x="11145821" y="2674431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Webinars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431712" y="3401557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email campaign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2354" y="1773066"/>
            <a:ext cx="6738712" cy="296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defTabSz="912813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AutoNum type="arabicPeriod"/>
              <a:defRPr sz="2000" kern="1200">
                <a:solidFill>
                  <a:srgbClr val="0066B1"/>
                </a:solidFill>
              </a:defRPr>
            </a:lvl1pPr>
            <a:lvl2pPr marL="914400" lvl="1" indent="-457200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AutoNum type="arabicPeriod"/>
              <a:defRPr kern="1200">
                <a:solidFill>
                  <a:srgbClr val="7D8184"/>
                </a:solidFill>
              </a:defRPr>
            </a:lvl2pPr>
            <a:lvl3pPr marL="11414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</a:defRPr>
            </a:lvl3pPr>
            <a:lvl4pPr marL="15986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</a:defRPr>
            </a:lvl4pPr>
            <a:lvl5pPr marL="20558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</a:defRPr>
            </a:lvl5pPr>
            <a:lvl6pPr marL="2514537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6pPr>
            <a:lvl7pPr marL="2971726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7pPr>
            <a:lvl8pPr marL="3428914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8pPr>
            <a:lvl9pPr marL="3886103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Teaser tweets &amp; </a:t>
            </a:r>
            <a:r>
              <a:rPr lang="en-US" dirty="0" err="1" smtClean="0"/>
              <a:t>linkedin</a:t>
            </a:r>
            <a:r>
              <a:rPr lang="en-US" dirty="0" smtClean="0"/>
              <a:t> posts –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weeks before the event</a:t>
            </a:r>
          </a:p>
          <a:p>
            <a:r>
              <a:rPr lang="en-US" dirty="0" smtClean="0"/>
              <a:t>Event tweets –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the event day</a:t>
            </a:r>
          </a:p>
          <a:p>
            <a:r>
              <a:rPr lang="en-US" dirty="0" smtClean="0"/>
              <a:t>Workplace posts for employee awareness and pride building –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Perennial</a:t>
            </a:r>
          </a:p>
          <a:p>
            <a:r>
              <a:rPr lang="en-US" dirty="0" smtClean="0"/>
              <a:t>Virtual walkthrough video on workplace for employees –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 the event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198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Webinars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854698" y="1938119"/>
            <a:ext cx="1472650" cy="1472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Promotion Campaign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29094" y="1123979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5696"/>
                </a:solidFill>
              </a:rPr>
              <a:t>PR / Publicity</a:t>
            </a:r>
          </a:p>
        </p:txBody>
      </p:sp>
      <p:sp>
        <p:nvSpPr>
          <p:cNvPr id="6" name="Oval 5"/>
          <p:cNvSpPr/>
          <p:nvPr/>
        </p:nvSpPr>
        <p:spPr>
          <a:xfrm>
            <a:off x="11191541" y="1760044"/>
            <a:ext cx="914400" cy="91440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Social Media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497350" y="1245227"/>
            <a:ext cx="914400" cy="91440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5696"/>
                </a:solidFill>
              </a:rPr>
              <a:t>Inaugural Event</a:t>
            </a:r>
          </a:p>
        </p:txBody>
      </p:sp>
      <p:sp>
        <p:nvSpPr>
          <p:cNvPr id="8" name="Oval 7"/>
          <p:cNvSpPr/>
          <p:nvPr/>
        </p:nvSpPr>
        <p:spPr>
          <a:xfrm>
            <a:off x="11145821" y="2661409"/>
            <a:ext cx="1005840" cy="1005840"/>
          </a:xfrm>
          <a:prstGeom prst="ellipse">
            <a:avLst/>
          </a:prstGeom>
          <a:solidFill>
            <a:srgbClr val="0070C0"/>
          </a:solidFill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Webinars</a:t>
            </a:r>
          </a:p>
        </p:txBody>
      </p:sp>
      <p:sp>
        <p:nvSpPr>
          <p:cNvPr id="9" name="Oval 8"/>
          <p:cNvSpPr/>
          <p:nvPr/>
        </p:nvSpPr>
        <p:spPr>
          <a:xfrm>
            <a:off x="10431712" y="3388535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email campaign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1789" y="1298575"/>
            <a:ext cx="6084778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2813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0066B1"/>
                </a:solidFill>
              </a:defRPr>
            </a:lvl1pPr>
            <a:lvl2pPr marL="914400" lvl="1" indent="-457200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AutoNum type="arabicPeriod"/>
              <a:defRPr kern="1200">
                <a:solidFill>
                  <a:srgbClr val="7D8184"/>
                </a:solidFill>
              </a:defRPr>
            </a:lvl2pPr>
            <a:lvl3pPr marL="11414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</a:defRPr>
            </a:lvl3pPr>
            <a:lvl4pPr marL="15986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</a:defRPr>
            </a:lvl4pPr>
            <a:lvl5pPr marL="20558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</a:defRPr>
            </a:lvl5pPr>
            <a:lvl6pPr marL="2514537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6pPr>
            <a:lvl7pPr marL="2971726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7pPr>
            <a:lvl8pPr marL="3428914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8pPr>
            <a:lvl9pPr marL="3886103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ustainable </a:t>
            </a:r>
            <a:r>
              <a:rPr lang="en-US" dirty="0"/>
              <a:t>initiative </a:t>
            </a:r>
          </a:p>
          <a:p>
            <a:pPr lvl="1"/>
            <a:r>
              <a:rPr lang="en-US" dirty="0"/>
              <a:t>To host </a:t>
            </a:r>
            <a:r>
              <a:rPr lang="en-US" dirty="0" smtClean="0"/>
              <a:t>video webinars </a:t>
            </a:r>
            <a:r>
              <a:rPr lang="en-US" dirty="0"/>
              <a:t>by </a:t>
            </a:r>
            <a:r>
              <a:rPr lang="en-US" dirty="0" err="1"/>
              <a:t>Sterlite</a:t>
            </a:r>
            <a:r>
              <a:rPr lang="en-US" dirty="0"/>
              <a:t> </a:t>
            </a:r>
            <a:r>
              <a:rPr lang="en-US" dirty="0" smtClean="0"/>
              <a:t>Tech CTO and other leaders in CSN by talking about technology that we are showcasing at our CSN</a:t>
            </a:r>
            <a:endParaRPr lang="en-US" dirty="0"/>
          </a:p>
          <a:p>
            <a:pPr lvl="1"/>
            <a:r>
              <a:rPr lang="en-US" dirty="0"/>
              <a:t>Promote the webinars on CSN website, </a:t>
            </a:r>
            <a:r>
              <a:rPr lang="en-US" dirty="0" err="1"/>
              <a:t>Sterlite</a:t>
            </a:r>
            <a:r>
              <a:rPr lang="en-US" dirty="0"/>
              <a:t> Tech website homepage, LinkedIn and twitter</a:t>
            </a:r>
          </a:p>
        </p:txBody>
      </p:sp>
    </p:spTree>
    <p:extLst>
      <p:ext uri="{BB962C8B-B14F-4D97-AF65-F5344CB8AC3E}">
        <p14:creationId xmlns:p14="http://schemas.microsoft.com/office/powerpoint/2010/main" val="14057362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Campaign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837354" y="1938977"/>
            <a:ext cx="1472650" cy="14726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Promotion Campaign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1750" y="1124837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5696"/>
                </a:solidFill>
              </a:rPr>
              <a:t>PR / Publicity</a:t>
            </a:r>
          </a:p>
        </p:txBody>
      </p:sp>
      <p:sp>
        <p:nvSpPr>
          <p:cNvPr id="6" name="Oval 5"/>
          <p:cNvSpPr/>
          <p:nvPr/>
        </p:nvSpPr>
        <p:spPr>
          <a:xfrm>
            <a:off x="11174197" y="1760902"/>
            <a:ext cx="914400" cy="91440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Social Media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480006" y="1246085"/>
            <a:ext cx="914400" cy="91440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5696"/>
                </a:solidFill>
              </a:rPr>
              <a:t>Inaugural Event</a:t>
            </a:r>
          </a:p>
        </p:txBody>
      </p:sp>
      <p:sp>
        <p:nvSpPr>
          <p:cNvPr id="8" name="Oval 7"/>
          <p:cNvSpPr/>
          <p:nvPr/>
        </p:nvSpPr>
        <p:spPr>
          <a:xfrm>
            <a:off x="11128477" y="2662267"/>
            <a:ext cx="1005840" cy="1005840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Webinars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414368" y="3389393"/>
            <a:ext cx="1005840" cy="1005840"/>
          </a:xfrm>
          <a:prstGeom prst="ellipse">
            <a:avLst/>
          </a:prstGeom>
          <a:solidFill>
            <a:srgbClr val="0070C0"/>
          </a:solidFill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email campaign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1789" y="1272817"/>
            <a:ext cx="5753702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2813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0066B1"/>
                </a:solidFill>
              </a:defRPr>
            </a:lvl1pPr>
            <a:lvl2pPr marL="914400" lvl="1" indent="-457200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AutoNum type="arabicPeriod"/>
              <a:defRPr kern="1200">
                <a:solidFill>
                  <a:srgbClr val="7D8184"/>
                </a:solidFill>
              </a:defRPr>
            </a:lvl2pPr>
            <a:lvl3pPr marL="11414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</a:defRPr>
            </a:lvl3pPr>
            <a:lvl4pPr marL="15986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</a:defRPr>
            </a:lvl4pPr>
            <a:lvl5pPr marL="2055813" indent="-227013" defTabSz="912813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</a:defRPr>
            </a:lvl5pPr>
            <a:lvl6pPr marL="2514537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6pPr>
            <a:lvl7pPr marL="2971726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7pPr>
            <a:lvl8pPr marL="3428914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8pPr>
            <a:lvl9pPr marL="3886103" indent="-228594" defTabSz="914377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</a:defRPr>
            </a:lvl9pPr>
          </a:lstStyle>
          <a:p>
            <a:r>
              <a:rPr lang="en-IN"/>
              <a:t>To be created as a sustainable initiative – to be released once in 2 months</a:t>
            </a:r>
          </a:p>
          <a:p>
            <a:endParaRPr lang="en-US"/>
          </a:p>
          <a:p>
            <a:pPr lvl="1"/>
            <a:r>
              <a:rPr lang="en-US"/>
              <a:t>Build email database through community build program on website and through visits</a:t>
            </a:r>
          </a:p>
          <a:p>
            <a:pPr lvl="1"/>
            <a:r>
              <a:rPr lang="en-US"/>
              <a:t> Start e-mail campaign that covers major developments at the CSN, white papers, key people’s visits, their quotes, videos, photos,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117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Committees proposed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87238"/>
              </p:ext>
            </p:extLst>
          </p:nvPr>
        </p:nvGraphicFramePr>
        <p:xfrm>
          <a:off x="385192" y="1389367"/>
          <a:ext cx="11321703" cy="455257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7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19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Committee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Proposed owner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Members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19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Invitation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Khushboo</a:t>
                      </a:r>
                      <a:r>
                        <a:rPr lang="en-IN" sz="1800" baseline="0" dirty="0" smtClean="0"/>
                        <a:t> 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Anand, Ankit, KS, </a:t>
                      </a:r>
                      <a:r>
                        <a:rPr lang="en-IN" sz="1800" dirty="0" err="1" smtClean="0"/>
                        <a:t>Anshoo</a:t>
                      </a:r>
                      <a:r>
                        <a:rPr lang="en-IN" sz="1800" dirty="0" smtClean="0"/>
                        <a:t>, </a:t>
                      </a:r>
                      <a:r>
                        <a:rPr lang="en-IN" sz="1800" dirty="0" err="1" smtClean="0"/>
                        <a:t>Swati,</a:t>
                      </a:r>
                      <a:r>
                        <a:rPr lang="en-IN" sz="1800" baseline="0" dirty="0" err="1" smtClean="0"/>
                        <a:t>Saurabh</a:t>
                      </a:r>
                      <a:r>
                        <a:rPr lang="en-IN" sz="1800" baseline="0" dirty="0" smtClean="0"/>
                        <a:t>, </a:t>
                      </a:r>
                      <a:r>
                        <a:rPr lang="en-IN" sz="1800" dirty="0" smtClean="0"/>
                        <a:t>Girish, </a:t>
                      </a:r>
                      <a:r>
                        <a:rPr lang="en-IN" sz="1800" dirty="0" err="1" smtClean="0"/>
                        <a:t>Badri</a:t>
                      </a:r>
                      <a:r>
                        <a:rPr lang="en-IN" sz="1800" dirty="0" smtClean="0"/>
                        <a:t>,</a:t>
                      </a:r>
                      <a:r>
                        <a:rPr lang="en-IN" sz="1800" baseline="0" dirty="0" smtClean="0"/>
                        <a:t> 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19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Agenda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Alok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Anand, KS, Ankit, </a:t>
                      </a:r>
                      <a:r>
                        <a:rPr lang="en-IN" sz="1800" dirty="0" err="1" smtClean="0"/>
                        <a:t>Anshoo</a:t>
                      </a:r>
                      <a:r>
                        <a:rPr lang="en-IN" sz="1800" dirty="0" smtClean="0"/>
                        <a:t>, Manish, Swati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19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Facility tech.</a:t>
                      </a:r>
                      <a:r>
                        <a:rPr lang="en-IN" sz="1800" baseline="0" dirty="0" smtClean="0"/>
                        <a:t> r</a:t>
                      </a:r>
                      <a:r>
                        <a:rPr lang="en-IN" sz="1800" dirty="0" smtClean="0"/>
                        <a:t>eadiness &amp; walkthrough logistics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Saurabh</a:t>
                      </a:r>
                      <a:r>
                        <a:rPr lang="en-IN" sz="1800" dirty="0" smtClean="0"/>
                        <a:t> Chattopadhyay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TBC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756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Event branding, management &amp; publicity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Khushboo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Sumedha</a:t>
                      </a:r>
                      <a:r>
                        <a:rPr lang="en-IN" sz="1800" dirty="0" smtClean="0"/>
                        <a:t> </a:t>
                      </a:r>
                      <a:r>
                        <a:rPr lang="en-IN" sz="1800" dirty="0" err="1" smtClean="0"/>
                        <a:t>Mahorey</a:t>
                      </a:r>
                      <a:r>
                        <a:rPr lang="en-IN" sz="1800" dirty="0" smtClean="0"/>
                        <a:t>, Khushboo</a:t>
                      </a:r>
                      <a:r>
                        <a:rPr lang="en-IN" sz="1800" baseline="0" dirty="0" smtClean="0"/>
                        <a:t> Gupta, Khushboo Chawla, Naveen </a:t>
                      </a:r>
                      <a:r>
                        <a:rPr lang="en-IN" sz="1800" baseline="0" dirty="0" err="1" smtClean="0"/>
                        <a:t>Verma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19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Logistics, Hospitality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Mohit</a:t>
                      </a:r>
                      <a:r>
                        <a:rPr lang="en-IN" sz="1800" dirty="0" smtClean="0"/>
                        <a:t> Gupta / TBC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19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VIP Movement &amp; Guest handling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TBC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TBC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725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decision required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44150"/>
              </p:ext>
            </p:extLst>
          </p:nvPr>
        </p:nvGraphicFramePr>
        <p:xfrm>
          <a:off x="885588" y="1634066"/>
          <a:ext cx="8006163" cy="481634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00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49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Item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Event dates &amp; format 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02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Event budget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59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Chief</a:t>
                      </a:r>
                      <a:r>
                        <a:rPr lang="en-IN" sz="1800" baseline="0" dirty="0" smtClean="0"/>
                        <a:t> guest &amp; other VIPs to target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794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Overall alignment on the plan proposed above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758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Alignment on committees &amp; responsibilities proposed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8718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3222" y="2187693"/>
            <a:ext cx="4217861" cy="31686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Objectives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Asset creation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Key </a:t>
            </a:r>
            <a:r>
              <a:rPr lang="en-US" sz="2000" dirty="0" err="1" smtClean="0">
                <a:solidFill>
                  <a:schemeClr val="bg1"/>
                </a:solidFill>
              </a:rPr>
              <a:t>stakeholers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Promotion/ Communication campaign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Committees propose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Discussion and decision required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340" y="405299"/>
            <a:ext cx="3636694" cy="2419308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61835" y="3481231"/>
            <a:ext cx="1781907" cy="1781907"/>
          </a:xfrm>
          <a:prstGeom prst="ellipse">
            <a:avLst/>
          </a:prstGeom>
          <a:solidFill>
            <a:schemeClr val="bg2"/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5696"/>
                </a:solidFill>
              </a:rPr>
              <a:t>Asset Creation</a:t>
            </a:r>
            <a:endParaRPr lang="en-IN" dirty="0">
              <a:solidFill>
                <a:srgbClr val="00569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41142" y="4829384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Community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76420" y="2650927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Video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52948" y="5152141"/>
            <a:ext cx="1217066" cy="1106424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Knowledge Base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31536" y="3780624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Website</a:t>
            </a:r>
            <a:endParaRPr lang="en-IN" sz="1400" dirty="0">
              <a:solidFill>
                <a:srgbClr val="00569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017168" y="3319167"/>
            <a:ext cx="1047889" cy="6433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Left Arrow 12"/>
          <p:cNvSpPr/>
          <p:nvPr/>
        </p:nvSpPr>
        <p:spPr>
          <a:xfrm rot="3467150">
            <a:off x="8471611" y="3401410"/>
            <a:ext cx="538624" cy="1435652"/>
          </a:xfrm>
          <a:prstGeom prst="curvedLeftArrow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 rot="14808751">
            <a:off x="8062474" y="2575845"/>
            <a:ext cx="423570" cy="1340700"/>
          </a:xfrm>
          <a:prstGeom prst="curvedLeftArrow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26639" y="1849416"/>
            <a:ext cx="1781907" cy="17819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5696"/>
                </a:solidFill>
              </a:rPr>
              <a:t>Promotion Campaign</a:t>
            </a:r>
            <a:endParaRPr lang="en-IN" dirty="0">
              <a:solidFill>
                <a:srgbClr val="005696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447520" y="1485696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PR / Publicity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442800" y="775654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Social Media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25734" y="970627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Inaugural Event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52776" y="2734294"/>
            <a:ext cx="1338773" cy="13387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Webinars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491815" y="3508718"/>
            <a:ext cx="1338773" cy="13387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email campaign</a:t>
            </a:r>
            <a:endParaRPr lang="en-IN" sz="1400" dirty="0">
              <a:solidFill>
                <a:srgbClr val="005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28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139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945938" y="6605588"/>
            <a:ext cx="246062" cy="225425"/>
          </a:xfrm>
        </p:spPr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8640" y="1572014"/>
            <a:ext cx="11389360" cy="45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marL="174625" indent="-174625" eaLnBrk="0" hangingPunct="0">
              <a:lnSpc>
                <a:spcPct val="110000"/>
              </a:lnSpc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66B1"/>
                </a:solidFill>
                <a:latin typeface="+mn-lt"/>
              </a:rPr>
              <a:t>Brand Positioning</a:t>
            </a: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: Position Sterlite Tech as the company that delivers Smarter Networks for transformation of everyday living of citizens and an industry custodian considering 5G </a:t>
            </a:r>
            <a:r>
              <a:rPr lang="en-US" sz="2000" dirty="0" smtClean="0">
                <a:solidFill>
                  <a:srgbClr val="0066B1"/>
                </a:solidFill>
              </a:rPr>
              <a:t>connectivity as an essential </a:t>
            </a:r>
            <a:endParaRPr lang="en-US" sz="2000" dirty="0" smtClean="0">
              <a:solidFill>
                <a:srgbClr val="0066B1"/>
              </a:solidFill>
              <a:latin typeface="+mn-lt"/>
            </a:endParaRPr>
          </a:p>
          <a:p>
            <a:pPr marL="174625" indent="-174625">
              <a:lnSpc>
                <a:spcPct val="110000"/>
              </a:lnSpc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66B1"/>
                </a:solidFill>
                <a:latin typeface="+mn-lt"/>
              </a:rPr>
              <a:t>Enhance credibility through leadership capabilities </a:t>
            </a: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in</a:t>
            </a:r>
            <a:r>
              <a:rPr lang="en-US" sz="2000" b="1" dirty="0" smtClean="0">
                <a:solidFill>
                  <a:srgbClr val="0066B1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66B1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echnology Integration for Digital India to customers, partners, policy makers, industry influencers</a:t>
            </a:r>
          </a:p>
          <a:p>
            <a:pPr marL="174625" indent="-174625" eaLnBrk="0" hangingPunct="0">
              <a:lnSpc>
                <a:spcPct val="110000"/>
              </a:lnSpc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Leverage the announcement for </a:t>
            </a:r>
            <a:r>
              <a:rPr lang="en-US" sz="2000" b="1" dirty="0" smtClean="0">
                <a:solidFill>
                  <a:srgbClr val="0066B1"/>
                </a:solidFill>
                <a:latin typeface="+mn-lt"/>
              </a:rPr>
              <a:t>media publicity for industry and technology leadership</a:t>
            </a:r>
          </a:p>
          <a:p>
            <a:pPr marL="174625" indent="-174625" eaLnBrk="0" hangingPunct="0">
              <a:lnSpc>
                <a:spcPct val="110000"/>
              </a:lnSpc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Create an enriched experience across the stakeholder ecosystem</a:t>
            </a:r>
          </a:p>
          <a:p>
            <a:pPr marL="174625" indent="-174625" eaLnBrk="0" hangingPunct="0">
              <a:lnSpc>
                <a:spcPct val="110000"/>
              </a:lnSpc>
              <a:spcAft>
                <a:spcPts val="1575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B1"/>
                </a:solidFill>
                <a:latin typeface="+mn-lt"/>
              </a:rPr>
              <a:t>Strengthen employees as brand ambassadors through structured exposure using an experience center video</a:t>
            </a:r>
          </a:p>
        </p:txBody>
      </p:sp>
    </p:spTree>
    <p:extLst>
      <p:ext uri="{BB962C8B-B14F-4D97-AF65-F5344CB8AC3E}">
        <p14:creationId xmlns:p14="http://schemas.microsoft.com/office/powerpoint/2010/main" val="35832539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 Creation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83821" y="886875"/>
            <a:ext cx="1781907" cy="1781907"/>
          </a:xfrm>
          <a:prstGeom prst="ellipse">
            <a:avLst/>
          </a:prstGeom>
          <a:solidFill>
            <a:schemeClr val="bg2"/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5696"/>
                </a:solidFill>
              </a:rPr>
              <a:t>Asset Creation</a:t>
            </a:r>
            <a:endParaRPr lang="en-IN" dirty="0">
              <a:solidFill>
                <a:srgbClr val="005696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763128" y="2235028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Community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98406" y="56571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Video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974934" y="2557785"/>
            <a:ext cx="1217066" cy="1106424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Knowledge Base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253522" y="1186268"/>
            <a:ext cx="1217066" cy="1217066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Website</a:t>
            </a:r>
            <a:endParaRPr lang="en-IN" sz="1400" dirty="0">
              <a:solidFill>
                <a:srgbClr val="005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877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45938" y="6605588"/>
            <a:ext cx="246062" cy="225425"/>
          </a:xfrm>
        </p:spPr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873786" y="1521417"/>
            <a:ext cx="1217066" cy="1217066"/>
          </a:xfrm>
          <a:prstGeom prst="ellipse">
            <a:avLst/>
          </a:prstGeom>
          <a:solidFill>
            <a:schemeClr val="bg2"/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Asset Creation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485237" y="2553738"/>
            <a:ext cx="831273" cy="8312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Community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31700" y="1090014"/>
            <a:ext cx="831273" cy="831273"/>
          </a:xfrm>
          <a:prstGeom prst="ellipse">
            <a:avLst/>
          </a:prstGeom>
          <a:solidFill>
            <a:srgbClr val="0070C0"/>
          </a:solidFill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/>
                </a:solidFill>
              </a:rPr>
              <a:t>Video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310379" y="2772676"/>
            <a:ext cx="831273" cy="75570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Knowledge Base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042513" y="1901816"/>
            <a:ext cx="831273" cy="8312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Website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6836" y="978959"/>
            <a:ext cx="8654557" cy="47259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6543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005696"/>
                </a:solidFill>
                <a:cs typeface="ＭＳ Ｐゴシック" charset="-128"/>
              </a:rPr>
              <a:t>Asset Creation: The Center for Smarter Networks Premise </a:t>
            </a:r>
          </a:p>
          <a:p>
            <a:pPr marL="898525" lvl="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sz="2000" dirty="0" smtClean="0">
                <a:solidFill>
                  <a:srgbClr val="005696"/>
                </a:solidFill>
                <a:cs typeface="ＭＳ Ｐゴシック" charset="-128"/>
              </a:rPr>
              <a:t>Video assisted walkthrough – The Story of last mile connectivity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946150" y="2839865"/>
            <a:ext cx="10324523" cy="390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Key Message – </a:t>
            </a:r>
            <a:r>
              <a:rPr lang="en-US" b="1" dirty="0" smtClean="0"/>
              <a:t>enabling the India’s citizens </a:t>
            </a:r>
            <a:r>
              <a:rPr lang="en-US" dirty="0" smtClean="0"/>
              <a:t>towards an enriched experience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0066B1"/>
                </a:solidFill>
              </a:rPr>
              <a:t>Enrich India’s existing infrastructure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rgbClr val="0066B1"/>
                </a:solidFill>
              </a:rPr>
              <a:t>Zone1 : </a:t>
            </a:r>
            <a:r>
              <a:rPr lang="en-US" dirty="0" smtClean="0">
                <a:solidFill>
                  <a:srgbClr val="0066B1"/>
                </a:solidFill>
              </a:rPr>
              <a:t>Intercity &amp; Intra-city communication (core , metro &amp; access networks)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rgbClr val="0066B1"/>
                </a:solidFill>
              </a:rPr>
              <a:t>Zone 2: </a:t>
            </a:r>
            <a:r>
              <a:rPr lang="en-US" dirty="0" smtClean="0">
                <a:solidFill>
                  <a:srgbClr val="0066B1"/>
                </a:solidFill>
              </a:rPr>
              <a:t>Enabling better mobile  communications (through</a:t>
            </a:r>
            <a:r>
              <a:rPr lang="en-US" b="1" dirty="0" smtClean="0">
                <a:solidFill>
                  <a:srgbClr val="0066B1"/>
                </a:solidFill>
              </a:rPr>
              <a:t> </a:t>
            </a:r>
            <a:r>
              <a:rPr lang="en-US" dirty="0" smtClean="0">
                <a:solidFill>
                  <a:srgbClr val="0066B1"/>
                </a:solidFill>
              </a:rPr>
              <a:t>Fibre to the antenna) 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rgbClr val="0066B1"/>
                </a:solidFill>
              </a:rPr>
              <a:t>Zone 3: </a:t>
            </a:r>
            <a:r>
              <a:rPr lang="en-US" dirty="0" smtClean="0">
                <a:solidFill>
                  <a:srgbClr val="0066B1"/>
                </a:solidFill>
              </a:rPr>
              <a:t>High speed seamless robust urban broadband (Fibre to the Home)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0066B1"/>
                </a:solidFill>
              </a:rPr>
              <a:t>Enable India’s future infrastructure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rgbClr val="0066B1"/>
                </a:solidFill>
              </a:rPr>
              <a:t>Zone 4: Smart City: </a:t>
            </a:r>
            <a:r>
              <a:rPr lang="en-US" dirty="0" smtClean="0">
                <a:solidFill>
                  <a:srgbClr val="0066B1"/>
                </a:solidFill>
              </a:rPr>
              <a:t>Easier urban living through traffic management, smart parking, security surveillance,  smart lighting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rgbClr val="0066B1"/>
                </a:solidFill>
              </a:rPr>
              <a:t>Zone 5: </a:t>
            </a:r>
            <a:r>
              <a:rPr lang="en-US" b="1" dirty="0" err="1" smtClean="0">
                <a:solidFill>
                  <a:srgbClr val="0066B1"/>
                </a:solidFill>
              </a:rPr>
              <a:t>BharatNet</a:t>
            </a:r>
            <a:r>
              <a:rPr lang="en-US" b="1" dirty="0" smtClean="0">
                <a:solidFill>
                  <a:srgbClr val="0066B1"/>
                </a:solidFill>
              </a:rPr>
              <a:t>: </a:t>
            </a:r>
            <a:r>
              <a:rPr lang="en-US" dirty="0" smtClean="0">
                <a:solidFill>
                  <a:srgbClr val="0066B1"/>
                </a:solidFill>
              </a:rPr>
              <a:t>Empowered rural living through </a:t>
            </a:r>
            <a:r>
              <a:rPr lang="en-US" dirty="0" err="1" smtClean="0">
                <a:solidFill>
                  <a:srgbClr val="0066B1"/>
                </a:solidFill>
              </a:rPr>
              <a:t>tele</a:t>
            </a:r>
            <a:r>
              <a:rPr lang="en-US" dirty="0" smtClean="0">
                <a:solidFill>
                  <a:srgbClr val="0066B1"/>
                </a:solidFill>
              </a:rPr>
              <a:t>-medicine, Tele-education, e-governance (smart Village)</a:t>
            </a:r>
          </a:p>
        </p:txBody>
      </p:sp>
    </p:spTree>
    <p:extLst>
      <p:ext uri="{BB962C8B-B14F-4D97-AF65-F5344CB8AC3E}">
        <p14:creationId xmlns:p14="http://schemas.microsoft.com/office/powerpoint/2010/main" val="13802959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49826"/>
            <a:ext cx="6951881" cy="47259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6543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005696"/>
                </a:solidFill>
                <a:cs typeface="ＭＳ Ｐゴシック" charset="-128"/>
              </a:rPr>
              <a:t>Asset Creation: CSN Website</a:t>
            </a:r>
          </a:p>
          <a:p>
            <a:pPr marL="898525" lvl="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IN" sz="1800" dirty="0" smtClean="0">
                <a:solidFill>
                  <a:srgbClr val="005696"/>
                </a:solidFill>
                <a:cs typeface="ＭＳ Ｐゴシック" charset="-128"/>
              </a:rPr>
              <a:t>Major Sections on website</a:t>
            </a:r>
          </a:p>
          <a:p>
            <a:pPr marL="1184275" lvl="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IN" sz="1800" dirty="0" smtClean="0">
                <a:solidFill>
                  <a:srgbClr val="005696"/>
                </a:solidFill>
                <a:cs typeface="ＭＳ Ｐゴシック" charset="-128"/>
              </a:rPr>
              <a:t>About the </a:t>
            </a:r>
            <a:r>
              <a:rPr lang="en-IN" sz="1800" dirty="0" err="1" smtClean="0">
                <a:solidFill>
                  <a:srgbClr val="005696"/>
                </a:solidFill>
                <a:cs typeface="ＭＳ Ｐゴシック" charset="-128"/>
              </a:rPr>
              <a:t>Center</a:t>
            </a:r>
            <a:r>
              <a:rPr lang="en-IN" sz="1800" dirty="0" smtClean="0">
                <a:solidFill>
                  <a:srgbClr val="005696"/>
                </a:solidFill>
                <a:cs typeface="ＭＳ Ｐゴシック" charset="-128"/>
              </a:rPr>
              <a:t>,  vision, Technologies</a:t>
            </a:r>
          </a:p>
          <a:p>
            <a:pPr marL="1184275" lvl="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IN" sz="1800" dirty="0" smtClean="0">
                <a:solidFill>
                  <a:srgbClr val="005696"/>
                </a:solidFill>
                <a:cs typeface="ＭＳ Ｐゴシック" charset="-128"/>
              </a:rPr>
              <a:t>Online walkthrough through -  </a:t>
            </a:r>
            <a:r>
              <a:rPr lang="en-IN" sz="1800" dirty="0" err="1" smtClean="0">
                <a:solidFill>
                  <a:srgbClr val="005696"/>
                </a:solidFill>
                <a:cs typeface="ＭＳ Ｐゴシック" charset="-128"/>
              </a:rPr>
              <a:t>center</a:t>
            </a:r>
            <a:r>
              <a:rPr lang="en-IN" sz="1800" dirty="0" smtClean="0">
                <a:solidFill>
                  <a:srgbClr val="005696"/>
                </a:solidFill>
                <a:cs typeface="ＭＳ Ｐゴシック" charset="-128"/>
              </a:rPr>
              <a:t> 3D mock up &amp; videos</a:t>
            </a:r>
          </a:p>
          <a:p>
            <a:pPr marL="1184275" lvl="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IN" sz="1800" dirty="0" smtClean="0">
                <a:solidFill>
                  <a:srgbClr val="005696"/>
                </a:solidFill>
                <a:cs typeface="ＭＳ Ｐゴシック" charset="-128"/>
              </a:rPr>
              <a:t>Media </a:t>
            </a:r>
            <a:r>
              <a:rPr lang="en-IN" sz="1800" dirty="0" err="1" smtClean="0">
                <a:solidFill>
                  <a:srgbClr val="005696"/>
                </a:solidFill>
                <a:cs typeface="ＭＳ Ｐゴシック" charset="-128"/>
              </a:rPr>
              <a:t>center</a:t>
            </a:r>
            <a:r>
              <a:rPr lang="en-IN" sz="1800" dirty="0" smtClean="0">
                <a:solidFill>
                  <a:srgbClr val="005696"/>
                </a:solidFill>
                <a:cs typeface="ＭＳ Ｐゴシック" charset="-128"/>
              </a:rPr>
              <a:t> – To post visits of dignitaries, their V logs, Testimonials, pictures, news releases</a:t>
            </a:r>
          </a:p>
          <a:p>
            <a:pPr marL="1184275" lvl="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IN" sz="1800" dirty="0" smtClean="0">
                <a:solidFill>
                  <a:srgbClr val="005696"/>
                </a:solidFill>
                <a:cs typeface="ＭＳ Ｐゴシック" charset="-128"/>
              </a:rPr>
              <a:t>Sign-up to become a member. Member gets regular updates via e-mail, plan a visit</a:t>
            </a:r>
          </a:p>
          <a:p>
            <a:pPr marL="1184275" lvl="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IN" sz="1800" dirty="0" smtClean="0">
                <a:solidFill>
                  <a:srgbClr val="005696"/>
                </a:solidFill>
                <a:cs typeface="ＭＳ Ｐゴシック" charset="-128"/>
              </a:rPr>
              <a:t>Publications – Will host the webinar, newsletter archives, white papers, reports, etc.</a:t>
            </a:r>
          </a:p>
          <a:p>
            <a:pPr marL="898525" lvl="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/>
            </a:pPr>
            <a:endParaRPr lang="en-US" dirty="0" smtClean="0">
              <a:solidFill>
                <a:srgbClr val="005696"/>
              </a:solidFill>
              <a:cs typeface="ＭＳ Ｐゴシック" charset="-128"/>
            </a:endParaRPr>
          </a:p>
          <a:p>
            <a:pPr marL="1625537" lvl="5" indent="-2682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AutoNum type="arabicPeriod"/>
              <a:defRPr/>
            </a:pPr>
            <a:endParaRPr lang="en-US" dirty="0" smtClean="0">
              <a:solidFill>
                <a:srgbClr val="005696"/>
              </a:solidFill>
              <a:cs typeface="ＭＳ Ｐゴシック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924134" y="1555610"/>
            <a:ext cx="1217066" cy="1217066"/>
          </a:xfrm>
          <a:prstGeom prst="ellipse">
            <a:avLst/>
          </a:prstGeom>
          <a:solidFill>
            <a:schemeClr val="bg2"/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Asset Creation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535585" y="2587931"/>
            <a:ext cx="831273" cy="8312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Community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282054" y="1074228"/>
            <a:ext cx="831273" cy="8312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Video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360727" y="2806869"/>
            <a:ext cx="831273" cy="75570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Knowledge Base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121908" y="1867020"/>
            <a:ext cx="831273" cy="831273"/>
          </a:xfrm>
          <a:prstGeom prst="ellipse">
            <a:avLst/>
          </a:prstGeom>
          <a:solidFill>
            <a:srgbClr val="0070C0"/>
          </a:solidFill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8891611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6837" y="1109389"/>
            <a:ext cx="4918129" cy="47259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803275" lvl="1" indent="-8032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005696"/>
                </a:solidFill>
                <a:cs typeface="ＭＳ Ｐゴシック" charset="-128"/>
              </a:rPr>
              <a:t>Asset Creation: Kiosk</a:t>
            </a:r>
          </a:p>
          <a:p>
            <a:pPr marL="361950" lvl="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sz="1800" dirty="0" smtClean="0">
                <a:solidFill>
                  <a:srgbClr val="005696"/>
                </a:solidFill>
                <a:cs typeface="ＭＳ Ｐゴシック" charset="-128"/>
              </a:rPr>
              <a:t>Interactive Kiosk  at the CSN Orientation room for visitors to become members, capture feedback and photographs of the visitors</a:t>
            </a:r>
          </a:p>
          <a:p>
            <a:pPr marL="803275" lvl="5" indent="-4413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AutoNum type="arabicPeriod"/>
              <a:defRPr/>
            </a:pPr>
            <a:r>
              <a:rPr lang="en-US" sz="1800" dirty="0" smtClean="0">
                <a:solidFill>
                  <a:srgbClr val="005696"/>
                </a:solidFill>
                <a:cs typeface="ＭＳ Ｐゴシック" charset="-128"/>
              </a:rPr>
              <a:t>Vlog - A Vlog kiosk with a fixed </a:t>
            </a:r>
            <a:r>
              <a:rPr lang="en-US" sz="1800" dirty="0" err="1" smtClean="0">
                <a:solidFill>
                  <a:srgbClr val="005696"/>
                </a:solidFill>
                <a:cs typeface="ＭＳ Ｐゴシック" charset="-128"/>
              </a:rPr>
              <a:t>Ipad</a:t>
            </a:r>
            <a:r>
              <a:rPr lang="en-US" sz="1800" dirty="0" smtClean="0">
                <a:solidFill>
                  <a:srgbClr val="005696"/>
                </a:solidFill>
                <a:cs typeface="ＭＳ Ｐゴシック" charset="-128"/>
              </a:rPr>
              <a:t> to capture spontaneous video feedback</a:t>
            </a:r>
          </a:p>
          <a:p>
            <a:pPr marL="803275" lvl="5" indent="-4413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AutoNum type="arabicPeriod"/>
              <a:defRPr/>
            </a:pPr>
            <a:r>
              <a:rPr lang="en-US" sz="1800" dirty="0" smtClean="0">
                <a:solidFill>
                  <a:srgbClr val="005696"/>
                </a:solidFill>
                <a:cs typeface="ＭＳ Ｐゴシック" charset="-128"/>
              </a:rPr>
              <a:t>Written feedback to be captured on the same </a:t>
            </a:r>
            <a:r>
              <a:rPr lang="en-US" sz="1800" dirty="0" err="1" smtClean="0">
                <a:solidFill>
                  <a:srgbClr val="005696"/>
                </a:solidFill>
                <a:cs typeface="ＭＳ Ｐゴシック" charset="-128"/>
              </a:rPr>
              <a:t>Ipad</a:t>
            </a:r>
            <a:r>
              <a:rPr lang="en-US" sz="1800" dirty="0" smtClean="0">
                <a:solidFill>
                  <a:srgbClr val="005696"/>
                </a:solidFill>
                <a:cs typeface="ＭＳ Ｐゴシック" charset="-128"/>
              </a:rPr>
              <a:t> using easy to write apps such as notability</a:t>
            </a:r>
          </a:p>
          <a:p>
            <a:pPr marL="803275" lvl="5" indent="-4413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AutoNum type="arabicPeriod"/>
              <a:defRPr/>
            </a:pPr>
            <a:endParaRPr lang="en-US" sz="1600" dirty="0" smtClean="0">
              <a:solidFill>
                <a:srgbClr val="005696"/>
              </a:solidFill>
              <a:cs typeface="ＭＳ Ｐゴシック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873786" y="1592481"/>
            <a:ext cx="1217066" cy="1217066"/>
          </a:xfrm>
          <a:prstGeom prst="ellipse">
            <a:avLst/>
          </a:prstGeom>
          <a:solidFill>
            <a:schemeClr val="bg2"/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Asset Creation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85237" y="2624802"/>
            <a:ext cx="831273" cy="831273"/>
          </a:xfrm>
          <a:prstGeom prst="ellipse">
            <a:avLst/>
          </a:prstGeom>
          <a:solidFill>
            <a:srgbClr val="0070C0"/>
          </a:solidFill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Community</a:t>
            </a:r>
          </a:p>
        </p:txBody>
      </p:sp>
      <p:sp>
        <p:nvSpPr>
          <p:cNvPr id="7" name="Oval 6"/>
          <p:cNvSpPr/>
          <p:nvPr/>
        </p:nvSpPr>
        <p:spPr>
          <a:xfrm>
            <a:off x="10231706" y="1111099"/>
            <a:ext cx="831273" cy="8312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Video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310379" y="2843740"/>
            <a:ext cx="831273" cy="75570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Knowledge Base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1560" y="1903891"/>
            <a:ext cx="831273" cy="8312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5696"/>
                </a:solidFill>
              </a:rPr>
              <a:t>Website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00" y="1631109"/>
            <a:ext cx="3868182" cy="289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091" y="4528512"/>
            <a:ext cx="1724029" cy="110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7013" y="4528512"/>
            <a:ext cx="1500425" cy="110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8357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192" y="1402881"/>
            <a:ext cx="5706405" cy="472598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73038" lvl="1" indent="-777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srgbClr val="005696"/>
                </a:solidFill>
                <a:cs typeface="ＭＳ Ｐゴシック" charset="-128"/>
              </a:rPr>
              <a:t>Asset creation: Knowledge base</a:t>
            </a:r>
          </a:p>
          <a:p>
            <a:pPr marL="803275" lvl="3" indent="-3619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AutoNum type="arabicPeriod"/>
              <a:defRPr/>
            </a:pPr>
            <a:r>
              <a:rPr lang="en-US" sz="1800" dirty="0" smtClean="0">
                <a:solidFill>
                  <a:srgbClr val="005696"/>
                </a:solidFill>
                <a:latin typeface="+mn-lt"/>
                <a:cs typeface="ＭＳ Ｐゴシック" charset="-128"/>
              </a:rPr>
              <a:t>White Papers – To be discussed</a:t>
            </a:r>
          </a:p>
          <a:p>
            <a:pPr marL="803275" lvl="3" indent="-3619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AutoNum type="arabicPeriod"/>
              <a:defRPr/>
            </a:pPr>
            <a:r>
              <a:rPr lang="en-US" sz="1800" dirty="0" smtClean="0">
                <a:solidFill>
                  <a:srgbClr val="005696"/>
                </a:solidFill>
                <a:latin typeface="+mn-lt"/>
                <a:cs typeface="ＭＳ Ｐゴシック" charset="-128"/>
              </a:rPr>
              <a:t>Reports – To be discussed</a:t>
            </a:r>
          </a:p>
          <a:p>
            <a:pPr marL="803275" lvl="3" indent="-3619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AutoNum type="arabicPeriod"/>
              <a:defRPr/>
            </a:pPr>
            <a:r>
              <a:rPr lang="en-US" sz="1800" dirty="0" smtClean="0">
                <a:solidFill>
                  <a:srgbClr val="005696"/>
                </a:solidFill>
                <a:latin typeface="+mn-lt"/>
                <a:cs typeface="ＭＳ Ｐゴシック" charset="-128"/>
              </a:rPr>
              <a:t>Webinars + Archives – To be discussed </a:t>
            </a:r>
          </a:p>
          <a:p>
            <a:pPr marL="803275" lvl="3" indent="-3619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AutoNum type="arabicPeriod"/>
              <a:defRPr/>
            </a:pPr>
            <a:r>
              <a:rPr lang="en-US" sz="1800" dirty="0" smtClean="0">
                <a:solidFill>
                  <a:srgbClr val="005696"/>
                </a:solidFill>
                <a:latin typeface="+mn-lt"/>
                <a:cs typeface="ＭＳ Ｐゴシック" charset="-128"/>
              </a:rPr>
              <a:t>Newsletters + Archives</a:t>
            </a:r>
          </a:p>
          <a:p>
            <a:pPr marL="441325" lvl="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1800" dirty="0" smtClean="0">
              <a:solidFill>
                <a:srgbClr val="005696"/>
              </a:solidFill>
              <a:cs typeface="ＭＳ Ｐゴシック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877945" y="1585811"/>
            <a:ext cx="1217066" cy="1217066"/>
          </a:xfrm>
          <a:prstGeom prst="ellipse">
            <a:avLst/>
          </a:prstGeom>
          <a:solidFill>
            <a:schemeClr val="bg2"/>
          </a:solidFill>
          <a:ln w="57150"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rgbClr val="005696"/>
                </a:solidFill>
              </a:rPr>
              <a:t>Asset Creation</a:t>
            </a:r>
            <a:endParaRPr lang="en-IN" sz="1400" dirty="0">
              <a:solidFill>
                <a:srgbClr val="00569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89396" y="2618132"/>
            <a:ext cx="831273" cy="8312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5696"/>
                </a:solidFill>
              </a:rPr>
              <a:t>Community</a:t>
            </a:r>
          </a:p>
        </p:txBody>
      </p:sp>
      <p:sp>
        <p:nvSpPr>
          <p:cNvPr id="7" name="Oval 6"/>
          <p:cNvSpPr/>
          <p:nvPr/>
        </p:nvSpPr>
        <p:spPr>
          <a:xfrm>
            <a:off x="10235865" y="1104429"/>
            <a:ext cx="831273" cy="8312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005696"/>
                </a:solidFill>
              </a:rPr>
              <a:t>Graphics&amp; Videos</a:t>
            </a:r>
            <a:endParaRPr lang="en-IN" sz="1100" dirty="0">
              <a:solidFill>
                <a:srgbClr val="00569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314538" y="2837070"/>
            <a:ext cx="831273" cy="755703"/>
          </a:xfrm>
          <a:prstGeom prst="ellipse">
            <a:avLst/>
          </a:prstGeom>
          <a:solidFill>
            <a:srgbClr val="0070C0"/>
          </a:solidFill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Knowledge Base</a:t>
            </a:r>
          </a:p>
        </p:txBody>
      </p:sp>
      <p:sp>
        <p:nvSpPr>
          <p:cNvPr id="9" name="Oval 8"/>
          <p:cNvSpPr/>
          <p:nvPr/>
        </p:nvSpPr>
        <p:spPr>
          <a:xfrm>
            <a:off x="10075719" y="1897221"/>
            <a:ext cx="831273" cy="831273"/>
          </a:xfrm>
          <a:prstGeom prst="ellipse">
            <a:avLst/>
          </a:prstGeom>
          <a:noFill/>
          <a:ln>
            <a:solidFill>
              <a:srgbClr val="006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005696"/>
                </a:solidFill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5716411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669" y="29833"/>
            <a:ext cx="9361488" cy="1508126"/>
          </a:xfrm>
        </p:spPr>
        <p:txBody>
          <a:bodyPr/>
          <a:lstStyle/>
          <a:p>
            <a:r>
              <a:rPr lang="en-US" dirty="0" smtClean="0"/>
              <a:t>Key Stakeholders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4169" y="6605588"/>
            <a:ext cx="1892300" cy="280105"/>
          </a:xfrm>
        </p:spPr>
        <p:txBody>
          <a:bodyPr/>
          <a:lstStyle/>
          <a:p>
            <a:r>
              <a:rPr lang="en-US" smtClean="0"/>
              <a:t>Copyright © 2018 Sterlite Tech.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235" y="2177622"/>
            <a:ext cx="2539700" cy="507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227013" indent="-227013" defTabSz="912813" fontAlgn="base">
              <a:spcAft>
                <a:spcPct val="0"/>
              </a:spcAft>
              <a:buSzTx/>
              <a:buFont typeface="Arial" charset="0"/>
              <a:buChar char="•"/>
            </a:pPr>
            <a:r>
              <a:rPr lang="en-US" sz="2000" kern="1200" dirty="0" err="1">
                <a:solidFill>
                  <a:srgbClr val="0066B1"/>
                </a:solidFill>
                <a:effectLst/>
                <a:latin typeface="+mn-lt"/>
                <a:cs typeface="+mn-cs"/>
              </a:rPr>
              <a:t>Sterlite</a:t>
            </a:r>
            <a:r>
              <a:rPr lang="en-US" sz="2000" kern="1200" dirty="0">
                <a:solidFill>
                  <a:srgbClr val="0066B1"/>
                </a:solidFill>
                <a:effectLst/>
                <a:latin typeface="+mn-lt"/>
                <a:cs typeface="+mn-cs"/>
              </a:rPr>
              <a:t> Employees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56952" y="2179897"/>
            <a:ext cx="1383127" cy="507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Partners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548" y="1681697"/>
            <a:ext cx="4041531" cy="42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Hosts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30756" y="1681697"/>
            <a:ext cx="7740393" cy="42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Audience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98548" y="2932853"/>
            <a:ext cx="2539700" cy="507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Employees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756952" y="2930510"/>
            <a:ext cx="1383127" cy="1627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CISCO </a:t>
            </a:r>
          </a:p>
          <a:p>
            <a:r>
              <a:rPr lang="en-US" dirty="0" smtClean="0"/>
              <a:t>HP</a:t>
            </a:r>
          </a:p>
          <a:p>
            <a:r>
              <a:rPr lang="en-US" dirty="0" smtClean="0"/>
              <a:t>NOKIA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330756" y="2162672"/>
            <a:ext cx="1717625" cy="507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Customers</a:t>
            </a:r>
          </a:p>
          <a:p>
            <a:pPr lvl="1"/>
            <a:endParaRPr lang="en-US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6190800" y="2162672"/>
            <a:ext cx="1892966" cy="507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Government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8226185" y="2169852"/>
            <a:ext cx="1892442" cy="507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Investors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0261046" y="2162672"/>
            <a:ext cx="1792028" cy="507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Media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352775" y="2937690"/>
            <a:ext cx="1695606" cy="1627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Airtel</a:t>
            </a:r>
          </a:p>
          <a:p>
            <a:r>
              <a:rPr lang="en-US" dirty="0" smtClean="0"/>
              <a:t>Vodafone</a:t>
            </a:r>
          </a:p>
          <a:p>
            <a:r>
              <a:rPr lang="en-US" dirty="0" smtClean="0"/>
              <a:t>Reliance </a:t>
            </a:r>
            <a:r>
              <a:rPr lang="en-US" dirty="0" err="1" smtClean="0"/>
              <a:t>Jio</a:t>
            </a:r>
            <a:endParaRPr lang="en-US" dirty="0" smtClean="0"/>
          </a:p>
          <a:p>
            <a:r>
              <a:rPr lang="en-US" dirty="0" smtClean="0"/>
              <a:t>ACT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190800" y="2937690"/>
            <a:ext cx="1892966" cy="1627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8226184" y="2937690"/>
            <a:ext cx="1882461" cy="1627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0261046" y="2937690"/>
            <a:ext cx="1792028" cy="1627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7013" indent="-227013" algn="l" defTabSz="912813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66B1"/>
                </a:solidFill>
                <a:latin typeface="+mn-lt"/>
                <a:ea typeface="+mn-ea"/>
                <a:cs typeface="+mn-cs"/>
              </a:defRPr>
            </a:lvl1pPr>
            <a:lvl2pPr marL="6842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D8184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7270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 Template" id="{B363A5AB-1313-244C-8916-7F1BA1A57417}" vid="{69922079-87B6-6C47-83E5-278E09BD65F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225</TotalTime>
  <Words>1219</Words>
  <Application>Microsoft Office PowerPoint</Application>
  <PresentationFormat>Widescreen</PresentationFormat>
  <Paragraphs>284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Helvetica Neue Medium</vt:lpstr>
      <vt:lpstr>Wingdings</vt:lpstr>
      <vt:lpstr>White Theme</vt:lpstr>
      <vt:lpstr>Centre for Smarter Networks</vt:lpstr>
      <vt:lpstr>Index</vt:lpstr>
      <vt:lpstr>Objectives</vt:lpstr>
      <vt:lpstr>Asses Creation</vt:lpstr>
      <vt:lpstr>Video</vt:lpstr>
      <vt:lpstr>Website</vt:lpstr>
      <vt:lpstr>Community</vt:lpstr>
      <vt:lpstr>PowerPoint Presentation</vt:lpstr>
      <vt:lpstr>Key Stakeholders</vt:lpstr>
      <vt:lpstr>Promotion Campaign</vt:lpstr>
      <vt:lpstr>Inaugural Event</vt:lpstr>
      <vt:lpstr>Suggested program outline</vt:lpstr>
      <vt:lpstr>Panel discussion</vt:lpstr>
      <vt:lpstr>PR/ Publicity</vt:lpstr>
      <vt:lpstr>Social Media</vt:lpstr>
      <vt:lpstr>Webinars</vt:lpstr>
      <vt:lpstr>Email Campaign</vt:lpstr>
      <vt:lpstr>Committees proposed</vt:lpstr>
      <vt:lpstr>Discussion &amp; decision required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for Smarter Networks</dc:title>
  <dc:creator>Khushboo Gupta</dc:creator>
  <cp:lastModifiedBy>Khushboo Gupta</cp:lastModifiedBy>
  <cp:revision>16</cp:revision>
  <dcterms:created xsi:type="dcterms:W3CDTF">2018-11-16T09:29:54Z</dcterms:created>
  <dcterms:modified xsi:type="dcterms:W3CDTF">2018-11-16T13:35:01Z</dcterms:modified>
</cp:coreProperties>
</file>