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92" r:id="rId2"/>
    <p:sldId id="267" r:id="rId3"/>
    <p:sldId id="271" r:id="rId4"/>
    <p:sldId id="273" r:id="rId5"/>
    <p:sldId id="272" r:id="rId6"/>
    <p:sldId id="294" r:id="rId7"/>
    <p:sldId id="290" r:id="rId8"/>
    <p:sldId id="291" r:id="rId9"/>
    <p:sldId id="296" r:id="rId10"/>
    <p:sldId id="295" r:id="rId11"/>
    <p:sldId id="286" r:id="rId12"/>
    <p:sldId id="293" r:id="rId13"/>
    <p:sldId id="275" r:id="rId14"/>
    <p:sldId id="280" r:id="rId15"/>
    <p:sldId id="282" r:id="rId16"/>
    <p:sldId id="281" r:id="rId17"/>
    <p:sldId id="283" r:id="rId18"/>
    <p:sldId id="284" r:id="rId19"/>
    <p:sldId id="287" r:id="rId20"/>
    <p:sldId id="288" r:id="rId21"/>
    <p:sldId id="289" r:id="rId22"/>
    <p:sldId id="285" r:id="rId23"/>
    <p:sldId id="278" r:id="rId24"/>
    <p:sldId id="279"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B35C4-14F6-4B79-A8E2-A30B899609E3}" v="2" dt="2025-05-01T11:20:12.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leen Kaur" userId="2d35dd71c862a7bd" providerId="LiveId" clId="{EBDC66F8-BB6A-4117-9406-8D7470E947F9}"/>
    <pc:docChg chg="undo custSel modSld">
      <pc:chgData name="Ishleen Kaur" userId="2d35dd71c862a7bd" providerId="LiveId" clId="{EBDC66F8-BB6A-4117-9406-8D7470E947F9}" dt="2025-05-01T11:09:16.452" v="79" actId="255"/>
      <pc:docMkLst>
        <pc:docMk/>
      </pc:docMkLst>
      <pc:sldChg chg="modSp mod">
        <pc:chgData name="Ishleen Kaur" userId="2d35dd71c862a7bd" providerId="LiveId" clId="{EBDC66F8-BB6A-4117-9406-8D7470E947F9}" dt="2025-05-01T11:08:12.296" v="72" actId="20577"/>
        <pc:sldMkLst>
          <pc:docMk/>
          <pc:sldMk cId="0" sldId="271"/>
        </pc:sldMkLst>
        <pc:spChg chg="mod">
          <ac:chgData name="Ishleen Kaur" userId="2d35dd71c862a7bd" providerId="LiveId" clId="{EBDC66F8-BB6A-4117-9406-8D7470E947F9}" dt="2025-05-01T11:08:12.296" v="72" actId="20577"/>
          <ac:spMkLst>
            <pc:docMk/>
            <pc:sldMk cId="0" sldId="271"/>
            <ac:spMk id="3" creationId="{00000000-0000-0000-0000-000000000000}"/>
          </ac:spMkLst>
        </pc:spChg>
      </pc:sldChg>
      <pc:sldChg chg="modSp mod">
        <pc:chgData name="Ishleen Kaur" userId="2d35dd71c862a7bd" providerId="LiveId" clId="{EBDC66F8-BB6A-4117-9406-8D7470E947F9}" dt="2025-05-01T11:08:35.813" v="76" actId="20577"/>
        <pc:sldMkLst>
          <pc:docMk/>
          <pc:sldMk cId="0" sldId="278"/>
        </pc:sldMkLst>
        <pc:spChg chg="mod">
          <ac:chgData name="Ishleen Kaur" userId="2d35dd71c862a7bd" providerId="LiveId" clId="{EBDC66F8-BB6A-4117-9406-8D7470E947F9}" dt="2025-05-01T11:08:35.813" v="76" actId="20577"/>
          <ac:spMkLst>
            <pc:docMk/>
            <pc:sldMk cId="0" sldId="278"/>
            <ac:spMk id="3" creationId="{00000000-0000-0000-0000-000000000000}"/>
          </ac:spMkLst>
        </pc:spChg>
      </pc:sldChg>
      <pc:sldChg chg="modSp mod">
        <pc:chgData name="Ishleen Kaur" userId="2d35dd71c862a7bd" providerId="LiveId" clId="{EBDC66F8-BB6A-4117-9406-8D7470E947F9}" dt="2025-05-01T11:08:49.593" v="78" actId="255"/>
        <pc:sldMkLst>
          <pc:docMk/>
          <pc:sldMk cId="0" sldId="279"/>
        </pc:sldMkLst>
        <pc:spChg chg="mod">
          <ac:chgData name="Ishleen Kaur" userId="2d35dd71c862a7bd" providerId="LiveId" clId="{EBDC66F8-BB6A-4117-9406-8D7470E947F9}" dt="2025-05-01T11:08:49.593" v="78" actId="255"/>
          <ac:spMkLst>
            <pc:docMk/>
            <pc:sldMk cId="0" sldId="279"/>
            <ac:spMk id="3" creationId="{00000000-0000-0000-0000-000000000000}"/>
          </ac:spMkLst>
        </pc:spChg>
      </pc:sldChg>
      <pc:sldChg chg="modSp mod">
        <pc:chgData name="Ishleen Kaur" userId="2d35dd71c862a7bd" providerId="LiveId" clId="{EBDC66F8-BB6A-4117-9406-8D7470E947F9}" dt="2025-05-01T11:09:16.452" v="79" actId="255"/>
        <pc:sldMkLst>
          <pc:docMk/>
          <pc:sldMk cId="1511038745" sldId="292"/>
        </pc:sldMkLst>
        <pc:spChg chg="mod">
          <ac:chgData name="Ishleen Kaur" userId="2d35dd71c862a7bd" providerId="LiveId" clId="{EBDC66F8-BB6A-4117-9406-8D7470E947F9}" dt="2025-05-01T11:09:16.452" v="79" actId="255"/>
          <ac:spMkLst>
            <pc:docMk/>
            <pc:sldMk cId="1511038745" sldId="292"/>
            <ac:spMk id="3" creationId="{27150164-9947-EB92-E14A-85CC20E3F33F}"/>
          </ac:spMkLst>
        </pc:spChg>
      </pc:sldChg>
    </pc:docChg>
  </pc:docChgLst>
  <pc:docChgLst>
    <pc:chgData name="Ishleen Kaur" userId="2d35dd71c862a7bd" providerId="LiveId" clId="{899B35C4-14F6-4B79-A8E2-A30B899609E3}"/>
    <pc:docChg chg="undo custSel addSld delSld modSld">
      <pc:chgData name="Ishleen Kaur" userId="2d35dd71c862a7bd" providerId="LiveId" clId="{899B35C4-14F6-4B79-A8E2-A30B899609E3}" dt="2025-05-01T12:29:28.694" v="1066" actId="2711"/>
      <pc:docMkLst>
        <pc:docMk/>
      </pc:docMkLst>
      <pc:sldChg chg="modSp mod">
        <pc:chgData name="Ishleen Kaur" userId="2d35dd71c862a7bd" providerId="LiveId" clId="{899B35C4-14F6-4B79-A8E2-A30B899609E3}" dt="2025-05-01T11:14:52.831" v="183" actId="255"/>
        <pc:sldMkLst>
          <pc:docMk/>
          <pc:sldMk cId="0" sldId="267"/>
        </pc:sldMkLst>
        <pc:spChg chg="mod">
          <ac:chgData name="Ishleen Kaur" userId="2d35dd71c862a7bd" providerId="LiveId" clId="{899B35C4-14F6-4B79-A8E2-A30B899609E3}" dt="2025-05-01T11:14:52.831" v="183" actId="255"/>
          <ac:spMkLst>
            <pc:docMk/>
            <pc:sldMk cId="0" sldId="267"/>
            <ac:spMk id="3" creationId="{00000000-0000-0000-0000-000000000000}"/>
          </ac:spMkLst>
        </pc:spChg>
      </pc:sldChg>
      <pc:sldChg chg="modSp mod">
        <pc:chgData name="Ishleen Kaur" userId="2d35dd71c862a7bd" providerId="LiveId" clId="{899B35C4-14F6-4B79-A8E2-A30B899609E3}" dt="2025-05-01T11:41:38.104" v="692" actId="15"/>
        <pc:sldMkLst>
          <pc:docMk/>
          <pc:sldMk cId="0" sldId="271"/>
        </pc:sldMkLst>
        <pc:spChg chg="mod">
          <ac:chgData name="Ishleen Kaur" userId="2d35dd71c862a7bd" providerId="LiveId" clId="{899B35C4-14F6-4B79-A8E2-A30B899609E3}" dt="2025-05-01T11:41:38.104" v="692" actId="15"/>
          <ac:spMkLst>
            <pc:docMk/>
            <pc:sldMk cId="0" sldId="271"/>
            <ac:spMk id="3" creationId="{00000000-0000-0000-0000-000000000000}"/>
          </ac:spMkLst>
        </pc:spChg>
      </pc:sldChg>
      <pc:sldChg chg="addSp modSp mod">
        <pc:chgData name="Ishleen Kaur" userId="2d35dd71c862a7bd" providerId="LiveId" clId="{899B35C4-14F6-4B79-A8E2-A30B899609E3}" dt="2025-05-01T11:22:57.092" v="336" actId="20577"/>
        <pc:sldMkLst>
          <pc:docMk/>
          <pc:sldMk cId="0" sldId="272"/>
        </pc:sldMkLst>
        <pc:spChg chg="mod">
          <ac:chgData name="Ishleen Kaur" userId="2d35dd71c862a7bd" providerId="LiveId" clId="{899B35C4-14F6-4B79-A8E2-A30B899609E3}" dt="2025-05-01T11:22:57.092" v="336" actId="20577"/>
          <ac:spMkLst>
            <pc:docMk/>
            <pc:sldMk cId="0" sldId="272"/>
            <ac:spMk id="3" creationId="{00000000-0000-0000-0000-000000000000}"/>
          </ac:spMkLst>
        </pc:spChg>
        <pc:spChg chg="add">
          <ac:chgData name="Ishleen Kaur" userId="2d35dd71c862a7bd" providerId="LiveId" clId="{899B35C4-14F6-4B79-A8E2-A30B899609E3}" dt="2025-05-01T11:20:10.717" v="280"/>
          <ac:spMkLst>
            <pc:docMk/>
            <pc:sldMk cId="0" sldId="272"/>
            <ac:spMk id="4" creationId="{11E52D88-B2B8-78B9-F4A2-DC67B9C70051}"/>
          </ac:spMkLst>
        </pc:spChg>
      </pc:sldChg>
      <pc:sldChg chg="modSp mod">
        <pc:chgData name="Ishleen Kaur" userId="2d35dd71c862a7bd" providerId="LiveId" clId="{899B35C4-14F6-4B79-A8E2-A30B899609E3}" dt="2025-05-01T12:17:39.065" v="1062" actId="1076"/>
        <pc:sldMkLst>
          <pc:docMk/>
          <pc:sldMk cId="93124697" sldId="286"/>
        </pc:sldMkLst>
        <pc:spChg chg="mod">
          <ac:chgData name="Ishleen Kaur" userId="2d35dd71c862a7bd" providerId="LiveId" clId="{899B35C4-14F6-4B79-A8E2-A30B899609E3}" dt="2025-05-01T12:17:39.065" v="1062" actId="1076"/>
          <ac:spMkLst>
            <pc:docMk/>
            <pc:sldMk cId="93124697" sldId="286"/>
            <ac:spMk id="3" creationId="{5116956F-EE31-CE02-32E0-42D186E96634}"/>
          </ac:spMkLst>
        </pc:spChg>
      </pc:sldChg>
      <pc:sldChg chg="modSp mod">
        <pc:chgData name="Ishleen Kaur" userId="2d35dd71c862a7bd" providerId="LiveId" clId="{899B35C4-14F6-4B79-A8E2-A30B899609E3}" dt="2025-05-01T11:55:42.992" v="732" actId="20577"/>
        <pc:sldMkLst>
          <pc:docMk/>
          <pc:sldMk cId="3914755790" sldId="290"/>
        </pc:sldMkLst>
        <pc:spChg chg="mod">
          <ac:chgData name="Ishleen Kaur" userId="2d35dd71c862a7bd" providerId="LiveId" clId="{899B35C4-14F6-4B79-A8E2-A30B899609E3}" dt="2025-05-01T11:55:42.992" v="732" actId="20577"/>
          <ac:spMkLst>
            <pc:docMk/>
            <pc:sldMk cId="3914755790" sldId="290"/>
            <ac:spMk id="2" creationId="{3D054107-53A4-534F-7F5D-FFBD2724ED33}"/>
          </ac:spMkLst>
        </pc:spChg>
      </pc:sldChg>
      <pc:sldChg chg="modSp mod">
        <pc:chgData name="Ishleen Kaur" userId="2d35dd71c862a7bd" providerId="LiveId" clId="{899B35C4-14F6-4B79-A8E2-A30B899609E3}" dt="2025-05-01T11:33:34.353" v="608" actId="1076"/>
        <pc:sldMkLst>
          <pc:docMk/>
          <pc:sldMk cId="1315295762" sldId="291"/>
        </pc:sldMkLst>
        <pc:spChg chg="mod">
          <ac:chgData name="Ishleen Kaur" userId="2d35dd71c862a7bd" providerId="LiveId" clId="{899B35C4-14F6-4B79-A8E2-A30B899609E3}" dt="2025-05-01T11:33:34.353" v="608" actId="1076"/>
          <ac:spMkLst>
            <pc:docMk/>
            <pc:sldMk cId="1315295762" sldId="291"/>
            <ac:spMk id="2" creationId="{E7F386C9-BF1B-0978-059B-C5E068166033}"/>
          </ac:spMkLst>
        </pc:spChg>
      </pc:sldChg>
      <pc:sldChg chg="modSp mod">
        <pc:chgData name="Ishleen Kaur" userId="2d35dd71c862a7bd" providerId="LiveId" clId="{899B35C4-14F6-4B79-A8E2-A30B899609E3}" dt="2025-05-01T12:29:28.694" v="1066" actId="2711"/>
        <pc:sldMkLst>
          <pc:docMk/>
          <pc:sldMk cId="1511038745" sldId="292"/>
        </pc:sldMkLst>
        <pc:spChg chg="mod">
          <ac:chgData name="Ishleen Kaur" userId="2d35dd71c862a7bd" providerId="LiveId" clId="{899B35C4-14F6-4B79-A8E2-A30B899609E3}" dt="2025-05-01T12:29:28.694" v="1066" actId="2711"/>
          <ac:spMkLst>
            <pc:docMk/>
            <pc:sldMk cId="1511038745" sldId="292"/>
            <ac:spMk id="3" creationId="{27150164-9947-EB92-E14A-85CC20E3F33F}"/>
          </ac:spMkLst>
        </pc:spChg>
      </pc:sldChg>
      <pc:sldChg chg="addSp delSp modSp mod">
        <pc:chgData name="Ishleen Kaur" userId="2d35dd71c862a7bd" providerId="LiveId" clId="{899B35C4-14F6-4B79-A8E2-A30B899609E3}" dt="2025-05-01T12:18:13.937" v="1065" actId="14100"/>
        <pc:sldMkLst>
          <pc:docMk/>
          <pc:sldMk cId="3115026002" sldId="293"/>
        </pc:sldMkLst>
        <pc:spChg chg="mod">
          <ac:chgData name="Ishleen Kaur" userId="2d35dd71c862a7bd" providerId="LiveId" clId="{899B35C4-14F6-4B79-A8E2-A30B899609E3}" dt="2025-05-01T12:18:13.937" v="1065" actId="14100"/>
          <ac:spMkLst>
            <pc:docMk/>
            <pc:sldMk cId="3115026002" sldId="293"/>
            <ac:spMk id="3" creationId="{88AF97BE-B6C2-6F8E-A9DF-E4B4E6897FB5}"/>
          </ac:spMkLst>
        </pc:spChg>
        <pc:spChg chg="add del">
          <ac:chgData name="Ishleen Kaur" userId="2d35dd71c862a7bd" providerId="LiveId" clId="{899B35C4-14F6-4B79-A8E2-A30B899609E3}" dt="2025-05-01T12:16:41.376" v="1043" actId="22"/>
          <ac:spMkLst>
            <pc:docMk/>
            <pc:sldMk cId="3115026002" sldId="293"/>
            <ac:spMk id="5" creationId="{0967C7B7-534A-FEE5-3712-C07E59C540F3}"/>
          </ac:spMkLst>
        </pc:spChg>
      </pc:sldChg>
      <pc:sldChg chg="addSp delSp modSp new mod">
        <pc:chgData name="Ishleen Kaur" userId="2d35dd71c862a7bd" providerId="LiveId" clId="{899B35C4-14F6-4B79-A8E2-A30B899609E3}" dt="2025-05-01T11:42:15.449" v="696" actId="1076"/>
        <pc:sldMkLst>
          <pc:docMk/>
          <pc:sldMk cId="3982422533" sldId="294"/>
        </pc:sldMkLst>
        <pc:spChg chg="add mod">
          <ac:chgData name="Ishleen Kaur" userId="2d35dd71c862a7bd" providerId="LiveId" clId="{899B35C4-14F6-4B79-A8E2-A30B899609E3}" dt="2025-05-01T11:23:56.112" v="341" actId="1076"/>
          <ac:spMkLst>
            <pc:docMk/>
            <pc:sldMk cId="3982422533" sldId="294"/>
            <ac:spMk id="3" creationId="{A710E034-866F-207F-0DB2-32E87D6978FB}"/>
          </ac:spMkLst>
        </pc:spChg>
        <pc:spChg chg="add del mod">
          <ac:chgData name="Ishleen Kaur" userId="2d35dd71c862a7bd" providerId="LiveId" clId="{899B35C4-14F6-4B79-A8E2-A30B899609E3}" dt="2025-05-01T11:36:04.373" v="615" actId="20577"/>
          <ac:spMkLst>
            <pc:docMk/>
            <pc:sldMk cId="3982422533" sldId="294"/>
            <ac:spMk id="5" creationId="{1497BBEB-B7B4-667C-5AB4-63FD36F830E9}"/>
          </ac:spMkLst>
        </pc:spChg>
        <pc:spChg chg="add del mod">
          <ac:chgData name="Ishleen Kaur" userId="2d35dd71c862a7bd" providerId="LiveId" clId="{899B35C4-14F6-4B79-A8E2-A30B899609E3}" dt="2025-05-01T11:42:15.449" v="696" actId="1076"/>
          <ac:spMkLst>
            <pc:docMk/>
            <pc:sldMk cId="3982422533" sldId="294"/>
            <ac:spMk id="7" creationId="{B6805CCF-B7EE-26BD-C318-4FFEAF94DCB4}"/>
          </ac:spMkLst>
        </pc:spChg>
      </pc:sldChg>
      <pc:sldChg chg="modSp new mod">
        <pc:chgData name="Ishleen Kaur" userId="2d35dd71c862a7bd" providerId="LiveId" clId="{899B35C4-14F6-4B79-A8E2-A30B899609E3}" dt="2025-05-01T12:11:32.917" v="960" actId="1076"/>
        <pc:sldMkLst>
          <pc:docMk/>
          <pc:sldMk cId="275454833" sldId="295"/>
        </pc:sldMkLst>
        <pc:spChg chg="mod">
          <ac:chgData name="Ishleen Kaur" userId="2d35dd71c862a7bd" providerId="LiveId" clId="{899B35C4-14F6-4B79-A8E2-A30B899609E3}" dt="2025-05-01T12:08:21.787" v="842"/>
          <ac:spMkLst>
            <pc:docMk/>
            <pc:sldMk cId="275454833" sldId="295"/>
            <ac:spMk id="2" creationId="{B1AADC68-52BA-9AD2-4903-F7BA40681ABC}"/>
          </ac:spMkLst>
        </pc:spChg>
        <pc:spChg chg="mod">
          <ac:chgData name="Ishleen Kaur" userId="2d35dd71c862a7bd" providerId="LiveId" clId="{899B35C4-14F6-4B79-A8E2-A30B899609E3}" dt="2025-05-01T12:11:32.917" v="960" actId="1076"/>
          <ac:spMkLst>
            <pc:docMk/>
            <pc:sldMk cId="275454833" sldId="295"/>
            <ac:spMk id="3" creationId="{F7728B04-16F9-16C2-6847-C2BA9A85B751}"/>
          </ac:spMkLst>
        </pc:spChg>
      </pc:sldChg>
      <pc:sldChg chg="addSp delSp modSp new del mod">
        <pc:chgData name="Ishleen Kaur" userId="2d35dd71c862a7bd" providerId="LiveId" clId="{899B35C4-14F6-4B79-A8E2-A30B899609E3}" dt="2025-05-01T11:30:30.268" v="520" actId="680"/>
        <pc:sldMkLst>
          <pc:docMk/>
          <pc:sldMk cId="3855738094" sldId="295"/>
        </pc:sldMkLst>
        <pc:spChg chg="add del mod">
          <ac:chgData name="Ishleen Kaur" userId="2d35dd71c862a7bd" providerId="LiveId" clId="{899B35C4-14F6-4B79-A8E2-A30B899609E3}" dt="2025-05-01T11:30:29.842" v="519" actId="22"/>
          <ac:spMkLst>
            <pc:docMk/>
            <pc:sldMk cId="3855738094" sldId="295"/>
            <ac:spMk id="3" creationId="{7DAF8035-74C9-D2D0-6C67-42B414B47D56}"/>
          </ac:spMkLst>
        </pc:spChg>
      </pc:sldChg>
      <pc:sldChg chg="modSp new mod">
        <pc:chgData name="Ishleen Kaur" userId="2d35dd71c862a7bd" providerId="LiveId" clId="{899B35C4-14F6-4B79-A8E2-A30B899609E3}" dt="2025-05-01T12:11:36.642" v="961" actId="1076"/>
        <pc:sldMkLst>
          <pc:docMk/>
          <pc:sldMk cId="3422741605" sldId="296"/>
        </pc:sldMkLst>
        <pc:spChg chg="mod">
          <ac:chgData name="Ishleen Kaur" userId="2d35dd71c862a7bd" providerId="LiveId" clId="{899B35C4-14F6-4B79-A8E2-A30B899609E3}" dt="2025-05-01T12:09:14.012" v="847"/>
          <ac:spMkLst>
            <pc:docMk/>
            <pc:sldMk cId="3422741605" sldId="296"/>
            <ac:spMk id="2" creationId="{497BFCE4-0EE9-E2DD-1D4E-B82FBAF9BD3E}"/>
          </ac:spMkLst>
        </pc:spChg>
        <pc:spChg chg="mod">
          <ac:chgData name="Ishleen Kaur" userId="2d35dd71c862a7bd" providerId="LiveId" clId="{899B35C4-14F6-4B79-A8E2-A30B899609E3}" dt="2025-05-01T12:11:36.642" v="961" actId="1076"/>
          <ac:spMkLst>
            <pc:docMk/>
            <pc:sldMk cId="3422741605" sldId="296"/>
            <ac:spMk id="3" creationId="{851397B5-F2DC-1E5F-4BE7-E7761C72719D}"/>
          </ac:spMkLst>
        </pc:spChg>
      </pc:sldChg>
      <pc:sldChg chg="new del">
        <pc:chgData name="Ishleen Kaur" userId="2d35dd71c862a7bd" providerId="LiveId" clId="{899B35C4-14F6-4B79-A8E2-A30B899609E3}" dt="2025-05-01T12:17:30.207" v="1059" actId="680"/>
        <pc:sldMkLst>
          <pc:docMk/>
          <pc:sldMk cId="604972828"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A3BF0-6BCB-4ED8-9972-FE92D716E91B}" type="datetimeFigureOut">
              <a:rPr lang="en-IN" smtClean="0"/>
              <a:t>01-05-2025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8B4BC-4670-4AD0-9394-4F4727F15771}" type="slidenum">
              <a:rPr lang="en-IN" smtClean="0"/>
              <a:t>‹#›</a:t>
            </a:fld>
            <a:endParaRPr lang="en-IN"/>
          </a:p>
        </p:txBody>
      </p:sp>
    </p:spTree>
    <p:extLst>
      <p:ext uri="{BB962C8B-B14F-4D97-AF65-F5344CB8AC3E}">
        <p14:creationId xmlns:p14="http://schemas.microsoft.com/office/powerpoint/2010/main" val="3540396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8B4BC-4670-4AD0-9394-4F4727F15771}" type="slidenum">
              <a:rPr lang="en-IN" smtClean="0"/>
              <a:t>3</a:t>
            </a:fld>
            <a:endParaRPr lang="en-IN"/>
          </a:p>
        </p:txBody>
      </p:sp>
    </p:spTree>
    <p:extLst>
      <p:ext uri="{BB962C8B-B14F-4D97-AF65-F5344CB8AC3E}">
        <p14:creationId xmlns:p14="http://schemas.microsoft.com/office/powerpoint/2010/main" val="387227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8B4BC-4670-4AD0-9394-4F4727F15771}" type="slidenum">
              <a:rPr lang="en-IN" smtClean="0"/>
              <a:t>15</a:t>
            </a:fld>
            <a:endParaRPr lang="en-IN"/>
          </a:p>
        </p:txBody>
      </p:sp>
    </p:spTree>
    <p:extLst>
      <p:ext uri="{BB962C8B-B14F-4D97-AF65-F5344CB8AC3E}">
        <p14:creationId xmlns:p14="http://schemas.microsoft.com/office/powerpoint/2010/main" val="347023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8B4BC-4670-4AD0-9394-4F4727F15771}" type="slidenum">
              <a:rPr lang="en-IN" smtClean="0"/>
              <a:t>22</a:t>
            </a:fld>
            <a:endParaRPr lang="en-IN"/>
          </a:p>
        </p:txBody>
      </p:sp>
    </p:spTree>
    <p:extLst>
      <p:ext uri="{BB962C8B-B14F-4D97-AF65-F5344CB8AC3E}">
        <p14:creationId xmlns:p14="http://schemas.microsoft.com/office/powerpoint/2010/main" val="173817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5/1/2025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5/1/2025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5/1/2025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150164-9947-EB92-E14A-85CC20E3F33F}"/>
              </a:ext>
            </a:extLst>
          </p:cNvPr>
          <p:cNvSpPr>
            <a:spLocks noGrp="1"/>
          </p:cNvSpPr>
          <p:nvPr>
            <p:ph type="subTitle" idx="1"/>
          </p:nvPr>
        </p:nvSpPr>
        <p:spPr>
          <a:xfrm>
            <a:off x="395536" y="1066800"/>
            <a:ext cx="8153400" cy="5386536"/>
          </a:xfrm>
        </p:spPr>
        <p:txBody>
          <a:bodyPr/>
          <a:lstStyle/>
          <a:p>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PROJECT PRESENTATION OF </a:t>
            </a:r>
            <a:r>
              <a:rPr lang="en-IN" sz="2000" b="1" dirty="0">
                <a:solidFill>
                  <a:schemeClr val="tx1"/>
                </a:solidFill>
                <a:latin typeface="Times New Roman" panose="02020603050405020304" pitchFamily="18" charset="0"/>
                <a:cs typeface="Times New Roman" pitchFamily="18" charset="0"/>
              </a:rPr>
              <a:t>WEB DEVELOPMENT FRAMEWORK USING PYTHON (24CAI1105)</a:t>
            </a:r>
          </a:p>
          <a:p>
            <a:r>
              <a:rPr lang="en-US" sz="2000" spc="-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On</a:t>
            </a:r>
          </a:p>
          <a:p>
            <a:r>
              <a:rPr lang="en-US" sz="2000" b="1" strike="noStrike" spc="-1" dirty="0">
                <a:solidFill>
                  <a:schemeClr val="tx1"/>
                </a:solidFill>
                <a:latin typeface="Times New Roman" panose="02020603050405020304" pitchFamily="18" charset="0"/>
                <a:cs typeface="Times New Roman" panose="02020603050405020304" pitchFamily="18" charset="0"/>
              </a:rPr>
              <a:t>INVENTORY MANAGEMENT SYSTEM</a:t>
            </a:r>
          </a:p>
          <a:p>
            <a:endParaRPr lang="en-US" sz="2400" b="1" strike="noStrike" spc="-1" dirty="0">
              <a:solidFill>
                <a:schemeClr val="tx1"/>
              </a:solidFill>
              <a:latin typeface="Times New Roman" panose="02020603050405020304" pitchFamily="18" charset="0"/>
              <a:cs typeface="Times New Roman" panose="02020603050405020304" pitchFamily="18" charset="0"/>
            </a:endParaRPr>
          </a:p>
          <a:p>
            <a:pPr algn="l"/>
            <a:r>
              <a:rPr lang="en-IN" sz="1800" b="1" dirty="0">
                <a:solidFill>
                  <a:schemeClr val="tx1"/>
                </a:solidFill>
                <a:latin typeface="Times New Roman" panose="02020603050405020304" pitchFamily="18" charset="0"/>
                <a:ea typeface="Arial"/>
                <a:cs typeface="Times New Roman" panose="02020603050405020304" pitchFamily="18" charset="0"/>
              </a:rPr>
              <a:t>Submitted By: 			            	 Supervised By:</a:t>
            </a:r>
          </a:p>
          <a:p>
            <a:pPr algn="l"/>
            <a:r>
              <a:rPr lang="en-IN" sz="1800" dirty="0">
                <a:solidFill>
                  <a:schemeClr val="tx1"/>
                </a:solidFill>
                <a:latin typeface="Times New Roman" panose="02020603050405020304" pitchFamily="18" charset="0"/>
                <a:ea typeface="Arial"/>
                <a:cs typeface="Times New Roman" panose="02020603050405020304" pitchFamily="18" charset="0"/>
              </a:rPr>
              <a:t>Khushboo Jain - 2410993045 	                 Mr. Pavan Ambulkar Sir</a:t>
            </a:r>
          </a:p>
          <a:p>
            <a:pPr algn="l"/>
            <a:r>
              <a:rPr lang="en-IN" sz="1800" dirty="0">
                <a:solidFill>
                  <a:schemeClr val="tx1"/>
                </a:solidFill>
                <a:latin typeface="Times New Roman" panose="02020603050405020304" pitchFamily="18" charset="0"/>
                <a:ea typeface="Arial"/>
                <a:cs typeface="Times New Roman" panose="02020603050405020304" pitchFamily="18" charset="0"/>
              </a:rPr>
              <a:t>Ishleen Kaur    - 2410993197 			 Mentor, CSE-AI</a:t>
            </a:r>
          </a:p>
          <a:p>
            <a:pPr algn="l"/>
            <a:r>
              <a:rPr lang="en-IN" sz="1800" dirty="0">
                <a:solidFill>
                  <a:schemeClr val="tx1"/>
                </a:solidFill>
                <a:latin typeface="Times New Roman" panose="02020603050405020304" pitchFamily="18" charset="0"/>
                <a:ea typeface="Arial"/>
                <a:cs typeface="Times New Roman" panose="02020603050405020304" pitchFamily="18" charset="0"/>
              </a:rPr>
              <a:t>Gurleen Kaur   - 2410993030 </a:t>
            </a:r>
          </a:p>
          <a:p>
            <a:pPr algn="l"/>
            <a:r>
              <a:rPr lang="en-IN" sz="1800" dirty="0">
                <a:solidFill>
                  <a:schemeClr val="tx1"/>
                </a:solidFill>
                <a:latin typeface="Times New Roman" panose="02020603050405020304" pitchFamily="18" charset="0"/>
                <a:ea typeface="Arial"/>
                <a:cs typeface="Times New Roman" panose="02020603050405020304" pitchFamily="18" charset="0"/>
              </a:rPr>
              <a:t>Liza                 - 2410993056       </a:t>
            </a:r>
          </a:p>
          <a:p>
            <a:pPr algn="l"/>
            <a:r>
              <a:rPr lang="en-IN" sz="1800" b="1" dirty="0">
                <a:solidFill>
                  <a:schemeClr val="tx1"/>
                </a:solidFill>
                <a:latin typeface="Times New Roman" panose="02020603050405020304" pitchFamily="18" charset="0"/>
                <a:ea typeface="Arial"/>
                <a:cs typeface="Times New Roman" panose="02020603050405020304" pitchFamily="18" charset="0"/>
              </a:rPr>
              <a:t>             </a:t>
            </a:r>
          </a:p>
          <a:p>
            <a:pPr algn="ctr">
              <a:lnSpc>
                <a:spcPct val="100000"/>
              </a:lnSpc>
              <a:spcBef>
                <a:spcPts val="400"/>
              </a:spcBef>
            </a:pPr>
            <a:endParaRPr lang="en-US" sz="2000" spc="-1"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400"/>
              </a:spcBef>
            </a:pPr>
            <a:r>
              <a:rPr lang="en-US" sz="2000" spc="-1" dirty="0">
                <a:solidFill>
                  <a:schemeClr val="tx1"/>
                </a:solidFill>
                <a:latin typeface="Times New Roman" panose="02020603050405020304" pitchFamily="18" charset="0"/>
                <a:cs typeface="Times New Roman" panose="02020603050405020304" pitchFamily="18" charset="0"/>
              </a:rPr>
              <a:t>Department Of Computer Science And Engineering </a:t>
            </a:r>
          </a:p>
          <a:p>
            <a:pPr algn="ctr">
              <a:lnSpc>
                <a:spcPct val="100000"/>
              </a:lnSpc>
              <a:spcBef>
                <a:spcPts val="400"/>
              </a:spcBef>
            </a:pPr>
            <a:r>
              <a:rPr lang="en-IN" sz="2000" spc="-1" dirty="0">
                <a:solidFill>
                  <a:schemeClr val="tx1"/>
                </a:solidFill>
                <a:latin typeface="Times New Roman" panose="02020603050405020304" pitchFamily="18" charset="0"/>
                <a:cs typeface="Times New Roman" panose="02020603050405020304" pitchFamily="18" charset="0"/>
              </a:rPr>
              <a:t>(Artificial Intelligence) </a:t>
            </a:r>
            <a:endParaRPr lang="en-US" sz="2000" spc="-1"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400"/>
              </a:spcBef>
            </a:pPr>
            <a:r>
              <a:rPr lang="en-US" sz="2000" b="0" strike="noStrike" spc="-1" dirty="0">
                <a:solidFill>
                  <a:schemeClr val="tx1"/>
                </a:solidFill>
                <a:latin typeface="Times New Roman" panose="02020603050405020304" pitchFamily="18" charset="0"/>
                <a:cs typeface="Times New Roman" panose="02020603050405020304" pitchFamily="18" charset="0"/>
              </a:rPr>
              <a:t>Chitkara University, Punjab</a:t>
            </a:r>
          </a:p>
          <a:p>
            <a:pPr>
              <a:spcBef>
                <a:spcPts val="1175"/>
              </a:spcBef>
              <a:spcAft>
                <a:spcPts val="0"/>
              </a:spcAft>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038745"/>
      </p:ext>
    </p:extLst>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DC68-52BA-9AD2-4903-F7BA40681ABC}"/>
              </a:ext>
            </a:extLst>
          </p:cNvPr>
          <p:cNvSpPr>
            <a:spLocks noGrp="1"/>
          </p:cNvSpPr>
          <p:nvPr>
            <p:ph type="title"/>
          </p:nvPr>
        </p:nvSpPr>
        <p:spPr/>
        <p:txBody>
          <a:bodyPr/>
          <a:lstStyle/>
          <a:p>
            <a:r>
              <a:rPr lang="en-US" dirty="0"/>
              <a:t>Flask: The Engine Behind the Logic</a:t>
            </a:r>
            <a:endParaRPr lang="en-IN" dirty="0"/>
          </a:p>
        </p:txBody>
      </p:sp>
      <p:sp>
        <p:nvSpPr>
          <p:cNvPr id="3" name="Content Placeholder 2">
            <a:extLst>
              <a:ext uri="{FF2B5EF4-FFF2-40B4-BE49-F238E27FC236}">
                <a16:creationId xmlns:a16="http://schemas.microsoft.com/office/drawing/2014/main" id="{F7728B04-16F9-16C2-6847-C2BA9A85B751}"/>
              </a:ext>
            </a:extLst>
          </p:cNvPr>
          <p:cNvSpPr>
            <a:spLocks noGrp="1"/>
          </p:cNvSpPr>
          <p:nvPr>
            <p:ph idx="1"/>
          </p:nvPr>
        </p:nvSpPr>
        <p:spPr>
          <a:xfrm>
            <a:off x="457200" y="1052736"/>
            <a:ext cx="8229600" cy="5328592"/>
          </a:xfrm>
        </p:spPr>
        <p:txBody>
          <a:bodyPr/>
          <a:lstStyle/>
          <a:p>
            <a:pPr>
              <a:lnSpc>
                <a:spcPct val="150000"/>
              </a:lnSpc>
              <a:buNone/>
            </a:pPr>
            <a:r>
              <a:rPr lang="en-US" sz="2000" b="1" dirty="0"/>
              <a:t>ROLES AND RESPONSIBILITIES :-</a:t>
            </a:r>
          </a:p>
          <a:p>
            <a:pPr>
              <a:lnSpc>
                <a:spcPct val="150000"/>
              </a:lnSpc>
              <a:buFont typeface="Arial" panose="020B0604020202020204" pitchFamily="34" charset="0"/>
              <a:buChar char="•"/>
            </a:pPr>
            <a:r>
              <a:rPr lang="en-US" sz="2000" dirty="0"/>
              <a:t>Acts as the </a:t>
            </a:r>
            <a:r>
              <a:rPr lang="en-US" sz="2000" b="1" dirty="0"/>
              <a:t>primary logic handler</a:t>
            </a:r>
            <a:r>
              <a:rPr lang="en-US" sz="2000" dirty="0"/>
              <a:t> for all operational tasks.</a:t>
            </a:r>
          </a:p>
          <a:p>
            <a:pPr>
              <a:lnSpc>
                <a:spcPct val="150000"/>
              </a:lnSpc>
              <a:buFont typeface="Arial" panose="020B0604020202020204" pitchFamily="34" charset="0"/>
              <a:buChar char="•"/>
            </a:pPr>
            <a:r>
              <a:rPr lang="en-US" sz="2000" dirty="0"/>
              <a:t>Processes and validates form submissions related to placing and updating orders, managing inventory records handling user registration and login.</a:t>
            </a:r>
          </a:p>
          <a:p>
            <a:pPr>
              <a:lnSpc>
                <a:spcPct val="150000"/>
              </a:lnSpc>
              <a:buFont typeface="Arial" panose="020B0604020202020204" pitchFamily="34" charset="0"/>
              <a:buChar char="•"/>
            </a:pPr>
            <a:r>
              <a:rPr lang="en-US" sz="2000" dirty="0"/>
              <a:t>Implements </a:t>
            </a:r>
            <a:r>
              <a:rPr lang="en-US" sz="2000" b="1" dirty="0"/>
              <a:t>RESTful APIs</a:t>
            </a:r>
            <a:r>
              <a:rPr lang="en-US" sz="2000" dirty="0"/>
              <a:t> that expose data in structured </a:t>
            </a:r>
            <a:r>
              <a:rPr lang="en-US" sz="2000" b="1" dirty="0"/>
              <a:t>JSON</a:t>
            </a:r>
            <a:r>
              <a:rPr lang="en-US" sz="2000" dirty="0"/>
              <a:t> format.</a:t>
            </a:r>
          </a:p>
          <a:p>
            <a:pPr>
              <a:lnSpc>
                <a:spcPct val="150000"/>
              </a:lnSpc>
              <a:buNone/>
            </a:pPr>
            <a:r>
              <a:rPr lang="en-US" sz="2000" b="1" dirty="0"/>
              <a:t> API Testing with POSTMAN :-</a:t>
            </a:r>
          </a:p>
          <a:p>
            <a:pPr>
              <a:lnSpc>
                <a:spcPct val="150000"/>
              </a:lnSpc>
              <a:buFont typeface="Arial" panose="020B0604020202020204" pitchFamily="34" charset="0"/>
              <a:buChar char="•"/>
            </a:pPr>
            <a:r>
              <a:rPr lang="en-US" sz="2000" b="1" dirty="0"/>
              <a:t>POSTMAN</a:t>
            </a:r>
            <a:r>
              <a:rPr lang="en-US" sz="2000" dirty="0"/>
              <a:t> is extensively used to:</a:t>
            </a:r>
          </a:p>
          <a:p>
            <a:pPr marL="742950" lvl="1" indent="-285750">
              <a:lnSpc>
                <a:spcPct val="150000"/>
              </a:lnSpc>
              <a:buFont typeface="Arial" panose="020B0604020202020204" pitchFamily="34" charset="0"/>
              <a:buChar char="•"/>
            </a:pPr>
            <a:r>
              <a:rPr lang="en-US" sz="2000" dirty="0"/>
              <a:t>Test all API endpoints (GET, POST, PUT, DELETE)</a:t>
            </a:r>
          </a:p>
          <a:p>
            <a:pPr marL="742950" lvl="1" indent="-285750">
              <a:lnSpc>
                <a:spcPct val="150000"/>
              </a:lnSpc>
              <a:buFont typeface="Arial" panose="020B0604020202020204" pitchFamily="34" charset="0"/>
              <a:buChar char="•"/>
            </a:pPr>
            <a:r>
              <a:rPr lang="en-US" sz="2000" dirty="0"/>
              <a:t>Validate request payloads and response structures</a:t>
            </a:r>
          </a:p>
          <a:p>
            <a:pPr marL="742950" lvl="1" indent="-285750">
              <a:lnSpc>
                <a:spcPct val="150000"/>
              </a:lnSpc>
              <a:buFont typeface="Arial" panose="020B0604020202020204" pitchFamily="34" charset="0"/>
              <a:buChar char="•"/>
            </a:pPr>
            <a:r>
              <a:rPr lang="en-US" sz="2000" dirty="0"/>
              <a:t>Simulate real-world API usage during development and debugging</a:t>
            </a:r>
          </a:p>
          <a:p>
            <a:pPr>
              <a:lnSpc>
                <a:spcPct val="150000"/>
              </a:lnSpc>
            </a:pPr>
            <a:endParaRPr lang="en-IN" dirty="0"/>
          </a:p>
        </p:txBody>
      </p:sp>
    </p:spTree>
    <p:extLst>
      <p:ext uri="{BB962C8B-B14F-4D97-AF65-F5344CB8AC3E}">
        <p14:creationId xmlns:p14="http://schemas.microsoft.com/office/powerpoint/2010/main" val="275454833"/>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2D69-CDBE-F1B4-BDC8-C3E3558B7DE1}"/>
              </a:ext>
            </a:extLst>
          </p:cNvPr>
          <p:cNvSpPr>
            <a:spLocks noGrp="1"/>
          </p:cNvSpPr>
          <p:nvPr>
            <p:ph type="ctrTitle"/>
          </p:nvPr>
        </p:nvSpPr>
        <p:spPr>
          <a:xfrm>
            <a:off x="-1476672" y="-21591"/>
            <a:ext cx="5486400" cy="914400"/>
          </a:xfrm>
        </p:spPr>
        <p:txBody>
          <a:bodyPr/>
          <a:lstStyle/>
          <a:p>
            <a:r>
              <a:rPr lang="en-IN" b="0" dirty="0"/>
              <a:t>Key Features</a:t>
            </a:r>
          </a:p>
        </p:txBody>
      </p:sp>
      <p:sp>
        <p:nvSpPr>
          <p:cNvPr id="3" name="Subtitle 2">
            <a:extLst>
              <a:ext uri="{FF2B5EF4-FFF2-40B4-BE49-F238E27FC236}">
                <a16:creationId xmlns:a16="http://schemas.microsoft.com/office/drawing/2014/main" id="{5116956F-EE31-CE02-32E0-42D186E96634}"/>
              </a:ext>
            </a:extLst>
          </p:cNvPr>
          <p:cNvSpPr>
            <a:spLocks noGrp="1"/>
          </p:cNvSpPr>
          <p:nvPr>
            <p:ph type="subTitle" idx="1"/>
          </p:nvPr>
        </p:nvSpPr>
        <p:spPr>
          <a:xfrm>
            <a:off x="0" y="900093"/>
            <a:ext cx="9144000" cy="5943599"/>
          </a:xfrm>
        </p:spPr>
        <p:txBody>
          <a:bodyPr/>
          <a:lstStyle/>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Order Management - </a:t>
            </a:r>
            <a:r>
              <a:rPr lang="en-US" sz="2000" dirty="0">
                <a:solidFill>
                  <a:schemeClr val="tx1"/>
                </a:solidFill>
                <a:latin typeface="Times New Roman" panose="02020603050405020304" pitchFamily="18" charset="0"/>
                <a:cs typeface="Times New Roman" panose="02020603050405020304" pitchFamily="18" charset="0"/>
              </a:rPr>
              <a:t>Easily create, update, and track customer orders in real time. Streamlines the order lifecycle from placement to fulfillment.</a:t>
            </a:r>
          </a:p>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Inventory Tracking - </a:t>
            </a:r>
            <a:r>
              <a:rPr lang="en-US" sz="2000" dirty="0">
                <a:solidFill>
                  <a:schemeClr val="tx1"/>
                </a:solidFill>
                <a:latin typeface="Times New Roman" panose="02020603050405020304" pitchFamily="18" charset="0"/>
                <a:cs typeface="Times New Roman" panose="02020603050405020304" pitchFamily="18" charset="0"/>
              </a:rPr>
              <a:t>Monitor stock levels with automatic real-time updates.</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Stay informed with low-stock alerts and movement history.</a:t>
            </a:r>
          </a:p>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Warehouse Management - </a:t>
            </a:r>
            <a:r>
              <a:rPr lang="en-US" sz="2000" dirty="0">
                <a:solidFill>
                  <a:schemeClr val="tx1"/>
                </a:solidFill>
                <a:latin typeface="Times New Roman" panose="02020603050405020304" pitchFamily="18" charset="0"/>
                <a:cs typeface="Times New Roman" panose="02020603050405020304" pitchFamily="18" charset="0"/>
              </a:rPr>
              <a:t>Manage multiple warehouses and their inventory flows.</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Track inward/outward movements and stock transfers.</a:t>
            </a:r>
          </a:p>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 Integrations - </a:t>
            </a:r>
            <a:r>
              <a:rPr lang="en-US" sz="2000" dirty="0">
                <a:solidFill>
                  <a:schemeClr val="tx1"/>
                </a:solidFill>
                <a:latin typeface="Times New Roman" panose="02020603050405020304" pitchFamily="18" charset="0"/>
                <a:cs typeface="Times New Roman" panose="02020603050405020304" pitchFamily="18" charset="0"/>
              </a:rPr>
              <a:t>Seamlessly connect with third-party systems and services.</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Designed to support API-based extensions and plug-ins.</a:t>
            </a:r>
          </a:p>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 Barcode Scanning (Admin Only) - </a:t>
            </a:r>
            <a:r>
              <a:rPr lang="en-US" sz="2000" dirty="0">
                <a:solidFill>
                  <a:schemeClr val="tx1"/>
                </a:solidFill>
                <a:latin typeface="Times New Roman" panose="02020603050405020304" pitchFamily="18" charset="0"/>
                <a:cs typeface="Times New Roman" panose="02020603050405020304" pitchFamily="18" charset="0"/>
              </a:rPr>
              <a:t>Admins can scan barcodes for instant product access. Speeds up stock-taking while maintaining security control.</a:t>
            </a:r>
          </a:p>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Pricing Page - </a:t>
            </a:r>
            <a:r>
              <a:rPr lang="en-US" sz="2000" dirty="0">
                <a:solidFill>
                  <a:schemeClr val="tx1"/>
                </a:solidFill>
                <a:latin typeface="Times New Roman" panose="02020603050405020304" pitchFamily="18" charset="0"/>
                <a:cs typeface="Times New Roman" panose="02020603050405020304" pitchFamily="18" charset="0"/>
              </a:rPr>
              <a:t>Showcases flexible pricing plans with tiered features. Helps customers choose the right package for their needs.</a:t>
            </a:r>
          </a:p>
          <a:p>
            <a:pPr marL="342900" indent="-342900" algn="l">
              <a:lnSpc>
                <a:spcPct val="150000"/>
              </a:lnSpc>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24697"/>
      </p:ext>
    </p:extLst>
  </p:cSld>
  <p:clrMapOvr>
    <a:masterClrMapping/>
  </p:clrMapOvr>
  <p:transition spd="slow" advTm="4000">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5038-9B9A-4047-B0B9-B2B353A9F854}"/>
              </a:ext>
            </a:extLst>
          </p:cNvPr>
          <p:cNvSpPr>
            <a:spLocks noGrp="1"/>
          </p:cNvSpPr>
          <p:nvPr>
            <p:ph type="ctrTitle"/>
          </p:nvPr>
        </p:nvSpPr>
        <p:spPr/>
        <p:txBody>
          <a:bodyPr/>
          <a:lstStyle/>
          <a:p>
            <a:pPr algn="l"/>
            <a:r>
              <a:rPr lang="en-IN" b="0" dirty="0"/>
              <a:t> Key Features</a:t>
            </a:r>
            <a:endParaRPr lang="en-IN" dirty="0"/>
          </a:p>
        </p:txBody>
      </p:sp>
      <p:sp>
        <p:nvSpPr>
          <p:cNvPr id="3" name="Subtitle 2">
            <a:extLst>
              <a:ext uri="{FF2B5EF4-FFF2-40B4-BE49-F238E27FC236}">
                <a16:creationId xmlns:a16="http://schemas.microsoft.com/office/drawing/2014/main" id="{88AF97BE-B6C2-6F8E-A9DF-E4B4E6897FB5}"/>
              </a:ext>
            </a:extLst>
          </p:cNvPr>
          <p:cNvSpPr>
            <a:spLocks noGrp="1"/>
          </p:cNvSpPr>
          <p:nvPr>
            <p:ph type="subTitle" idx="1"/>
          </p:nvPr>
        </p:nvSpPr>
        <p:spPr>
          <a:xfrm>
            <a:off x="107504" y="1066800"/>
            <a:ext cx="8928992" cy="5386536"/>
          </a:xfrm>
        </p:spPr>
        <p:txBody>
          <a:bodyPr/>
          <a:lstStyle/>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Features Overview - </a:t>
            </a:r>
            <a:r>
              <a:rPr lang="en-US" sz="2000" dirty="0">
                <a:solidFill>
                  <a:schemeClr val="tx1"/>
                </a:solidFill>
                <a:latin typeface="Times New Roman" panose="02020603050405020304" pitchFamily="18" charset="0"/>
                <a:cs typeface="Times New Roman" panose="02020603050405020304" pitchFamily="18" charset="0"/>
              </a:rPr>
              <a:t>Highlights system capabilities and core tools.</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Gives users a quick glance at what’s included.</a:t>
            </a:r>
          </a:p>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 Customer Feedback - </a:t>
            </a:r>
            <a:r>
              <a:rPr lang="en-US" sz="2000" dirty="0">
                <a:solidFill>
                  <a:schemeClr val="tx1"/>
                </a:solidFill>
                <a:latin typeface="Times New Roman" panose="02020603050405020304" pitchFamily="18" charset="0"/>
                <a:cs typeface="Times New Roman" panose="02020603050405020304" pitchFamily="18" charset="0"/>
              </a:rPr>
              <a:t>Collects user reviews and testimonials for credibility. Used to refine and improve user experience over time.</a:t>
            </a:r>
          </a:p>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 Login &amp; Signup - </a:t>
            </a:r>
            <a:r>
              <a:rPr lang="en-US" sz="2000" dirty="0">
                <a:solidFill>
                  <a:schemeClr val="tx1"/>
                </a:solidFill>
                <a:latin typeface="Times New Roman" panose="02020603050405020304" pitchFamily="18" charset="0"/>
                <a:cs typeface="Times New Roman" panose="02020603050405020304" pitchFamily="18" charset="0"/>
              </a:rPr>
              <a:t>Secure login system with user role management. Supports both general users and admin accounts.</a:t>
            </a:r>
          </a:p>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 Reports &amp; Analytics - </a:t>
            </a:r>
            <a:r>
              <a:rPr lang="en-US" sz="2000" dirty="0">
                <a:solidFill>
                  <a:schemeClr val="tx1"/>
                </a:solidFill>
                <a:latin typeface="Times New Roman" panose="02020603050405020304" pitchFamily="18" charset="0"/>
                <a:cs typeface="Times New Roman" panose="02020603050405020304" pitchFamily="18" charset="0"/>
              </a:rPr>
              <a:t>Generate detailed reports on inventory and orders.</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Includes visual dashboards and exportable summaries.</a:t>
            </a:r>
          </a:p>
          <a:p>
            <a:pPr marL="342900" indent="-342900" algn="l">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Solutions - </a:t>
            </a:r>
            <a:r>
              <a:rPr lang="en-US" sz="2000" dirty="0">
                <a:solidFill>
                  <a:schemeClr val="tx1"/>
                </a:solidFill>
                <a:latin typeface="Times New Roman" panose="02020603050405020304" pitchFamily="18" charset="0"/>
                <a:cs typeface="Times New Roman" panose="02020603050405020304" pitchFamily="18" charset="0"/>
              </a:rPr>
              <a:t>Tailored modules for various industries and use cases.</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Adapts to small businesses, warehouses, and retail chains.</a:t>
            </a:r>
          </a:p>
        </p:txBody>
      </p:sp>
    </p:spTree>
    <p:extLst>
      <p:ext uri="{BB962C8B-B14F-4D97-AF65-F5344CB8AC3E}">
        <p14:creationId xmlns:p14="http://schemas.microsoft.com/office/powerpoint/2010/main" val="3115026002"/>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467544" y="2348880"/>
            <a:ext cx="8136904" cy="1912062"/>
          </a:xfrm>
          <a:prstGeom prst="rect">
            <a:avLst/>
          </a:prstGeom>
        </p:spPr>
        <p:txBody>
          <a:bodyPr wrap="square">
            <a:spAutoFit/>
          </a:bodyPr>
          <a:lstStyle/>
          <a:p>
            <a:pPr algn="ctr">
              <a:lnSpc>
                <a:spcPct val="200000"/>
              </a:lnSpc>
            </a:pPr>
            <a:r>
              <a:rPr lang="en-US" sz="3200" b="1" dirty="0">
                <a:latin typeface="Times New Roman" panose="02020603050405020304" pitchFamily="18" charset="0"/>
                <a:ea typeface="Tahoma" panose="020B0604030504040204" pitchFamily="34" charset="0"/>
                <a:cs typeface="Times New Roman" panose="02020603050405020304" pitchFamily="18" charset="0"/>
              </a:rPr>
              <a:t>Upcoming slides include the relevant screenshots of our running project.</a:t>
            </a:r>
            <a:endParaRPr lang="en-US" sz="3200" b="1" dirty="0">
              <a:latin typeface="Times New Roman" panose="02020603050405020304" pitchFamily="18" charset="0"/>
              <a:cs typeface="Times New Roman" pitchFamily="18" charset="0"/>
            </a:endParaRPr>
          </a:p>
        </p:txBody>
      </p:sp>
    </p:spTree>
  </p:cSld>
  <p:clrMapOvr>
    <a:masterClrMapping/>
  </p:clrMapOvr>
  <p:transition spd="slow" advTm="4000">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8957-7B0E-2D14-4ACF-8E73EF371A12}"/>
              </a:ext>
            </a:extLst>
          </p:cNvPr>
          <p:cNvSpPr>
            <a:spLocks noGrp="1"/>
          </p:cNvSpPr>
          <p:nvPr>
            <p:ph type="ctrTitle"/>
          </p:nvPr>
        </p:nvSpPr>
        <p:spPr>
          <a:xfrm>
            <a:off x="-1065069" y="-44393"/>
            <a:ext cx="5486400" cy="914400"/>
          </a:xfrm>
        </p:spPr>
        <p:txBody>
          <a:bodyPr/>
          <a:lstStyle/>
          <a:p>
            <a:r>
              <a:rPr lang="en-IN" b="0" dirty="0"/>
              <a:t>Project Highlights</a:t>
            </a:r>
          </a:p>
        </p:txBody>
      </p:sp>
      <p:sp>
        <p:nvSpPr>
          <p:cNvPr id="3" name="Subtitle 2">
            <a:extLst>
              <a:ext uri="{FF2B5EF4-FFF2-40B4-BE49-F238E27FC236}">
                <a16:creationId xmlns:a16="http://schemas.microsoft.com/office/drawing/2014/main" id="{1E8127A3-726D-D660-BC25-C73E9A392DFD}"/>
              </a:ext>
            </a:extLst>
          </p:cNvPr>
          <p:cNvSpPr>
            <a:spLocks noGrp="1"/>
          </p:cNvSpPr>
          <p:nvPr>
            <p:ph type="subTitle" idx="1"/>
          </p:nvPr>
        </p:nvSpPr>
        <p:spPr/>
        <p:txBody>
          <a:bodyPr/>
          <a:lstStyle/>
          <a:p>
            <a:endParaRPr lang="en-IN" dirty="0"/>
          </a:p>
        </p:txBody>
      </p:sp>
      <p:pic>
        <p:nvPicPr>
          <p:cNvPr id="9" name="Picture 8">
            <a:extLst>
              <a:ext uri="{FF2B5EF4-FFF2-40B4-BE49-F238E27FC236}">
                <a16:creationId xmlns:a16="http://schemas.microsoft.com/office/drawing/2014/main" id="{66FFBFF6-955E-552E-3DD4-D9F7F1EA0C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53901"/>
            <a:ext cx="4427983" cy="2607147"/>
          </a:xfrm>
          <a:prstGeom prst="rect">
            <a:avLst/>
          </a:prstGeom>
        </p:spPr>
      </p:pic>
      <p:pic>
        <p:nvPicPr>
          <p:cNvPr id="12" name="Picture 11">
            <a:extLst>
              <a:ext uri="{FF2B5EF4-FFF2-40B4-BE49-F238E27FC236}">
                <a16:creationId xmlns:a16="http://schemas.microsoft.com/office/drawing/2014/main" id="{37EFF323-E899-E086-E23A-729CE55FE9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2" y="1282813"/>
            <a:ext cx="4716017" cy="2463131"/>
          </a:xfrm>
          <a:prstGeom prst="rect">
            <a:avLst/>
          </a:prstGeom>
        </p:spPr>
      </p:pic>
      <p:pic>
        <p:nvPicPr>
          <p:cNvPr id="16" name="Picture 15">
            <a:extLst>
              <a:ext uri="{FF2B5EF4-FFF2-40B4-BE49-F238E27FC236}">
                <a16:creationId xmlns:a16="http://schemas.microsoft.com/office/drawing/2014/main" id="{49CD088A-3A56-1183-8AA2-A1035078DA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745944"/>
            <a:ext cx="4427982" cy="2393146"/>
          </a:xfrm>
          <a:prstGeom prst="rect">
            <a:avLst/>
          </a:prstGeom>
        </p:spPr>
      </p:pic>
      <p:pic>
        <p:nvPicPr>
          <p:cNvPr id="18" name="Picture 17">
            <a:extLst>
              <a:ext uri="{FF2B5EF4-FFF2-40B4-BE49-F238E27FC236}">
                <a16:creationId xmlns:a16="http://schemas.microsoft.com/office/drawing/2014/main" id="{A2E9BC59-0E53-AB57-E129-C459B7F7B1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7981" y="3743040"/>
            <a:ext cx="4716018" cy="2393146"/>
          </a:xfrm>
          <a:prstGeom prst="rect">
            <a:avLst/>
          </a:prstGeom>
        </p:spPr>
      </p:pic>
    </p:spTree>
    <p:extLst>
      <p:ext uri="{BB962C8B-B14F-4D97-AF65-F5344CB8AC3E}">
        <p14:creationId xmlns:p14="http://schemas.microsoft.com/office/powerpoint/2010/main" val="2319984786"/>
      </p:ext>
    </p:extLst>
  </p:cSld>
  <p:clrMapOvr>
    <a:masterClrMapping/>
  </p:clrMapOvr>
  <p:transition spd="slow" advTm="4000">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8E3F-61ED-2FA8-3E17-13FAB16D8A90}"/>
              </a:ext>
            </a:extLst>
          </p:cNvPr>
          <p:cNvSpPr>
            <a:spLocks noGrp="1"/>
          </p:cNvSpPr>
          <p:nvPr>
            <p:ph type="title"/>
          </p:nvPr>
        </p:nvSpPr>
        <p:spPr>
          <a:xfrm>
            <a:off x="-1548680" y="0"/>
            <a:ext cx="6477000" cy="838200"/>
          </a:xfrm>
        </p:spPr>
        <p:txBody>
          <a:bodyPr/>
          <a:lstStyle/>
          <a:p>
            <a:r>
              <a:rPr lang="en-IN" dirty="0"/>
              <a:t>Project Highlights</a:t>
            </a:r>
          </a:p>
        </p:txBody>
      </p:sp>
      <p:pic>
        <p:nvPicPr>
          <p:cNvPr id="7" name="Content Placeholder 6">
            <a:extLst>
              <a:ext uri="{FF2B5EF4-FFF2-40B4-BE49-F238E27FC236}">
                <a16:creationId xmlns:a16="http://schemas.microsoft.com/office/drawing/2014/main" id="{ED43FAA6-D052-3CA2-278E-9B18DEFFFA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52736"/>
            <a:ext cx="9144000" cy="2531998"/>
          </a:xfrm>
        </p:spPr>
      </p:pic>
      <p:pic>
        <p:nvPicPr>
          <p:cNvPr id="10" name="Picture 9">
            <a:extLst>
              <a:ext uri="{FF2B5EF4-FFF2-40B4-BE49-F238E27FC236}">
                <a16:creationId xmlns:a16="http://schemas.microsoft.com/office/drawing/2014/main" id="{43570459-4839-07DC-D801-0BABF7E70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60739"/>
            <a:ext cx="9144000" cy="3033361"/>
          </a:xfrm>
          <a:prstGeom prst="rect">
            <a:avLst/>
          </a:prstGeom>
        </p:spPr>
      </p:pic>
    </p:spTree>
    <p:extLst>
      <p:ext uri="{BB962C8B-B14F-4D97-AF65-F5344CB8AC3E}">
        <p14:creationId xmlns:p14="http://schemas.microsoft.com/office/powerpoint/2010/main" val="2354398653"/>
      </p:ext>
    </p:extLst>
  </p:cSld>
  <p:clrMapOvr>
    <a:masterClrMapping/>
  </p:clrMapOvr>
  <p:transition spd="slow" advTm="4000">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34A6-C4E3-32A6-2AD0-62B5ED9B1F5D}"/>
              </a:ext>
            </a:extLst>
          </p:cNvPr>
          <p:cNvSpPr>
            <a:spLocks noGrp="1"/>
          </p:cNvSpPr>
          <p:nvPr>
            <p:ph type="ctrTitle"/>
          </p:nvPr>
        </p:nvSpPr>
        <p:spPr>
          <a:xfrm>
            <a:off x="-1044624" y="-5680"/>
            <a:ext cx="5486400" cy="914400"/>
          </a:xfrm>
        </p:spPr>
        <p:txBody>
          <a:bodyPr/>
          <a:lstStyle/>
          <a:p>
            <a:r>
              <a:rPr lang="en-IN" b="0" dirty="0"/>
              <a:t>Project Highlights</a:t>
            </a:r>
          </a:p>
        </p:txBody>
      </p:sp>
      <p:sp>
        <p:nvSpPr>
          <p:cNvPr id="3" name="Subtitle 2">
            <a:extLst>
              <a:ext uri="{FF2B5EF4-FFF2-40B4-BE49-F238E27FC236}">
                <a16:creationId xmlns:a16="http://schemas.microsoft.com/office/drawing/2014/main" id="{75B70834-60BA-B628-D284-0D9A3E710992}"/>
              </a:ext>
            </a:extLst>
          </p:cNvPr>
          <p:cNvSpPr>
            <a:spLocks noGrp="1"/>
          </p:cNvSpPr>
          <p:nvPr>
            <p:ph type="subTitle" idx="1"/>
          </p:nvPr>
        </p:nvSpPr>
        <p:spPr>
          <a:xfrm>
            <a:off x="533400" y="2276872"/>
            <a:ext cx="7927032" cy="2485628"/>
          </a:xfrm>
        </p:spPr>
        <p:txBody>
          <a:bodyPr/>
          <a:lstStyle/>
          <a:p>
            <a:endParaRPr lang="en-IN" dirty="0"/>
          </a:p>
        </p:txBody>
      </p:sp>
      <p:pic>
        <p:nvPicPr>
          <p:cNvPr id="6" name="Picture 5">
            <a:extLst>
              <a:ext uri="{FF2B5EF4-FFF2-40B4-BE49-F238E27FC236}">
                <a16:creationId xmlns:a16="http://schemas.microsoft.com/office/drawing/2014/main" id="{9BC4908F-B1AB-1873-B56F-6DC21F35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2372"/>
            <a:ext cx="9144000" cy="4656908"/>
          </a:xfrm>
          <a:prstGeom prst="rect">
            <a:avLst/>
          </a:prstGeom>
        </p:spPr>
      </p:pic>
    </p:spTree>
    <p:extLst>
      <p:ext uri="{BB962C8B-B14F-4D97-AF65-F5344CB8AC3E}">
        <p14:creationId xmlns:p14="http://schemas.microsoft.com/office/powerpoint/2010/main" val="3140453531"/>
      </p:ext>
    </p:extLst>
  </p:cSld>
  <p:clrMapOvr>
    <a:masterClrMapping/>
  </p:clrMapOvr>
  <p:transition spd="slow" advTm="4000">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C6C0-B8CA-A59D-2EFA-8A2C5647FE97}"/>
              </a:ext>
            </a:extLst>
          </p:cNvPr>
          <p:cNvSpPr>
            <a:spLocks noGrp="1"/>
          </p:cNvSpPr>
          <p:nvPr>
            <p:ph type="title"/>
          </p:nvPr>
        </p:nvSpPr>
        <p:spPr>
          <a:xfrm>
            <a:off x="-1548680" y="0"/>
            <a:ext cx="6477000" cy="838200"/>
          </a:xfrm>
        </p:spPr>
        <p:txBody>
          <a:bodyPr/>
          <a:lstStyle/>
          <a:p>
            <a:r>
              <a:rPr lang="en-IN" dirty="0"/>
              <a:t>Project Highlights</a:t>
            </a:r>
          </a:p>
        </p:txBody>
      </p:sp>
      <p:pic>
        <p:nvPicPr>
          <p:cNvPr id="14" name="Content Placeholder 13">
            <a:extLst>
              <a:ext uri="{FF2B5EF4-FFF2-40B4-BE49-F238E27FC236}">
                <a16:creationId xmlns:a16="http://schemas.microsoft.com/office/drawing/2014/main" id="{07BB01F5-FE1C-3D6B-0B45-ED30C9985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66" y="1484784"/>
            <a:ext cx="4139952" cy="4525963"/>
          </a:xfrm>
        </p:spPr>
      </p:pic>
      <p:pic>
        <p:nvPicPr>
          <p:cNvPr id="16" name="Picture 15">
            <a:extLst>
              <a:ext uri="{FF2B5EF4-FFF2-40B4-BE49-F238E27FC236}">
                <a16:creationId xmlns:a16="http://schemas.microsoft.com/office/drawing/2014/main" id="{F7376424-B02E-989B-9343-1DEB7CD55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583" y="1268760"/>
            <a:ext cx="4368417" cy="5148100"/>
          </a:xfrm>
          <a:prstGeom prst="rect">
            <a:avLst/>
          </a:prstGeom>
        </p:spPr>
      </p:pic>
    </p:spTree>
    <p:extLst>
      <p:ext uri="{BB962C8B-B14F-4D97-AF65-F5344CB8AC3E}">
        <p14:creationId xmlns:p14="http://schemas.microsoft.com/office/powerpoint/2010/main" val="755034347"/>
      </p:ext>
    </p:extLst>
  </p:cSld>
  <p:clrMapOvr>
    <a:masterClrMapping/>
  </p:clrMapOvr>
  <p:transition spd="slow" advTm="4000">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AEC9-DD37-2E08-2225-9A5E370EA2ED}"/>
              </a:ext>
            </a:extLst>
          </p:cNvPr>
          <p:cNvSpPr>
            <a:spLocks noGrp="1"/>
          </p:cNvSpPr>
          <p:nvPr>
            <p:ph type="title"/>
          </p:nvPr>
        </p:nvSpPr>
        <p:spPr>
          <a:xfrm>
            <a:off x="-1548680" y="0"/>
            <a:ext cx="6477000" cy="838200"/>
          </a:xfrm>
        </p:spPr>
        <p:txBody>
          <a:bodyPr/>
          <a:lstStyle/>
          <a:p>
            <a:r>
              <a:rPr lang="en-IN" dirty="0"/>
              <a:t>Project Highlights</a:t>
            </a:r>
          </a:p>
        </p:txBody>
      </p:sp>
      <p:pic>
        <p:nvPicPr>
          <p:cNvPr id="6" name="Content Placeholder 5">
            <a:extLst>
              <a:ext uri="{FF2B5EF4-FFF2-40B4-BE49-F238E27FC236}">
                <a16:creationId xmlns:a16="http://schemas.microsoft.com/office/drawing/2014/main" id="{BA8C3D0E-67A3-6150-ABCF-7E9415F73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2878832"/>
          </a:xfrm>
        </p:spPr>
      </p:pic>
      <p:pic>
        <p:nvPicPr>
          <p:cNvPr id="12" name="Picture 11">
            <a:extLst>
              <a:ext uri="{FF2B5EF4-FFF2-40B4-BE49-F238E27FC236}">
                <a16:creationId xmlns:a16="http://schemas.microsoft.com/office/drawing/2014/main" id="{2F686E01-37C9-D932-A686-F6F45905E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1048"/>
            <a:ext cx="9144000" cy="2592288"/>
          </a:xfrm>
          <a:prstGeom prst="rect">
            <a:avLst/>
          </a:prstGeom>
        </p:spPr>
      </p:pic>
    </p:spTree>
    <p:extLst>
      <p:ext uri="{BB962C8B-B14F-4D97-AF65-F5344CB8AC3E}">
        <p14:creationId xmlns:p14="http://schemas.microsoft.com/office/powerpoint/2010/main" val="177526367"/>
      </p:ext>
    </p:extLst>
  </p:cSld>
  <p:clrMapOvr>
    <a:masterClrMapping/>
  </p:clrMapOvr>
  <p:transition spd="slow" advTm="4000">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E2C5-F143-00BF-6AD9-1199534EFCC1}"/>
              </a:ext>
            </a:extLst>
          </p:cNvPr>
          <p:cNvSpPr>
            <a:spLocks noGrp="1"/>
          </p:cNvSpPr>
          <p:nvPr>
            <p:ph type="ctrTitle"/>
          </p:nvPr>
        </p:nvSpPr>
        <p:spPr>
          <a:xfrm>
            <a:off x="-1044624" y="-36003"/>
            <a:ext cx="5486400" cy="914400"/>
          </a:xfrm>
        </p:spPr>
        <p:txBody>
          <a:bodyPr/>
          <a:lstStyle/>
          <a:p>
            <a:r>
              <a:rPr lang="en-IN" b="0" dirty="0"/>
              <a:t>Project Highlights</a:t>
            </a:r>
          </a:p>
        </p:txBody>
      </p:sp>
      <p:sp>
        <p:nvSpPr>
          <p:cNvPr id="3" name="Subtitle 2">
            <a:extLst>
              <a:ext uri="{FF2B5EF4-FFF2-40B4-BE49-F238E27FC236}">
                <a16:creationId xmlns:a16="http://schemas.microsoft.com/office/drawing/2014/main" id="{35F824D1-BC09-2292-A4AC-1F8158139F9C}"/>
              </a:ext>
            </a:extLst>
          </p:cNvPr>
          <p:cNvSpPr>
            <a:spLocks noGrp="1"/>
          </p:cNvSpPr>
          <p:nvPr>
            <p:ph type="subTitle" idx="1"/>
          </p:nvPr>
        </p:nvSpPr>
        <p:spPr/>
        <p:txBody>
          <a:bodyPr/>
          <a:lstStyle/>
          <a:p>
            <a:endParaRPr lang="en-IN" dirty="0"/>
          </a:p>
        </p:txBody>
      </p:sp>
      <p:pic>
        <p:nvPicPr>
          <p:cNvPr id="11" name="Picture 10">
            <a:extLst>
              <a:ext uri="{FF2B5EF4-FFF2-40B4-BE49-F238E27FC236}">
                <a16:creationId xmlns:a16="http://schemas.microsoft.com/office/drawing/2014/main" id="{4CB84CCC-12CD-55EB-D70F-F13F759C5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4745"/>
            <a:ext cx="9144000" cy="2304256"/>
          </a:xfrm>
          <a:prstGeom prst="rect">
            <a:avLst/>
          </a:prstGeom>
        </p:spPr>
      </p:pic>
      <p:pic>
        <p:nvPicPr>
          <p:cNvPr id="13" name="Picture 12">
            <a:extLst>
              <a:ext uri="{FF2B5EF4-FFF2-40B4-BE49-F238E27FC236}">
                <a16:creationId xmlns:a16="http://schemas.microsoft.com/office/drawing/2014/main" id="{AA9732D5-47EA-5B49-06D2-5C35438C9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501008"/>
            <a:ext cx="9144000" cy="3030332"/>
          </a:xfrm>
          <a:prstGeom prst="rect">
            <a:avLst/>
          </a:prstGeom>
        </p:spPr>
      </p:pic>
    </p:spTree>
    <p:extLst>
      <p:ext uri="{BB962C8B-B14F-4D97-AF65-F5344CB8AC3E}">
        <p14:creationId xmlns:p14="http://schemas.microsoft.com/office/powerpoint/2010/main" val="1196466362"/>
      </p:ext>
    </p:extLst>
  </p:cSld>
  <p:clrMapOvr>
    <a:masterClrMapping/>
  </p:clrMapOvr>
  <p:transition spd="slow" advTm="400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Table of Contents</a:t>
            </a:r>
            <a:endParaRPr lang="en-US" dirty="0">
              <a:latin typeface="Times New Roman" pitchFamily="18" charset="0"/>
              <a:cs typeface="Times New Roman" pitchFamily="18" charset="0"/>
            </a:endParaRPr>
          </a:p>
        </p:txBody>
      </p:sp>
      <p:sp>
        <p:nvSpPr>
          <p:cNvPr id="3" name="TextBox 2"/>
          <p:cNvSpPr txBox="1"/>
          <p:nvPr/>
        </p:nvSpPr>
        <p:spPr>
          <a:xfrm>
            <a:off x="467544" y="1196752"/>
            <a:ext cx="6912768" cy="4919616"/>
          </a:xfrm>
          <a:prstGeom prst="rect">
            <a:avLst/>
          </a:prstGeom>
          <a:noFill/>
        </p:spPr>
        <p:txBody>
          <a:bodyPr wrap="square" rtlCol="0">
            <a:spAutoFit/>
          </a:bodyPr>
          <a:lstStyle/>
          <a:p>
            <a:pPr>
              <a:lnSpc>
                <a:spcPct val="150000"/>
              </a:lnSpc>
              <a:buFont typeface="Arial" pitchFamily="34" charset="0"/>
              <a:buChar char="•"/>
            </a:pPr>
            <a:r>
              <a:rPr lang="en-US" sz="2000" dirty="0">
                <a:latin typeface="Times New Roman" pitchFamily="18" charset="0"/>
                <a:cs typeface="Times New Roman" pitchFamily="18" charset="0"/>
              </a:rPr>
              <a:t> Introduction</a:t>
            </a:r>
          </a:p>
          <a:p>
            <a:pPr>
              <a:lnSpc>
                <a:spcPct val="150000"/>
              </a:lnSpc>
              <a:buFont typeface="Arial" pitchFamily="34" charset="0"/>
              <a:buChar char="•"/>
            </a:pPr>
            <a:r>
              <a:rPr lang="en-US" sz="2000" dirty="0">
                <a:latin typeface="Times New Roman" pitchFamily="18" charset="0"/>
                <a:cs typeface="Times New Roman" pitchFamily="18" charset="0"/>
              </a:rPr>
              <a:t> Problem Statement</a:t>
            </a:r>
          </a:p>
          <a:p>
            <a:pPr>
              <a:lnSpc>
                <a:spcPct val="150000"/>
              </a:lnSpc>
              <a:buFont typeface="Arial" pitchFamily="34" charset="0"/>
              <a:buChar char="•"/>
            </a:pPr>
            <a:r>
              <a:rPr lang="en-US" sz="2000" dirty="0">
                <a:latin typeface="Times New Roman" pitchFamily="18" charset="0"/>
                <a:cs typeface="Times New Roman" pitchFamily="18" charset="0"/>
              </a:rPr>
              <a:t> Technical Details</a:t>
            </a:r>
          </a:p>
          <a:p>
            <a:pPr>
              <a:lnSpc>
                <a:spcPct val="150000"/>
              </a:lnSpc>
              <a:buFont typeface="Arial" pitchFamily="34" charset="0"/>
              <a:buChar char="•"/>
            </a:pPr>
            <a:r>
              <a:rPr lang="en-US" sz="2000" dirty="0">
                <a:latin typeface="Times New Roman" pitchFamily="18" charset="0"/>
                <a:cs typeface="Times New Roman" pitchFamily="18" charset="0"/>
              </a:rPr>
              <a:t> Key Features </a:t>
            </a:r>
          </a:p>
          <a:p>
            <a:pPr>
              <a:lnSpc>
                <a:spcPct val="150000"/>
              </a:lnSpc>
              <a:buFont typeface="Arial" pitchFamily="34" charset="0"/>
              <a:buChar char="•"/>
            </a:pPr>
            <a:r>
              <a:rPr lang="en-US" sz="2000" dirty="0">
                <a:latin typeface="Times New Roman" pitchFamily="18" charset="0"/>
                <a:cs typeface="Times New Roman" pitchFamily="18" charset="0"/>
              </a:rPr>
              <a:t> Project Highlights</a:t>
            </a:r>
          </a:p>
          <a:p>
            <a:pPr>
              <a:lnSpc>
                <a:spcPct val="150000"/>
              </a:lnSpc>
              <a:buFont typeface="Arial" pitchFamily="34" charset="0"/>
              <a:buChar char="•"/>
            </a:pPr>
            <a:r>
              <a:rPr lang="en-US" sz="2000" dirty="0">
                <a:latin typeface="Times New Roman" pitchFamily="18" charset="0"/>
                <a:cs typeface="Times New Roman" pitchFamily="18" charset="0"/>
              </a:rPr>
              <a:t> Bonus Feature(optional)</a:t>
            </a:r>
          </a:p>
          <a:p>
            <a:pPr>
              <a:lnSpc>
                <a:spcPct val="150000"/>
              </a:lnSpc>
              <a:buFont typeface="Arial" pitchFamily="34" charset="0"/>
              <a:buChar char="•"/>
            </a:pPr>
            <a:r>
              <a:rPr lang="en-US" sz="2000" dirty="0">
                <a:latin typeface="Times New Roman" pitchFamily="18" charset="0"/>
                <a:cs typeface="Times New Roman" pitchFamily="18" charset="0"/>
              </a:rPr>
              <a:t> Conclusion</a:t>
            </a:r>
          </a:p>
          <a:p>
            <a:pPr>
              <a:lnSpc>
                <a:spcPct val="150000"/>
              </a:lnSpc>
              <a:buFont typeface="Arial" pitchFamily="34" charset="0"/>
              <a:buChar char="•"/>
            </a:pPr>
            <a:r>
              <a:rPr lang="en-US" sz="2000" dirty="0">
                <a:latin typeface="Times New Roman" pitchFamily="18" charset="0"/>
                <a:cs typeface="Times New Roman" pitchFamily="18" charset="0"/>
              </a:rPr>
              <a:t> References/Links used</a:t>
            </a:r>
          </a:p>
          <a:p>
            <a:pPr>
              <a:lnSpc>
                <a:spcPct val="150000"/>
              </a:lnSpc>
              <a:buFont typeface="Arial" pitchFamily="34" charset="0"/>
              <a:buChar char="•"/>
            </a:pPr>
            <a:endParaRPr lang="en-US" sz="2400" b="1" i="1" u="sng" dirty="0">
              <a:latin typeface="Times New Roman" pitchFamily="18" charset="0"/>
              <a:cs typeface="Times New Roman" pitchFamily="18" charset="0"/>
            </a:endParaRPr>
          </a:p>
          <a:p>
            <a:pPr>
              <a:lnSpc>
                <a:spcPct val="150000"/>
              </a:lnSpc>
              <a:buFont typeface="Arial" pitchFamily="34" charset="0"/>
              <a:buChar char="•"/>
            </a:pPr>
            <a:endParaRPr lang="en-US" sz="2400" b="1" i="1" u="sng" dirty="0">
              <a:latin typeface="Times New Roman" pitchFamily="18" charset="0"/>
              <a:cs typeface="Times New Roman" pitchFamily="18" charset="0"/>
            </a:endParaRPr>
          </a:p>
        </p:txBody>
      </p:sp>
    </p:spTree>
  </p:cSld>
  <p:clrMapOvr>
    <a:masterClrMapping/>
  </p:clrMapOvr>
  <p:transition spd="slow" advTm="4000">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4547-F80A-0987-69AB-FD209AB0F615}"/>
              </a:ext>
            </a:extLst>
          </p:cNvPr>
          <p:cNvSpPr>
            <a:spLocks noGrp="1"/>
          </p:cNvSpPr>
          <p:nvPr>
            <p:ph type="ctrTitle"/>
          </p:nvPr>
        </p:nvSpPr>
        <p:spPr>
          <a:xfrm>
            <a:off x="-1044624" y="-29553"/>
            <a:ext cx="5486400" cy="914400"/>
          </a:xfrm>
        </p:spPr>
        <p:txBody>
          <a:bodyPr/>
          <a:lstStyle/>
          <a:p>
            <a:r>
              <a:rPr lang="en-IN" b="0" dirty="0"/>
              <a:t>Project Highlights</a:t>
            </a:r>
            <a:endParaRPr lang="en-IN" dirty="0"/>
          </a:p>
        </p:txBody>
      </p:sp>
      <p:sp>
        <p:nvSpPr>
          <p:cNvPr id="3" name="Subtitle 2">
            <a:extLst>
              <a:ext uri="{FF2B5EF4-FFF2-40B4-BE49-F238E27FC236}">
                <a16:creationId xmlns:a16="http://schemas.microsoft.com/office/drawing/2014/main" id="{923C9972-E61D-F3EA-BE55-6AB72E6FFA41}"/>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DDC091DE-4A9E-676E-04A7-508511719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2183"/>
            <a:ext cx="9144000" cy="5211153"/>
          </a:xfrm>
          <a:prstGeom prst="rect">
            <a:avLst/>
          </a:prstGeom>
        </p:spPr>
      </p:pic>
    </p:spTree>
    <p:extLst>
      <p:ext uri="{BB962C8B-B14F-4D97-AF65-F5344CB8AC3E}">
        <p14:creationId xmlns:p14="http://schemas.microsoft.com/office/powerpoint/2010/main" val="2774535532"/>
      </p:ext>
    </p:extLst>
  </p:cSld>
  <p:clrMapOvr>
    <a:masterClrMapping/>
  </p:clrMapOvr>
  <p:transition spd="slow" advTm="4000">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41E1-B3B5-DBD1-4DEB-56A1F8A3EF8A}"/>
              </a:ext>
            </a:extLst>
          </p:cNvPr>
          <p:cNvSpPr>
            <a:spLocks noGrp="1"/>
          </p:cNvSpPr>
          <p:nvPr>
            <p:ph type="ctrTitle"/>
          </p:nvPr>
        </p:nvSpPr>
        <p:spPr>
          <a:xfrm>
            <a:off x="-1044624" y="-38063"/>
            <a:ext cx="5486400" cy="914400"/>
          </a:xfrm>
        </p:spPr>
        <p:txBody>
          <a:bodyPr/>
          <a:lstStyle/>
          <a:p>
            <a:r>
              <a:rPr lang="en-IN" b="0" dirty="0"/>
              <a:t>Project Highlights</a:t>
            </a:r>
            <a:endParaRPr lang="en-IN" dirty="0"/>
          </a:p>
        </p:txBody>
      </p:sp>
      <p:sp>
        <p:nvSpPr>
          <p:cNvPr id="3" name="Subtitle 2">
            <a:extLst>
              <a:ext uri="{FF2B5EF4-FFF2-40B4-BE49-F238E27FC236}">
                <a16:creationId xmlns:a16="http://schemas.microsoft.com/office/drawing/2014/main" id="{81AE1AD5-A887-89A0-A66A-F8D828D286D4}"/>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4163CC42-CB7F-4932-99B7-35848F591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736"/>
            <a:ext cx="9144000" cy="2534631"/>
          </a:xfrm>
          <a:prstGeom prst="rect">
            <a:avLst/>
          </a:prstGeom>
        </p:spPr>
      </p:pic>
      <p:pic>
        <p:nvPicPr>
          <p:cNvPr id="7" name="Picture 6">
            <a:extLst>
              <a:ext uri="{FF2B5EF4-FFF2-40B4-BE49-F238E27FC236}">
                <a16:creationId xmlns:a16="http://schemas.microsoft.com/office/drawing/2014/main" id="{50E60244-7AA2-7AE5-7554-9444239EB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1048"/>
            <a:ext cx="9144000" cy="2940681"/>
          </a:xfrm>
          <a:prstGeom prst="rect">
            <a:avLst/>
          </a:prstGeom>
        </p:spPr>
      </p:pic>
    </p:spTree>
    <p:extLst>
      <p:ext uri="{BB962C8B-B14F-4D97-AF65-F5344CB8AC3E}">
        <p14:creationId xmlns:p14="http://schemas.microsoft.com/office/powerpoint/2010/main" val="2796212736"/>
      </p:ext>
    </p:extLst>
  </p:cSld>
  <p:clrMapOvr>
    <a:masterClrMapping/>
  </p:clrMapOvr>
  <p:transition spd="slow" advTm="4000">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3976-7A02-9CE7-1CD7-A26C2742FCB5}"/>
              </a:ext>
            </a:extLst>
          </p:cNvPr>
          <p:cNvSpPr>
            <a:spLocks noGrp="1"/>
          </p:cNvSpPr>
          <p:nvPr>
            <p:ph type="ctrTitle"/>
          </p:nvPr>
        </p:nvSpPr>
        <p:spPr>
          <a:xfrm>
            <a:off x="-1044624" y="-43083"/>
            <a:ext cx="5486400" cy="914400"/>
          </a:xfrm>
        </p:spPr>
        <p:txBody>
          <a:bodyPr/>
          <a:lstStyle/>
          <a:p>
            <a:r>
              <a:rPr lang="en-US" b="0" dirty="0"/>
              <a:t>Project Highlights</a:t>
            </a:r>
            <a:endParaRPr lang="en-IN" b="0" dirty="0"/>
          </a:p>
        </p:txBody>
      </p:sp>
      <p:sp>
        <p:nvSpPr>
          <p:cNvPr id="3" name="Subtitle 2">
            <a:extLst>
              <a:ext uri="{FF2B5EF4-FFF2-40B4-BE49-F238E27FC236}">
                <a16:creationId xmlns:a16="http://schemas.microsoft.com/office/drawing/2014/main" id="{A5FF7BCC-32B2-9313-1D16-5A73D8DFF066}"/>
              </a:ext>
            </a:extLst>
          </p:cNvPr>
          <p:cNvSpPr>
            <a:spLocks noGrp="1"/>
          </p:cNvSpPr>
          <p:nvPr>
            <p:ph type="subTitle" idx="1"/>
          </p:nvPr>
        </p:nvSpPr>
        <p:spPr/>
        <p:txBody>
          <a:bodyPr/>
          <a:lstStyle/>
          <a:p>
            <a:endParaRPr lang="en-IN" dirty="0"/>
          </a:p>
        </p:txBody>
      </p:sp>
      <p:pic>
        <p:nvPicPr>
          <p:cNvPr id="10" name="Picture 9">
            <a:extLst>
              <a:ext uri="{FF2B5EF4-FFF2-40B4-BE49-F238E27FC236}">
                <a16:creationId xmlns:a16="http://schemas.microsoft.com/office/drawing/2014/main" id="{6361B1F6-676E-989C-A894-E360A83D0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2686"/>
            <a:ext cx="9144000" cy="5118642"/>
          </a:xfrm>
          <a:prstGeom prst="rect">
            <a:avLst/>
          </a:prstGeom>
        </p:spPr>
      </p:pic>
    </p:spTree>
    <p:extLst>
      <p:ext uri="{BB962C8B-B14F-4D97-AF65-F5344CB8AC3E}">
        <p14:creationId xmlns:p14="http://schemas.microsoft.com/office/powerpoint/2010/main" val="2876099644"/>
      </p:ext>
    </p:extLst>
  </p:cSld>
  <p:clrMapOvr>
    <a:masterClrMapping/>
  </p:clrMapOvr>
  <p:transition spd="slow" advTm="4000">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0" y="859839"/>
            <a:ext cx="9036496" cy="6018379"/>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Here’s the conclusion of an </a:t>
            </a:r>
            <a:r>
              <a:rPr lang="en-US" sz="2000" b="1" dirty="0">
                <a:latin typeface="Times New Roman" panose="02020603050405020304" pitchFamily="18" charset="0"/>
                <a:cs typeface="Times New Roman" panose="02020603050405020304" pitchFamily="18" charset="0"/>
              </a:rPr>
              <a:t>Inventory Management System </a:t>
            </a:r>
            <a:r>
              <a:rPr lang="en-US" sz="2000" dirty="0">
                <a:latin typeface="Times New Roman" panose="02020603050405020304" pitchFamily="18" charset="0"/>
                <a:cs typeface="Times New Roman" panose="02020603050405020304" pitchFamily="18" charset="0"/>
              </a:rPr>
              <a:t>:-</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Improves Efficiency</a:t>
            </a:r>
            <a:r>
              <a:rPr lang="en-US" sz="2000" dirty="0">
                <a:latin typeface="Times New Roman" panose="02020603050405020304" pitchFamily="18" charset="0"/>
                <a:cs typeface="Times New Roman" panose="02020603050405020304" pitchFamily="18" charset="0"/>
              </a:rPr>
              <a:t>: Automates key tasks like stock tracking, reordering, and reporting, saving time and reducing errors.</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Reduces Costs</a:t>
            </a:r>
            <a:r>
              <a:rPr lang="en-US" sz="2000" dirty="0">
                <a:latin typeface="Times New Roman" panose="02020603050405020304" pitchFamily="18" charset="0"/>
                <a:cs typeface="Times New Roman" panose="02020603050405020304" pitchFamily="18" charset="0"/>
              </a:rPr>
              <a:t>: Prevents stockouts and overstocking, helping businesses minimize waste and storage costs.</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Enhances Decision-Making</a:t>
            </a:r>
            <a:r>
              <a:rPr lang="en-US" sz="2000" dirty="0">
                <a:latin typeface="Times New Roman" panose="02020603050405020304" pitchFamily="18" charset="0"/>
                <a:cs typeface="Times New Roman" panose="02020603050405020304" pitchFamily="18" charset="0"/>
              </a:rPr>
              <a:t>: Provides real-time data and detailed reports for informed decision-making.</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Streamlines Operations</a:t>
            </a:r>
            <a:r>
              <a:rPr lang="en-US" sz="2000" dirty="0">
                <a:latin typeface="Times New Roman" panose="02020603050405020304" pitchFamily="18" charset="0"/>
                <a:cs typeface="Times New Roman" panose="02020603050405020304" pitchFamily="18" charset="0"/>
              </a:rPr>
              <a:t>: Facilitates smooth inventory management across multiple locations and integrates with other business systems.</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Boosts Customer Satisfaction</a:t>
            </a:r>
            <a:r>
              <a:rPr lang="en-US" sz="2000" dirty="0">
                <a:latin typeface="Times New Roman" panose="02020603050405020304" pitchFamily="18" charset="0"/>
                <a:cs typeface="Times New Roman" panose="02020603050405020304" pitchFamily="18" charset="0"/>
              </a:rPr>
              <a:t>: Ensures timely product availability and accurate order fulfillment, improving customer experience.</a:t>
            </a:r>
          </a:p>
          <a:p>
            <a:pPr>
              <a:lnSpc>
                <a:spcPct val="150000"/>
              </a:lnSpc>
            </a:pPr>
            <a:endParaRPr lang="en-US" sz="1900" i="1" dirty="0">
              <a:latin typeface="Times New Roman" panose="02020603050405020304" pitchFamily="18" charset="0"/>
              <a:cs typeface="Times New Roman" pitchFamily="18" charset="0"/>
            </a:endParaRPr>
          </a:p>
        </p:txBody>
      </p:sp>
    </p:spTree>
  </p:cSld>
  <p:clrMapOvr>
    <a:masterClrMapping/>
  </p:clrMapOvr>
  <p:transition spd="slow" advTm="4000">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4539191"/>
          </a:xfrm>
          <a:prstGeom prst="rect">
            <a:avLst/>
          </a:prstGeom>
        </p:spPr>
        <p:txBody>
          <a:bodyPr wrap="square">
            <a:spAutoFit/>
          </a:bodyPr>
          <a:lstStyle/>
          <a:p>
            <a:pPr>
              <a:lnSpc>
                <a:spcPct val="150000"/>
              </a:lnSpc>
            </a:pPr>
            <a:r>
              <a:rPr lang="en-US" sz="2000" dirty="0">
                <a:latin typeface="Times New Roman" pitchFamily="18" charset="0"/>
                <a:cs typeface="Times New Roman" pitchFamily="18" charset="0"/>
              </a:rPr>
              <a:t>References used in the project are:-</a:t>
            </a:r>
          </a:p>
          <a:p>
            <a:pPr>
              <a:lnSpc>
                <a:spcPct val="150000"/>
              </a:lnSpc>
            </a:pPr>
            <a:endParaRPr lang="en-US" sz="2000" dirty="0">
              <a:latin typeface="Times New Roman" pitchFamily="18" charset="0"/>
              <a:cs typeface="Times New Roman" pitchFamily="18" charset="0"/>
            </a:endParaRPr>
          </a:p>
          <a:p>
            <a:pPr>
              <a:lnSpc>
                <a:spcPct val="150000"/>
              </a:lnSpc>
              <a:buFont typeface="Arial" pitchFamily="34" charset="0"/>
              <a:buChar char="•"/>
            </a:pPr>
            <a:r>
              <a:rPr lang="en-US" sz="2000" dirty="0">
                <a:latin typeface="Times New Roman" pitchFamily="18" charset="0"/>
                <a:cs typeface="Times New Roman" pitchFamily="18" charset="0"/>
              </a:rPr>
              <a:t>  Sir Pavan Ambulkar’s provided course notes</a:t>
            </a:r>
          </a:p>
          <a:p>
            <a:pPr>
              <a:lnSpc>
                <a:spcPct val="150000"/>
              </a:lnSpc>
              <a:buFont typeface="Arial" pitchFamily="34" charset="0"/>
              <a:buChar char="•"/>
            </a:pPr>
            <a:r>
              <a:rPr lang="en-US" sz="2000" dirty="0">
                <a:latin typeface="Times New Roman" pitchFamily="18" charset="0"/>
                <a:cs typeface="Times New Roman" pitchFamily="18" charset="0"/>
              </a:rPr>
              <a:t>  W3Schools website</a:t>
            </a:r>
          </a:p>
          <a:p>
            <a:pPr>
              <a:lnSpc>
                <a:spcPct val="150000"/>
              </a:lnSpc>
              <a:buFont typeface="Arial" pitchFamily="34" charset="0"/>
              <a:buChar char="•"/>
            </a:pPr>
            <a:r>
              <a:rPr lang="en-US" sz="2000" dirty="0">
                <a:latin typeface="Times New Roman" pitchFamily="18" charset="0"/>
                <a:cs typeface="Times New Roman" pitchFamily="18" charset="0"/>
              </a:rPr>
              <a:t>  Several YouTube channels like:-</a:t>
            </a:r>
          </a:p>
          <a:p>
            <a:pPr marL="571500" indent="-571500">
              <a:lnSpc>
                <a:spcPct val="150000"/>
              </a:lnSpc>
              <a:buFont typeface="+mj-lt"/>
              <a:buAutoNum type="romanUcPeriod"/>
            </a:pPr>
            <a:r>
              <a:rPr lang="en-US" sz="2000" dirty="0">
                <a:latin typeface="Times New Roman" pitchFamily="18" charset="0"/>
                <a:cs typeface="Times New Roman" pitchFamily="18" charset="0"/>
              </a:rPr>
              <a:t>CodeWithHarry</a:t>
            </a:r>
          </a:p>
          <a:p>
            <a:pPr marL="571500" indent="-571500">
              <a:lnSpc>
                <a:spcPct val="150000"/>
              </a:lnSpc>
              <a:buFont typeface="+mj-lt"/>
              <a:buAutoNum type="romanUcPeriod"/>
            </a:pPr>
            <a:r>
              <a:rPr lang="en-US" sz="2000" dirty="0">
                <a:latin typeface="Times New Roman" pitchFamily="18" charset="0"/>
                <a:cs typeface="Times New Roman" pitchFamily="18" charset="0"/>
              </a:rPr>
              <a:t>ApnaCollege</a:t>
            </a:r>
          </a:p>
          <a:p>
            <a:pPr>
              <a:lnSpc>
                <a:spcPct val="150000"/>
              </a:lnSpc>
            </a:pPr>
            <a:endParaRPr lang="en-US" sz="2800" b="1" i="1" dirty="0">
              <a:latin typeface="Times New Roman" pitchFamily="18" charset="0"/>
              <a:cs typeface="Times New Roman" pitchFamily="18" charset="0"/>
            </a:endParaRPr>
          </a:p>
          <a:p>
            <a:pPr>
              <a:lnSpc>
                <a:spcPct val="150000"/>
              </a:lnSpc>
            </a:pPr>
            <a:endParaRPr lang="en-US" sz="2800" b="1" i="1" dirty="0">
              <a:latin typeface="Times New Roman" pitchFamily="18" charset="0"/>
              <a:cs typeface="Times New Roman" pitchFamily="18" charset="0"/>
            </a:endParaRPr>
          </a:p>
        </p:txBody>
      </p:sp>
    </p:spTree>
  </p:cSld>
  <p:clrMapOvr>
    <a:masterClrMapping/>
  </p:clrMapOvr>
  <p:transition spd="slow" advTm="4000">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extShape 1">
            <a:extLst>
              <a:ext uri="{FF2B5EF4-FFF2-40B4-BE49-F238E27FC236}">
                <a16:creationId xmlns:a16="http://schemas.microsoft.com/office/drawing/2014/main" id="{FE630A32-FC88-4AF8-29F4-221AA152E387}"/>
              </a:ext>
            </a:extLst>
          </p:cNvPr>
          <p:cNvSpPr txBox="1"/>
          <p:nvPr/>
        </p:nvSpPr>
        <p:spPr>
          <a:xfrm>
            <a:off x="1219200" y="2723606"/>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advTm="400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0674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23528" y="980728"/>
            <a:ext cx="8136904" cy="4807535"/>
          </a:xfrm>
          <a:prstGeom prst="rect">
            <a:avLst/>
          </a:prstGeom>
        </p:spPr>
        <p:txBody>
          <a:bodyPr wrap="square">
            <a:spAutoFit/>
          </a:bodyPr>
          <a:lstStyle/>
          <a:p>
            <a:pPr algn="ctr">
              <a:lnSpc>
                <a:spcPct val="150000"/>
              </a:lnSpc>
            </a:pPr>
            <a:r>
              <a:rPr lang="en-US" sz="2800" b="1" dirty="0">
                <a:latin typeface="Times New Roman" pitchFamily="18" charset="0"/>
                <a:cs typeface="Times New Roman" pitchFamily="18" charset="0"/>
              </a:rPr>
              <a:t> </a:t>
            </a:r>
            <a:r>
              <a:rPr lang="en-US" sz="2400" b="1" u="sng" dirty="0">
                <a:latin typeface="Times New Roman" panose="02020603050405020304" pitchFamily="18" charset="0"/>
                <a:ea typeface="MS UI Gothic" panose="020B0600070205080204" pitchFamily="34" charset="-128"/>
                <a:cs typeface="Times New Roman" panose="02020603050405020304" pitchFamily="18" charset="0"/>
              </a:rPr>
              <a:t>INVENTORY MANAGEMENT SYSTEM</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TEAM MEMBERS :-</a:t>
            </a:r>
          </a:p>
          <a:p>
            <a:endParaRPr lang="en-US" sz="2000" b="1" dirty="0">
              <a:latin typeface="Times New Roman" pitchFamily="18" charset="0"/>
              <a:cs typeface="Times New Roman" pitchFamily="18" charset="0"/>
            </a:endParaRPr>
          </a:p>
          <a:p>
            <a:pPr algn="ctr"/>
            <a:r>
              <a:rPr lang="en-IN" sz="2000" dirty="0">
                <a:solidFill>
                  <a:schemeClr val="tx1"/>
                </a:solidFill>
                <a:latin typeface="Times New Roman" panose="02020603050405020304" pitchFamily="18" charset="0"/>
                <a:ea typeface="Arial"/>
                <a:cs typeface="Times New Roman" panose="02020603050405020304" pitchFamily="18" charset="0"/>
              </a:rPr>
              <a:t>Khushboo Jain - 2410993045 </a:t>
            </a:r>
          </a:p>
          <a:p>
            <a:pPr algn="ctr"/>
            <a:r>
              <a:rPr lang="en-IN" sz="2000" dirty="0">
                <a:solidFill>
                  <a:schemeClr val="tx1"/>
                </a:solidFill>
                <a:latin typeface="Times New Roman" panose="02020603050405020304" pitchFamily="18" charset="0"/>
                <a:ea typeface="Arial"/>
                <a:cs typeface="Times New Roman" panose="02020603050405020304" pitchFamily="18" charset="0"/>
              </a:rPr>
              <a:t>Ishleen Kaur    - 2410993197 </a:t>
            </a:r>
          </a:p>
          <a:p>
            <a:pPr algn="ctr"/>
            <a:r>
              <a:rPr lang="en-IN" sz="2000" dirty="0">
                <a:solidFill>
                  <a:schemeClr val="tx1"/>
                </a:solidFill>
                <a:latin typeface="Times New Roman" panose="02020603050405020304" pitchFamily="18" charset="0"/>
                <a:ea typeface="Arial"/>
                <a:cs typeface="Times New Roman" panose="02020603050405020304" pitchFamily="18" charset="0"/>
              </a:rPr>
              <a:t>Gurleen Kaur   - 2410993030 </a:t>
            </a:r>
          </a:p>
          <a:p>
            <a:pPr algn="ctr"/>
            <a:r>
              <a:rPr lang="en-IN" sz="2000" dirty="0">
                <a:solidFill>
                  <a:schemeClr val="tx1"/>
                </a:solidFill>
                <a:latin typeface="Times New Roman" panose="02020603050405020304" pitchFamily="18" charset="0"/>
                <a:ea typeface="Arial"/>
                <a:cs typeface="Times New Roman" panose="02020603050405020304" pitchFamily="18" charset="0"/>
              </a:rPr>
              <a:t>Liza                 - 2410993056 </a:t>
            </a:r>
            <a:r>
              <a:rPr lang="en-IN" sz="2800" dirty="0">
                <a:solidFill>
                  <a:schemeClr val="tx1"/>
                </a:solidFill>
                <a:latin typeface="Times New Roman" panose="02020603050405020304" pitchFamily="18" charset="0"/>
                <a:ea typeface="Arial"/>
                <a:cs typeface="Times New Roman" panose="02020603050405020304" pitchFamily="18" charset="0"/>
              </a:rPr>
              <a:t>      </a:t>
            </a:r>
          </a:p>
          <a:p>
            <a:pPr algn="ctr">
              <a:lnSpc>
                <a:spcPct val="150000"/>
              </a:lnSpc>
            </a:pPr>
            <a:endParaRPr lang="en-US" sz="2000" dirty="0">
              <a:latin typeface="Times New Roman" pitchFamily="18" charset="0"/>
              <a:cs typeface="Times New Roman" pitchFamily="18" charset="0"/>
            </a:endParaRPr>
          </a:p>
          <a:p>
            <a:pPr>
              <a:lnSpc>
                <a:spcPct val="150000"/>
              </a:lnSpc>
            </a:pPr>
            <a:r>
              <a:rPr lang="en-US" sz="2000" b="1" dirty="0">
                <a:latin typeface="Times New Roman" panose="02020603050405020304" pitchFamily="18" charset="0"/>
                <a:cs typeface="Times New Roman" pitchFamily="18" charset="0"/>
              </a:rPr>
              <a:t>Goal :- </a:t>
            </a:r>
            <a:r>
              <a:rPr lang="en-US" sz="2000" dirty="0">
                <a:latin typeface="Times New Roman" pitchFamily="18" charset="0"/>
                <a:cs typeface="Times New Roman" pitchFamily="18" charset="0"/>
              </a:rPr>
              <a:t>The main goal of this system is to efficiently automate and optimize the process of tracking, updating, and managing inventory with the ultimate goal of reducing costs and improving operational efficiency.</a:t>
            </a:r>
          </a:p>
        </p:txBody>
      </p:sp>
    </p:spTree>
  </p:cSld>
  <p:clrMapOvr>
    <a:masterClrMapping/>
  </p:clrMapOvr>
  <p:transition spd="slow" advTm="400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179512" y="1124744"/>
            <a:ext cx="8136904" cy="5115311"/>
          </a:xfrm>
          <a:prstGeom prst="rect">
            <a:avLst/>
          </a:prstGeom>
        </p:spPr>
        <p:txBody>
          <a:bodyPr wrap="square">
            <a:spAutoFit/>
          </a:bodyPr>
          <a:lstStyle/>
          <a:p>
            <a:pPr>
              <a:lnSpc>
                <a:spcPct val="150000"/>
              </a:lnSpc>
            </a:pPr>
            <a:r>
              <a:rPr lang="en-US" sz="2000" b="1" dirty="0">
                <a:latin typeface="Times New Roman" panose="02020603050405020304" pitchFamily="18" charset="0"/>
                <a:cs typeface="Times New Roman" pitchFamily="18" charset="0"/>
              </a:rPr>
              <a:t>Aim :- </a:t>
            </a:r>
            <a:r>
              <a:rPr lang="en-US" sz="2000" dirty="0">
                <a:latin typeface="Times New Roman" pitchFamily="18" charset="0"/>
                <a:cs typeface="Times New Roman" pitchFamily="18" charset="0"/>
              </a:rPr>
              <a:t>The aim of this is to streamline inventory management, reduce manual effort, and improve the accuracy and efficiency of inventory tracking, ensuring that businesses can maintain optimal stock levels and respond quickly to changing market demands. The system also offers advanced reporting tools, helping businesses track trends and make informed decisions on restocking and discontinuing products. With automated alerts and notifications, businesses can proactively manage stock levels and prevent disruptions in the supply chain.</a:t>
            </a:r>
          </a:p>
          <a:p>
            <a:pPr>
              <a:lnSpc>
                <a:spcPct val="150000"/>
              </a:lnSpc>
            </a:pP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Some research for this project is done from various web development tutoring sites and channels.</a:t>
            </a:r>
          </a:p>
        </p:txBody>
      </p:sp>
    </p:spTree>
  </p:cSld>
  <p:clrMapOvr>
    <a:masterClrMapping/>
  </p:clrMapOvr>
  <p:transition spd="slow" advTm="4000">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251520" y="1052736"/>
            <a:ext cx="8136904" cy="5576976"/>
          </a:xfrm>
          <a:prstGeom prst="rect">
            <a:avLst/>
          </a:prstGeom>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LANGUAGES USED :-</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HTML</a:t>
            </a:r>
            <a:r>
              <a:rPr lang="en-US" sz="2000" dirty="0">
                <a:latin typeface="Times New Roman" panose="02020603050405020304" pitchFamily="18" charset="0"/>
                <a:cs typeface="Times New Roman" panose="02020603050405020304" pitchFamily="18" charset="0"/>
              </a:rPr>
              <a:t>: HTML forms the structural skeletal of webpages.</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CSS is used to style the inventory system’s interface.</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JavaScript adds interactivity to the inventory system, allowing for dynamic updates and form validation.</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FRAMEWORKS USED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Flask</a:t>
            </a:r>
            <a:r>
              <a:rPr lang="en-US" sz="2000" dirty="0">
                <a:latin typeface="Times New Roman" panose="02020603050405020304" pitchFamily="18" charset="0"/>
                <a:cs typeface="Times New Roman" panose="02020603050405020304" pitchFamily="18" charset="0"/>
              </a:rPr>
              <a:t>: Flask is used as backend framework that h</a:t>
            </a:r>
            <a:r>
              <a:rPr lang="en-US" sz="2000" dirty="0"/>
              <a:t>andles data processing, routing and API creation. It also uses RESTful APIs that perform core operations like inventory management, user handling and order processing.</a:t>
            </a:r>
          </a:p>
          <a:p>
            <a:pPr>
              <a:lnSpc>
                <a:spcPct val="150000"/>
              </a:lnSpc>
            </a:pPr>
            <a:endParaRPr lang="en-IN" sz="2000" dirty="0">
              <a:latin typeface="Times New Roman" panose="02020603050405020304" pitchFamily="18" charset="0"/>
              <a:cs typeface="Times New Roman" pitchFamily="18" charset="0"/>
            </a:endParaRPr>
          </a:p>
        </p:txBody>
      </p:sp>
    </p:spTree>
  </p:cSld>
  <p:clrMapOvr>
    <a:masterClrMapping/>
  </p:clrMapOvr>
  <p:transition spd="slow" advTm="4000">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10E034-866F-207F-0DB2-32E87D6978FB}"/>
              </a:ext>
            </a:extLst>
          </p:cNvPr>
          <p:cNvSpPr txBox="1"/>
          <p:nvPr/>
        </p:nvSpPr>
        <p:spPr>
          <a:xfrm>
            <a:off x="107504" y="116632"/>
            <a:ext cx="4591664" cy="584775"/>
          </a:xfrm>
          <a:prstGeom prst="rect">
            <a:avLst/>
          </a:prstGeom>
          <a:noFill/>
        </p:spPr>
        <p:txBody>
          <a:bodyPr wrap="square">
            <a:spAutoFit/>
          </a:bodyPr>
          <a:lstStyle/>
          <a:p>
            <a:r>
              <a:rPr lang="en-US" sz="3200" dirty="0">
                <a:latin typeface="Times New Roman" pitchFamily="18" charset="0"/>
                <a:cs typeface="Times New Roman" pitchFamily="18" charset="0"/>
              </a:rPr>
              <a:t>Technical Details</a:t>
            </a:r>
          </a:p>
        </p:txBody>
      </p:sp>
      <p:sp>
        <p:nvSpPr>
          <p:cNvPr id="5" name="TextBox 4">
            <a:extLst>
              <a:ext uri="{FF2B5EF4-FFF2-40B4-BE49-F238E27FC236}">
                <a16:creationId xmlns:a16="http://schemas.microsoft.com/office/drawing/2014/main" id="{1497BBEB-B7B4-667C-5AB4-63FD36F830E9}"/>
              </a:ext>
            </a:extLst>
          </p:cNvPr>
          <p:cNvSpPr txBox="1"/>
          <p:nvPr/>
        </p:nvSpPr>
        <p:spPr>
          <a:xfrm>
            <a:off x="467544" y="1268760"/>
            <a:ext cx="8064896" cy="313932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itchFamily="18" charset="0"/>
              </a:rPr>
              <a:t>Django</a:t>
            </a:r>
            <a:r>
              <a:rPr lang="en-US" sz="2000" dirty="0">
                <a:latin typeface="Times New Roman" panose="02020603050405020304" pitchFamily="18" charset="0"/>
                <a:cs typeface="Times New Roman" pitchFamily="18" charset="0"/>
              </a:rPr>
              <a:t>: It serves as the frontend framework which consumes Flask APIs to display real-time data to users. It also manages templates and views to present data interactively.</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itchFamily="18" charset="0"/>
              </a:rPr>
              <a:t>Bootstrap</a:t>
            </a:r>
            <a:r>
              <a:rPr lang="en-US" sz="2000" dirty="0">
                <a:latin typeface="Times New Roman" panose="02020603050405020304" pitchFamily="18" charset="0"/>
                <a:cs typeface="Times New Roman" pitchFamily="18" charset="0"/>
              </a:rPr>
              <a:t>: It ensures a responsive and user-friendly design. Also, it provides pre-designed UI components for faster and consistent frontend development.</a:t>
            </a:r>
          </a:p>
          <a:p>
            <a:endParaRPr lang="en-US" sz="18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B6805CCF-B7EE-26BD-C318-4FFEAF94DCB4}"/>
              </a:ext>
            </a:extLst>
          </p:cNvPr>
          <p:cNvSpPr txBox="1"/>
          <p:nvPr/>
        </p:nvSpPr>
        <p:spPr>
          <a:xfrm>
            <a:off x="467544" y="3226237"/>
            <a:ext cx="7931284" cy="3631763"/>
          </a:xfrm>
          <a:prstGeom prst="rect">
            <a:avLst/>
          </a:prstGeom>
          <a:noFill/>
        </p:spPr>
        <p:txBody>
          <a:bodyPr wrap="square">
            <a:spAutoFit/>
          </a:bodyPr>
          <a:lstStyle/>
          <a:p>
            <a:pPr>
              <a:buNone/>
            </a:pPr>
            <a:endParaRPr lang="en-US" sz="2000" b="1" dirty="0">
              <a:latin typeface="Times New Roman" panose="02020603050405020304" pitchFamily="18" charset="0"/>
              <a:cs typeface="Times New Roman" panose="02020603050405020304" pitchFamily="18" charset="0"/>
            </a:endParaRPr>
          </a:p>
          <a:p>
            <a:pPr>
              <a:buNone/>
            </a:pPr>
            <a:endParaRPr lang="en-US" sz="2000" b="1" dirty="0">
              <a:latin typeface="Times New Roman" panose="02020603050405020304" pitchFamily="18" charset="0"/>
              <a:cs typeface="Times New Roman" panose="02020603050405020304" pitchFamily="18" charset="0"/>
            </a:endParaRPr>
          </a:p>
          <a:p>
            <a:pPr>
              <a:buNone/>
            </a:pPr>
            <a:endParaRPr lang="en-US" sz="2000" b="1" dirty="0">
              <a:latin typeface="Times New Roman" panose="02020603050405020304" pitchFamily="18" charset="0"/>
              <a:cs typeface="Times New Roman" panose="02020603050405020304" pitchFamily="18" charset="0"/>
            </a:endParaRPr>
          </a:p>
          <a:p>
            <a:pPr>
              <a:lnSpc>
                <a:spcPct val="150000"/>
              </a:lnSpc>
              <a:buNone/>
            </a:pPr>
            <a:r>
              <a:rPr lang="en-US" sz="2000" b="1" dirty="0">
                <a:latin typeface="Times New Roman" panose="02020603050405020304" pitchFamily="18" charset="0"/>
                <a:cs typeface="Times New Roman" panose="02020603050405020304" pitchFamily="18" charset="0"/>
              </a:rPr>
              <a:t>INTEGRATIONS OVERVIEW :-</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Flask handles backend logic and provides APIs. Django consumes these </a:t>
            </a:r>
          </a:p>
          <a:p>
            <a:pPr>
              <a:lnSpc>
                <a:spcPct val="150000"/>
              </a:lnSpc>
            </a:pPr>
            <a:r>
              <a:rPr lang="en-US" sz="2000" dirty="0">
                <a:latin typeface="Times New Roman" panose="02020603050405020304" pitchFamily="18" charset="0"/>
                <a:cs typeface="Times New Roman" panose="02020603050405020304" pitchFamily="18" charset="0"/>
              </a:rPr>
              <a:t>   Flask APIs to render content on the frontend. This separation improves</a:t>
            </a:r>
          </a:p>
          <a:p>
            <a:pPr>
              <a:lnSpc>
                <a:spcPct val="150000"/>
              </a:lnSpc>
            </a:pPr>
            <a:r>
              <a:rPr lang="en-US" sz="2000" b="1" dirty="0">
                <a:latin typeface="Times New Roman" panose="02020603050405020304" pitchFamily="18" charset="0"/>
                <a:cs typeface="Times New Roman" panose="02020603050405020304" pitchFamily="18" charset="0"/>
              </a:rPr>
              <a:t>   modularity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maintainability</a:t>
            </a:r>
            <a:r>
              <a:rPr lang="en-US" sz="2000" dirty="0">
                <a:latin typeface="Times New Roman" panose="02020603050405020304" pitchFamily="18" charset="0"/>
                <a:cs typeface="Times New Roman" panose="02020603050405020304" pitchFamily="18" charset="0"/>
              </a:rPr>
              <a:t> of  </a:t>
            </a:r>
          </a:p>
          <a:p>
            <a:pPr>
              <a:lnSpc>
                <a:spcPct val="150000"/>
              </a:lnSpc>
            </a:pPr>
            <a:r>
              <a:rPr lang="en-US" sz="2000" dirty="0">
                <a:latin typeface="Times New Roman" panose="02020603050405020304" pitchFamily="18" charset="0"/>
                <a:cs typeface="Times New Roman" panose="02020603050405020304" pitchFamily="18" charset="0"/>
              </a:rPr>
              <a:t>   the system.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422533"/>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4107-53A4-534F-7F5D-FFBD2724ED33}"/>
              </a:ext>
            </a:extLst>
          </p:cNvPr>
          <p:cNvSpPr>
            <a:spLocks noGrp="1"/>
          </p:cNvSpPr>
          <p:nvPr>
            <p:ph type="title"/>
          </p:nvPr>
        </p:nvSpPr>
        <p:spPr>
          <a:xfrm>
            <a:off x="-540568" y="-21779"/>
            <a:ext cx="6477000" cy="838200"/>
          </a:xfrm>
        </p:spPr>
        <p:txBody>
          <a:bodyPr/>
          <a:lstStyle/>
          <a:p>
            <a:r>
              <a:rPr lang="en-US" dirty="0"/>
              <a:t>Application Modules of Django</a:t>
            </a:r>
            <a:endParaRPr lang="en-IN" dirty="0"/>
          </a:p>
        </p:txBody>
      </p:sp>
      <p:sp>
        <p:nvSpPr>
          <p:cNvPr id="3" name="Content Placeholder 2">
            <a:extLst>
              <a:ext uri="{FF2B5EF4-FFF2-40B4-BE49-F238E27FC236}">
                <a16:creationId xmlns:a16="http://schemas.microsoft.com/office/drawing/2014/main" id="{F5ED545D-D1F5-52D9-1FA5-2953DEAE91A8}"/>
              </a:ext>
            </a:extLst>
          </p:cNvPr>
          <p:cNvSpPr>
            <a:spLocks noGrp="1"/>
          </p:cNvSpPr>
          <p:nvPr>
            <p:ph idx="1"/>
          </p:nvPr>
        </p:nvSpPr>
        <p:spPr>
          <a:xfrm>
            <a:off x="457200" y="1196752"/>
            <a:ext cx="8229600" cy="4844827"/>
          </a:xfrm>
        </p:spPr>
        <p:txBody>
          <a:bodyPr/>
          <a:lstStyle/>
          <a:p>
            <a:pPr>
              <a:lnSpc>
                <a:spcPct val="150000"/>
              </a:lnSpc>
              <a:buNone/>
            </a:pPr>
            <a:r>
              <a:rPr lang="en-US" sz="2000" b="1" dirty="0"/>
              <a:t>1. Accounts Application</a:t>
            </a:r>
          </a:p>
          <a:p>
            <a:pPr>
              <a:lnSpc>
                <a:spcPct val="150000"/>
              </a:lnSpc>
              <a:buFont typeface="Arial" panose="020B0604020202020204" pitchFamily="34" charset="0"/>
              <a:buChar char="•"/>
            </a:pPr>
            <a:r>
              <a:rPr lang="en-US" sz="2000" dirty="0"/>
              <a:t>Engineered a robust </a:t>
            </a:r>
            <a:r>
              <a:rPr lang="en-US" sz="2000" b="1" dirty="0"/>
              <a:t>user authentication and authorization module</a:t>
            </a:r>
            <a:r>
              <a:rPr lang="en-US" sz="2000" dirty="0"/>
              <a:t> enabling secure registration, login, and session management functionalities.</a:t>
            </a:r>
          </a:p>
          <a:p>
            <a:pPr>
              <a:lnSpc>
                <a:spcPct val="150000"/>
              </a:lnSpc>
              <a:buFont typeface="Arial" panose="020B0604020202020204" pitchFamily="34" charset="0"/>
              <a:buChar char="•"/>
            </a:pPr>
            <a:r>
              <a:rPr lang="en-US" sz="2000" dirty="0"/>
              <a:t>Incorporated advanced </a:t>
            </a:r>
            <a:r>
              <a:rPr lang="en-US" sz="2000" b="1" dirty="0"/>
              <a:t>access control mechanisms</a:t>
            </a:r>
            <a:r>
              <a:rPr lang="en-US" sz="2000" dirty="0"/>
              <a:t>, ensuring user-role segregation and data confidentiality.</a:t>
            </a:r>
            <a:endParaRPr lang="en-US" sz="2000" b="1" dirty="0"/>
          </a:p>
          <a:p>
            <a:pPr>
              <a:lnSpc>
                <a:spcPct val="150000"/>
              </a:lnSpc>
              <a:buNone/>
            </a:pPr>
            <a:r>
              <a:rPr lang="en-US" sz="2000" b="1" dirty="0"/>
              <a:t>2. Main Application</a:t>
            </a:r>
          </a:p>
          <a:p>
            <a:pPr>
              <a:lnSpc>
                <a:spcPct val="150000"/>
              </a:lnSpc>
              <a:buFont typeface="Arial" panose="020B0604020202020204" pitchFamily="34" charset="0"/>
              <a:buChar char="•"/>
            </a:pPr>
            <a:r>
              <a:rPr lang="en-US" sz="2000" dirty="0"/>
              <a:t>Devised an intelligent core system for </a:t>
            </a:r>
            <a:r>
              <a:rPr lang="en-US" sz="2000" b="1" dirty="0"/>
              <a:t>warehouse orchestration, inventory lifecycle oversight, and real-time order fulfillment.</a:t>
            </a:r>
            <a:endParaRPr lang="en-US" sz="2000" dirty="0"/>
          </a:p>
          <a:p>
            <a:pPr>
              <a:lnSpc>
                <a:spcPct val="150000"/>
              </a:lnSpc>
              <a:buFont typeface="Arial" panose="020B0604020202020204" pitchFamily="34" charset="0"/>
              <a:buChar char="•"/>
            </a:pPr>
            <a:r>
              <a:rPr lang="en-US" sz="2000" dirty="0"/>
              <a:t>Seamlessly integrated </a:t>
            </a:r>
            <a:r>
              <a:rPr lang="en-US" sz="2000" b="1" dirty="0"/>
              <a:t>barcode scanning capabilities</a:t>
            </a:r>
            <a:r>
              <a:rPr lang="en-US" sz="2000" dirty="0"/>
              <a:t> to expedite inventory validation and streamline stock transactions.</a:t>
            </a:r>
            <a:endParaRPr lang="en-IN" sz="2000" dirty="0"/>
          </a:p>
        </p:txBody>
      </p:sp>
    </p:spTree>
    <p:extLst>
      <p:ext uri="{BB962C8B-B14F-4D97-AF65-F5344CB8AC3E}">
        <p14:creationId xmlns:p14="http://schemas.microsoft.com/office/powerpoint/2010/main" val="3914755790"/>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86C9-BF1B-0978-059B-C5E068166033}"/>
              </a:ext>
            </a:extLst>
          </p:cNvPr>
          <p:cNvSpPr>
            <a:spLocks noGrp="1"/>
          </p:cNvSpPr>
          <p:nvPr>
            <p:ph type="title"/>
          </p:nvPr>
        </p:nvSpPr>
        <p:spPr>
          <a:xfrm>
            <a:off x="-540568" y="0"/>
            <a:ext cx="6477000" cy="838200"/>
          </a:xfrm>
        </p:spPr>
        <p:txBody>
          <a:bodyPr/>
          <a:lstStyle/>
          <a:p>
            <a:r>
              <a:rPr lang="en-US" dirty="0"/>
              <a:t>Application Modules of Django</a:t>
            </a:r>
            <a:endParaRPr lang="en-IN" dirty="0"/>
          </a:p>
        </p:txBody>
      </p:sp>
      <p:sp>
        <p:nvSpPr>
          <p:cNvPr id="3" name="Content Placeholder 2">
            <a:extLst>
              <a:ext uri="{FF2B5EF4-FFF2-40B4-BE49-F238E27FC236}">
                <a16:creationId xmlns:a16="http://schemas.microsoft.com/office/drawing/2014/main" id="{E778EA0C-8E67-9934-EC89-5C200E005D4A}"/>
              </a:ext>
            </a:extLst>
          </p:cNvPr>
          <p:cNvSpPr>
            <a:spLocks noGrp="1"/>
          </p:cNvSpPr>
          <p:nvPr>
            <p:ph idx="1"/>
          </p:nvPr>
        </p:nvSpPr>
        <p:spPr>
          <a:xfrm>
            <a:off x="457200" y="1124744"/>
            <a:ext cx="8229600" cy="4844827"/>
          </a:xfrm>
        </p:spPr>
        <p:txBody>
          <a:bodyPr/>
          <a:lstStyle/>
          <a:p>
            <a:pPr>
              <a:lnSpc>
                <a:spcPct val="150000"/>
              </a:lnSpc>
              <a:buNone/>
            </a:pPr>
            <a:r>
              <a:rPr lang="en-US" sz="2000" b="1" dirty="0"/>
              <a:t>3. Secondary Application</a:t>
            </a:r>
          </a:p>
          <a:p>
            <a:pPr>
              <a:lnSpc>
                <a:spcPct val="150000"/>
              </a:lnSpc>
              <a:buFont typeface="Arial" panose="020B0604020202020204" pitchFamily="34" charset="0"/>
              <a:buChar char="•"/>
            </a:pPr>
            <a:r>
              <a:rPr lang="en-US" sz="2000" dirty="0"/>
              <a:t>Constructed a dynamic frontend ecosystem encompassing </a:t>
            </a:r>
            <a:r>
              <a:rPr lang="en-US" sz="2000" b="1" dirty="0"/>
              <a:t>feature listings, solution overviews, pricing structures, client portfolios, integrations, analytical reports, and other auxiliary interfaces</a:t>
            </a:r>
            <a:r>
              <a:rPr lang="en-US" sz="2000" dirty="0"/>
              <a:t>.</a:t>
            </a:r>
          </a:p>
          <a:p>
            <a:pPr>
              <a:lnSpc>
                <a:spcPct val="150000"/>
              </a:lnSpc>
              <a:buFont typeface="Arial" panose="020B0604020202020204" pitchFamily="34" charset="0"/>
              <a:buChar char="•"/>
            </a:pPr>
            <a:r>
              <a:rPr lang="en-US" sz="2000" dirty="0"/>
              <a:t>Ensured </a:t>
            </a:r>
            <a:r>
              <a:rPr lang="en-US" sz="2000" b="1" dirty="0"/>
              <a:t>consistent UI/UX paradigms</a:t>
            </a:r>
            <a:r>
              <a:rPr lang="en-US" sz="2000" dirty="0"/>
              <a:t> across static content pages using reusable templates and Django's templating engine.</a:t>
            </a:r>
          </a:p>
          <a:p>
            <a:pPr marL="0" indent="0">
              <a:lnSpc>
                <a:spcPct val="150000"/>
              </a:lnSpc>
              <a:buNone/>
            </a:pPr>
            <a:r>
              <a:rPr lang="en-US" sz="2000" dirty="0"/>
              <a:t>“It is a tri-modular Django-based system unifying secure user authentication, intelligent warehouse, inventory automation &amp; a dynamic suite of static and analytical interfaces for end-to-end inventory management.”</a:t>
            </a:r>
          </a:p>
          <a:p>
            <a:endParaRPr lang="en-IN" sz="2000" dirty="0"/>
          </a:p>
        </p:txBody>
      </p:sp>
    </p:spTree>
    <p:extLst>
      <p:ext uri="{BB962C8B-B14F-4D97-AF65-F5344CB8AC3E}">
        <p14:creationId xmlns:p14="http://schemas.microsoft.com/office/powerpoint/2010/main" val="1315295762"/>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FCE4-0EE9-E2DD-1D4E-B82FBAF9BD3E}"/>
              </a:ext>
            </a:extLst>
          </p:cNvPr>
          <p:cNvSpPr>
            <a:spLocks noGrp="1"/>
          </p:cNvSpPr>
          <p:nvPr>
            <p:ph type="title"/>
          </p:nvPr>
        </p:nvSpPr>
        <p:spPr>
          <a:xfrm>
            <a:off x="-612576" y="0"/>
            <a:ext cx="7089576" cy="838200"/>
          </a:xfrm>
        </p:spPr>
        <p:txBody>
          <a:bodyPr/>
          <a:lstStyle/>
          <a:p>
            <a:r>
              <a:rPr lang="en-IN" dirty="0"/>
              <a:t>Django: The Interactive Frontend</a:t>
            </a:r>
          </a:p>
        </p:txBody>
      </p:sp>
      <p:sp>
        <p:nvSpPr>
          <p:cNvPr id="3" name="Content Placeholder 2">
            <a:extLst>
              <a:ext uri="{FF2B5EF4-FFF2-40B4-BE49-F238E27FC236}">
                <a16:creationId xmlns:a16="http://schemas.microsoft.com/office/drawing/2014/main" id="{851397B5-F2DC-1E5F-4BE7-E7761C72719D}"/>
              </a:ext>
            </a:extLst>
          </p:cNvPr>
          <p:cNvSpPr>
            <a:spLocks noGrp="1"/>
          </p:cNvSpPr>
          <p:nvPr>
            <p:ph idx="1"/>
          </p:nvPr>
        </p:nvSpPr>
        <p:spPr>
          <a:xfrm>
            <a:off x="457200" y="1052736"/>
            <a:ext cx="8229600" cy="5544616"/>
          </a:xfrm>
        </p:spPr>
        <p:txBody>
          <a:bodyPr/>
          <a:lstStyle/>
          <a:p>
            <a:pPr>
              <a:lnSpc>
                <a:spcPct val="150000"/>
              </a:lnSpc>
              <a:buNone/>
            </a:pPr>
            <a:r>
              <a:rPr lang="en-US" sz="2000" b="1" dirty="0"/>
              <a:t>FUNCTIONS AND INTEGRATIONS :-</a:t>
            </a:r>
          </a:p>
          <a:p>
            <a:pPr>
              <a:lnSpc>
                <a:spcPct val="150000"/>
              </a:lnSpc>
              <a:buFont typeface="Arial" panose="020B0604020202020204" pitchFamily="34" charset="0"/>
              <a:buChar char="•"/>
            </a:pPr>
            <a:r>
              <a:rPr lang="en-US" sz="2000" dirty="0"/>
              <a:t>Serves as the </a:t>
            </a:r>
            <a:r>
              <a:rPr lang="en-US" sz="2000" b="1" dirty="0"/>
              <a:t>user-facing layer</a:t>
            </a:r>
            <a:r>
              <a:rPr lang="en-US" sz="2000" dirty="0"/>
              <a:t> of the system.</a:t>
            </a:r>
          </a:p>
          <a:p>
            <a:pPr>
              <a:lnSpc>
                <a:spcPct val="150000"/>
              </a:lnSpc>
              <a:buFont typeface="Arial" panose="020B0604020202020204" pitchFamily="34" charset="0"/>
              <a:buChar char="•"/>
            </a:pPr>
            <a:r>
              <a:rPr lang="en-US" sz="2000" dirty="0"/>
              <a:t>Consumes data from Flask APIs to dynamically render live inventory status, updated order lists logged-in user information.</a:t>
            </a:r>
          </a:p>
          <a:p>
            <a:pPr>
              <a:lnSpc>
                <a:spcPct val="150000"/>
              </a:lnSpc>
              <a:buFont typeface="Arial" panose="020B0604020202020204" pitchFamily="34" charset="0"/>
              <a:buChar char="•"/>
            </a:pPr>
            <a:r>
              <a:rPr lang="en-US" sz="2000" dirty="0"/>
              <a:t>Utilizes </a:t>
            </a:r>
            <a:r>
              <a:rPr lang="en-US" sz="2000" b="1" dirty="0"/>
              <a:t>HTTP requests</a:t>
            </a:r>
            <a:r>
              <a:rPr lang="en-US" sz="2000" dirty="0"/>
              <a:t> to fetch and display the most current data.</a:t>
            </a:r>
          </a:p>
          <a:p>
            <a:pPr>
              <a:lnSpc>
                <a:spcPct val="150000"/>
              </a:lnSpc>
              <a:buNone/>
            </a:pPr>
            <a:r>
              <a:rPr lang="en-US" sz="2000" b="1" dirty="0"/>
              <a:t>REAL-TIME DATA REFLECTION :-</a:t>
            </a:r>
          </a:p>
          <a:p>
            <a:pPr>
              <a:lnSpc>
                <a:spcPct val="150000"/>
              </a:lnSpc>
              <a:buFont typeface="Arial" panose="020B0604020202020204" pitchFamily="34" charset="0"/>
              <a:buChar char="•"/>
            </a:pPr>
            <a:r>
              <a:rPr lang="en-US" sz="2000" dirty="0"/>
              <a:t>When a form is submitted in the Flask backend:</a:t>
            </a:r>
          </a:p>
          <a:p>
            <a:pPr marL="914400" lvl="1" indent="-457200">
              <a:lnSpc>
                <a:spcPct val="150000"/>
              </a:lnSpc>
              <a:buFont typeface="+mj-lt"/>
              <a:buAutoNum type="alphaLcPeriod"/>
            </a:pPr>
            <a:r>
              <a:rPr lang="en-US" sz="2000" dirty="0"/>
              <a:t>The data is processed and persisted to the database.</a:t>
            </a:r>
          </a:p>
          <a:p>
            <a:pPr marL="914400" lvl="1" indent="-457200">
              <a:lnSpc>
                <a:spcPct val="150000"/>
              </a:lnSpc>
              <a:buFont typeface="+mj-lt"/>
              <a:buAutoNum type="alphaLcPeriod"/>
            </a:pPr>
            <a:r>
              <a:rPr lang="en-US" sz="2000" dirty="0"/>
              <a:t>Flask immediately exposes the updated data via its API.</a:t>
            </a:r>
          </a:p>
          <a:p>
            <a:pPr marL="914400" lvl="1" indent="-457200">
              <a:lnSpc>
                <a:spcPct val="150000"/>
              </a:lnSpc>
              <a:buFont typeface="+mj-lt"/>
              <a:buAutoNum type="alphaLcPeriod"/>
            </a:pPr>
            <a:r>
              <a:rPr lang="en-US" sz="2000" dirty="0"/>
              <a:t>Django retrieves this data through API calls, ensuring real-time synchronization on the frontend.</a:t>
            </a:r>
          </a:p>
          <a:p>
            <a:pPr>
              <a:lnSpc>
                <a:spcPct val="150000"/>
              </a:lnSpc>
            </a:pPr>
            <a:endParaRPr lang="en-IN" sz="2000" dirty="0"/>
          </a:p>
        </p:txBody>
      </p:sp>
    </p:spTree>
    <p:extLst>
      <p:ext uri="{BB962C8B-B14F-4D97-AF65-F5344CB8AC3E}">
        <p14:creationId xmlns:p14="http://schemas.microsoft.com/office/powerpoint/2010/main" val="3422741605"/>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1072</TotalTime>
  <Words>1199</Words>
  <Application>Microsoft Office PowerPoint</Application>
  <PresentationFormat>On-screen Show (4:3)</PresentationFormat>
  <Paragraphs>133</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Application Modules of Django</vt:lpstr>
      <vt:lpstr>Application Modules of Django</vt:lpstr>
      <vt:lpstr>Django: The Interactive Frontend</vt:lpstr>
      <vt:lpstr>Flask: The Engine Behind the Logic</vt:lpstr>
      <vt:lpstr>Key Features</vt:lpstr>
      <vt:lpstr> Key Features</vt:lpstr>
      <vt:lpstr>PowerPoint Presentation</vt:lpstr>
      <vt:lpstr>Project Highlights</vt:lpstr>
      <vt:lpstr>Project Highlights</vt:lpstr>
      <vt:lpstr>Project Highlights</vt:lpstr>
      <vt:lpstr>Project Highlights</vt:lpstr>
      <vt:lpstr>Project Highlights</vt:lpstr>
      <vt:lpstr>Project Highlights</vt:lpstr>
      <vt:lpstr>Project Highlights</vt:lpstr>
      <vt:lpstr>Project Highlights</vt:lpstr>
      <vt:lpstr>Project Highlights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Ishleen Kaur</cp:lastModifiedBy>
  <cp:revision>42</cp:revision>
  <dcterms:created xsi:type="dcterms:W3CDTF">2022-12-12T14:14:34Z</dcterms:created>
  <dcterms:modified xsi:type="dcterms:W3CDTF">2025-05-01T12:29:37Z</dcterms:modified>
</cp:coreProperties>
</file>