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Caveat"/>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D12F86-F336-4FCF-9986-E20624C75B2C}">
  <a:tblStyle styleId="{70D12F86-F336-4FCF-9986-E20624C75B2C}"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rgbClr val="FFFFFF"/>
      </a:tcTxStyle>
      <a:tcStyle>
        <a:fill>
          <a:solidFill>
            <a:srgbClr val="4472C4"/>
          </a:solidFill>
        </a:fill>
      </a:tcStyle>
    </a:lastCol>
    <a:firstCol>
      <a:tcTxStyle b="on" i="off">
        <a:font>
          <a:latin typeface="Calibri"/>
          <a:ea typeface="Calibri"/>
          <a:cs typeface="Calibri"/>
        </a:font>
        <a:srgbClr val="FFFFFF"/>
      </a:tcTxStyle>
      <a:tcStyle>
        <a:fill>
          <a:solidFill>
            <a:srgbClr val="4472C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472C4"/>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472C4"/>
          </a:solidFill>
        </a:fill>
      </a:tcStyle>
    </a:firstRow>
    <a:neCell>
      <a:tcTxStyle/>
    </a:neCell>
    <a:nwCell>
      <a:tcTxStyle/>
    </a:nwCell>
  </a:tblStyle>
  <a:tblStyle styleId="{E4EBA47C-6665-4B85-95ED-F71F87E32D2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Caveat-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Caveat-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3e7d490f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3e7d490f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6d83d320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6d83d320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7548872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7548872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6d83d320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6d83d320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6d83d320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6d83d320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479bcd24758c69a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79bcd24758c69a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479bcd24758c69a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479bcd24758c69a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6d83d320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6d83d320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6d83d320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6d83d320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6d83d3207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6d83d3207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75488727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75488727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479bcd24758c69a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479bcd24758c69a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6d83d320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6d83d320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6d83d320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6d83d320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6d83d3207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e6d83d3207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e6d83d320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e6d83d320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479bcd24758c69a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479bcd24758c69a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6d83d320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e6d83d320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6d83d320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6d83d320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6d83d3207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6d83d3207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6d83d320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6d83d320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77163fb8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77163fb8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6d83d320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6d83d3207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e6d83d3207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e6d83d320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6d83d3207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e6d83d320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6d83d3207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e6d83d3207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e6d83d3207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e6d83d3207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e6d83d3207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e6d83d3207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e6d83d3207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e6d83d3207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479bcd24758c69a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479bcd24758c69a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6d83d3207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e6d83d3207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479bcd24758c69a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479bcd24758c69a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77163fb8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77163fb8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6d83d3207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e6d83d3207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479bcd24758c69a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479bcd24758c69a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e6d83d320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e6d83d320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479bcd24758c69a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479bcd24758c69a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e6d83d3207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e6d83d320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479bcd24758c69a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479bcd24758c69a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479bcd24758c69a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479bcd24758c69a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479bcd24758c69a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479bcd24758c69a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cf0799d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7cf0799d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3e7d490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3e7d490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3e7d490f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3e7d490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6d83d320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6d83d320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6d83d320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6d83d320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479bcd24758c69a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79bcd24758c69a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89475" y="77925"/>
            <a:ext cx="8520600" cy="543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a:t>IPL AUCTION – SQL FINAL PROJECT REPORT</a:t>
            </a:r>
            <a:endParaRPr b="1"/>
          </a:p>
        </p:txBody>
      </p:sp>
      <p:sp>
        <p:nvSpPr>
          <p:cNvPr id="55" name="Google Shape;55;p13"/>
          <p:cNvSpPr/>
          <p:nvPr/>
        </p:nvSpPr>
        <p:spPr>
          <a:xfrm>
            <a:off x="203225" y="1015025"/>
            <a:ext cx="3233400" cy="4482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Bidding on batters</a:t>
            </a:r>
            <a:endParaRPr/>
          </a:p>
        </p:txBody>
      </p:sp>
      <p:sp>
        <p:nvSpPr>
          <p:cNvPr id="56" name="Google Shape;56;p13"/>
          <p:cNvSpPr/>
          <p:nvPr/>
        </p:nvSpPr>
        <p:spPr>
          <a:xfrm>
            <a:off x="203225" y="1771838"/>
            <a:ext cx="3233400" cy="4482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Task 1</a:t>
            </a:r>
            <a:endParaRPr/>
          </a:p>
        </p:txBody>
      </p:sp>
      <p:sp>
        <p:nvSpPr>
          <p:cNvPr id="57" name="Google Shape;57;p13"/>
          <p:cNvSpPr/>
          <p:nvPr/>
        </p:nvSpPr>
        <p:spPr>
          <a:xfrm>
            <a:off x="203225" y="2528650"/>
            <a:ext cx="3233400" cy="4482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Task 2</a:t>
            </a:r>
            <a:endParaRPr/>
          </a:p>
        </p:txBody>
      </p:sp>
      <p:sp>
        <p:nvSpPr>
          <p:cNvPr id="58" name="Google Shape;58;p13"/>
          <p:cNvSpPr/>
          <p:nvPr/>
        </p:nvSpPr>
        <p:spPr>
          <a:xfrm>
            <a:off x="203225" y="3353375"/>
            <a:ext cx="3233400" cy="4482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Task 3</a:t>
            </a:r>
            <a:endParaRPr/>
          </a:p>
        </p:txBody>
      </p:sp>
      <p:sp>
        <p:nvSpPr>
          <p:cNvPr id="59" name="Google Shape;59;p13"/>
          <p:cNvSpPr/>
          <p:nvPr/>
        </p:nvSpPr>
        <p:spPr>
          <a:xfrm>
            <a:off x="5505150" y="3353375"/>
            <a:ext cx="3233400" cy="4482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Task 7</a:t>
            </a:r>
            <a:endParaRPr/>
          </a:p>
        </p:txBody>
      </p:sp>
      <p:sp>
        <p:nvSpPr>
          <p:cNvPr id="60" name="Google Shape;60;p13"/>
          <p:cNvSpPr/>
          <p:nvPr/>
        </p:nvSpPr>
        <p:spPr>
          <a:xfrm>
            <a:off x="5505150" y="2550013"/>
            <a:ext cx="3233400" cy="4482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Task 6</a:t>
            </a:r>
            <a:endParaRPr/>
          </a:p>
        </p:txBody>
      </p:sp>
      <p:sp>
        <p:nvSpPr>
          <p:cNvPr id="61" name="Google Shape;61;p13"/>
          <p:cNvSpPr/>
          <p:nvPr/>
        </p:nvSpPr>
        <p:spPr>
          <a:xfrm>
            <a:off x="5505150" y="1746650"/>
            <a:ext cx="3233400" cy="448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Task 5</a:t>
            </a:r>
            <a:endParaRPr/>
          </a:p>
        </p:txBody>
      </p:sp>
      <p:sp>
        <p:nvSpPr>
          <p:cNvPr id="62" name="Google Shape;62;p13"/>
          <p:cNvSpPr/>
          <p:nvPr/>
        </p:nvSpPr>
        <p:spPr>
          <a:xfrm>
            <a:off x="5505150" y="1045575"/>
            <a:ext cx="3233400" cy="448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Task 4</a:t>
            </a:r>
            <a:endParaRPr/>
          </a:p>
        </p:txBody>
      </p:sp>
      <p:sp>
        <p:nvSpPr>
          <p:cNvPr id="63" name="Google Shape;63;p13"/>
          <p:cNvSpPr/>
          <p:nvPr/>
        </p:nvSpPr>
        <p:spPr>
          <a:xfrm>
            <a:off x="2793925" y="3438875"/>
            <a:ext cx="384300" cy="27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64" name="Google Shape;64;p13"/>
          <p:cNvSpPr/>
          <p:nvPr/>
        </p:nvSpPr>
        <p:spPr>
          <a:xfrm>
            <a:off x="8140175" y="1131075"/>
            <a:ext cx="384300" cy="27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5" name="Google Shape;65;p13"/>
          <p:cNvSpPr/>
          <p:nvPr/>
        </p:nvSpPr>
        <p:spPr>
          <a:xfrm>
            <a:off x="2793925" y="2605338"/>
            <a:ext cx="384300" cy="27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6" name="Google Shape;66;p13"/>
          <p:cNvSpPr/>
          <p:nvPr/>
        </p:nvSpPr>
        <p:spPr>
          <a:xfrm>
            <a:off x="2793925" y="1857325"/>
            <a:ext cx="384300" cy="27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7" name="Google Shape;67;p13"/>
          <p:cNvSpPr/>
          <p:nvPr/>
        </p:nvSpPr>
        <p:spPr>
          <a:xfrm>
            <a:off x="8140175" y="1840550"/>
            <a:ext cx="384300" cy="27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68" name="Google Shape;68;p13"/>
          <p:cNvSpPr/>
          <p:nvPr/>
        </p:nvSpPr>
        <p:spPr>
          <a:xfrm>
            <a:off x="5462450" y="4092600"/>
            <a:ext cx="3233400" cy="4482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Additional Questions</a:t>
            </a:r>
            <a:endParaRPr sz="900"/>
          </a:p>
        </p:txBody>
      </p:sp>
      <p:sp>
        <p:nvSpPr>
          <p:cNvPr id="69" name="Google Shape;69;p13"/>
          <p:cNvSpPr/>
          <p:nvPr/>
        </p:nvSpPr>
        <p:spPr>
          <a:xfrm>
            <a:off x="203225" y="4127775"/>
            <a:ext cx="3233400" cy="4482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Bidding on Bowlers</a:t>
            </a:r>
            <a:endParaRPr b="1" sz="2100"/>
          </a:p>
        </p:txBody>
      </p:sp>
      <p:sp>
        <p:nvSpPr>
          <p:cNvPr id="70" name="Google Shape;70;p13"/>
          <p:cNvSpPr/>
          <p:nvPr/>
        </p:nvSpPr>
        <p:spPr>
          <a:xfrm>
            <a:off x="8140175" y="3406800"/>
            <a:ext cx="384300" cy="27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71" name="Google Shape;71;p13"/>
          <p:cNvSpPr/>
          <p:nvPr/>
        </p:nvSpPr>
        <p:spPr>
          <a:xfrm>
            <a:off x="8140175" y="2635513"/>
            <a:ext cx="384300" cy="27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72" name="Google Shape;72;p13"/>
          <p:cNvSpPr/>
          <p:nvPr/>
        </p:nvSpPr>
        <p:spPr>
          <a:xfrm>
            <a:off x="8140175" y="4156715"/>
            <a:ext cx="384300" cy="3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10</a:t>
            </a:r>
            <a:endParaRPr sz="1200"/>
          </a:p>
        </p:txBody>
      </p:sp>
      <p:sp>
        <p:nvSpPr>
          <p:cNvPr id="73" name="Google Shape;73;p13"/>
          <p:cNvSpPr/>
          <p:nvPr/>
        </p:nvSpPr>
        <p:spPr>
          <a:xfrm>
            <a:off x="2793925" y="1100513"/>
            <a:ext cx="384300" cy="27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4" name="Google Shape;74;p13"/>
          <p:cNvSpPr/>
          <p:nvPr/>
        </p:nvSpPr>
        <p:spPr>
          <a:xfrm>
            <a:off x="2793925" y="4178088"/>
            <a:ext cx="384300" cy="27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75" name="Google Shape;75;p13"/>
          <p:cNvSpPr txBox="1"/>
          <p:nvPr/>
        </p:nvSpPr>
        <p:spPr>
          <a:xfrm>
            <a:off x="6810900" y="515500"/>
            <a:ext cx="2333100" cy="543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By-khushboo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344650" y="316700"/>
            <a:ext cx="8724900" cy="4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2"/>
          <p:cNvPicPr preferRelativeResize="0"/>
          <p:nvPr/>
        </p:nvPicPr>
        <p:blipFill>
          <a:blip r:embed="rId3">
            <a:alphaModFix/>
          </a:blip>
          <a:stretch>
            <a:fillRect/>
          </a:stretch>
        </p:blipFill>
        <p:spPr>
          <a:xfrm>
            <a:off x="452550" y="874100"/>
            <a:ext cx="8400075" cy="4148900"/>
          </a:xfrm>
          <a:prstGeom prst="rect">
            <a:avLst/>
          </a:prstGeom>
          <a:noFill/>
          <a:ln>
            <a:noFill/>
          </a:ln>
        </p:spPr>
      </p:pic>
      <p:sp>
        <p:nvSpPr>
          <p:cNvPr id="130" name="Google Shape;130;p22"/>
          <p:cNvSpPr txBox="1"/>
          <p:nvPr/>
        </p:nvSpPr>
        <p:spPr>
          <a:xfrm>
            <a:off x="1635000" y="130175"/>
            <a:ext cx="5874000" cy="4650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Task 2 : Top 10 Players with Good Batting Average</a:t>
            </a:r>
            <a:endParaRPr b="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3"/>
          <p:cNvPicPr preferRelativeResize="0"/>
          <p:nvPr/>
        </p:nvPicPr>
        <p:blipFill rotWithShape="1">
          <a:blip r:embed="rId3">
            <a:alphaModFix/>
          </a:blip>
          <a:srcRect b="-73981" l="23982" r="23982" t="109096"/>
          <a:stretch/>
        </p:blipFill>
        <p:spPr>
          <a:xfrm>
            <a:off x="4572000" y="3576700"/>
            <a:ext cx="2201600" cy="1855726"/>
          </a:xfrm>
          <a:prstGeom prst="rect">
            <a:avLst/>
          </a:prstGeom>
          <a:noFill/>
          <a:ln>
            <a:noFill/>
          </a:ln>
        </p:spPr>
      </p:pic>
      <p:pic>
        <p:nvPicPr>
          <p:cNvPr id="136" name="Google Shape;136;p23"/>
          <p:cNvPicPr preferRelativeResize="0"/>
          <p:nvPr/>
        </p:nvPicPr>
        <p:blipFill>
          <a:blip r:embed="rId3">
            <a:alphaModFix/>
          </a:blip>
          <a:stretch>
            <a:fillRect/>
          </a:stretch>
        </p:blipFill>
        <p:spPr>
          <a:xfrm>
            <a:off x="4311600" y="844275"/>
            <a:ext cx="4463676" cy="3560325"/>
          </a:xfrm>
          <a:prstGeom prst="rect">
            <a:avLst/>
          </a:prstGeom>
          <a:noFill/>
          <a:ln>
            <a:noFill/>
          </a:ln>
        </p:spPr>
      </p:pic>
      <p:sp>
        <p:nvSpPr>
          <p:cNvPr id="137" name="Google Shape;137;p23"/>
          <p:cNvSpPr/>
          <p:nvPr/>
        </p:nvSpPr>
        <p:spPr>
          <a:xfrm>
            <a:off x="355075" y="743800"/>
            <a:ext cx="3459300" cy="283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3900">
                <a:solidFill>
                  <a:schemeClr val="dk2"/>
                </a:solidFill>
                <a:highlight>
                  <a:srgbClr val="F4CCCC"/>
                </a:highlight>
              </a:rPr>
              <a:t>      Task 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p:nvPr/>
        </p:nvSpPr>
        <p:spPr>
          <a:xfrm>
            <a:off x="172875" y="655200"/>
            <a:ext cx="8659500" cy="448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SELECT batsman, total_runs, total_runs_in_boundaries, boundary_percentage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(SELECT a.batsman,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COUNT(DISTINCT(EXTRACT(year FROM b.date))) AS season_played,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SUM(a.batsman_runs) AS total_runs,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SUM(CASE WHEN a.batsman_runs IN (4, 6) THEN a.batsman_runs ELSE 0 END) AS total_runs_in_boundaries,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SUM(CASE WHEN a.batsman_runs IN (4, 6) THEN 1 ELSE 0 END) AS total_boundaries,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CAST(SUM(CASE WHEN a.batsman_runs IN (4, 6) THEN a.batsman_runs ELSE 0 END) AS DECIMAL) / NULLIF(SUM(a.batsman_runs), 0) * 100 AS boundary_percentage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FROM ipl_balls AS 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FULL JOIN ipl_matches AS b ON a.id = b.id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GROUP BY a.batsman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HAVING COUNT(DISTINCT(EXTRACT(year FROM b.date))) &gt; 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ORDER BY total_runs_in_boundaries DESC) AS 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LIMIT 10;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251075" y="192175"/>
            <a:ext cx="85395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Result Table:</a:t>
            </a:r>
            <a:r>
              <a:rPr lang="en"/>
              <a:t> These are top 10 Hard-hitting players to bid in the auction  who have scored most runs in boundaries and have played more the 2 IPL season.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48" name="Google Shape;148;p25"/>
          <p:cNvPicPr preferRelativeResize="0"/>
          <p:nvPr/>
        </p:nvPicPr>
        <p:blipFill>
          <a:blip r:embed="rId3">
            <a:alphaModFix/>
          </a:blip>
          <a:stretch>
            <a:fillRect/>
          </a:stretch>
        </p:blipFill>
        <p:spPr>
          <a:xfrm>
            <a:off x="152400" y="1320975"/>
            <a:ext cx="8839198" cy="338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0" y="0"/>
            <a:ext cx="9079701" cy="3893225"/>
          </a:xfrm>
          <a:prstGeom prst="rect">
            <a:avLst/>
          </a:prstGeom>
          <a:noFill/>
          <a:ln>
            <a:noFill/>
          </a:ln>
        </p:spPr>
      </p:pic>
      <p:sp>
        <p:nvSpPr>
          <p:cNvPr id="154" name="Google Shape;154;p26"/>
          <p:cNvSpPr/>
          <p:nvPr/>
        </p:nvSpPr>
        <p:spPr>
          <a:xfrm>
            <a:off x="149225" y="4025575"/>
            <a:ext cx="8613900" cy="7608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1500">
                <a:solidFill>
                  <a:srgbClr val="660000"/>
                </a:solidFill>
                <a:latin typeface="Calibri"/>
                <a:ea typeface="Calibri"/>
                <a:cs typeface="Calibri"/>
                <a:sym typeface="Calibri"/>
              </a:rPr>
              <a:t>Based on the above graph and the top 10 hard hitter batsman data, to select 2-3 players of hard hitting batsman I will select them based on the Boundary_percentage and Boundary_count who have highest i.e CH Gayle, SR Watson and RG Sharma.</a:t>
            </a:r>
            <a:endParaRPr sz="1100">
              <a:solidFill>
                <a:srgbClr val="66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7"/>
          <p:cNvPicPr preferRelativeResize="0"/>
          <p:nvPr/>
        </p:nvPicPr>
        <p:blipFill>
          <a:blip r:embed="rId3">
            <a:alphaModFix/>
          </a:blip>
          <a:stretch>
            <a:fillRect/>
          </a:stretch>
        </p:blipFill>
        <p:spPr>
          <a:xfrm>
            <a:off x="152400" y="889600"/>
            <a:ext cx="8839201" cy="4184550"/>
          </a:xfrm>
          <a:prstGeom prst="rect">
            <a:avLst/>
          </a:prstGeom>
          <a:noFill/>
          <a:ln>
            <a:noFill/>
          </a:ln>
        </p:spPr>
      </p:pic>
      <p:sp>
        <p:nvSpPr>
          <p:cNvPr id="160" name="Google Shape;160;p27"/>
          <p:cNvSpPr txBox="1"/>
          <p:nvPr/>
        </p:nvSpPr>
        <p:spPr>
          <a:xfrm>
            <a:off x="778025" y="223175"/>
            <a:ext cx="7268700" cy="4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Comparison between total runs scored and run scored by boundaries</a:t>
            </a:r>
            <a:endParaRPr b="1"/>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152400" y="152400"/>
            <a:ext cx="8839201" cy="468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p:nvPr/>
        </p:nvSpPr>
        <p:spPr>
          <a:xfrm>
            <a:off x="2456475" y="1252800"/>
            <a:ext cx="4343100" cy="145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highlight>
                  <a:srgbClr val="FFF2CC"/>
                </a:highlight>
              </a:rPr>
              <a:t>Bidding on Bowlers</a:t>
            </a:r>
            <a:endParaRPr b="1" sz="2400">
              <a:highlight>
                <a:srgbClr val="FFF2CC"/>
              </a:highlight>
            </a:endParaRPr>
          </a:p>
        </p:txBody>
      </p:sp>
      <p:sp>
        <p:nvSpPr>
          <p:cNvPr id="171" name="Google Shape;171;p29"/>
          <p:cNvSpPr/>
          <p:nvPr/>
        </p:nvSpPr>
        <p:spPr>
          <a:xfrm>
            <a:off x="1314675" y="3387025"/>
            <a:ext cx="6733500" cy="117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highlight>
                  <a:srgbClr val="FCE5CD"/>
                </a:highlight>
              </a:rPr>
              <a:t>-- Bowlers are important in an IPL team for several reasons some of them are:</a:t>
            </a:r>
            <a:endParaRPr>
              <a:highlight>
                <a:srgbClr val="FCE5CD"/>
              </a:highlight>
            </a:endParaRPr>
          </a:p>
          <a:p>
            <a:pPr indent="0" lvl="0" marL="0" rtl="0" algn="l">
              <a:spcBef>
                <a:spcPts val="0"/>
              </a:spcBef>
              <a:spcAft>
                <a:spcPts val="0"/>
              </a:spcAft>
              <a:buClr>
                <a:schemeClr val="dk1"/>
              </a:buClr>
              <a:buSzPts val="1100"/>
              <a:buFont typeface="Arial"/>
              <a:buNone/>
            </a:pPr>
            <a:r>
              <a:rPr lang="en">
                <a:highlight>
                  <a:srgbClr val="FCE5CD"/>
                </a:highlight>
              </a:rPr>
              <a:t>-- 1. Wicket-taking ability, 2. Control, 3. Ability to bowl in different situations,</a:t>
            </a:r>
            <a:endParaRPr>
              <a:highlight>
                <a:srgbClr val="FCE5CD"/>
              </a:highlight>
            </a:endParaRPr>
          </a:p>
          <a:p>
            <a:pPr indent="0" lvl="0" marL="0" rtl="0" algn="l">
              <a:spcBef>
                <a:spcPts val="0"/>
              </a:spcBef>
              <a:spcAft>
                <a:spcPts val="0"/>
              </a:spcAft>
              <a:buClr>
                <a:schemeClr val="dk1"/>
              </a:buClr>
              <a:buSzPts val="1100"/>
              <a:buFont typeface="Arial"/>
              <a:buNone/>
            </a:pPr>
            <a:r>
              <a:rPr lang="en">
                <a:highlight>
                  <a:srgbClr val="FCE5CD"/>
                </a:highlight>
              </a:rPr>
              <a:t>4. Ability to bowl in different conditions</a:t>
            </a:r>
            <a:endParaRPr>
              <a:highlight>
                <a:srgbClr val="FCE5CD"/>
              </a:highlight>
            </a:endParaRPr>
          </a:p>
          <a:p>
            <a:pPr indent="0" lvl="0" marL="0" rtl="0" algn="l">
              <a:spcBef>
                <a:spcPts val="0"/>
              </a:spcBef>
              <a:spcAft>
                <a:spcPts val="0"/>
              </a:spcAft>
              <a:buNone/>
            </a:pPr>
            <a:r>
              <a:t/>
            </a:r>
            <a:endParaRPr>
              <a:highlight>
                <a:srgbClr val="FCE5CD"/>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p:nvPr/>
        </p:nvSpPr>
        <p:spPr>
          <a:xfrm>
            <a:off x="140850" y="313725"/>
            <a:ext cx="2988000" cy="326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300">
                <a:solidFill>
                  <a:schemeClr val="dk1"/>
                </a:solidFill>
              </a:rPr>
              <a:t>Task 4</a:t>
            </a:r>
            <a:endParaRPr sz="33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p:nvPr/>
        </p:nvSpPr>
        <p:spPr>
          <a:xfrm>
            <a:off x="655650" y="688350"/>
            <a:ext cx="7832700" cy="376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SELECT bowler,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ROUND(SUM(total_runs) / (CAST(COUNT(ball) AS DECIMAL) / 6), 2) AS Economy</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FROM ipl_balls</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GROUP BY bowler</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HAVING COUNT(ball) &gt;= 500</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ORDER BY Economy ASC</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LIMIT 10;</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2232400" y="135550"/>
            <a:ext cx="4076400" cy="572700"/>
          </a:xfrm>
          <a:prstGeom prst="rect">
            <a:avLst/>
          </a:prstGeom>
          <a:solidFill>
            <a:srgbClr val="E06666"/>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Bidding on batters</a:t>
            </a:r>
            <a:endParaRPr b="1"/>
          </a:p>
        </p:txBody>
      </p:sp>
      <p:sp>
        <p:nvSpPr>
          <p:cNvPr id="81" name="Google Shape;81;p14"/>
          <p:cNvSpPr txBox="1"/>
          <p:nvPr>
            <p:ph idx="1" type="body"/>
          </p:nvPr>
        </p:nvSpPr>
        <p:spPr>
          <a:xfrm>
            <a:off x="0" y="1141800"/>
            <a:ext cx="9144000" cy="4001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25428"/>
              <a:buFont typeface="Arial"/>
              <a:buNone/>
            </a:pPr>
            <a:r>
              <a:rPr lang="en"/>
              <a:t>/</a:t>
            </a:r>
            <a:r>
              <a:rPr b="1" lang="en" sz="4325"/>
              <a:t>* BIDDING OF BATTERS */</a:t>
            </a:r>
            <a:endParaRPr b="1" sz="4325"/>
          </a:p>
          <a:p>
            <a:pPr indent="0" lvl="0" marL="0" rtl="0" algn="l">
              <a:spcBef>
                <a:spcPts val="1200"/>
              </a:spcBef>
              <a:spcAft>
                <a:spcPts val="0"/>
              </a:spcAft>
              <a:buClr>
                <a:schemeClr val="dk1"/>
              </a:buClr>
              <a:buSzPct val="25428"/>
              <a:buFont typeface="Arial"/>
              <a:buNone/>
            </a:pPr>
            <a:r>
              <a:rPr b="1" lang="en" sz="4325"/>
              <a:t>-- I read the raw data first by using sql codes:</a:t>
            </a:r>
            <a:endParaRPr b="1" sz="4325"/>
          </a:p>
          <a:p>
            <a:pPr indent="0" lvl="0" marL="0" rtl="0" algn="l">
              <a:spcBef>
                <a:spcPts val="1200"/>
              </a:spcBef>
              <a:spcAft>
                <a:spcPts val="0"/>
              </a:spcAft>
              <a:buClr>
                <a:schemeClr val="dk1"/>
              </a:buClr>
              <a:buSzPct val="25428"/>
              <a:buFont typeface="Arial"/>
              <a:buNone/>
            </a:pPr>
            <a:r>
              <a:t/>
            </a:r>
            <a:endParaRPr b="1" sz="4325"/>
          </a:p>
          <a:p>
            <a:pPr indent="0" lvl="0" marL="0" rtl="0" algn="l">
              <a:spcBef>
                <a:spcPts val="1200"/>
              </a:spcBef>
              <a:spcAft>
                <a:spcPts val="0"/>
              </a:spcAft>
              <a:buClr>
                <a:schemeClr val="dk1"/>
              </a:buClr>
              <a:buSzPct val="25428"/>
              <a:buFont typeface="Arial"/>
              <a:buNone/>
            </a:pPr>
            <a:r>
              <a:t/>
            </a:r>
            <a:endParaRPr b="1" sz="4325"/>
          </a:p>
          <a:p>
            <a:pPr indent="0" lvl="0" marL="0" rtl="0" algn="l">
              <a:spcBef>
                <a:spcPts val="1200"/>
              </a:spcBef>
              <a:spcAft>
                <a:spcPts val="0"/>
              </a:spcAft>
              <a:buClr>
                <a:schemeClr val="dk1"/>
              </a:buClr>
              <a:buSzPct val="25428"/>
              <a:buFont typeface="Arial"/>
              <a:buNone/>
            </a:pPr>
            <a:r>
              <a:t/>
            </a:r>
            <a:endParaRPr b="1" sz="4325"/>
          </a:p>
          <a:p>
            <a:pPr indent="0" lvl="0" marL="0" rtl="0" algn="l">
              <a:spcBef>
                <a:spcPts val="1200"/>
              </a:spcBef>
              <a:spcAft>
                <a:spcPts val="0"/>
              </a:spcAft>
              <a:buClr>
                <a:schemeClr val="dk1"/>
              </a:buClr>
              <a:buSzPct val="25428"/>
              <a:buFont typeface="Arial"/>
              <a:buNone/>
            </a:pPr>
            <a:r>
              <a:rPr b="1" lang="en" sz="4325"/>
              <a:t>-- As per the case study provided there are 5 types of batters</a:t>
            </a:r>
            <a:endParaRPr b="1" sz="4325"/>
          </a:p>
          <a:p>
            <a:pPr indent="0" lvl="0" marL="0" rtl="0" algn="l">
              <a:spcBef>
                <a:spcPts val="1200"/>
              </a:spcBef>
              <a:spcAft>
                <a:spcPts val="0"/>
              </a:spcAft>
              <a:buClr>
                <a:schemeClr val="dk1"/>
              </a:buClr>
              <a:buSzPct val="25428"/>
              <a:buFont typeface="Arial"/>
              <a:buNone/>
            </a:pPr>
            <a:r>
              <a:rPr b="1" lang="en" sz="4325"/>
              <a:t>-- 1) Aggressive batsman, 2) Anchor batsman, 3)Finishers, 4)Big hitters,</a:t>
            </a:r>
            <a:endParaRPr b="1" sz="4325"/>
          </a:p>
          <a:p>
            <a:pPr indent="0" lvl="0" marL="0" rtl="0" algn="l">
              <a:spcBef>
                <a:spcPts val="1200"/>
              </a:spcBef>
              <a:spcAft>
                <a:spcPts val="0"/>
              </a:spcAft>
              <a:buClr>
                <a:schemeClr val="dk1"/>
              </a:buClr>
              <a:buSzPct val="25428"/>
              <a:buFont typeface="Arial"/>
              <a:buNone/>
            </a:pPr>
            <a:r>
              <a:rPr b="1" lang="en" sz="4325"/>
              <a:t>5)Rotators of strike.</a:t>
            </a:r>
            <a:endParaRPr b="1" sz="4325"/>
          </a:p>
          <a:p>
            <a:pPr indent="0" lvl="0" marL="0" rtl="0" algn="l">
              <a:spcBef>
                <a:spcPts val="1200"/>
              </a:spcBef>
              <a:spcAft>
                <a:spcPts val="0"/>
              </a:spcAft>
              <a:buClr>
                <a:schemeClr val="dk1"/>
              </a:buClr>
              <a:buSzPct val="25428"/>
              <a:buFont typeface="Arial"/>
              <a:buNone/>
            </a:pPr>
            <a:r>
              <a:t/>
            </a:r>
            <a:endParaRPr b="1" sz="4325"/>
          </a:p>
          <a:p>
            <a:pPr indent="0" lvl="0" marL="0" rtl="0" algn="l">
              <a:spcBef>
                <a:spcPts val="1200"/>
              </a:spcBef>
              <a:spcAft>
                <a:spcPts val="0"/>
              </a:spcAft>
              <a:buClr>
                <a:schemeClr val="dk1"/>
              </a:buClr>
              <a:buSzPct val="25428"/>
              <a:buFont typeface="Arial"/>
              <a:buNone/>
            </a:pPr>
            <a:r>
              <a:rPr b="1" lang="en" sz="4325"/>
              <a:t>-- Bowlers are important in an IPL team for several reasons some of them are:</a:t>
            </a:r>
            <a:endParaRPr b="1" sz="4325"/>
          </a:p>
          <a:p>
            <a:pPr indent="0" lvl="0" marL="0" rtl="0" algn="l">
              <a:spcBef>
                <a:spcPts val="1200"/>
              </a:spcBef>
              <a:spcAft>
                <a:spcPts val="0"/>
              </a:spcAft>
              <a:buClr>
                <a:schemeClr val="dk1"/>
              </a:buClr>
              <a:buSzPct val="25428"/>
              <a:buFont typeface="Arial"/>
              <a:buNone/>
            </a:pPr>
            <a:r>
              <a:t/>
            </a:r>
            <a:endParaRPr b="1" sz="4325"/>
          </a:p>
          <a:p>
            <a:pPr indent="0" lvl="0" marL="0" rtl="0" algn="l">
              <a:spcBef>
                <a:spcPts val="1200"/>
              </a:spcBef>
              <a:spcAft>
                <a:spcPts val="0"/>
              </a:spcAft>
              <a:buClr>
                <a:schemeClr val="dk1"/>
              </a:buClr>
              <a:buSzPct val="25428"/>
              <a:buFont typeface="Arial"/>
              <a:buNone/>
            </a:pPr>
            <a:r>
              <a:rPr b="1" lang="en" sz="4325"/>
              <a:t>-- 1. Wicket-taking ability, 2. Control, 3. Ability to bowl in different situations,</a:t>
            </a:r>
            <a:endParaRPr b="1" sz="4325"/>
          </a:p>
          <a:p>
            <a:pPr indent="0" lvl="0" marL="0" rtl="0" algn="l">
              <a:spcBef>
                <a:spcPts val="1200"/>
              </a:spcBef>
              <a:spcAft>
                <a:spcPts val="0"/>
              </a:spcAft>
              <a:buClr>
                <a:schemeClr val="dk1"/>
              </a:buClr>
              <a:buSzPct val="25428"/>
              <a:buFont typeface="Arial"/>
              <a:buNone/>
            </a:pPr>
            <a:r>
              <a:rPr b="1" lang="en" sz="4325"/>
              <a:t>4. Ability to bowl in different conditions</a:t>
            </a:r>
            <a:endParaRPr b="1" sz="4325"/>
          </a:p>
          <a:p>
            <a:pPr indent="0" lvl="0" marL="0" rtl="0" algn="l">
              <a:spcBef>
                <a:spcPts val="1200"/>
              </a:spcBef>
              <a:spcAft>
                <a:spcPts val="1200"/>
              </a:spcAft>
              <a:buNone/>
            </a:pPr>
            <a:r>
              <a:t/>
            </a:r>
            <a:endParaRPr/>
          </a:p>
        </p:txBody>
      </p:sp>
      <p:pic>
        <p:nvPicPr>
          <p:cNvPr id="82" name="Google Shape;82;p14"/>
          <p:cNvPicPr preferRelativeResize="0"/>
          <p:nvPr/>
        </p:nvPicPr>
        <p:blipFill>
          <a:blip r:embed="rId3">
            <a:alphaModFix/>
          </a:blip>
          <a:stretch>
            <a:fillRect/>
          </a:stretch>
        </p:blipFill>
        <p:spPr>
          <a:xfrm>
            <a:off x="682125" y="1737700"/>
            <a:ext cx="3774050" cy="934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nvSpPr>
        <p:spPr>
          <a:xfrm>
            <a:off x="499050" y="285175"/>
            <a:ext cx="81057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Result Table: </a:t>
            </a:r>
            <a:r>
              <a:rPr lang="en"/>
              <a:t>These are top 10 bowler with the great economy to bid in the auction who have bowled at least 500 balls in IPL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87" name="Google Shape;187;p32"/>
          <p:cNvPicPr preferRelativeResize="0"/>
          <p:nvPr/>
        </p:nvPicPr>
        <p:blipFill>
          <a:blip r:embed="rId3">
            <a:alphaModFix/>
          </a:blip>
          <a:stretch>
            <a:fillRect/>
          </a:stretch>
        </p:blipFill>
        <p:spPr>
          <a:xfrm>
            <a:off x="694850" y="1072900"/>
            <a:ext cx="5648325" cy="3409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p:nvPr/>
        </p:nvSpPr>
        <p:spPr>
          <a:xfrm>
            <a:off x="235575" y="4144250"/>
            <a:ext cx="8802900" cy="6819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1700">
                <a:solidFill>
                  <a:schemeClr val="lt1"/>
                </a:solidFill>
                <a:latin typeface="Calibri"/>
                <a:ea typeface="Calibri"/>
                <a:cs typeface="Calibri"/>
                <a:sym typeface="Calibri"/>
              </a:rPr>
              <a:t>From the above graph and the top 10 economy bowlers for 2-3 bowler for IPL Auction I will select those bowlers whose economy is lowest i.e., Rashid Khan, A Kumble and M Muralitharan.</a:t>
            </a:r>
            <a:endParaRPr sz="1300"/>
          </a:p>
        </p:txBody>
      </p:sp>
      <p:pic>
        <p:nvPicPr>
          <p:cNvPr id="193" name="Google Shape;193;p33"/>
          <p:cNvPicPr preferRelativeResize="0"/>
          <p:nvPr/>
        </p:nvPicPr>
        <p:blipFill>
          <a:blip r:embed="rId3">
            <a:alphaModFix/>
          </a:blip>
          <a:stretch>
            <a:fillRect/>
          </a:stretch>
        </p:blipFill>
        <p:spPr>
          <a:xfrm>
            <a:off x="359550" y="114675"/>
            <a:ext cx="8431100" cy="402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p:nvPr/>
        </p:nvSpPr>
        <p:spPr>
          <a:xfrm>
            <a:off x="415800" y="1062625"/>
            <a:ext cx="2858700" cy="228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rPr>
              <a:t>Task 5</a:t>
            </a:r>
            <a:endParaRPr sz="2800">
              <a:solidFill>
                <a:schemeClr val="dk1"/>
              </a:solidFill>
            </a:endParaRPr>
          </a:p>
          <a:p>
            <a:pPr indent="0" lvl="0" marL="0" rtl="0" algn="l">
              <a:spcBef>
                <a:spcPts val="0"/>
              </a:spcBef>
              <a:spcAft>
                <a:spcPts val="0"/>
              </a:spcAft>
              <a:buClr>
                <a:schemeClr val="dk1"/>
              </a:buClr>
              <a:buSzPts val="1100"/>
              <a:buFont typeface="Arial"/>
              <a:buNone/>
            </a:pPr>
            <a:r>
              <a:rPr lang="en" sz="2800">
                <a:solidFill>
                  <a:schemeClr val="dk1"/>
                </a:solidFill>
              </a:rPr>
              <a:t>Wicket</a:t>
            </a:r>
            <a:endParaRPr sz="2800">
              <a:solidFill>
                <a:schemeClr val="dk1"/>
              </a:solidFill>
            </a:endParaRPr>
          </a:p>
          <a:p>
            <a:pPr indent="0" lvl="0" marL="0" rtl="0" algn="l">
              <a:spcBef>
                <a:spcPts val="0"/>
              </a:spcBef>
              <a:spcAft>
                <a:spcPts val="0"/>
              </a:spcAft>
              <a:buClr>
                <a:schemeClr val="dk1"/>
              </a:buClr>
              <a:buSzPts val="1100"/>
              <a:buFont typeface="Arial"/>
              <a:buNone/>
            </a:pPr>
            <a:r>
              <a:rPr lang="en" sz="2800">
                <a:solidFill>
                  <a:schemeClr val="dk1"/>
                </a:solidFill>
              </a:rPr>
              <a:t>taking</a:t>
            </a:r>
            <a:endParaRPr sz="2800">
              <a:solidFill>
                <a:schemeClr val="dk1"/>
              </a:solidFill>
            </a:endParaRPr>
          </a:p>
          <a:p>
            <a:pPr indent="0" lvl="0" marL="0" rtl="0" algn="l">
              <a:spcBef>
                <a:spcPts val="0"/>
              </a:spcBef>
              <a:spcAft>
                <a:spcPts val="0"/>
              </a:spcAft>
              <a:buClr>
                <a:schemeClr val="dk1"/>
              </a:buClr>
              <a:buSzPts val="1100"/>
              <a:buFont typeface="Arial"/>
              <a:buNone/>
            </a:pPr>
            <a:r>
              <a:rPr lang="en" sz="2800">
                <a:solidFill>
                  <a:schemeClr val="dk1"/>
                </a:solidFill>
              </a:rPr>
              <a:t>bowlers</a:t>
            </a:r>
            <a:endParaRPr sz="2800">
              <a:solidFill>
                <a:schemeClr val="dk1"/>
              </a:solidFill>
            </a:endParaRPr>
          </a:p>
        </p:txBody>
      </p:sp>
      <p:sp>
        <p:nvSpPr>
          <p:cNvPr id="199" name="Google Shape;199;p34"/>
          <p:cNvSpPr/>
          <p:nvPr/>
        </p:nvSpPr>
        <p:spPr>
          <a:xfrm>
            <a:off x="7201625" y="1351375"/>
            <a:ext cx="1501500" cy="170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Strike rate of a bowler</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can be calculated by</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number of balls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bowled divided by the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total wickets taken.</a:t>
            </a:r>
            <a:endParaRPr sz="10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1780050" y="190275"/>
            <a:ext cx="6367800" cy="43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400"/>
              <a:t>TOP 10 WICKET TAKER BOWLER LIST SHORTLISTING BY SQL CODE</a:t>
            </a:r>
            <a:endParaRPr sz="1400"/>
          </a:p>
        </p:txBody>
      </p:sp>
      <p:sp>
        <p:nvSpPr>
          <p:cNvPr id="205" name="Google Shape;205;p35"/>
          <p:cNvSpPr/>
          <p:nvPr/>
        </p:nvSpPr>
        <p:spPr>
          <a:xfrm>
            <a:off x="646825" y="1226250"/>
            <a:ext cx="8017800" cy="356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select</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bowler,</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COUNT(is_wicket) as total_wicket,</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count(ball) / cast(sum(is_wicket) as decimal) as strikerate</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FROM ipl_balls</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GROUP BY bowler</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HAVING COUNT(ball) &gt; 500</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ORDER BY Strikerate asc</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LIMIT 10;</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6"/>
          <p:cNvPicPr preferRelativeResize="0"/>
          <p:nvPr/>
        </p:nvPicPr>
        <p:blipFill>
          <a:blip r:embed="rId3">
            <a:alphaModFix/>
          </a:blip>
          <a:stretch>
            <a:fillRect/>
          </a:stretch>
        </p:blipFill>
        <p:spPr>
          <a:xfrm>
            <a:off x="152400" y="590188"/>
            <a:ext cx="8839199" cy="38391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nvSpPr>
        <p:spPr>
          <a:xfrm>
            <a:off x="0" y="0"/>
            <a:ext cx="8604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Result Table: </a:t>
            </a:r>
            <a:r>
              <a:rPr lang="en" sz="1700"/>
              <a:t>These are top 10 Bowlers with the best bowling strike rate to bid in the auction and who have bowled at least 500 balls in IPL so far</a:t>
            </a:r>
            <a:endParaRPr sz="1700"/>
          </a:p>
          <a:p>
            <a:pPr indent="0" lvl="0" marL="0" rtl="0" algn="l">
              <a:spcBef>
                <a:spcPts val="0"/>
              </a:spcBef>
              <a:spcAft>
                <a:spcPts val="0"/>
              </a:spcAft>
              <a:buNone/>
            </a:pPr>
            <a:r>
              <a:t/>
            </a:r>
            <a:endParaRPr/>
          </a:p>
        </p:txBody>
      </p:sp>
      <p:pic>
        <p:nvPicPr>
          <p:cNvPr id="216" name="Google Shape;216;p37"/>
          <p:cNvPicPr preferRelativeResize="0"/>
          <p:nvPr/>
        </p:nvPicPr>
        <p:blipFill>
          <a:blip r:embed="rId3">
            <a:alphaModFix/>
          </a:blip>
          <a:stretch>
            <a:fillRect/>
          </a:stretch>
        </p:blipFill>
        <p:spPr>
          <a:xfrm>
            <a:off x="818775" y="1029300"/>
            <a:ext cx="7785825" cy="3626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p:nvPr/>
        </p:nvSpPr>
        <p:spPr>
          <a:xfrm>
            <a:off x="338800" y="1014500"/>
            <a:ext cx="2733600" cy="232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Task 6</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ALL</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ROUNDERS</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p:nvPr/>
        </p:nvSpPr>
        <p:spPr>
          <a:xfrm>
            <a:off x="492825" y="696875"/>
            <a:ext cx="8268000" cy="374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create table batter_sr</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select</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     batsman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457200" rtl="0" algn="l">
              <a:spcBef>
                <a:spcPts val="0"/>
              </a:spcBef>
              <a:spcAft>
                <a:spcPts val="0"/>
              </a:spcAft>
              <a:buClr>
                <a:schemeClr val="dk1"/>
              </a:buClr>
              <a:buSzPts val="1100"/>
              <a:buFont typeface="Arial"/>
              <a:buNone/>
            </a:pPr>
            <a:r>
              <a:rPr lang="en" sz="1300">
                <a:solidFill>
                  <a:schemeClr val="dk1"/>
                </a:solidFill>
              </a:rPr>
              <a:t>sum(case when extras_type = 'wides' then 0 else total_runs end ) as total_runs,</a:t>
            </a:r>
            <a:endParaRPr sz="1300">
              <a:solidFill>
                <a:schemeClr val="dk1"/>
              </a:solidFill>
            </a:endParaRPr>
          </a:p>
          <a:p>
            <a:pPr indent="0" lvl="0" marL="457200" rtl="0" algn="l">
              <a:spcBef>
                <a:spcPts val="0"/>
              </a:spcBef>
              <a:spcAft>
                <a:spcPts val="0"/>
              </a:spcAft>
              <a:buClr>
                <a:schemeClr val="dk1"/>
              </a:buClr>
              <a:buSzPts val="1100"/>
              <a:buFont typeface="Arial"/>
              <a:buNone/>
            </a:pPr>
            <a:r>
              <a:rPr lang="en" sz="1300">
                <a:solidFill>
                  <a:schemeClr val="dk1"/>
                </a:solidFill>
              </a:rPr>
              <a:t>count(case when extras_type = 'wides' then null else ball end) as No_of_balls,</a:t>
            </a:r>
            <a:endParaRPr sz="1300">
              <a:solidFill>
                <a:schemeClr val="dk1"/>
              </a:solidFill>
            </a:endParaRPr>
          </a:p>
          <a:p>
            <a:pPr indent="0" lvl="0" marL="457200" rtl="0" algn="l">
              <a:spcBef>
                <a:spcPts val="0"/>
              </a:spcBef>
              <a:spcAft>
                <a:spcPts val="0"/>
              </a:spcAft>
              <a:buClr>
                <a:schemeClr val="dk1"/>
              </a:buClr>
              <a:buSzPts val="1100"/>
              <a:buFont typeface="Arial"/>
              <a:buNone/>
            </a:pPr>
            <a:r>
              <a:rPr lang="en" sz="1300">
                <a:solidFill>
                  <a:schemeClr val="dk1"/>
                </a:solidFill>
              </a:rPr>
              <a:t>ROUND(cast(sum( case when extras_type = 'wides' then 0 else total_runs end ) as decimal(10,2)) /</a:t>
            </a:r>
            <a:endParaRPr sz="1300">
              <a:solidFill>
                <a:schemeClr val="dk1"/>
              </a:solidFill>
            </a:endParaRPr>
          </a:p>
          <a:p>
            <a:pPr indent="0" lvl="0" marL="457200" rtl="0" algn="l">
              <a:spcBef>
                <a:spcPts val="0"/>
              </a:spcBef>
              <a:spcAft>
                <a:spcPts val="0"/>
              </a:spcAft>
              <a:buClr>
                <a:schemeClr val="dk1"/>
              </a:buClr>
              <a:buSzPts val="1100"/>
              <a:buFont typeface="Arial"/>
              <a:buNone/>
            </a:pPr>
            <a:r>
              <a:rPr lang="en" sz="1300">
                <a:solidFill>
                  <a:schemeClr val="dk1"/>
                </a:solidFill>
              </a:rPr>
              <a:t>nullif(count(case when extras_type = 'wides' then null else ball end),0) * 100, 2) as strike_rate</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from ipl_balls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group by</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batsman</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having count(ball) &gt; 500</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order by strike_rate desc;</a:t>
            </a:r>
            <a:endParaRPr sz="13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p:nvPr/>
        </p:nvSpPr>
        <p:spPr>
          <a:xfrm>
            <a:off x="261800" y="831625"/>
            <a:ext cx="8556900" cy="360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create table bowler_sr</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as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select</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Bowler,</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a:t>
            </a:r>
            <a:r>
              <a:rPr lang="en" sz="1600">
                <a:solidFill>
                  <a:schemeClr val="dk1"/>
                </a:solidFill>
              </a:rPr>
              <a:t>count(ball) as no_of_balls,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count(case when is_wicket = 1 then 1 else null end) as wickets_taken,</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round(count(ball)/ cast(count(case when is_wicket = 1 then 1 else null end) as decimal(10,2)),2) as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strike_rate</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from ipl_balls</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group by bowler</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having count(ball) &gt; 500</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order by count(case when is_wicket = 1 then 1 else null end) desc;</a:t>
            </a:r>
            <a:endParaRPr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p:nvPr/>
        </p:nvSpPr>
        <p:spPr>
          <a:xfrm>
            <a:off x="489075" y="919875"/>
            <a:ext cx="7892700" cy="383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CREATE TABLE bowling_strikerate AS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SELECT bowler AS player,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COUNT(is_wicket) AS total_wicket,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COUNT(ball) / CAST(SUM(is_wicket) AS decimal) AS bowling_sr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FROM ipl_balls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GROUP BY bowler HAVING COUNT(ball) &gt; 500 ORDER BY bowling_sr ASC);</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CREATE TABLE batting_strikerate AS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SELECT batsman AS player,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SUM(batsman_runs) AS Total_runs,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COUNT(ball) AS Total_balls,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SUM(batsman_runs) / CAST(COUNT(ball) AS decimal) * 100 AS batting_sr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FROM ipl_balls GROUP by batsman HAVING count(ball) &gt;= 500</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ORDER BY batting_sr DESC);</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SELECT a.player, a.batting_sr, a.total_runs,b.player, b.bowling_sr, b.total_wicket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FROM batting_strikerate AS a</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INNER JOIN bowling_strikerate AS b ON a.player = b.player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GROUP BY a.player, a.batting_sr, a.total_runs, b.player, b.bowling_sr, b.total_wicket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ORDER BY batting_sr DESC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LIMIT 10;</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idx="1" type="body"/>
          </p:nvPr>
        </p:nvSpPr>
        <p:spPr>
          <a:xfrm>
            <a:off x="311700" y="1152475"/>
            <a:ext cx="39999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3400"/>
              <a:t>Task 1</a:t>
            </a:r>
            <a:endParaRPr b="1" sz="3400"/>
          </a:p>
          <a:p>
            <a:pPr indent="0" lvl="0" marL="0" rtl="0" algn="l">
              <a:spcBef>
                <a:spcPts val="1200"/>
              </a:spcBef>
              <a:spcAft>
                <a:spcPts val="1200"/>
              </a:spcAft>
              <a:buNone/>
            </a:pPr>
            <a:r>
              <a:t/>
            </a:r>
            <a:endParaRPr b="1" sz="2000"/>
          </a:p>
        </p:txBody>
      </p:sp>
      <p:pic>
        <p:nvPicPr>
          <p:cNvPr id="88" name="Google Shape;88;p15"/>
          <p:cNvPicPr preferRelativeResize="0"/>
          <p:nvPr/>
        </p:nvPicPr>
        <p:blipFill>
          <a:blip r:embed="rId3">
            <a:alphaModFix/>
          </a:blip>
          <a:stretch>
            <a:fillRect/>
          </a:stretch>
        </p:blipFill>
        <p:spPr>
          <a:xfrm>
            <a:off x="4419975" y="0"/>
            <a:ext cx="4724024" cy="51434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42"/>
          <p:cNvPicPr preferRelativeResize="0"/>
          <p:nvPr/>
        </p:nvPicPr>
        <p:blipFill>
          <a:blip r:embed="rId3">
            <a:alphaModFix/>
          </a:blip>
          <a:stretch>
            <a:fillRect/>
          </a:stretch>
        </p:blipFill>
        <p:spPr>
          <a:xfrm>
            <a:off x="0" y="0"/>
            <a:ext cx="9144001" cy="3569850"/>
          </a:xfrm>
          <a:prstGeom prst="rect">
            <a:avLst/>
          </a:prstGeom>
          <a:noFill/>
          <a:ln>
            <a:noFill/>
          </a:ln>
        </p:spPr>
      </p:pic>
      <p:sp>
        <p:nvSpPr>
          <p:cNvPr id="242" name="Google Shape;242;p42"/>
          <p:cNvSpPr txBox="1"/>
          <p:nvPr/>
        </p:nvSpPr>
        <p:spPr>
          <a:xfrm>
            <a:off x="297575" y="4050275"/>
            <a:ext cx="87720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Result Table:</a:t>
            </a:r>
            <a:r>
              <a:rPr lang="en" sz="1600"/>
              <a:t> These are top 10 All Rounders to bid in auction with the best batting as well as bowling strike rate and who have faced at least 500 balls in IPL so far and have bowled minimum 300 balls.</a:t>
            </a:r>
            <a:endParaRPr sz="1600"/>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p:nvPr/>
        </p:nvSpPr>
        <p:spPr>
          <a:xfrm>
            <a:off x="137925" y="4322800"/>
            <a:ext cx="8806200" cy="7347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2000">
                <a:solidFill>
                  <a:srgbClr val="783F04"/>
                </a:solidFill>
                <a:latin typeface="Calibri"/>
                <a:ea typeface="Calibri"/>
                <a:cs typeface="Calibri"/>
                <a:sym typeface="Calibri"/>
              </a:rPr>
              <a:t>those All Rounders whose strike rate of batting is highest and strike rate of bowling  is lowest i.e.,KA Pollard,JA Morkel and GJ Maxwell</a:t>
            </a:r>
            <a:endParaRPr>
              <a:solidFill>
                <a:srgbClr val="783F04"/>
              </a:solidFill>
            </a:endParaRPr>
          </a:p>
        </p:txBody>
      </p:sp>
      <p:pic>
        <p:nvPicPr>
          <p:cNvPr id="248" name="Google Shape;248;p43"/>
          <p:cNvPicPr preferRelativeResize="0"/>
          <p:nvPr/>
        </p:nvPicPr>
        <p:blipFill>
          <a:blip r:embed="rId3">
            <a:alphaModFix/>
          </a:blip>
          <a:stretch>
            <a:fillRect/>
          </a:stretch>
        </p:blipFill>
        <p:spPr>
          <a:xfrm>
            <a:off x="152400" y="152400"/>
            <a:ext cx="8576249" cy="401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p:nvPr/>
        </p:nvSpPr>
        <p:spPr>
          <a:xfrm>
            <a:off x="415800" y="1322500"/>
            <a:ext cx="2560200" cy="234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Wicket</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Keeper</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p:nvPr/>
        </p:nvSpPr>
        <p:spPr>
          <a:xfrm>
            <a:off x="627575" y="831625"/>
            <a:ext cx="7729200" cy="364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wicket keepers is selected based on the following criteria:</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1.Total wickets took by each player as a fielder should be greater than 50.</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2.By using Dismissal kind and the count of caught, stumped the players whose catches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and stumps together more than 50.</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3.By using the stumps count whose no.of stumps greater than 10.</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4.Finally calculating the catch stumpting percentage by the total wickets divided by total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catches and stumps and along with the who's total stumpings is greater than 10.</a:t>
            </a:r>
            <a:endParaRPr sz="1000">
              <a:solidFill>
                <a:schemeClr val="dk1"/>
              </a:solidFill>
            </a:endParaRPr>
          </a:p>
        </p:txBody>
      </p:sp>
      <p:sp>
        <p:nvSpPr>
          <p:cNvPr id="259" name="Google Shape;259;p45"/>
          <p:cNvSpPr txBox="1"/>
          <p:nvPr/>
        </p:nvSpPr>
        <p:spPr>
          <a:xfrm>
            <a:off x="2427500" y="966375"/>
            <a:ext cx="4524000" cy="3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Selection Criteria For the Wicket Keeper:</a:t>
            </a:r>
            <a:endParaRPr b="1"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Top 10 Wicket Keeper</a:t>
            </a:r>
            <a:endParaRPr sz="1800"/>
          </a:p>
        </p:txBody>
      </p:sp>
      <p:sp>
        <p:nvSpPr>
          <p:cNvPr id="265" name="Google Shape;265;p46"/>
          <p:cNvSpPr/>
          <p:nvPr/>
        </p:nvSpPr>
        <p:spPr>
          <a:xfrm>
            <a:off x="80600" y="641625"/>
            <a:ext cx="9144000" cy="450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c</a:t>
            </a:r>
            <a:r>
              <a:rPr lang="en" sz="1200">
                <a:solidFill>
                  <a:schemeClr val="dk1"/>
                </a:solidFill>
              </a:rPr>
              <a:t>reate table wicket_keepers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SELECT fielder, COUNT(*) AS total_wickets,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SUM(CASE WHEN dismissal_kind IN ('caught', 'stumped') THEN 1 ELSE 0 END) AS total_catches_stumps,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SUM(CASE WHEN dismissal_kind = 'stumped' THEN 1 ELSE 0 END) AS total_stumpings,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ROUND((SUM(CASE WHEN dismissal_kind IN ('caught', 'stumped') THEN 1 ELSE 0 END)::numeric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COUNT(*)::numeric) * 100, 2) AS catch_stumping_percentage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FROM ipl_balls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WHERE dismissal_kind IS NOT NULL</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GROUP BY fielder</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having COUNT(*) &gt; 30 and SUM(CASE WHEN dismissal_kind IN ('caught', 'stumped') THEN 1 ELSE 0 END) &gt; 30</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and</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SUM(CASE WHEN dismissal_kind = 'stumped' THEN 1 ELSE 0 END) &gt; 10</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order by total_wickets desc ;</a:t>
            </a:r>
            <a:endParaRPr sz="12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152400" y="152400"/>
            <a:ext cx="8839201" cy="3343931"/>
          </a:xfrm>
          <a:prstGeom prst="rect">
            <a:avLst/>
          </a:prstGeom>
          <a:noFill/>
          <a:ln>
            <a:noFill/>
          </a:ln>
        </p:spPr>
      </p:pic>
      <p:sp>
        <p:nvSpPr>
          <p:cNvPr id="271" name="Google Shape;271;p47"/>
          <p:cNvSpPr/>
          <p:nvPr/>
        </p:nvSpPr>
        <p:spPr>
          <a:xfrm>
            <a:off x="152400" y="3994975"/>
            <a:ext cx="8735100" cy="7686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1800">
                <a:solidFill>
                  <a:srgbClr val="990000"/>
                </a:solidFill>
                <a:latin typeface="Calibri"/>
                <a:ea typeface="Calibri"/>
                <a:cs typeface="Calibri"/>
                <a:sym typeface="Calibri"/>
              </a:rPr>
              <a:t>Based on the above chart and the top wicket keepers data I will select the wicket keeper who's stumpings are high and then having higher catch-stumping percentage i.e., MS Dhoni has higher stumpings.</a:t>
            </a:r>
            <a:endParaRPr>
              <a:solidFill>
                <a:srgbClr val="99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nvSpPr>
        <p:spPr>
          <a:xfrm>
            <a:off x="0" y="0"/>
            <a:ext cx="8992200" cy="521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1. Get the count of cities that have hosted an IPL match</a:t>
            </a:r>
            <a:endParaRPr sz="21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Note: table ipl_matches contains the ipl matches data and table ipl_balls contains the ipl balls data</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pic>
        <p:nvPicPr>
          <p:cNvPr id="277" name="Google Shape;277;p48"/>
          <p:cNvPicPr preferRelativeResize="0"/>
          <p:nvPr/>
        </p:nvPicPr>
        <p:blipFill>
          <a:blip r:embed="rId3">
            <a:alphaModFix/>
          </a:blip>
          <a:stretch>
            <a:fillRect/>
          </a:stretch>
        </p:blipFill>
        <p:spPr>
          <a:xfrm>
            <a:off x="685025" y="1517850"/>
            <a:ext cx="5315925" cy="1562100"/>
          </a:xfrm>
          <a:prstGeom prst="rect">
            <a:avLst/>
          </a:prstGeom>
          <a:noFill/>
          <a:ln>
            <a:noFill/>
          </a:ln>
        </p:spPr>
      </p:pic>
      <p:sp>
        <p:nvSpPr>
          <p:cNvPr id="278" name="Google Shape;278;p48"/>
          <p:cNvSpPr txBox="1"/>
          <p:nvPr/>
        </p:nvSpPr>
        <p:spPr>
          <a:xfrm>
            <a:off x="235575" y="595825"/>
            <a:ext cx="5889300" cy="6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1600">
                <a:solidFill>
                  <a:schemeClr val="dk1"/>
                </a:solidFill>
                <a:latin typeface="Calibri"/>
                <a:ea typeface="Calibri"/>
                <a:cs typeface="Calibri"/>
                <a:sym typeface="Calibri"/>
              </a:rPr>
              <a:t>SELECT COUNT(DISTINCT city) AS count_of_cities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 sz="1600">
                <a:solidFill>
                  <a:schemeClr val="dk1"/>
                </a:solidFill>
                <a:latin typeface="Calibri"/>
                <a:ea typeface="Calibri"/>
                <a:cs typeface="Calibri"/>
                <a:sym typeface="Calibri"/>
              </a:rPr>
              <a:t>FROM ipl_matches;</a:t>
            </a: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nvSpPr>
        <p:spPr>
          <a:xfrm>
            <a:off x="0" y="0"/>
            <a:ext cx="8713200" cy="45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2. Create table deliveries_v02 with all the columns of the table ‘deliveries’ and an additional</a:t>
            </a:r>
            <a:endParaRPr sz="1700">
              <a:solidFill>
                <a:schemeClr val="dk1"/>
              </a:solidFill>
            </a:endParaRPr>
          </a:p>
          <a:p>
            <a:pPr indent="0" lvl="0" marL="0" rtl="0" algn="l">
              <a:spcBef>
                <a:spcPts val="0"/>
              </a:spcBef>
              <a:spcAft>
                <a:spcPts val="0"/>
              </a:spcAft>
              <a:buNone/>
            </a:pPr>
            <a:r>
              <a:rPr lang="en" sz="1700">
                <a:solidFill>
                  <a:schemeClr val="dk1"/>
                </a:solidFill>
              </a:rPr>
              <a:t>column ball_result containing values boundary, dot, or other depending on the total_run</a:t>
            </a:r>
            <a:endParaRPr sz="1700">
              <a:solidFill>
                <a:schemeClr val="dk1"/>
              </a:solidFill>
            </a:endParaRPr>
          </a:p>
          <a:p>
            <a:pPr indent="0" lvl="0" marL="0" rtl="0" algn="l">
              <a:spcBef>
                <a:spcPts val="0"/>
              </a:spcBef>
              <a:spcAft>
                <a:spcPts val="0"/>
              </a:spcAft>
              <a:buNone/>
            </a:pPr>
            <a:r>
              <a:rPr lang="en" sz="1700">
                <a:solidFill>
                  <a:schemeClr val="dk1"/>
                </a:solidFill>
              </a:rPr>
              <a:t>(boundary for &gt;= 4, dot for 0, and other for any other number)</a:t>
            </a:r>
            <a:endParaRPr sz="1700">
              <a:solidFill>
                <a:schemeClr val="dk1"/>
              </a:solidFill>
            </a:endParaRPr>
          </a:p>
          <a:p>
            <a:pPr indent="0" lvl="0" marL="0" rtl="0" algn="l">
              <a:spcBef>
                <a:spcPts val="0"/>
              </a:spcBef>
              <a:spcAft>
                <a:spcPts val="0"/>
              </a:spcAft>
              <a:buNone/>
            </a:pPr>
            <a:r>
              <a:rPr lang="en" sz="1700">
                <a:solidFill>
                  <a:schemeClr val="dk1"/>
                </a:solidFill>
              </a:rPr>
              <a:t>(Hint 1: CASE WHEN statement is used to get condition-based results)</a:t>
            </a:r>
            <a:endParaRPr sz="1700">
              <a:solidFill>
                <a:schemeClr val="dk1"/>
              </a:solidFill>
            </a:endParaRPr>
          </a:p>
          <a:p>
            <a:pPr indent="0" lvl="0" marL="0" rtl="0" algn="l">
              <a:spcBef>
                <a:spcPts val="0"/>
              </a:spcBef>
              <a:spcAft>
                <a:spcPts val="0"/>
              </a:spcAft>
              <a:buNone/>
            </a:pPr>
            <a:r>
              <a:rPr lang="en" sz="1700">
                <a:solidFill>
                  <a:schemeClr val="dk1"/>
                </a:solidFill>
              </a:rPr>
              <a:t>(Hint 2: To convert the output data of the select statement into a table, you can use a</a:t>
            </a:r>
            <a:endParaRPr sz="1700">
              <a:solidFill>
                <a:schemeClr val="dk1"/>
              </a:solidFill>
            </a:endParaRPr>
          </a:p>
          <a:p>
            <a:pPr indent="0" lvl="0" marL="0" rtl="0" algn="l">
              <a:spcBef>
                <a:spcPts val="0"/>
              </a:spcBef>
              <a:spcAft>
                <a:spcPts val="0"/>
              </a:spcAft>
              <a:buNone/>
            </a:pPr>
            <a:r>
              <a:rPr lang="en" sz="1700">
                <a:solidFill>
                  <a:schemeClr val="dk1"/>
                </a:solidFill>
              </a:rPr>
              <a:t>subquery. Create table table_name as [entire select statement].</a:t>
            </a:r>
            <a:endParaRPr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rPr b="1" lang="en" sz="1500">
                <a:solidFill>
                  <a:schemeClr val="dk1"/>
                </a:solidFill>
              </a:rPr>
              <a:t>CREATE TABLE deliveries_v02 AS</a:t>
            </a:r>
            <a:endParaRPr b="1" sz="1500">
              <a:solidFill>
                <a:schemeClr val="dk1"/>
              </a:solidFill>
            </a:endParaRPr>
          </a:p>
          <a:p>
            <a:pPr indent="0" lvl="0" marL="0" rtl="0" algn="l">
              <a:spcBef>
                <a:spcPts val="0"/>
              </a:spcBef>
              <a:spcAft>
                <a:spcPts val="0"/>
              </a:spcAft>
              <a:buNone/>
            </a:pPr>
            <a:r>
              <a:rPr b="1" lang="en" sz="1500">
                <a:solidFill>
                  <a:schemeClr val="dk1"/>
                </a:solidFill>
              </a:rPr>
              <a:t>SELECT *,</a:t>
            </a:r>
            <a:endParaRPr b="1" sz="1500">
              <a:solidFill>
                <a:schemeClr val="dk1"/>
              </a:solidFill>
            </a:endParaRPr>
          </a:p>
          <a:p>
            <a:pPr indent="0" lvl="0" marL="0" rtl="0" algn="l">
              <a:spcBef>
                <a:spcPts val="0"/>
              </a:spcBef>
              <a:spcAft>
                <a:spcPts val="0"/>
              </a:spcAft>
              <a:buNone/>
            </a:pPr>
            <a:r>
              <a:rPr b="1" lang="en" sz="1500">
                <a:solidFill>
                  <a:schemeClr val="dk1"/>
                </a:solidFill>
              </a:rPr>
              <a:t>     CASE</a:t>
            </a:r>
            <a:endParaRPr b="1" sz="1500">
              <a:solidFill>
                <a:schemeClr val="dk1"/>
              </a:solidFill>
            </a:endParaRPr>
          </a:p>
          <a:p>
            <a:pPr indent="0" lvl="0" marL="457200" rtl="0" algn="l">
              <a:spcBef>
                <a:spcPts val="0"/>
              </a:spcBef>
              <a:spcAft>
                <a:spcPts val="0"/>
              </a:spcAft>
              <a:buNone/>
            </a:pPr>
            <a:r>
              <a:rPr b="1" lang="en" sz="1500">
                <a:solidFill>
                  <a:schemeClr val="dk1"/>
                </a:solidFill>
              </a:rPr>
              <a:t>WHEN total_runs = 0 THEN 'dot'</a:t>
            </a:r>
            <a:endParaRPr b="1" sz="1500">
              <a:solidFill>
                <a:schemeClr val="dk1"/>
              </a:solidFill>
            </a:endParaRPr>
          </a:p>
          <a:p>
            <a:pPr indent="0" lvl="0" marL="457200" rtl="0" algn="l">
              <a:spcBef>
                <a:spcPts val="0"/>
              </a:spcBef>
              <a:spcAft>
                <a:spcPts val="0"/>
              </a:spcAft>
              <a:buNone/>
            </a:pPr>
            <a:r>
              <a:rPr b="1" lang="en" sz="1500">
                <a:solidFill>
                  <a:schemeClr val="dk1"/>
                </a:solidFill>
              </a:rPr>
              <a:t>WHEN total_runs &gt;= 4 THEN 'boundary'</a:t>
            </a:r>
            <a:endParaRPr b="1" sz="1500">
              <a:solidFill>
                <a:schemeClr val="dk1"/>
              </a:solidFill>
            </a:endParaRPr>
          </a:p>
          <a:p>
            <a:pPr indent="0" lvl="0" marL="457200" rtl="0" algn="l">
              <a:spcBef>
                <a:spcPts val="0"/>
              </a:spcBef>
              <a:spcAft>
                <a:spcPts val="0"/>
              </a:spcAft>
              <a:buNone/>
            </a:pPr>
            <a:r>
              <a:rPr b="1" lang="en" sz="1500">
                <a:solidFill>
                  <a:schemeClr val="dk1"/>
                </a:solidFill>
              </a:rPr>
              <a:t>ELSE 'other'</a:t>
            </a:r>
            <a:endParaRPr b="1" sz="1500">
              <a:solidFill>
                <a:schemeClr val="dk1"/>
              </a:solidFill>
            </a:endParaRPr>
          </a:p>
          <a:p>
            <a:pPr indent="0" lvl="0" marL="457200" rtl="0" algn="l">
              <a:spcBef>
                <a:spcPts val="0"/>
              </a:spcBef>
              <a:spcAft>
                <a:spcPts val="0"/>
              </a:spcAft>
              <a:buNone/>
            </a:pPr>
            <a:r>
              <a:rPr b="1" lang="en" sz="1500">
                <a:solidFill>
                  <a:schemeClr val="dk1"/>
                </a:solidFill>
              </a:rPr>
              <a:t>END AS ball_result</a:t>
            </a:r>
            <a:endParaRPr b="1" sz="1500">
              <a:solidFill>
                <a:schemeClr val="dk1"/>
              </a:solidFill>
            </a:endParaRPr>
          </a:p>
          <a:p>
            <a:pPr indent="0" lvl="0" marL="457200" rtl="0" algn="l">
              <a:spcBef>
                <a:spcPts val="0"/>
              </a:spcBef>
              <a:spcAft>
                <a:spcPts val="0"/>
              </a:spcAft>
              <a:buNone/>
            </a:pPr>
            <a:r>
              <a:rPr b="1" lang="en" sz="1500">
                <a:solidFill>
                  <a:schemeClr val="dk1"/>
                </a:solidFill>
              </a:rPr>
              <a:t>FROM ipl_balls;</a:t>
            </a:r>
            <a:endParaRPr b="1" sz="17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nvSpPr>
        <p:spPr>
          <a:xfrm>
            <a:off x="0" y="0"/>
            <a:ext cx="6734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3. Write a query to fetch the total number of boundaries and dot balls from the deliveries_v02 table.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200">
              <a:solidFill>
                <a:schemeClr val="dk1"/>
              </a:solidFill>
            </a:endParaRPr>
          </a:p>
          <a:p>
            <a:pPr indent="0" lvl="0" marL="914400" rtl="0" algn="l">
              <a:spcBef>
                <a:spcPts val="0"/>
              </a:spcBef>
              <a:spcAft>
                <a:spcPts val="0"/>
              </a:spcAft>
              <a:buClr>
                <a:schemeClr val="dk1"/>
              </a:buClr>
              <a:buSzPts val="1100"/>
              <a:buFont typeface="Arial"/>
              <a:buNone/>
            </a:pPr>
            <a:r>
              <a:rPr b="1" lang="en">
                <a:solidFill>
                  <a:schemeClr val="dk1"/>
                </a:solidFill>
              </a:rPr>
              <a:t>SELECT ball_result, COUNT(*) AS count</a:t>
            </a:r>
            <a:endParaRPr b="1">
              <a:solidFill>
                <a:schemeClr val="dk1"/>
              </a:solidFill>
            </a:endParaRPr>
          </a:p>
          <a:p>
            <a:pPr indent="0" lvl="0" marL="914400" rtl="0" algn="l">
              <a:spcBef>
                <a:spcPts val="0"/>
              </a:spcBef>
              <a:spcAft>
                <a:spcPts val="0"/>
              </a:spcAft>
              <a:buClr>
                <a:schemeClr val="dk1"/>
              </a:buClr>
              <a:buSzPts val="1100"/>
              <a:buFont typeface="Arial"/>
              <a:buNone/>
            </a:pPr>
            <a:r>
              <a:rPr b="1" lang="en">
                <a:solidFill>
                  <a:schemeClr val="dk1"/>
                </a:solidFill>
              </a:rPr>
              <a:t>FROM deliveries_v02</a:t>
            </a:r>
            <a:endParaRPr b="1">
              <a:solidFill>
                <a:schemeClr val="dk1"/>
              </a:solidFill>
            </a:endParaRPr>
          </a:p>
          <a:p>
            <a:pPr indent="0" lvl="0" marL="914400" rtl="0" algn="l">
              <a:spcBef>
                <a:spcPts val="0"/>
              </a:spcBef>
              <a:spcAft>
                <a:spcPts val="0"/>
              </a:spcAft>
              <a:buClr>
                <a:schemeClr val="dk1"/>
              </a:buClr>
              <a:buSzPts val="1100"/>
              <a:buFont typeface="Arial"/>
              <a:buNone/>
            </a:pPr>
            <a:r>
              <a:rPr b="1" lang="en">
                <a:solidFill>
                  <a:schemeClr val="dk1"/>
                </a:solidFill>
              </a:rPr>
              <a:t>WHERE ball_result IN ('boundary', 'dot')</a:t>
            </a:r>
            <a:endParaRPr b="1">
              <a:solidFill>
                <a:schemeClr val="dk1"/>
              </a:solidFill>
            </a:endParaRPr>
          </a:p>
          <a:p>
            <a:pPr indent="0" lvl="0" marL="914400" rtl="0" algn="l">
              <a:spcBef>
                <a:spcPts val="0"/>
              </a:spcBef>
              <a:spcAft>
                <a:spcPts val="0"/>
              </a:spcAft>
              <a:buClr>
                <a:schemeClr val="dk1"/>
              </a:buClr>
              <a:buSzPts val="1100"/>
              <a:buFont typeface="Arial"/>
              <a:buNone/>
            </a:pPr>
            <a:r>
              <a:rPr b="1" lang="en">
                <a:solidFill>
                  <a:schemeClr val="dk1"/>
                </a:solidFill>
              </a:rPr>
              <a:t>GROUP BY ball_result;</a:t>
            </a:r>
            <a:endParaRPr b="1">
              <a:solidFill>
                <a:schemeClr val="dk1"/>
              </a:solidFill>
            </a:endParaRPr>
          </a:p>
          <a:p>
            <a:pPr indent="0" lvl="0" marL="45720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289" name="Google Shape;289;p50"/>
          <p:cNvSpPr txBox="1"/>
          <p:nvPr/>
        </p:nvSpPr>
        <p:spPr>
          <a:xfrm>
            <a:off x="0" y="2681375"/>
            <a:ext cx="5536500" cy="369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200">
              <a:solidFill>
                <a:schemeClr val="dk1"/>
              </a:solidFill>
            </a:endParaRPr>
          </a:p>
        </p:txBody>
      </p:sp>
      <p:graphicFrame>
        <p:nvGraphicFramePr>
          <p:cNvPr id="290" name="Google Shape;290;p50"/>
          <p:cNvGraphicFramePr/>
          <p:nvPr/>
        </p:nvGraphicFramePr>
        <p:xfrm>
          <a:off x="944126" y="3228016"/>
          <a:ext cx="3000000" cy="3000000"/>
        </p:xfrm>
        <a:graphic>
          <a:graphicData uri="http://schemas.openxmlformats.org/drawingml/2006/table">
            <a:tbl>
              <a:tblPr bandRow="1" firstRow="1">
                <a:noFill/>
                <a:tableStyleId>{70D12F86-F336-4FCF-9986-E20624C75B2C}</a:tableStyleId>
              </a:tblPr>
              <a:tblGrid>
                <a:gridCol w="3239650"/>
                <a:gridCol w="3239650"/>
              </a:tblGrid>
              <a:tr h="273550">
                <a:tc>
                  <a:txBody>
                    <a:bodyPr/>
                    <a:lstStyle/>
                    <a:p>
                      <a:pPr indent="0" lvl="0" marL="0" marR="0" rtl="0" algn="ctr">
                        <a:spcBef>
                          <a:spcPts val="0"/>
                        </a:spcBef>
                        <a:spcAft>
                          <a:spcPts val="0"/>
                        </a:spcAft>
                        <a:buNone/>
                      </a:pPr>
                      <a:r>
                        <a:rPr b="1" i="0" lang="en" sz="1400" u="none" strike="noStrike">
                          <a:solidFill>
                            <a:srgbClr val="000000"/>
                          </a:solidFill>
                          <a:latin typeface="Calibri"/>
                          <a:ea typeface="Calibri"/>
                          <a:cs typeface="Calibri"/>
                          <a:sym typeface="Calibri"/>
                        </a:rPr>
                        <a:t>BALL_RESULT</a:t>
                      </a:r>
                      <a:endParaRPr/>
                    </a:p>
                  </a:txBody>
                  <a:tcPr marT="7625" marB="0" marR="7625" marL="7625" anchor="ctr"/>
                </a:tc>
                <a:tc>
                  <a:txBody>
                    <a:bodyPr/>
                    <a:lstStyle/>
                    <a:p>
                      <a:pPr indent="0" lvl="0" marL="0" marR="0" rtl="0" algn="ctr">
                        <a:spcBef>
                          <a:spcPts val="0"/>
                        </a:spcBef>
                        <a:spcAft>
                          <a:spcPts val="0"/>
                        </a:spcAft>
                        <a:buNone/>
                      </a:pPr>
                      <a:r>
                        <a:rPr b="1" i="0" lang="en" sz="1400" u="none" strike="noStrike">
                          <a:solidFill>
                            <a:srgbClr val="000000"/>
                          </a:solidFill>
                          <a:latin typeface="Calibri"/>
                          <a:ea typeface="Calibri"/>
                          <a:cs typeface="Calibri"/>
                          <a:sym typeface="Calibri"/>
                        </a:rPr>
                        <a:t>COUNT</a:t>
                      </a:r>
                      <a:endParaRPr/>
                    </a:p>
                  </a:txBody>
                  <a:tcPr marT="7625" marB="0" marR="7625" marL="7625" anchor="ctr"/>
                </a:tc>
              </a:tr>
              <a:tr h="2824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boundary</a:t>
                      </a:r>
                      <a:endParaRPr/>
                    </a:p>
                  </a:txBody>
                  <a:tcPr marT="7625" marB="0" marR="7625" marL="7625" anchor="ct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31468</a:t>
                      </a:r>
                      <a:endParaRPr/>
                    </a:p>
                  </a:txBody>
                  <a:tcPr marT="7625" marB="0" marR="7625" marL="7625" anchor="ctr"/>
                </a:tc>
              </a:tr>
              <a:tr h="2824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dot</a:t>
                      </a:r>
                      <a:endParaRPr/>
                    </a:p>
                  </a:txBody>
                  <a:tcPr marT="7625" marB="0" marR="7625" marL="7625" anchor="ct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67841</a:t>
                      </a:r>
                      <a:endParaRPr/>
                    </a:p>
                  </a:txBody>
                  <a:tcPr marT="7625" marB="0" marR="7625" marL="7625"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nvSpPr>
        <p:spPr>
          <a:xfrm>
            <a:off x="325475" y="1384350"/>
            <a:ext cx="3000000" cy="221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200">
                <a:solidFill>
                  <a:schemeClr val="dk1"/>
                </a:solidFill>
              </a:rPr>
              <a:t>SELECT batting_team, COUNT(*) AS total_boundaries</a:t>
            </a:r>
            <a:endParaRPr b="1" sz="1200">
              <a:solidFill>
                <a:schemeClr val="dk1"/>
              </a:solidFill>
            </a:endParaRPr>
          </a:p>
          <a:p>
            <a:pPr indent="0" lvl="0" marL="457200" rtl="0" algn="l">
              <a:spcBef>
                <a:spcPts val="0"/>
              </a:spcBef>
              <a:spcAft>
                <a:spcPts val="0"/>
              </a:spcAft>
              <a:buNone/>
            </a:pPr>
            <a:r>
              <a:t/>
            </a:r>
            <a:endParaRPr b="1" sz="1200">
              <a:solidFill>
                <a:schemeClr val="dk1"/>
              </a:solidFill>
            </a:endParaRPr>
          </a:p>
          <a:p>
            <a:pPr indent="0" lvl="0" marL="457200" rtl="0" algn="l">
              <a:spcBef>
                <a:spcPts val="0"/>
              </a:spcBef>
              <a:spcAft>
                <a:spcPts val="0"/>
              </a:spcAft>
              <a:buNone/>
            </a:pPr>
            <a:r>
              <a:rPr b="1" lang="en" sz="1200">
                <a:solidFill>
                  <a:schemeClr val="dk1"/>
                </a:solidFill>
              </a:rPr>
              <a:t>FROM deliveries_v02</a:t>
            </a:r>
            <a:endParaRPr b="1" sz="1200">
              <a:solidFill>
                <a:schemeClr val="dk1"/>
              </a:solidFill>
            </a:endParaRPr>
          </a:p>
          <a:p>
            <a:pPr indent="0" lvl="0" marL="457200" rtl="0" algn="l">
              <a:spcBef>
                <a:spcPts val="0"/>
              </a:spcBef>
              <a:spcAft>
                <a:spcPts val="0"/>
              </a:spcAft>
              <a:buNone/>
            </a:pPr>
            <a:r>
              <a:t/>
            </a:r>
            <a:endParaRPr b="1" sz="1200">
              <a:solidFill>
                <a:schemeClr val="dk1"/>
              </a:solidFill>
            </a:endParaRPr>
          </a:p>
          <a:p>
            <a:pPr indent="0" lvl="0" marL="457200" rtl="0" algn="l">
              <a:spcBef>
                <a:spcPts val="0"/>
              </a:spcBef>
              <a:spcAft>
                <a:spcPts val="0"/>
              </a:spcAft>
              <a:buNone/>
            </a:pPr>
            <a:r>
              <a:rPr b="1" lang="en" sz="1200">
                <a:solidFill>
                  <a:schemeClr val="dk1"/>
                </a:solidFill>
              </a:rPr>
              <a:t>WHERE ball_result = 'boundary'</a:t>
            </a:r>
            <a:endParaRPr b="1" sz="1200">
              <a:solidFill>
                <a:schemeClr val="dk1"/>
              </a:solidFill>
            </a:endParaRPr>
          </a:p>
          <a:p>
            <a:pPr indent="0" lvl="0" marL="457200" rtl="0" algn="l">
              <a:spcBef>
                <a:spcPts val="0"/>
              </a:spcBef>
              <a:spcAft>
                <a:spcPts val="0"/>
              </a:spcAft>
              <a:buNone/>
            </a:pPr>
            <a:r>
              <a:t/>
            </a:r>
            <a:endParaRPr b="1" sz="1200">
              <a:solidFill>
                <a:schemeClr val="dk1"/>
              </a:solidFill>
            </a:endParaRPr>
          </a:p>
          <a:p>
            <a:pPr indent="0" lvl="0" marL="457200" rtl="0" algn="l">
              <a:spcBef>
                <a:spcPts val="0"/>
              </a:spcBef>
              <a:spcAft>
                <a:spcPts val="0"/>
              </a:spcAft>
              <a:buNone/>
            </a:pPr>
            <a:r>
              <a:rPr b="1" lang="en" sz="1200">
                <a:solidFill>
                  <a:schemeClr val="dk1"/>
                </a:solidFill>
              </a:rPr>
              <a:t>GROUP BY batting_team</a:t>
            </a:r>
            <a:endParaRPr b="1" sz="1200">
              <a:solidFill>
                <a:schemeClr val="dk1"/>
              </a:solidFill>
            </a:endParaRPr>
          </a:p>
          <a:p>
            <a:pPr indent="0" lvl="0" marL="457200" rtl="0" algn="l">
              <a:spcBef>
                <a:spcPts val="0"/>
              </a:spcBef>
              <a:spcAft>
                <a:spcPts val="0"/>
              </a:spcAft>
              <a:buNone/>
            </a:pPr>
            <a:r>
              <a:t/>
            </a:r>
            <a:endParaRPr b="1" sz="1200">
              <a:solidFill>
                <a:schemeClr val="dk1"/>
              </a:solidFill>
            </a:endParaRPr>
          </a:p>
          <a:p>
            <a:pPr indent="0" lvl="0" marL="457200" rtl="0" algn="l">
              <a:spcBef>
                <a:spcPts val="0"/>
              </a:spcBef>
              <a:spcAft>
                <a:spcPts val="0"/>
              </a:spcAft>
              <a:buNone/>
            </a:pPr>
            <a:r>
              <a:rPr b="1" lang="en" sz="1200">
                <a:solidFill>
                  <a:schemeClr val="dk1"/>
                </a:solidFill>
              </a:rPr>
              <a:t>ORDER BY total_boundaries DESC;</a:t>
            </a:r>
            <a:endParaRPr b="1"/>
          </a:p>
        </p:txBody>
      </p:sp>
      <p:sp>
        <p:nvSpPr>
          <p:cNvPr id="296" name="Google Shape;296;p51"/>
          <p:cNvSpPr txBox="1"/>
          <p:nvPr/>
        </p:nvSpPr>
        <p:spPr>
          <a:xfrm>
            <a:off x="325475" y="201475"/>
            <a:ext cx="7178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4. Write a query to fetch the total number of boundaries scored by each team </a:t>
            </a:r>
            <a:endParaRPr sz="1200">
              <a:solidFill>
                <a:schemeClr val="dk1"/>
              </a:solidFill>
            </a:endParaRPr>
          </a:p>
          <a:p>
            <a:pPr indent="0" lvl="0" marL="0" rtl="0" algn="l">
              <a:spcBef>
                <a:spcPts val="0"/>
              </a:spcBef>
              <a:spcAft>
                <a:spcPts val="0"/>
              </a:spcAft>
              <a:buNone/>
            </a:pPr>
            <a:r>
              <a:rPr lang="en" sz="1200">
                <a:solidFill>
                  <a:schemeClr val="dk1"/>
                </a:solidFill>
              </a:rPr>
              <a:t>From the  deliveries_v02 table and order it in descending order of the number</a:t>
            </a:r>
            <a:endParaRPr sz="1200">
              <a:solidFill>
                <a:schemeClr val="dk1"/>
              </a:solidFill>
            </a:endParaRPr>
          </a:p>
          <a:p>
            <a:pPr indent="0" lvl="0" marL="0" rtl="0" algn="l">
              <a:spcBef>
                <a:spcPts val="0"/>
              </a:spcBef>
              <a:spcAft>
                <a:spcPts val="0"/>
              </a:spcAft>
              <a:buNone/>
            </a:pPr>
            <a:r>
              <a:rPr lang="en" sz="1200">
                <a:solidFill>
                  <a:schemeClr val="dk1"/>
                </a:solidFill>
              </a:rPr>
              <a:t> of boundaries scored.</a:t>
            </a:r>
            <a:endParaRPr sz="1200">
              <a:solidFill>
                <a:schemeClr val="dk1"/>
              </a:solidFill>
            </a:endParaRPr>
          </a:p>
        </p:txBody>
      </p:sp>
      <p:graphicFrame>
        <p:nvGraphicFramePr>
          <p:cNvPr id="297" name="Google Shape;297;p51"/>
          <p:cNvGraphicFramePr/>
          <p:nvPr/>
        </p:nvGraphicFramePr>
        <p:xfrm>
          <a:off x="4947362" y="1289058"/>
          <a:ext cx="3000000" cy="3000000"/>
        </p:xfrm>
        <a:graphic>
          <a:graphicData uri="http://schemas.openxmlformats.org/drawingml/2006/table">
            <a:tbl>
              <a:tblPr>
                <a:noFill/>
                <a:tableStyleId>{E4EBA47C-6665-4B85-95ED-F71F87E32D2F}</a:tableStyleId>
              </a:tblPr>
              <a:tblGrid>
                <a:gridCol w="2162250"/>
                <a:gridCol w="1336975"/>
              </a:tblGrid>
              <a:tr h="344775">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BATTING_TEAM</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TOTAL_BOUNDARIES</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Mumbai Indians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4118</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Royal Challengers Bangalore</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3800</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Kings XI Punjab</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3780</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Kolkata Knight Riders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3739</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Chennai Super Kings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3496</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Rajasthan Royals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3041</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Delhi Daredevils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3022</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Sunrisers Hyderabad</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2306</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Deccan Chargers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1387</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Pune Warriors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733</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Delhi Capitals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659</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Gujarat Lions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624</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Rising Pune Supergiant</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290</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38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Rising Pune Supergiants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242</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15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Kochi Tuskers Kerala</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231</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p:nvPr/>
        </p:nvSpPr>
        <p:spPr>
          <a:xfrm>
            <a:off x="172875" y="783275"/>
            <a:ext cx="8867700" cy="410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SELECT batsman, SUM(batsman_runs) AS Total_runs,</a:t>
            </a:r>
            <a:endParaRPr sz="2200"/>
          </a:p>
          <a:p>
            <a:pPr indent="0" lvl="0" marL="0" rtl="0" algn="l">
              <a:spcBef>
                <a:spcPts val="0"/>
              </a:spcBef>
              <a:spcAft>
                <a:spcPts val="0"/>
              </a:spcAft>
              <a:buClr>
                <a:schemeClr val="dk1"/>
              </a:buClr>
              <a:buSzPts val="1100"/>
              <a:buFont typeface="Arial"/>
              <a:buNone/>
            </a:pPr>
            <a:r>
              <a:rPr lang="en" sz="2200"/>
              <a:t>COUNT(ball) AS Total_balls,</a:t>
            </a:r>
            <a:endParaRPr sz="2200"/>
          </a:p>
          <a:p>
            <a:pPr indent="0" lvl="0" marL="0" rtl="0" algn="l">
              <a:spcBef>
                <a:spcPts val="0"/>
              </a:spcBef>
              <a:spcAft>
                <a:spcPts val="0"/>
              </a:spcAft>
              <a:buClr>
                <a:schemeClr val="dk1"/>
              </a:buClr>
              <a:buSzPts val="1100"/>
              <a:buFont typeface="Arial"/>
              <a:buNone/>
            </a:pPr>
            <a:r>
              <a:rPr lang="en" sz="2200"/>
              <a:t>SUM(batsman_runs) / cast(count(ball) as decimal) * 100 AS strike_rate</a:t>
            </a:r>
            <a:endParaRPr sz="2200"/>
          </a:p>
          <a:p>
            <a:pPr indent="0" lvl="0" marL="0" rtl="0" algn="l">
              <a:spcBef>
                <a:spcPts val="0"/>
              </a:spcBef>
              <a:spcAft>
                <a:spcPts val="0"/>
              </a:spcAft>
              <a:buClr>
                <a:schemeClr val="dk1"/>
              </a:buClr>
              <a:buSzPts val="1100"/>
              <a:buFont typeface="Arial"/>
              <a:buNone/>
            </a:pPr>
            <a:r>
              <a:rPr lang="en" sz="2200"/>
              <a:t>FROM ipl_balls</a:t>
            </a:r>
            <a:endParaRPr sz="2200"/>
          </a:p>
          <a:p>
            <a:pPr indent="0" lvl="0" marL="0" rtl="0" algn="l">
              <a:spcBef>
                <a:spcPts val="0"/>
              </a:spcBef>
              <a:spcAft>
                <a:spcPts val="0"/>
              </a:spcAft>
              <a:buClr>
                <a:schemeClr val="dk1"/>
              </a:buClr>
              <a:buSzPts val="1100"/>
              <a:buFont typeface="Arial"/>
              <a:buNone/>
            </a:pPr>
            <a:r>
              <a:rPr lang="en" sz="2200"/>
              <a:t>GROUP by batsman</a:t>
            </a:r>
            <a:endParaRPr sz="2200"/>
          </a:p>
          <a:p>
            <a:pPr indent="0" lvl="0" marL="0" rtl="0" algn="l">
              <a:spcBef>
                <a:spcPts val="0"/>
              </a:spcBef>
              <a:spcAft>
                <a:spcPts val="0"/>
              </a:spcAft>
              <a:buClr>
                <a:schemeClr val="dk1"/>
              </a:buClr>
              <a:buSzPts val="1100"/>
              <a:buFont typeface="Arial"/>
              <a:buNone/>
            </a:pPr>
            <a:r>
              <a:rPr lang="en" sz="2200"/>
              <a:t>HAVING count(ball) &gt;= 500</a:t>
            </a:r>
            <a:endParaRPr sz="2200"/>
          </a:p>
          <a:p>
            <a:pPr indent="0" lvl="0" marL="0" rtl="0" algn="l">
              <a:spcBef>
                <a:spcPts val="0"/>
              </a:spcBef>
              <a:spcAft>
                <a:spcPts val="0"/>
              </a:spcAft>
              <a:buClr>
                <a:schemeClr val="dk1"/>
              </a:buClr>
              <a:buSzPts val="1100"/>
              <a:buFont typeface="Arial"/>
              <a:buNone/>
            </a:pPr>
            <a:r>
              <a:rPr lang="en" sz="2200"/>
              <a:t>ORDER BY strike_rate DESC</a:t>
            </a:r>
            <a:endParaRPr sz="2200"/>
          </a:p>
          <a:p>
            <a:pPr indent="0" lvl="0" marL="0" rtl="0" algn="l">
              <a:spcBef>
                <a:spcPts val="0"/>
              </a:spcBef>
              <a:spcAft>
                <a:spcPts val="0"/>
              </a:spcAft>
              <a:buClr>
                <a:schemeClr val="dk1"/>
              </a:buClr>
              <a:buSzPts val="1100"/>
              <a:buFont typeface="Arial"/>
              <a:buNone/>
            </a:pPr>
            <a:r>
              <a:rPr lang="en" sz="2200"/>
              <a:t>LIMIT 10;</a:t>
            </a:r>
            <a:endParaRPr sz="22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nvSpPr>
        <p:spPr>
          <a:xfrm>
            <a:off x="88700" y="145175"/>
            <a:ext cx="86892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5. Write a query to fetch the total number of dot balls bowled by each team and order it in</a:t>
            </a:r>
            <a:endParaRPr sz="1600"/>
          </a:p>
          <a:p>
            <a:pPr indent="0" lvl="0" marL="0" rtl="0" algn="l">
              <a:spcBef>
                <a:spcPts val="0"/>
              </a:spcBef>
              <a:spcAft>
                <a:spcPts val="0"/>
              </a:spcAft>
              <a:buClr>
                <a:schemeClr val="dk1"/>
              </a:buClr>
              <a:buSzPts val="1100"/>
              <a:buFont typeface="Arial"/>
              <a:buNone/>
            </a:pPr>
            <a:r>
              <a:rPr lang="en" sz="1600"/>
              <a:t>descending order of the total number of dot balls bowled.</a:t>
            </a:r>
            <a:endParaRPr sz="1600"/>
          </a:p>
          <a:p>
            <a:pPr indent="0" lvl="0" marL="0" rtl="0" algn="l">
              <a:spcBef>
                <a:spcPts val="0"/>
              </a:spcBef>
              <a:spcAft>
                <a:spcPts val="0"/>
              </a:spcAft>
              <a:buNone/>
            </a:pPr>
            <a:r>
              <a:t/>
            </a:r>
            <a:endParaRPr sz="1600"/>
          </a:p>
        </p:txBody>
      </p:sp>
      <p:sp>
        <p:nvSpPr>
          <p:cNvPr id="303" name="Google Shape;303;p52"/>
          <p:cNvSpPr txBox="1"/>
          <p:nvPr/>
        </p:nvSpPr>
        <p:spPr>
          <a:xfrm>
            <a:off x="231000" y="1094050"/>
            <a:ext cx="4341000" cy="17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SELECT bowling_team, COUNT(*) as total_dot_balls</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FROM deliveries_v02</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WHERE ball_result = 'dot'</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GROUP BY bowling_team</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ORDER BY total_dot_balls DESC;</a:t>
            </a:r>
            <a:endParaRPr b="1" sz="1100">
              <a:solidFill>
                <a:schemeClr val="dk1"/>
              </a:solidFill>
            </a:endParaRPr>
          </a:p>
        </p:txBody>
      </p:sp>
      <p:graphicFrame>
        <p:nvGraphicFramePr>
          <p:cNvPr id="304" name="Google Shape;304;p52"/>
          <p:cNvGraphicFramePr/>
          <p:nvPr/>
        </p:nvGraphicFramePr>
        <p:xfrm>
          <a:off x="5525674" y="892559"/>
          <a:ext cx="3000000" cy="3000000"/>
        </p:xfrm>
        <a:graphic>
          <a:graphicData uri="http://schemas.openxmlformats.org/drawingml/2006/table">
            <a:tbl>
              <a:tblPr>
                <a:noFill/>
                <a:tableStyleId>{E4EBA47C-6665-4B85-95ED-F71F87E32D2F}</a:tableStyleId>
              </a:tblPr>
              <a:tblGrid>
                <a:gridCol w="1453175"/>
                <a:gridCol w="965500"/>
              </a:tblGrid>
              <a:tr h="477275">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BOWLING_TEAM</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TOTAL_DOT_BALLS</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Mumbai Indians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8714</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562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Royal Challengers Bangalore</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7955</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Kolkata Knight Riders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7894</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Kings XI Punjab</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7679</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Chennai Super Kings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7593</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Rajasthan Royals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6665</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Delhi Daredevils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6520</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Sunrisers Hyderabad</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5248</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Deccan Chargers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3306</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Pune Warriors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1900</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Delhi Capitals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1338</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Gujarat Lions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1095</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Rising Pune Supergiant</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698</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Kochi Tuskers Kerala</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626</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10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Rising Pune Supergiants</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539</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3"/>
          <p:cNvSpPr txBox="1"/>
          <p:nvPr/>
        </p:nvSpPr>
        <p:spPr>
          <a:xfrm>
            <a:off x="75900" y="294450"/>
            <a:ext cx="8992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6. Write a query to fetch the total number of dismissals by dismissal kinds where dismissal</a:t>
            </a:r>
            <a:endParaRPr sz="1700">
              <a:solidFill>
                <a:schemeClr val="dk1"/>
              </a:solidFill>
            </a:endParaRPr>
          </a:p>
          <a:p>
            <a:pPr indent="0" lvl="0" marL="0" rtl="0" algn="l">
              <a:spcBef>
                <a:spcPts val="0"/>
              </a:spcBef>
              <a:spcAft>
                <a:spcPts val="0"/>
              </a:spcAft>
              <a:buNone/>
            </a:pPr>
            <a:r>
              <a:rPr lang="en" sz="1800">
                <a:solidFill>
                  <a:schemeClr val="dk1"/>
                </a:solidFill>
              </a:rPr>
              <a:t>kind is not NA</a:t>
            </a:r>
            <a:endParaRPr sz="2000"/>
          </a:p>
        </p:txBody>
      </p:sp>
      <p:sp>
        <p:nvSpPr>
          <p:cNvPr id="310" name="Google Shape;310;p53"/>
          <p:cNvSpPr txBox="1"/>
          <p:nvPr/>
        </p:nvSpPr>
        <p:spPr>
          <a:xfrm>
            <a:off x="278975" y="1632900"/>
            <a:ext cx="33816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SELECT dismissal_kind, COUNT(*) AS count_of_dismissals</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FROM ipl_balls</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WHERE dismissal_kind != 'NA'</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GROUP BY dismissal_kind</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ORDER BY count_of_dismissals DESC;</a:t>
            </a:r>
            <a:endParaRPr b="1" sz="1300">
              <a:solidFill>
                <a:schemeClr val="dk1"/>
              </a:solidFill>
            </a:endParaRPr>
          </a:p>
        </p:txBody>
      </p:sp>
      <p:graphicFrame>
        <p:nvGraphicFramePr>
          <p:cNvPr id="311" name="Google Shape;311;p53"/>
          <p:cNvGraphicFramePr/>
          <p:nvPr/>
        </p:nvGraphicFramePr>
        <p:xfrm>
          <a:off x="4571993" y="1310239"/>
          <a:ext cx="3000000" cy="3000000"/>
        </p:xfrm>
        <a:graphic>
          <a:graphicData uri="http://schemas.openxmlformats.org/drawingml/2006/table">
            <a:tbl>
              <a:tblPr>
                <a:noFill/>
                <a:tableStyleId>{E4EBA47C-6665-4B85-95ED-F71F87E32D2F}</a:tableStyleId>
              </a:tblPr>
              <a:tblGrid>
                <a:gridCol w="1734475"/>
                <a:gridCol w="1752950"/>
              </a:tblGrid>
              <a:tr h="506375">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DISMISSAL_KIND</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COUNT_OF_DISMISSALS</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0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caught</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5743</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0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bowled</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1700</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0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run out</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893</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0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lbw</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571</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0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stumped</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294</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0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caught and bowled</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269</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0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hit wicket</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12</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0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retired hurt</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11</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975">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obstructing the field</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nvSpPr>
        <p:spPr>
          <a:xfrm>
            <a:off x="106650" y="216975"/>
            <a:ext cx="893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7. Write a query to get the top 5 bowlers who conceded maximum extra runs from the</a:t>
            </a:r>
            <a:endParaRPr sz="1800">
              <a:solidFill>
                <a:schemeClr val="dk1"/>
              </a:solidFill>
            </a:endParaRPr>
          </a:p>
          <a:p>
            <a:pPr indent="0" lvl="0" marL="0" rtl="0" algn="l">
              <a:spcBef>
                <a:spcPts val="0"/>
              </a:spcBef>
              <a:spcAft>
                <a:spcPts val="0"/>
              </a:spcAft>
              <a:buNone/>
            </a:pPr>
            <a:r>
              <a:rPr lang="en" sz="1800">
                <a:solidFill>
                  <a:schemeClr val="dk1"/>
                </a:solidFill>
              </a:rPr>
              <a:t>deliveries table</a:t>
            </a:r>
            <a:endParaRPr sz="1800">
              <a:solidFill>
                <a:schemeClr val="dk1"/>
              </a:solidFill>
            </a:endParaRPr>
          </a:p>
        </p:txBody>
      </p:sp>
      <p:sp>
        <p:nvSpPr>
          <p:cNvPr id="317" name="Google Shape;317;p54"/>
          <p:cNvSpPr txBox="1"/>
          <p:nvPr/>
        </p:nvSpPr>
        <p:spPr>
          <a:xfrm>
            <a:off x="713725" y="1473100"/>
            <a:ext cx="3349500" cy="23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t>SELECT bowler, SUM(extra_runs) AS total_extra_runs</a:t>
            </a:r>
            <a:endParaRPr b="1" sz="1300"/>
          </a:p>
          <a:p>
            <a:pPr indent="0" lvl="0" marL="0" rtl="0" algn="l">
              <a:spcBef>
                <a:spcPts val="0"/>
              </a:spcBef>
              <a:spcAft>
                <a:spcPts val="0"/>
              </a:spcAft>
              <a:buClr>
                <a:schemeClr val="dk1"/>
              </a:buClr>
              <a:buSzPts val="1100"/>
              <a:buFont typeface="Arial"/>
              <a:buNone/>
            </a:pPr>
            <a:r>
              <a:t/>
            </a:r>
            <a:endParaRPr b="1" sz="1300"/>
          </a:p>
          <a:p>
            <a:pPr indent="0" lvl="0" marL="0" rtl="0" algn="l">
              <a:spcBef>
                <a:spcPts val="0"/>
              </a:spcBef>
              <a:spcAft>
                <a:spcPts val="0"/>
              </a:spcAft>
              <a:buClr>
                <a:schemeClr val="dk1"/>
              </a:buClr>
              <a:buSzPts val="1100"/>
              <a:buFont typeface="Arial"/>
              <a:buNone/>
            </a:pPr>
            <a:r>
              <a:rPr b="1" lang="en" sz="1300"/>
              <a:t>FROM ipl_balls</a:t>
            </a:r>
            <a:endParaRPr b="1" sz="1300"/>
          </a:p>
          <a:p>
            <a:pPr indent="0" lvl="0" marL="0" rtl="0" algn="l">
              <a:spcBef>
                <a:spcPts val="0"/>
              </a:spcBef>
              <a:spcAft>
                <a:spcPts val="0"/>
              </a:spcAft>
              <a:buClr>
                <a:schemeClr val="dk1"/>
              </a:buClr>
              <a:buSzPts val="1100"/>
              <a:buFont typeface="Arial"/>
              <a:buNone/>
            </a:pPr>
            <a:r>
              <a:t/>
            </a:r>
            <a:endParaRPr b="1" sz="1300"/>
          </a:p>
          <a:p>
            <a:pPr indent="0" lvl="0" marL="0" rtl="0" algn="l">
              <a:spcBef>
                <a:spcPts val="0"/>
              </a:spcBef>
              <a:spcAft>
                <a:spcPts val="0"/>
              </a:spcAft>
              <a:buClr>
                <a:schemeClr val="dk1"/>
              </a:buClr>
              <a:buSzPts val="1100"/>
              <a:buFont typeface="Arial"/>
              <a:buNone/>
            </a:pPr>
            <a:r>
              <a:rPr b="1" lang="en" sz="1300"/>
              <a:t>GROUP BY bowler</a:t>
            </a:r>
            <a:endParaRPr b="1" sz="1300"/>
          </a:p>
          <a:p>
            <a:pPr indent="0" lvl="0" marL="0" rtl="0" algn="l">
              <a:spcBef>
                <a:spcPts val="0"/>
              </a:spcBef>
              <a:spcAft>
                <a:spcPts val="0"/>
              </a:spcAft>
              <a:buClr>
                <a:schemeClr val="dk1"/>
              </a:buClr>
              <a:buSzPts val="1100"/>
              <a:buFont typeface="Arial"/>
              <a:buNone/>
            </a:pPr>
            <a:r>
              <a:t/>
            </a:r>
            <a:endParaRPr b="1" sz="1300"/>
          </a:p>
          <a:p>
            <a:pPr indent="0" lvl="0" marL="0" rtl="0" algn="l">
              <a:spcBef>
                <a:spcPts val="0"/>
              </a:spcBef>
              <a:spcAft>
                <a:spcPts val="0"/>
              </a:spcAft>
              <a:buClr>
                <a:schemeClr val="dk1"/>
              </a:buClr>
              <a:buSzPts val="1100"/>
              <a:buFont typeface="Arial"/>
              <a:buNone/>
            </a:pPr>
            <a:r>
              <a:rPr b="1" lang="en" sz="1300"/>
              <a:t>ORDER BY total_extra_runs DESC</a:t>
            </a:r>
            <a:endParaRPr b="1" sz="1300"/>
          </a:p>
          <a:p>
            <a:pPr indent="0" lvl="0" marL="0" rtl="0" algn="l">
              <a:spcBef>
                <a:spcPts val="0"/>
              </a:spcBef>
              <a:spcAft>
                <a:spcPts val="0"/>
              </a:spcAft>
              <a:buClr>
                <a:schemeClr val="dk1"/>
              </a:buClr>
              <a:buSzPts val="1100"/>
              <a:buFont typeface="Arial"/>
              <a:buNone/>
            </a:pPr>
            <a:r>
              <a:t/>
            </a:r>
            <a:endParaRPr b="1" sz="1300"/>
          </a:p>
          <a:p>
            <a:pPr indent="0" lvl="0" marL="0" rtl="0" algn="l">
              <a:spcBef>
                <a:spcPts val="0"/>
              </a:spcBef>
              <a:spcAft>
                <a:spcPts val="0"/>
              </a:spcAft>
              <a:buClr>
                <a:schemeClr val="dk1"/>
              </a:buClr>
              <a:buSzPts val="1100"/>
              <a:buFont typeface="Arial"/>
              <a:buNone/>
            </a:pPr>
            <a:r>
              <a:rPr b="1" lang="en" sz="1300"/>
              <a:t>LIMIT 5;</a:t>
            </a:r>
            <a:endParaRPr b="1" sz="1300"/>
          </a:p>
          <a:p>
            <a:pPr indent="0" lvl="0" marL="0" rtl="0" algn="l">
              <a:spcBef>
                <a:spcPts val="0"/>
              </a:spcBef>
              <a:spcAft>
                <a:spcPts val="0"/>
              </a:spcAft>
              <a:buNone/>
            </a:pPr>
            <a:r>
              <a:t/>
            </a:r>
            <a:endParaRPr sz="900"/>
          </a:p>
        </p:txBody>
      </p:sp>
      <p:graphicFrame>
        <p:nvGraphicFramePr>
          <p:cNvPr id="318" name="Google Shape;318;p54"/>
          <p:cNvGraphicFramePr/>
          <p:nvPr/>
        </p:nvGraphicFramePr>
        <p:xfrm>
          <a:off x="5451127" y="1473109"/>
          <a:ext cx="3000000" cy="3000000"/>
        </p:xfrm>
        <a:graphic>
          <a:graphicData uri="http://schemas.openxmlformats.org/drawingml/2006/table">
            <a:tbl>
              <a:tblPr>
                <a:noFill/>
                <a:tableStyleId>{E4EBA47C-6665-4B85-95ED-F71F87E32D2F}</a:tableStyleId>
              </a:tblPr>
              <a:tblGrid>
                <a:gridCol w="1141000"/>
                <a:gridCol w="1733425"/>
              </a:tblGrid>
              <a:tr h="441275">
                <a:tc>
                  <a:txBody>
                    <a:bodyPr/>
                    <a:lstStyle/>
                    <a:p>
                      <a:pPr indent="0" lvl="0" marL="0" marR="0" rtl="0" algn="ctr">
                        <a:spcBef>
                          <a:spcPts val="0"/>
                        </a:spcBef>
                        <a:spcAft>
                          <a:spcPts val="0"/>
                        </a:spcAft>
                        <a:buNone/>
                      </a:pPr>
                      <a:r>
                        <a:rPr b="1" i="0" lang="en" sz="1200" u="none" strike="noStrike">
                          <a:solidFill>
                            <a:srgbClr val="000000"/>
                          </a:solidFill>
                          <a:latin typeface="Calibri"/>
                          <a:ea typeface="Calibri"/>
                          <a:cs typeface="Calibri"/>
                          <a:sym typeface="Calibri"/>
                        </a:rPr>
                        <a:t>BOWLER</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200" u="none" strike="noStrike">
                          <a:solidFill>
                            <a:srgbClr val="000000"/>
                          </a:solidFill>
                          <a:latin typeface="Calibri"/>
                          <a:ea typeface="Calibri"/>
                          <a:cs typeface="Calibri"/>
                          <a:sym typeface="Calibri"/>
                        </a:rPr>
                        <a:t>TOTAL_EXTRA_RUNS</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275">
                <a:tc>
                  <a:txBody>
                    <a:bodyPr/>
                    <a:lstStyle/>
                    <a:p>
                      <a:pPr indent="0" lvl="0" marL="0" marR="0" rtl="0" algn="ctr">
                        <a:spcBef>
                          <a:spcPts val="0"/>
                        </a:spcBef>
                        <a:spcAft>
                          <a:spcPts val="0"/>
                        </a:spcAft>
                        <a:buNone/>
                      </a:pPr>
                      <a:r>
                        <a:rPr b="0" i="0" lang="en" sz="1200" u="none" strike="noStrike">
                          <a:solidFill>
                            <a:srgbClr val="000000"/>
                          </a:solidFill>
                          <a:latin typeface="Calibri"/>
                          <a:ea typeface="Calibri"/>
                          <a:cs typeface="Calibri"/>
                          <a:sym typeface="Calibri"/>
                        </a:rPr>
                        <a:t>SL Malinga</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200" u="none" strike="noStrike">
                          <a:solidFill>
                            <a:srgbClr val="000000"/>
                          </a:solidFill>
                          <a:latin typeface="Calibri"/>
                          <a:ea typeface="Calibri"/>
                          <a:cs typeface="Calibri"/>
                          <a:sym typeface="Calibri"/>
                        </a:rPr>
                        <a:t>293</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275">
                <a:tc>
                  <a:txBody>
                    <a:bodyPr/>
                    <a:lstStyle/>
                    <a:p>
                      <a:pPr indent="0" lvl="0" marL="0" marR="0" rtl="0" algn="ctr">
                        <a:spcBef>
                          <a:spcPts val="0"/>
                        </a:spcBef>
                        <a:spcAft>
                          <a:spcPts val="0"/>
                        </a:spcAft>
                        <a:buNone/>
                      </a:pPr>
                      <a:r>
                        <a:rPr b="0" i="0" lang="en" sz="1200" u="none" strike="noStrike">
                          <a:solidFill>
                            <a:srgbClr val="000000"/>
                          </a:solidFill>
                          <a:latin typeface="Calibri"/>
                          <a:ea typeface="Calibri"/>
                          <a:cs typeface="Calibri"/>
                          <a:sym typeface="Calibri"/>
                        </a:rPr>
                        <a:t>P Kumar</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200" u="none" strike="noStrike">
                          <a:solidFill>
                            <a:srgbClr val="000000"/>
                          </a:solidFill>
                          <a:latin typeface="Calibri"/>
                          <a:ea typeface="Calibri"/>
                          <a:cs typeface="Calibri"/>
                          <a:sym typeface="Calibri"/>
                        </a:rPr>
                        <a:t>236</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275">
                <a:tc>
                  <a:txBody>
                    <a:bodyPr/>
                    <a:lstStyle/>
                    <a:p>
                      <a:pPr indent="0" lvl="0" marL="0" marR="0" rtl="0" algn="ctr">
                        <a:spcBef>
                          <a:spcPts val="0"/>
                        </a:spcBef>
                        <a:spcAft>
                          <a:spcPts val="0"/>
                        </a:spcAft>
                        <a:buNone/>
                      </a:pPr>
                      <a:r>
                        <a:rPr b="0" i="0" lang="en" sz="1200" u="none" strike="noStrike">
                          <a:solidFill>
                            <a:srgbClr val="000000"/>
                          </a:solidFill>
                          <a:latin typeface="Calibri"/>
                          <a:ea typeface="Calibri"/>
                          <a:cs typeface="Calibri"/>
                          <a:sym typeface="Calibri"/>
                        </a:rPr>
                        <a:t>UT Yadav</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200" u="none" strike="noStrike">
                          <a:solidFill>
                            <a:srgbClr val="000000"/>
                          </a:solidFill>
                          <a:latin typeface="Calibri"/>
                          <a:ea typeface="Calibri"/>
                          <a:cs typeface="Calibri"/>
                          <a:sym typeface="Calibri"/>
                        </a:rPr>
                        <a:t>226</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275">
                <a:tc>
                  <a:txBody>
                    <a:bodyPr/>
                    <a:lstStyle/>
                    <a:p>
                      <a:pPr indent="0" lvl="0" marL="0" marR="0" rtl="0" algn="ctr">
                        <a:spcBef>
                          <a:spcPts val="0"/>
                        </a:spcBef>
                        <a:spcAft>
                          <a:spcPts val="0"/>
                        </a:spcAft>
                        <a:buNone/>
                      </a:pPr>
                      <a:r>
                        <a:rPr b="0" i="0" lang="en" sz="1200" u="none" strike="noStrike">
                          <a:solidFill>
                            <a:srgbClr val="000000"/>
                          </a:solidFill>
                          <a:latin typeface="Calibri"/>
                          <a:ea typeface="Calibri"/>
                          <a:cs typeface="Calibri"/>
                          <a:sym typeface="Calibri"/>
                        </a:rPr>
                        <a:t>DJ Bravo</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200" u="none" strike="noStrike">
                          <a:solidFill>
                            <a:srgbClr val="000000"/>
                          </a:solidFill>
                          <a:latin typeface="Calibri"/>
                          <a:ea typeface="Calibri"/>
                          <a:cs typeface="Calibri"/>
                          <a:sym typeface="Calibri"/>
                        </a:rPr>
                        <a:t>210</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9675">
                <a:tc>
                  <a:txBody>
                    <a:bodyPr/>
                    <a:lstStyle/>
                    <a:p>
                      <a:pPr indent="0" lvl="0" marL="0" marR="0" rtl="0" algn="ctr">
                        <a:spcBef>
                          <a:spcPts val="0"/>
                        </a:spcBef>
                        <a:spcAft>
                          <a:spcPts val="0"/>
                        </a:spcAft>
                        <a:buNone/>
                      </a:pPr>
                      <a:r>
                        <a:rPr b="0" i="0" lang="en" sz="1200" u="none" strike="noStrike">
                          <a:solidFill>
                            <a:srgbClr val="000000"/>
                          </a:solidFill>
                          <a:latin typeface="Calibri"/>
                          <a:ea typeface="Calibri"/>
                          <a:cs typeface="Calibri"/>
                          <a:sym typeface="Calibri"/>
                        </a:rPr>
                        <a:t>B Kumar</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200" u="none" strike="noStrike">
                          <a:solidFill>
                            <a:srgbClr val="000000"/>
                          </a:solidFill>
                          <a:latin typeface="Calibri"/>
                          <a:ea typeface="Calibri"/>
                          <a:cs typeface="Calibri"/>
                          <a:sym typeface="Calibri"/>
                        </a:rPr>
                        <a:t>201</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5"/>
          <p:cNvSpPr txBox="1"/>
          <p:nvPr/>
        </p:nvSpPr>
        <p:spPr>
          <a:xfrm>
            <a:off x="1022900" y="2014775"/>
            <a:ext cx="49161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select * from deliveries_v02;</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CREATE TABLE deliveries_v03</a:t>
            </a:r>
            <a:endParaRPr sz="1300">
              <a:solidFill>
                <a:schemeClr val="dk1"/>
              </a:solidFill>
            </a:endParaRPr>
          </a:p>
          <a:p>
            <a:pPr indent="0" lvl="0" marL="0" rtl="0" algn="l">
              <a:spcBef>
                <a:spcPts val="0"/>
              </a:spcBef>
              <a:spcAft>
                <a:spcPts val="0"/>
              </a:spcAft>
              <a:buNone/>
            </a:pPr>
            <a:r>
              <a:rPr lang="en" sz="1300">
                <a:solidFill>
                  <a:schemeClr val="dk1"/>
                </a:solidFill>
              </a:rPr>
              <a:t>AS</a:t>
            </a:r>
            <a:endParaRPr sz="1300">
              <a:solidFill>
                <a:schemeClr val="dk1"/>
              </a:solidFill>
            </a:endParaRPr>
          </a:p>
          <a:p>
            <a:pPr indent="0" lvl="0" marL="0" rtl="0" algn="l">
              <a:spcBef>
                <a:spcPts val="0"/>
              </a:spcBef>
              <a:spcAft>
                <a:spcPts val="0"/>
              </a:spcAft>
              <a:buNone/>
            </a:pPr>
            <a:r>
              <a:rPr lang="en" sz="1300">
                <a:solidFill>
                  <a:schemeClr val="dk1"/>
                </a:solidFill>
              </a:rPr>
              <a:t>SELECT deliveries_v02.*,</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457200" lvl="0" marL="0" rtl="0" algn="l">
              <a:spcBef>
                <a:spcPts val="0"/>
              </a:spcBef>
              <a:spcAft>
                <a:spcPts val="0"/>
              </a:spcAft>
              <a:buNone/>
            </a:pPr>
            <a:r>
              <a:rPr lang="en" sz="1300">
                <a:solidFill>
                  <a:schemeClr val="dk1"/>
                </a:solidFill>
              </a:rPr>
              <a:t>ipl_matches.venue,</a:t>
            </a:r>
            <a:endParaRPr sz="1300">
              <a:solidFill>
                <a:schemeClr val="dk1"/>
              </a:solidFill>
            </a:endParaRPr>
          </a:p>
          <a:p>
            <a:pPr indent="0" lvl="0" marL="0" rtl="0" algn="l">
              <a:spcBef>
                <a:spcPts val="0"/>
              </a:spcBef>
              <a:spcAft>
                <a:spcPts val="0"/>
              </a:spcAft>
              <a:buNone/>
            </a:pPr>
            <a:r>
              <a:rPr lang="en" sz="1300">
                <a:solidFill>
                  <a:schemeClr val="dk1"/>
                </a:solidFill>
              </a:rPr>
              <a:t>                       ipl_matches.date_column AS match_date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FROM deliveries_v02</a:t>
            </a:r>
            <a:endParaRPr sz="1300">
              <a:solidFill>
                <a:schemeClr val="dk1"/>
              </a:solidFill>
            </a:endParaRPr>
          </a:p>
          <a:p>
            <a:pPr indent="0" lvl="0" marL="0" rtl="0" algn="l">
              <a:spcBef>
                <a:spcPts val="0"/>
              </a:spcBef>
              <a:spcAft>
                <a:spcPts val="0"/>
              </a:spcAft>
              <a:buNone/>
            </a:pPr>
            <a:r>
              <a:rPr lang="en" sz="1300">
                <a:solidFill>
                  <a:schemeClr val="dk1"/>
                </a:solidFill>
              </a:rPr>
              <a:t>JOIN ipl_matches</a:t>
            </a:r>
            <a:endParaRPr sz="1300">
              <a:solidFill>
                <a:schemeClr val="dk1"/>
              </a:solidFill>
            </a:endParaRPr>
          </a:p>
          <a:p>
            <a:pPr indent="0" lvl="0" marL="0" rtl="0" algn="l">
              <a:spcBef>
                <a:spcPts val="0"/>
              </a:spcBef>
              <a:spcAft>
                <a:spcPts val="0"/>
              </a:spcAft>
              <a:buNone/>
            </a:pPr>
            <a:r>
              <a:rPr lang="en" sz="1300">
                <a:solidFill>
                  <a:schemeClr val="dk1"/>
                </a:solidFill>
              </a:rPr>
              <a:t>ON deliveries_v02.id = ipl_matches.id;</a:t>
            </a:r>
            <a:endParaRPr sz="1800"/>
          </a:p>
        </p:txBody>
      </p:sp>
      <p:sp>
        <p:nvSpPr>
          <p:cNvPr id="324" name="Google Shape;324;p55"/>
          <p:cNvSpPr txBox="1"/>
          <p:nvPr/>
        </p:nvSpPr>
        <p:spPr>
          <a:xfrm>
            <a:off x="127000" y="254175"/>
            <a:ext cx="9144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8. Write a query to create a table named deliveries_v03 with all the columns of the</a:t>
            </a:r>
            <a:endParaRPr b="1" sz="1500">
              <a:solidFill>
                <a:schemeClr val="dk1"/>
              </a:solidFill>
            </a:endParaRPr>
          </a:p>
          <a:p>
            <a:pPr indent="0" lvl="0" marL="0" rtl="0" algn="l">
              <a:spcBef>
                <a:spcPts val="0"/>
              </a:spcBef>
              <a:spcAft>
                <a:spcPts val="0"/>
              </a:spcAft>
              <a:buNone/>
            </a:pPr>
            <a:r>
              <a:rPr b="1" lang="en" sz="1500">
                <a:solidFill>
                  <a:schemeClr val="dk1"/>
                </a:solidFill>
              </a:rPr>
              <a:t>deliveries_v02 table and two additional columns (named venue and match_date) of</a:t>
            </a:r>
            <a:endParaRPr b="1" sz="1500">
              <a:solidFill>
                <a:schemeClr val="dk1"/>
              </a:solidFill>
            </a:endParaRPr>
          </a:p>
          <a:p>
            <a:pPr indent="0" lvl="0" marL="0" rtl="0" algn="l">
              <a:spcBef>
                <a:spcPts val="0"/>
              </a:spcBef>
              <a:spcAft>
                <a:spcPts val="0"/>
              </a:spcAft>
              <a:buNone/>
            </a:pPr>
            <a:r>
              <a:rPr b="1" lang="en" sz="1500">
                <a:solidFill>
                  <a:schemeClr val="dk1"/>
                </a:solidFill>
              </a:rPr>
              <a:t>venue and date from table matches</a:t>
            </a:r>
            <a:endParaRPr sz="19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6"/>
          <p:cNvSpPr txBox="1"/>
          <p:nvPr/>
        </p:nvSpPr>
        <p:spPr>
          <a:xfrm>
            <a:off x="130450" y="0"/>
            <a:ext cx="8908200" cy="11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9. Write a query to fetch the total runs scored for each venue and order it in the descending order of total runs scored.</a:t>
            </a:r>
            <a:endParaRPr sz="1900"/>
          </a:p>
          <a:p>
            <a:pPr indent="0" lvl="0" marL="0" rtl="0" algn="l">
              <a:spcBef>
                <a:spcPts val="0"/>
              </a:spcBef>
              <a:spcAft>
                <a:spcPts val="0"/>
              </a:spcAft>
              <a:buNone/>
            </a:pPr>
            <a:r>
              <a:t/>
            </a:r>
            <a:endParaRPr/>
          </a:p>
        </p:txBody>
      </p:sp>
      <p:sp>
        <p:nvSpPr>
          <p:cNvPr id="330" name="Google Shape;330;p56"/>
          <p:cNvSpPr txBox="1"/>
          <p:nvPr/>
        </p:nvSpPr>
        <p:spPr>
          <a:xfrm>
            <a:off x="883425" y="1611825"/>
            <a:ext cx="4714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SELECT</a:t>
            </a:r>
            <a:endParaRPr b="1" sz="1100">
              <a:solidFill>
                <a:schemeClr val="dk1"/>
              </a:solidFill>
            </a:endParaRPr>
          </a:p>
          <a:p>
            <a:pPr indent="0" lvl="0" marL="0" rtl="0" algn="l">
              <a:spcBef>
                <a:spcPts val="0"/>
              </a:spcBef>
              <a:spcAft>
                <a:spcPts val="0"/>
              </a:spcAft>
              <a:buNone/>
            </a:pPr>
            <a:r>
              <a:rPr b="1" lang="en" sz="1100">
                <a:solidFill>
                  <a:schemeClr val="dk1"/>
                </a:solidFill>
              </a:rPr>
              <a:t>         venue,</a:t>
            </a:r>
            <a:endParaRPr b="1" sz="1100">
              <a:solidFill>
                <a:schemeClr val="dk1"/>
              </a:solidFill>
            </a:endParaRPr>
          </a:p>
          <a:p>
            <a:pPr indent="0" lvl="0" marL="0" rtl="0" algn="l">
              <a:spcBef>
                <a:spcPts val="0"/>
              </a:spcBef>
              <a:spcAft>
                <a:spcPts val="0"/>
              </a:spcAft>
              <a:buNone/>
            </a:pPr>
            <a:r>
              <a:rPr b="1" lang="en" sz="1100">
                <a:solidFill>
                  <a:schemeClr val="dk1"/>
                </a:solidFill>
              </a:rPr>
              <a:t>              SUM(total_runs) AS total_runs_scored</a:t>
            </a:r>
            <a:endParaRPr b="1" sz="1100">
              <a:solidFill>
                <a:schemeClr val="dk1"/>
              </a:solidFill>
            </a:endParaRPr>
          </a:p>
          <a:p>
            <a:pPr indent="0" lvl="0" marL="0" rtl="0" algn="l">
              <a:spcBef>
                <a:spcPts val="0"/>
              </a:spcBef>
              <a:spcAft>
                <a:spcPts val="0"/>
              </a:spcAft>
              <a:buNone/>
            </a:pPr>
            <a:r>
              <a:rPr b="1" lang="en" sz="1100">
                <a:solidFill>
                  <a:schemeClr val="dk1"/>
                </a:solidFill>
              </a:rPr>
              <a:t>FROM deliveries_v03</a:t>
            </a:r>
            <a:endParaRPr b="1" sz="1100">
              <a:solidFill>
                <a:schemeClr val="dk1"/>
              </a:solidFill>
            </a:endParaRPr>
          </a:p>
          <a:p>
            <a:pPr indent="0" lvl="0" marL="0" rtl="0" algn="l">
              <a:spcBef>
                <a:spcPts val="0"/>
              </a:spcBef>
              <a:spcAft>
                <a:spcPts val="0"/>
              </a:spcAft>
              <a:buNone/>
            </a:pPr>
            <a:r>
              <a:rPr b="1" lang="en" sz="1100">
                <a:solidFill>
                  <a:schemeClr val="dk1"/>
                </a:solidFill>
              </a:rPr>
              <a:t>GROUP BY venue</a:t>
            </a:r>
            <a:endParaRPr b="1" sz="1100">
              <a:solidFill>
                <a:schemeClr val="dk1"/>
              </a:solidFill>
            </a:endParaRPr>
          </a:p>
          <a:p>
            <a:pPr indent="0" lvl="0" marL="0" rtl="0" algn="l">
              <a:spcBef>
                <a:spcPts val="0"/>
              </a:spcBef>
              <a:spcAft>
                <a:spcPts val="0"/>
              </a:spcAft>
              <a:buNone/>
            </a:pPr>
            <a:r>
              <a:rPr b="1" lang="en" sz="1100">
                <a:solidFill>
                  <a:schemeClr val="dk1"/>
                </a:solidFill>
              </a:rPr>
              <a:t>ORDER BY total_runs_scored DESC;</a:t>
            </a:r>
            <a:endParaRPr b="1" sz="11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aphicFrame>
        <p:nvGraphicFramePr>
          <p:cNvPr id="335" name="Google Shape;335;p57"/>
          <p:cNvGraphicFramePr/>
          <p:nvPr/>
        </p:nvGraphicFramePr>
        <p:xfrm>
          <a:off x="356261" y="97903"/>
          <a:ext cx="3000000" cy="3000000"/>
        </p:xfrm>
        <a:graphic>
          <a:graphicData uri="http://schemas.openxmlformats.org/drawingml/2006/table">
            <a:tbl>
              <a:tblPr>
                <a:noFill/>
                <a:tableStyleId>{E4EBA47C-6665-4B85-95ED-F71F87E32D2F}</a:tableStyleId>
              </a:tblPr>
              <a:tblGrid>
                <a:gridCol w="6094575"/>
                <a:gridCol w="2429700"/>
              </a:tblGrid>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venue</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total_runs_scored</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Eden Gardens</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23658</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Wankhede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23390</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Feroz Shah Kotla</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22947</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M Chinnaswamy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20237</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Rajiv Gandhi International Stadium, Uppal</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19484</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MA Chidambaram Stadium, Chepauk</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17821</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Sawai Mansingh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14264</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Punjab Cricket Association Stadium, Mohali</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10987</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Dubai International Cricket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10402</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Sheikh Zayed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8830</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2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Punjab Cricket Association IS Bindra Stadium, Mohali</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7021</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Maharashtra Cricket Association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6780</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Sharjah Cricket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5924</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M.Chinnaswamy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5127</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Dr DY Patil Sports Academy</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4810</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Subrata Roy Sahara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4755</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Kingsmead</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4353</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Brabourne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3842</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2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Dr. Y.S. Rajasekhara Reddy ACA-VDCA Cricket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3746</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Sardar Patel Stadium, Motera</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3746</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SuperSport Park</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3653</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Saurashtra Cricket Association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3316</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Himachal Pradesh Cricket Association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2897</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Holkar Cricket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2872</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New Wanderers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2292</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Barabati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2278</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JSCA International Stadium Complex</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2056</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St George's Park</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2033</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Newlands</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1764</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Shaheed Veer Narayan Singh International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1741</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Nehru Stadium</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1363</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Green Park</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1298</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De Beers Diamond Oval</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897</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Vidarbha Cricket Association Stadium, Jamtha</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882</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Buffalo Park</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799</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900">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OUTsurance Oval</a:t>
                      </a:r>
                      <a:endParaRPr b="1" sz="1800"/>
                    </a:p>
                  </a:txBody>
                  <a:tcPr marT="4900" marB="0" marR="4900" marL="4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100" u="none" strike="noStrike">
                          <a:solidFill>
                            <a:srgbClr val="000000"/>
                          </a:solidFill>
                          <a:latin typeface="Calibri"/>
                          <a:ea typeface="Calibri"/>
                          <a:cs typeface="Calibri"/>
                          <a:sym typeface="Calibri"/>
                        </a:rPr>
                        <a:t>529</a:t>
                      </a:r>
                      <a:endParaRPr b="1" sz="1800"/>
                    </a:p>
                  </a:txBody>
                  <a:tcPr marT="4900" marB="0" marR="4900" marL="4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nvSpPr>
        <p:spPr>
          <a:xfrm>
            <a:off x="0" y="0"/>
            <a:ext cx="8155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 Write a query to fetch the year-wise total runs scored at Eden Gardens </a:t>
            </a:r>
            <a:endParaRPr>
              <a:solidFill>
                <a:schemeClr val="dk1"/>
              </a:solidFill>
            </a:endParaRPr>
          </a:p>
          <a:p>
            <a:pPr indent="0" lvl="0" marL="0" rtl="0" algn="l">
              <a:spcBef>
                <a:spcPts val="0"/>
              </a:spcBef>
              <a:spcAft>
                <a:spcPts val="0"/>
              </a:spcAft>
              <a:buNone/>
            </a:pPr>
            <a:r>
              <a:rPr lang="en">
                <a:solidFill>
                  <a:schemeClr val="dk1"/>
                </a:solidFill>
              </a:rPr>
              <a:t>and order it in the</a:t>
            </a:r>
            <a:endParaRPr>
              <a:solidFill>
                <a:schemeClr val="dk1"/>
              </a:solidFill>
            </a:endParaRPr>
          </a:p>
          <a:p>
            <a:pPr indent="0" lvl="0" marL="0" rtl="0" algn="l">
              <a:spcBef>
                <a:spcPts val="0"/>
              </a:spcBef>
              <a:spcAft>
                <a:spcPts val="0"/>
              </a:spcAft>
              <a:buNone/>
            </a:pPr>
            <a:r>
              <a:rPr lang="en">
                <a:solidFill>
                  <a:schemeClr val="dk1"/>
                </a:solidFill>
              </a:rPr>
              <a:t>descending order of total runs scored.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graphicFrame>
        <p:nvGraphicFramePr>
          <p:cNvPr id="341" name="Google Shape;341;p58"/>
          <p:cNvGraphicFramePr/>
          <p:nvPr/>
        </p:nvGraphicFramePr>
        <p:xfrm>
          <a:off x="6153888" y="1155761"/>
          <a:ext cx="3000000" cy="3000000"/>
        </p:xfrm>
        <a:graphic>
          <a:graphicData uri="http://schemas.openxmlformats.org/drawingml/2006/table">
            <a:tbl>
              <a:tblPr>
                <a:noFill/>
                <a:tableStyleId>{E4EBA47C-6665-4B85-95ED-F71F87E32D2F}</a:tableStyleId>
              </a:tblPr>
              <a:tblGrid>
                <a:gridCol w="661225"/>
                <a:gridCol w="2106225"/>
              </a:tblGrid>
              <a:tr h="564250">
                <a:tc>
                  <a:txBody>
                    <a:bodyPr/>
                    <a:lstStyle/>
                    <a:p>
                      <a:pPr indent="0" lvl="0" marL="0" marR="0" rtl="0" algn="ctr">
                        <a:spcBef>
                          <a:spcPts val="0"/>
                        </a:spcBef>
                        <a:spcAft>
                          <a:spcPts val="0"/>
                        </a:spcAft>
                        <a:buNone/>
                      </a:pPr>
                      <a:r>
                        <a:rPr b="1" i="0" lang="en" sz="1200" u="none" strike="noStrike">
                          <a:solidFill>
                            <a:srgbClr val="000000"/>
                          </a:solidFill>
                          <a:latin typeface="Calibri"/>
                          <a:ea typeface="Calibri"/>
                          <a:cs typeface="Calibri"/>
                          <a:sym typeface="Calibri"/>
                        </a:rPr>
                        <a:t>YEAR</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 sz="1200" u="none" strike="noStrike">
                          <a:solidFill>
                            <a:srgbClr val="000000"/>
                          </a:solidFill>
                          <a:latin typeface="Calibri"/>
                          <a:ea typeface="Calibri"/>
                          <a:cs typeface="Calibri"/>
                          <a:sym typeface="Calibri"/>
                        </a:rPr>
                        <a:t>TOTAL_RUNS_SCORED</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2018</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2885</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2019</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2651</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2015</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2386</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2013</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2304</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2017</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2194</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2010</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2167</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2016</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2073</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2012</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2012</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2011</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1854</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2008</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1843</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850">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2014</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100" u="none" strike="noStrike">
                          <a:solidFill>
                            <a:srgbClr val="000000"/>
                          </a:solidFill>
                          <a:latin typeface="Calibri"/>
                          <a:ea typeface="Calibri"/>
                          <a:cs typeface="Calibri"/>
                          <a:sym typeface="Calibri"/>
                        </a:rPr>
                        <a:t>1289</a:t>
                      </a:r>
                      <a:endParaRPr/>
                    </a:p>
                  </a:txBody>
                  <a:tcPr marT="7625" marB="0" marR="7625" marL="76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42" name="Google Shape;342;p58"/>
          <p:cNvSpPr txBox="1"/>
          <p:nvPr/>
        </p:nvSpPr>
        <p:spPr>
          <a:xfrm>
            <a:off x="387450" y="1155750"/>
            <a:ext cx="49317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SELECT</a:t>
            </a:r>
            <a:endParaRPr b="1" sz="1300">
              <a:solidFill>
                <a:schemeClr val="dk1"/>
              </a:solidFill>
            </a:endParaRPr>
          </a:p>
          <a:p>
            <a:pPr indent="0" lvl="0" marL="0" rtl="0" algn="l">
              <a:spcBef>
                <a:spcPts val="0"/>
              </a:spcBef>
              <a:spcAft>
                <a:spcPts val="0"/>
              </a:spcAft>
              <a:buNone/>
            </a:pPr>
            <a:r>
              <a:rPr b="1" lang="en" sz="1300">
                <a:solidFill>
                  <a:schemeClr val="dk1"/>
                </a:solidFill>
              </a:rPr>
              <a:t>      EXTRACT(YEAR FROM match_date) AS year,</a:t>
            </a:r>
            <a:endParaRPr b="1" sz="1300">
              <a:solidFill>
                <a:schemeClr val="dk1"/>
              </a:solidFill>
            </a:endParaRPr>
          </a:p>
          <a:p>
            <a:pPr indent="0" lvl="0" marL="0" rtl="0" algn="l">
              <a:spcBef>
                <a:spcPts val="0"/>
              </a:spcBef>
              <a:spcAft>
                <a:spcPts val="0"/>
              </a:spcAft>
              <a:buNone/>
            </a:pPr>
            <a:r>
              <a:rPr b="1" lang="en" sz="1300">
                <a:solidFill>
                  <a:schemeClr val="dk1"/>
                </a:solidFill>
              </a:rPr>
              <a:t>      SUM(total_runs) AS total_runs_scored</a:t>
            </a:r>
            <a:endParaRPr b="1" sz="1300">
              <a:solidFill>
                <a:schemeClr val="dk1"/>
              </a:solidFill>
            </a:endParaRPr>
          </a:p>
          <a:p>
            <a:pPr indent="0" lvl="0" marL="0" rtl="0" algn="l">
              <a:spcBef>
                <a:spcPts val="0"/>
              </a:spcBef>
              <a:spcAft>
                <a:spcPts val="0"/>
              </a:spcAft>
              <a:buNone/>
            </a:pPr>
            <a:r>
              <a:rPr b="1" lang="en" sz="1300">
                <a:solidFill>
                  <a:schemeClr val="dk1"/>
                </a:solidFill>
              </a:rPr>
              <a:t>FROM deliveries_v03</a:t>
            </a:r>
            <a:endParaRPr b="1" sz="1300">
              <a:solidFill>
                <a:schemeClr val="dk1"/>
              </a:solidFill>
            </a:endParaRPr>
          </a:p>
          <a:p>
            <a:pPr indent="0" lvl="0" marL="0" rtl="0" algn="l">
              <a:spcBef>
                <a:spcPts val="0"/>
              </a:spcBef>
              <a:spcAft>
                <a:spcPts val="0"/>
              </a:spcAft>
              <a:buNone/>
            </a:pPr>
            <a:r>
              <a:rPr b="1" lang="en" sz="1300">
                <a:solidFill>
                  <a:schemeClr val="dk1"/>
                </a:solidFill>
              </a:rPr>
              <a:t>WHERE venue = 'Eden Gardens'</a:t>
            </a:r>
            <a:endParaRPr b="1" sz="1300">
              <a:solidFill>
                <a:schemeClr val="dk1"/>
              </a:solidFill>
            </a:endParaRPr>
          </a:p>
          <a:p>
            <a:pPr indent="0" lvl="0" marL="0" rtl="0" algn="l">
              <a:spcBef>
                <a:spcPts val="0"/>
              </a:spcBef>
              <a:spcAft>
                <a:spcPts val="0"/>
              </a:spcAft>
              <a:buNone/>
            </a:pPr>
            <a:r>
              <a:rPr b="1" lang="en" sz="1300">
                <a:solidFill>
                  <a:schemeClr val="dk1"/>
                </a:solidFill>
              </a:rPr>
              <a:t>GROUP BY year</a:t>
            </a:r>
            <a:endParaRPr b="1" sz="1300">
              <a:solidFill>
                <a:schemeClr val="dk1"/>
              </a:solidFill>
            </a:endParaRPr>
          </a:p>
          <a:p>
            <a:pPr indent="0" lvl="0" marL="0" rtl="0" algn="l">
              <a:spcBef>
                <a:spcPts val="0"/>
              </a:spcBef>
              <a:spcAft>
                <a:spcPts val="0"/>
              </a:spcAft>
              <a:buNone/>
            </a:pPr>
            <a:r>
              <a:rPr b="1" lang="en" sz="1300">
                <a:solidFill>
                  <a:schemeClr val="dk1"/>
                </a:solidFill>
              </a:rPr>
              <a:t>ORDER BY total_runs_scored DESC;</a:t>
            </a:r>
            <a:endParaRPr b="1" sz="1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nvSpPr>
        <p:spPr>
          <a:xfrm>
            <a:off x="0" y="0"/>
            <a:ext cx="75972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t>Conclusion: </a:t>
            </a:r>
            <a:endParaRPr b="1" sz="3500"/>
          </a:p>
          <a:p>
            <a:pPr indent="0" lvl="0" marL="0" rtl="0" algn="ctr">
              <a:spcBef>
                <a:spcPts val="0"/>
              </a:spcBef>
              <a:spcAft>
                <a:spcPts val="0"/>
              </a:spcAft>
              <a:buNone/>
            </a:pPr>
            <a:r>
              <a:t/>
            </a:r>
            <a:endParaRPr/>
          </a:p>
        </p:txBody>
      </p:sp>
      <p:sp>
        <p:nvSpPr>
          <p:cNvPr id="348" name="Google Shape;348;p59"/>
          <p:cNvSpPr txBox="1"/>
          <p:nvPr/>
        </p:nvSpPr>
        <p:spPr>
          <a:xfrm>
            <a:off x="571950" y="1472325"/>
            <a:ext cx="8000100" cy="1693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Throughout the project, several SQL queries were used to retrieve and manipulate data from different tables, including “ipl_balls" and “ipl_matches".</a:t>
            </a:r>
            <a:endParaRPr/>
          </a:p>
          <a:p>
            <a:pPr indent="-317500" lvl="0" marL="457200" rtl="0" algn="l">
              <a:spcBef>
                <a:spcPts val="0"/>
              </a:spcBef>
              <a:spcAft>
                <a:spcPts val="0"/>
              </a:spcAft>
              <a:buSzPts val="1400"/>
              <a:buChar char="●"/>
            </a:pPr>
            <a:r>
              <a:rPr lang="en"/>
              <a:t>The tasks covered various aspects of IPL data analysis, such as calculating batting and bowling statistics, determining venue-wise performance, identifying dismissals, and finding top performers based on different criteria.</a:t>
            </a:r>
            <a:endParaRPr/>
          </a:p>
          <a:p>
            <a:pPr indent="0" lvl="0" marL="45720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0"/>
          <p:cNvSpPr/>
          <p:nvPr/>
        </p:nvSpPr>
        <p:spPr>
          <a:xfrm>
            <a:off x="1336025" y="1295475"/>
            <a:ext cx="6306600" cy="214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5300">
                <a:highlight>
                  <a:srgbClr val="F4CCCC"/>
                </a:highlight>
              </a:rPr>
              <a:t>Thank You</a:t>
            </a:r>
            <a:endParaRPr b="1" i="1" sz="5300">
              <a:highlight>
                <a:srgbClr val="F4CCCC"/>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nvSpPr>
        <p:spPr>
          <a:xfrm>
            <a:off x="519300" y="226100"/>
            <a:ext cx="8105400" cy="647400"/>
          </a:xfrm>
          <a:prstGeom prst="rect">
            <a:avLst/>
          </a:prstGeom>
          <a:solidFill>
            <a:srgbClr val="E6B8A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Result Table: These are top 10 payers to bid in the auction with high Strike Rate who have faced at least 500 balls in IPL so far.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9" name="Google Shape;99;p17"/>
          <p:cNvPicPr preferRelativeResize="0"/>
          <p:nvPr/>
        </p:nvPicPr>
        <p:blipFill>
          <a:blip r:embed="rId3">
            <a:alphaModFix/>
          </a:blip>
          <a:stretch>
            <a:fillRect/>
          </a:stretch>
        </p:blipFill>
        <p:spPr>
          <a:xfrm>
            <a:off x="152400" y="999300"/>
            <a:ext cx="8839201" cy="367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p:nvPr/>
        </p:nvSpPr>
        <p:spPr>
          <a:xfrm>
            <a:off x="152400" y="4251400"/>
            <a:ext cx="8738700" cy="75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Task 1: Top 10 players with maximum Strike Rate</a:t>
            </a:r>
            <a:endParaRPr b="1">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t/>
            </a:r>
            <a:endParaRPr b="1">
              <a:solidFill>
                <a:schemeClr val="dk1"/>
              </a:solidFill>
              <a:latin typeface="Calibri"/>
              <a:ea typeface="Calibri"/>
              <a:cs typeface="Calibri"/>
              <a:sym typeface="Calibri"/>
            </a:endParaRPr>
          </a:p>
        </p:txBody>
      </p:sp>
      <p:pic>
        <p:nvPicPr>
          <p:cNvPr id="105" name="Google Shape;105;p18"/>
          <p:cNvPicPr preferRelativeResize="0"/>
          <p:nvPr/>
        </p:nvPicPr>
        <p:blipFill>
          <a:blip r:embed="rId3">
            <a:alphaModFix/>
          </a:blip>
          <a:stretch>
            <a:fillRect/>
          </a:stretch>
        </p:blipFill>
        <p:spPr>
          <a:xfrm>
            <a:off x="0" y="-71300"/>
            <a:ext cx="8961125" cy="409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p:nvPr/>
        </p:nvSpPr>
        <p:spPr>
          <a:xfrm>
            <a:off x="364975" y="795000"/>
            <a:ext cx="3649500" cy="3553500"/>
          </a:xfrm>
          <a:prstGeom prst="roundRect">
            <a:avLst>
              <a:gd fmla="val 16667" name="adj"/>
            </a:avLst>
          </a:prstGeom>
          <a:solidFill>
            <a:schemeClr val="lt2"/>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200">
                <a:solidFill>
                  <a:schemeClr val="dk1"/>
                </a:solidFill>
                <a:highlight>
                  <a:srgbClr val="F4CCCC"/>
                </a:highlight>
                <a:latin typeface="Caveat"/>
                <a:ea typeface="Caveat"/>
                <a:cs typeface="Caveat"/>
                <a:sym typeface="Caveat"/>
              </a:rPr>
              <a:t>Task 2</a:t>
            </a:r>
            <a:endParaRPr sz="4200">
              <a:solidFill>
                <a:schemeClr val="dk1"/>
              </a:solidFill>
              <a:highlight>
                <a:srgbClr val="F4CCCC"/>
              </a:highlight>
              <a:latin typeface="Caveat"/>
              <a:ea typeface="Caveat"/>
              <a:cs typeface="Caveat"/>
              <a:sym typeface="Caveat"/>
            </a:endParaRPr>
          </a:p>
        </p:txBody>
      </p:sp>
      <p:pic>
        <p:nvPicPr>
          <p:cNvPr id="111" name="Google Shape;111;p19"/>
          <p:cNvPicPr preferRelativeResize="0"/>
          <p:nvPr/>
        </p:nvPicPr>
        <p:blipFill>
          <a:blip r:embed="rId3">
            <a:alphaModFix amt="80000"/>
          </a:blip>
          <a:stretch>
            <a:fillRect/>
          </a:stretch>
        </p:blipFill>
        <p:spPr>
          <a:xfrm flipH="1" rot="-5400000">
            <a:off x="3817075" y="777925"/>
            <a:ext cx="5111475" cy="3585525"/>
          </a:xfrm>
          <a:prstGeom prst="rect">
            <a:avLst/>
          </a:prstGeom>
          <a:noFill/>
          <a:ln>
            <a:noFill/>
          </a:ln>
          <a:effectLst>
            <a:outerShdw blurRad="57150" rotWithShape="0" algn="bl" dist="933450">
              <a:srgbClr val="000000">
                <a:alpha val="76000"/>
              </a:srgbClr>
            </a:outerShdw>
            <a:reflection blurRad="0" dir="5400000" dist="952500" endA="0" endPos="30000" fadeDir="5400012" kx="0" rotWithShape="0" algn="bl"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ctrTitle"/>
          </p:nvPr>
        </p:nvSpPr>
        <p:spPr>
          <a:xfrm>
            <a:off x="311700" y="243025"/>
            <a:ext cx="8520600" cy="51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080">
                <a:highlight>
                  <a:srgbClr val="DD7E6B"/>
                </a:highlight>
              </a:rPr>
              <a:t>TOP 10 ANCHOR BATSMANS LIST SHORTLISTING BY SQL CODE</a:t>
            </a:r>
            <a:endParaRPr sz="1480">
              <a:highlight>
                <a:srgbClr val="DD7E6B"/>
              </a:highlight>
            </a:endParaRPr>
          </a:p>
        </p:txBody>
      </p:sp>
      <p:sp>
        <p:nvSpPr>
          <p:cNvPr id="117" name="Google Shape;117;p20"/>
          <p:cNvSpPr/>
          <p:nvPr/>
        </p:nvSpPr>
        <p:spPr>
          <a:xfrm>
            <a:off x="226225" y="983875"/>
            <a:ext cx="8675700" cy="400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SELECT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FROM</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(SELECT a.batsman,</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COUNT(DISTINCT(EXTRACT(year FROM b.date))) AS season_played,</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SUM(a.batsman_runs) / COUNT(DISTINCT a.id) AS average</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FROM ipl_balls AS a</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FULL JOIN ipl_matches AS b ON a.id = b.id</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GROUP BY a.batsman</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ORDER BY average DESC</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AS c</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WHERE c.season_played &gt; 2</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LIMIT 10;</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979475" y="145675"/>
            <a:ext cx="6958800" cy="651000"/>
          </a:xfrm>
          <a:prstGeom prst="rect">
            <a:avLst/>
          </a:prstGeom>
          <a:solidFill>
            <a:srgbClr val="E6B8AF"/>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Result Table:  These are top 10 players to bid in the auction with good Average who have played more the 2 IPL seasons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23" name="Google Shape;123;p21"/>
          <p:cNvPicPr preferRelativeResize="0"/>
          <p:nvPr/>
        </p:nvPicPr>
        <p:blipFill>
          <a:blip r:embed="rId3">
            <a:alphaModFix/>
          </a:blip>
          <a:stretch>
            <a:fillRect/>
          </a:stretch>
        </p:blipFill>
        <p:spPr>
          <a:xfrm>
            <a:off x="1299275" y="1088575"/>
            <a:ext cx="7534275" cy="354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