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9"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7CAE-2B87-4374-B241-2FDFE7050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E0752E-2190-4FE4-92C9-A17CCB13B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50B51-686B-44A9-B476-A350BA8A4555}"/>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AB1FBBDF-4652-4142-8E3E-2A7591D9C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18BF7-3909-4948-8FCD-5566834ABF2B}"/>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18181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A529-EBD7-4C3C-A057-EF3FD3A5B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4D2CA8-DA30-489B-9F66-1707E0B43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8E2F3-52D5-4708-B6F8-81C2F6A2B6BF}"/>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DB7195B0-6B29-4644-905F-E64C77ECA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4BBEA-97E7-435D-B342-F3C2C8064A0B}"/>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7020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C48A06-FBD4-463E-AF0C-198FE9361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8FF2F0-71FF-4BB8-AF0F-C7EFD5623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D7D43-24DE-4244-B3A6-0E2ADAF4E882}"/>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19B8D1A6-D801-4BE1-A1D6-6DA84D2B7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ADDFB-4195-4A05-B52D-7AD9D6BEB954}"/>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86240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49F9-AD2F-4B7F-8387-8A50CB6CB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5DFC-38AF-48D2-84FF-7A3BE3784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502B1-BD9F-44B0-A78B-97D537C535B1}"/>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167F622C-9E8A-4A22-B89E-9535A6EA7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B1B57-125F-4FC4-ADE5-56555B830439}"/>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55075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2C99-F96B-4C37-B283-0A5311C8F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BC0092-A648-4975-9F24-AC7BAF110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28442-53A3-4263-8B25-7B26987C2CEE}"/>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5CCAE62F-5F0C-4855-93CC-78CA56607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546A4-B0BE-455B-B446-876F4C0E8D8A}"/>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92667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B33D-FCBE-49F0-BDDB-7CE1B85D8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1CE16-02FB-4F2C-9377-B170283F2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BAB47-2215-467D-A840-36E45D6EC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15395-B837-4D80-8D41-2C451ED11071}"/>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6" name="Footer Placeholder 5">
            <a:extLst>
              <a:ext uri="{FF2B5EF4-FFF2-40B4-BE49-F238E27FC236}">
                <a16:creationId xmlns:a16="http://schemas.microsoft.com/office/drawing/2014/main" id="{B697EF85-664B-4FBB-9BA9-F5D9083C0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CB9A8-645B-46AB-86B8-FDFBE9F4B602}"/>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12197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B212-7EB0-4C9D-BEA9-BB7459346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53208-D230-4F96-8718-750C551D4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DD331-93C1-4800-95B7-06B1D59A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7FDB0-7FA8-439D-B347-16D99B7F9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8FB8BD-5772-48A5-9716-BC4419A80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A5D0C-B6FE-4CE9-8705-80088C89DA15}"/>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8" name="Footer Placeholder 7">
            <a:extLst>
              <a:ext uri="{FF2B5EF4-FFF2-40B4-BE49-F238E27FC236}">
                <a16:creationId xmlns:a16="http://schemas.microsoft.com/office/drawing/2014/main" id="{7CD9EDDC-9076-40A3-BDB7-F260299B39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FDF85E-AE5F-464A-88D4-2FE0A5289371}"/>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41243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427D-E8A9-4C54-A0DC-3949B2A2F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93FBB-9557-4F5B-BDCD-83115783F2DC}"/>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4" name="Footer Placeholder 3">
            <a:extLst>
              <a:ext uri="{FF2B5EF4-FFF2-40B4-BE49-F238E27FC236}">
                <a16:creationId xmlns:a16="http://schemas.microsoft.com/office/drawing/2014/main" id="{A6305539-98FA-466B-908E-9A3155AB6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BE989-8290-472E-8AD6-36B5C9796B5E}"/>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47953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4FBC09-B88B-419B-9235-101E5BB2AE54}"/>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3" name="Footer Placeholder 2">
            <a:extLst>
              <a:ext uri="{FF2B5EF4-FFF2-40B4-BE49-F238E27FC236}">
                <a16:creationId xmlns:a16="http://schemas.microsoft.com/office/drawing/2014/main" id="{9D75FE09-A3B8-45E2-BFFA-939A319339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31D0B-AB33-4A67-872C-758B53D986F7}"/>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148370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1B69-695B-4D88-B4EE-D262FCE43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35220-33DE-4F4B-8116-793DA999C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AE2FE-BA52-4804-9EAD-A8EAD209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935B5-F6E3-4DE5-A5E5-FF47D9603179}"/>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6" name="Footer Placeholder 5">
            <a:extLst>
              <a:ext uri="{FF2B5EF4-FFF2-40B4-BE49-F238E27FC236}">
                <a16:creationId xmlns:a16="http://schemas.microsoft.com/office/drawing/2014/main" id="{D6B524DF-B0E3-430F-8F31-D8A958F0F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864A1-9ABE-40D7-8464-C673D7128752}"/>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52756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F420-E86A-4FFF-958F-6B2A09681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02EAD-FC96-44AC-8B0B-96FEC67A4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77B5E-CB8F-42F5-811E-8140E448A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8EB96-8592-401B-9D3A-56509596F345}"/>
              </a:ext>
            </a:extLst>
          </p:cNvPr>
          <p:cNvSpPr>
            <a:spLocks noGrp="1"/>
          </p:cNvSpPr>
          <p:nvPr>
            <p:ph type="dt" sz="half" idx="10"/>
          </p:nvPr>
        </p:nvSpPr>
        <p:spPr/>
        <p:txBody>
          <a:bodyPr/>
          <a:lstStyle/>
          <a:p>
            <a:fld id="{B2BCE342-5BD0-4E1B-9D1C-C5A8C4E6C596}" type="datetimeFigureOut">
              <a:rPr lang="en-US" smtClean="0"/>
              <a:t>10/29/2019</a:t>
            </a:fld>
            <a:endParaRPr lang="en-US"/>
          </a:p>
        </p:txBody>
      </p:sp>
      <p:sp>
        <p:nvSpPr>
          <p:cNvPr id="6" name="Footer Placeholder 5">
            <a:extLst>
              <a:ext uri="{FF2B5EF4-FFF2-40B4-BE49-F238E27FC236}">
                <a16:creationId xmlns:a16="http://schemas.microsoft.com/office/drawing/2014/main" id="{E5AE1CE0-62AE-4846-B426-D39011A63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523FB-6BC4-47D9-8336-176F7F633BAB}"/>
              </a:ext>
            </a:extLst>
          </p:cNvPr>
          <p:cNvSpPr>
            <a:spLocks noGrp="1"/>
          </p:cNvSpPr>
          <p:nvPr>
            <p:ph type="sldNum" sz="quarter" idx="12"/>
          </p:nvPr>
        </p:nvSpPr>
        <p:spPr/>
        <p:txBody>
          <a:bodyPr/>
          <a:lstStyle/>
          <a:p>
            <a:fld id="{317DDD3A-63A0-4B91-BF87-DC501BFB97DC}" type="slidenum">
              <a:rPr lang="en-US" smtClean="0"/>
              <a:t>‹#›</a:t>
            </a:fld>
            <a:endParaRPr lang="en-US"/>
          </a:p>
        </p:txBody>
      </p:sp>
    </p:spTree>
    <p:extLst>
      <p:ext uri="{BB962C8B-B14F-4D97-AF65-F5344CB8AC3E}">
        <p14:creationId xmlns:p14="http://schemas.microsoft.com/office/powerpoint/2010/main" val="276809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D0CFC-ACC8-436D-97A1-A87A38A50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F467-1219-4826-87C1-CD092D398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5038B-77C0-4FA5-82B9-8DF339030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CE342-5BD0-4E1B-9D1C-C5A8C4E6C596}" type="datetimeFigureOut">
              <a:rPr lang="en-US" smtClean="0"/>
              <a:t>10/29/2019</a:t>
            </a:fld>
            <a:endParaRPr lang="en-US"/>
          </a:p>
        </p:txBody>
      </p:sp>
      <p:sp>
        <p:nvSpPr>
          <p:cNvPr id="5" name="Footer Placeholder 4">
            <a:extLst>
              <a:ext uri="{FF2B5EF4-FFF2-40B4-BE49-F238E27FC236}">
                <a16:creationId xmlns:a16="http://schemas.microsoft.com/office/drawing/2014/main" id="{769ABA68-AE40-48B1-BCEB-304C0E1A3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CC5F4-9B01-4918-826D-288A4F707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DD3A-63A0-4B91-BF87-DC501BFB97DC}" type="slidenum">
              <a:rPr lang="en-US" smtClean="0"/>
              <a:t>‹#›</a:t>
            </a:fld>
            <a:endParaRPr lang="en-US"/>
          </a:p>
        </p:txBody>
      </p:sp>
    </p:spTree>
    <p:extLst>
      <p:ext uri="{BB962C8B-B14F-4D97-AF65-F5344CB8AC3E}">
        <p14:creationId xmlns:p14="http://schemas.microsoft.com/office/powerpoint/2010/main" val="299211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www.cis.fordham.edu/wisdm/dataset.php"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hyperlink" Target="http://cs231n.github.io/neural-networks-1/"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74C210-8785-4F6A-8307-0F148A6ED818}"/>
              </a:ext>
            </a:extLst>
          </p:cNvPr>
          <p:cNvSpPr>
            <a:spLocks noGrp="1"/>
          </p:cNvSpPr>
          <p:nvPr>
            <p:ph type="title"/>
          </p:nvPr>
        </p:nvSpPr>
        <p:spPr>
          <a:xfrm>
            <a:off x="-109126" y="5546212"/>
            <a:ext cx="9699693" cy="1264588"/>
          </a:xfrm>
          <a:prstGeom prst="ellipse">
            <a:avLst/>
          </a:prstGeom>
        </p:spPr>
        <p:txBody>
          <a:bodyPr vert="horz" lIns="91440" tIns="45720" rIns="91440" bIns="45720" rtlCol="0" anchor="ctr">
            <a:normAutofit/>
          </a:bodyPr>
          <a:lstStyle/>
          <a:p>
            <a:pPr algn="r"/>
            <a:r>
              <a:rPr lang="en-US" sz="1500" b="1" kern="1200" dirty="0">
                <a:solidFill>
                  <a:schemeClr val="tx1"/>
                </a:solidFill>
                <a:latin typeface="+mj-lt"/>
                <a:ea typeface="+mj-ea"/>
                <a:cs typeface="+mj-cs"/>
              </a:rPr>
              <a:t>“Machine learning techniques in sensor based human activity recognition and understanding human actions using still images”</a:t>
            </a:r>
          </a:p>
        </p:txBody>
      </p:sp>
      <p:pic>
        <p:nvPicPr>
          <p:cNvPr id="5" name="Picture 4">
            <a:extLst>
              <a:ext uri="{FF2B5EF4-FFF2-40B4-BE49-F238E27FC236}">
                <a16:creationId xmlns:a16="http://schemas.microsoft.com/office/drawing/2014/main" id="{90815285-BE0D-4526-8D94-8E9677B2D1A5}"/>
              </a:ext>
            </a:extLst>
          </p:cNvPr>
          <p:cNvPicPr>
            <a:picLocks noChangeAspect="1"/>
          </p:cNvPicPr>
          <p:nvPr/>
        </p:nvPicPr>
        <p:blipFill rotWithShape="1">
          <a:blip r:embed="rId2">
            <a:extLst>
              <a:ext uri="{28A0092B-C50C-407E-A947-70E740481C1C}">
                <a14:useLocalDpi xmlns:a14="http://schemas.microsoft.com/office/drawing/2010/main" val="0"/>
              </a:ext>
            </a:extLst>
          </a:blip>
          <a:srcRect t="14088" b="19246"/>
          <a:stretch/>
        </p:blipFill>
        <p:spPr>
          <a:xfrm>
            <a:off x="0" y="0"/>
            <a:ext cx="12192000" cy="5156781"/>
          </a:xfrm>
          <a:prstGeom prst="rect">
            <a:avLst/>
          </a:prstGeom>
        </p:spPr>
      </p:pic>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E3B2CA-7B02-4C32-B9E4-6225FAF0754D}"/>
              </a:ext>
            </a:extLst>
          </p:cNvPr>
          <p:cNvSpPr txBox="1"/>
          <p:nvPr/>
        </p:nvSpPr>
        <p:spPr>
          <a:xfrm>
            <a:off x="8931348" y="5380672"/>
            <a:ext cx="2775097" cy="1754326"/>
          </a:xfrm>
          <a:prstGeom prst="rect">
            <a:avLst/>
          </a:prstGeom>
          <a:noFill/>
        </p:spPr>
        <p:txBody>
          <a:bodyPr wrap="square" rtlCol="0">
            <a:spAutoFit/>
          </a:bodyPr>
          <a:lstStyle/>
          <a:p>
            <a:r>
              <a:rPr lang="en-US" dirty="0"/>
              <a:t>Saura Elghonimi</a:t>
            </a:r>
          </a:p>
          <a:p>
            <a:r>
              <a:rPr lang="en-US" dirty="0"/>
              <a:t>Eduardo R</a:t>
            </a:r>
          </a:p>
          <a:p>
            <a:r>
              <a:rPr lang="en-US" dirty="0"/>
              <a:t>Khushboo Agarwal</a:t>
            </a:r>
          </a:p>
          <a:p>
            <a:endParaRPr lang="en-US" dirty="0"/>
          </a:p>
          <a:p>
            <a:endParaRPr lang="en-US" dirty="0"/>
          </a:p>
          <a:p>
            <a:endParaRPr lang="en-US" dirty="0"/>
          </a:p>
        </p:txBody>
      </p:sp>
    </p:spTree>
    <p:extLst>
      <p:ext uri="{BB962C8B-B14F-4D97-AF65-F5344CB8AC3E}">
        <p14:creationId xmlns:p14="http://schemas.microsoft.com/office/powerpoint/2010/main" val="18782158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B032-E74D-48EF-B32C-BC1660806E3A}"/>
              </a:ext>
            </a:extLst>
          </p:cNvPr>
          <p:cNvSpPr>
            <a:spLocks noGrp="1"/>
          </p:cNvSpPr>
          <p:nvPr>
            <p:ph type="title"/>
          </p:nvPr>
        </p:nvSpPr>
        <p:spPr/>
        <p:txBody>
          <a:bodyPr>
            <a:normAutofit fontScale="90000"/>
          </a:bodyPr>
          <a:lstStyle/>
          <a:p>
            <a:br>
              <a:rPr lang="en-US" dirty="0"/>
            </a:br>
            <a:r>
              <a:rPr lang="en-US" dirty="0"/>
              <a:t>Data sources </a:t>
            </a:r>
            <a:br>
              <a:rPr lang="en-US" dirty="0"/>
            </a:br>
            <a:br>
              <a:rPr lang="en-US" dirty="0"/>
            </a:br>
            <a:endParaRPr lang="en-US" dirty="0"/>
          </a:p>
        </p:txBody>
      </p:sp>
      <p:sp>
        <p:nvSpPr>
          <p:cNvPr id="3" name="Rectangle 2">
            <a:extLst>
              <a:ext uri="{FF2B5EF4-FFF2-40B4-BE49-F238E27FC236}">
                <a16:creationId xmlns:a16="http://schemas.microsoft.com/office/drawing/2014/main" id="{91DFD9C0-F0C2-499E-B1CB-A8EA83E64702}"/>
              </a:ext>
            </a:extLst>
          </p:cNvPr>
          <p:cNvSpPr/>
          <p:nvPr/>
        </p:nvSpPr>
        <p:spPr>
          <a:xfrm>
            <a:off x="634409" y="1860809"/>
            <a:ext cx="4394791" cy="4247317"/>
          </a:xfrm>
          <a:prstGeom prst="rect">
            <a:avLst/>
          </a:prstGeom>
        </p:spPr>
        <p:txBody>
          <a:bodyPr wrap="square">
            <a:spAutoFit/>
          </a:bodyPr>
          <a:lstStyle/>
          <a:p>
            <a:r>
              <a:rPr lang="en-US" dirty="0">
                <a:hlinkClick r:id="rId2"/>
              </a:rPr>
              <a:t>http://www.cis.fordham.edu/wisdm/dataset.php</a:t>
            </a:r>
            <a:endParaRPr lang="en-US" dirty="0"/>
          </a:p>
          <a:p>
            <a:endParaRPr lang="en-US" dirty="0"/>
          </a:p>
          <a:p>
            <a:r>
              <a:rPr lang="en-US" dirty="0"/>
              <a:t>Raw time series data </a:t>
            </a:r>
          </a:p>
          <a:p>
            <a:r>
              <a:rPr lang="en-US" dirty="0"/>
              <a:t>Number of examples </a:t>
            </a:r>
          </a:p>
          <a:p>
            <a:r>
              <a:rPr lang="en-US" dirty="0"/>
              <a:t>1,098,207</a:t>
            </a:r>
          </a:p>
          <a:p>
            <a:r>
              <a:rPr lang="en-US" dirty="0"/>
              <a:t>Number of attributes – 6</a:t>
            </a:r>
          </a:p>
          <a:p>
            <a:r>
              <a:rPr lang="en-US" dirty="0"/>
              <a:t>Class Distribution</a:t>
            </a:r>
          </a:p>
          <a:p>
            <a:r>
              <a:rPr lang="en-US" dirty="0"/>
              <a:t>Walking: 424,400 (38.6%)</a:t>
            </a:r>
          </a:p>
          <a:p>
            <a:r>
              <a:rPr lang="en-US" dirty="0"/>
              <a:t>Jogging: 342,177 (31.2%)</a:t>
            </a:r>
          </a:p>
          <a:p>
            <a:r>
              <a:rPr lang="en-US" dirty="0"/>
              <a:t>Upstairs: 122,869 (11.2%)</a:t>
            </a:r>
          </a:p>
          <a:p>
            <a:r>
              <a:rPr lang="en-US" dirty="0"/>
              <a:t>Downstairs: 100,427 (9.1%)</a:t>
            </a:r>
          </a:p>
          <a:p>
            <a:r>
              <a:rPr lang="en-US" dirty="0"/>
              <a:t>Sitting: 59,939 (5.5%)</a:t>
            </a:r>
          </a:p>
          <a:p>
            <a:r>
              <a:rPr lang="en-US" dirty="0"/>
              <a:t>Standing: 48,395 (4.4%)</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4FCFB8F-0DD2-4C8E-9761-CBE84D0F1A71}"/>
              </a:ext>
            </a:extLst>
          </p:cNvPr>
          <p:cNvSpPr txBox="1"/>
          <p:nvPr/>
        </p:nvSpPr>
        <p:spPr>
          <a:xfrm>
            <a:off x="6241311" y="2596225"/>
            <a:ext cx="4763385" cy="3416320"/>
          </a:xfrm>
          <a:prstGeom prst="rect">
            <a:avLst/>
          </a:prstGeom>
          <a:noFill/>
        </p:spPr>
        <p:txBody>
          <a:bodyPr wrap="square" rtlCol="0">
            <a:spAutoFit/>
          </a:bodyPr>
          <a:lstStyle/>
          <a:p>
            <a:r>
              <a:rPr lang="en-US" dirty="0"/>
              <a:t>Transformed</a:t>
            </a:r>
          </a:p>
          <a:p>
            <a:r>
              <a:rPr lang="en-US" dirty="0"/>
              <a:t> Number of transformed examples: 5,424</a:t>
            </a:r>
          </a:p>
          <a:p>
            <a:r>
              <a:rPr lang="en-US" dirty="0"/>
              <a:t>Number of transformed attributes: 46</a:t>
            </a:r>
          </a:p>
          <a:p>
            <a:r>
              <a:rPr lang="en-US" dirty="0"/>
              <a:t>Missing attribute values: None</a:t>
            </a:r>
          </a:p>
          <a:p>
            <a:r>
              <a:rPr lang="en-US" dirty="0"/>
              <a:t>Class Distribution</a:t>
            </a:r>
          </a:p>
          <a:p>
            <a:pPr lvl="1"/>
            <a:r>
              <a:rPr lang="en-US" dirty="0"/>
              <a:t>Walking: 2,082 (38.4%)</a:t>
            </a:r>
          </a:p>
          <a:p>
            <a:pPr lvl="1"/>
            <a:r>
              <a:rPr lang="en-US" dirty="0"/>
              <a:t>Jogging: 1,626 (30.0%)</a:t>
            </a:r>
          </a:p>
          <a:p>
            <a:pPr lvl="1"/>
            <a:r>
              <a:rPr lang="en-US" dirty="0"/>
              <a:t>Upstairs: 633 (11.7%)</a:t>
            </a:r>
          </a:p>
          <a:p>
            <a:pPr lvl="1"/>
            <a:r>
              <a:rPr lang="en-US" dirty="0"/>
              <a:t>Downstairs: 529 (9.8%)</a:t>
            </a:r>
          </a:p>
          <a:p>
            <a:pPr lvl="1"/>
            <a:r>
              <a:rPr lang="en-US" dirty="0"/>
              <a:t>Sitting: 307 (5.7%)</a:t>
            </a:r>
          </a:p>
          <a:p>
            <a:pPr lvl="1"/>
            <a:r>
              <a:rPr lang="en-US" dirty="0"/>
              <a:t>Standing: 247 (4.6%)</a:t>
            </a:r>
          </a:p>
          <a:p>
            <a:r>
              <a:rPr lang="en-US" dirty="0"/>
              <a:t>Source – give the information</a:t>
            </a:r>
          </a:p>
        </p:txBody>
      </p:sp>
    </p:spTree>
    <p:extLst>
      <p:ext uri="{BB962C8B-B14F-4D97-AF65-F5344CB8AC3E}">
        <p14:creationId xmlns:p14="http://schemas.microsoft.com/office/powerpoint/2010/main" val="198745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ower, engine&#10;&#10;Description automatically generated">
            <a:extLst>
              <a:ext uri="{FF2B5EF4-FFF2-40B4-BE49-F238E27FC236}">
                <a16:creationId xmlns:a16="http://schemas.microsoft.com/office/drawing/2014/main" id="{EB1CECDD-59D8-4737-89C0-288D2724757E}"/>
              </a:ext>
            </a:extLst>
          </p:cNvPr>
          <p:cNvPicPr>
            <a:picLocks noChangeAspect="1"/>
          </p:cNvPicPr>
          <p:nvPr/>
        </p:nvPicPr>
        <p:blipFill rotWithShape="1">
          <a:blip r:embed="rId2"/>
          <a:srcRect r="-1" b="26"/>
          <a:stretch/>
        </p:blipFill>
        <p:spPr>
          <a:xfrm>
            <a:off x="-4818" y="0"/>
            <a:ext cx="12188932" cy="6854421"/>
          </a:xfrm>
          <a:prstGeom prst="rect">
            <a:avLst/>
          </a:prstGeom>
        </p:spPr>
      </p:pic>
      <p:sp>
        <p:nvSpPr>
          <p:cNvPr id="30" name="Rectangle 23">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5">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9FAD85-FE5D-4DBD-AC9C-A179862D89B8}"/>
              </a:ext>
            </a:extLst>
          </p:cNvPr>
          <p:cNvSpPr>
            <a:spLocks noGrp="1"/>
          </p:cNvSpPr>
          <p:nvPr>
            <p:ph type="title"/>
          </p:nvPr>
        </p:nvSpPr>
        <p:spPr>
          <a:xfrm>
            <a:off x="1282620" y="1748771"/>
            <a:ext cx="3498979" cy="3360458"/>
          </a:xfrm>
        </p:spPr>
        <p:txBody>
          <a:bodyPr vert="horz" lIns="91440" tIns="45720" rIns="91440" bIns="45720" rtlCol="0" anchor="ctr">
            <a:normAutofit/>
          </a:bodyPr>
          <a:lstStyle/>
          <a:p>
            <a:pPr algn="ctr"/>
            <a:br>
              <a:rPr lang="en-US" sz="4400" kern="1200">
                <a:solidFill>
                  <a:schemeClr val="tx1"/>
                </a:solidFill>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pic>
        <p:nvPicPr>
          <p:cNvPr id="13" name="Picture 12" descr="A close up of a logo&#10;&#10;Description automatically generated">
            <a:extLst>
              <a:ext uri="{FF2B5EF4-FFF2-40B4-BE49-F238E27FC236}">
                <a16:creationId xmlns:a16="http://schemas.microsoft.com/office/drawing/2014/main" id="{AA659C61-D4C4-45E4-B5C1-33E6EF1D0D69}"/>
              </a:ext>
            </a:extLst>
          </p:cNvPr>
          <p:cNvPicPr>
            <a:picLocks noChangeAspect="1"/>
          </p:cNvPicPr>
          <p:nvPr/>
        </p:nvPicPr>
        <p:blipFill rotWithShape="1">
          <a:blip r:embed="rId3">
            <a:extLst>
              <a:ext uri="{28A0092B-C50C-407E-A947-70E740481C1C}">
                <a14:useLocalDpi xmlns:a14="http://schemas.microsoft.com/office/drawing/2010/main" val="0"/>
              </a:ext>
            </a:extLst>
          </a:blip>
          <a:srcRect r="-3" b="19965"/>
          <a:stretch/>
        </p:blipFill>
        <p:spPr>
          <a:xfrm>
            <a:off x="7862230" y="3730841"/>
            <a:ext cx="3653176" cy="2357421"/>
          </a:xfrm>
          <a:prstGeom prst="rect">
            <a:avLst/>
          </a:prstGeom>
        </p:spPr>
      </p:pic>
      <p:sp>
        <p:nvSpPr>
          <p:cNvPr id="3" name="Content Placeholder 2">
            <a:extLst>
              <a:ext uri="{FF2B5EF4-FFF2-40B4-BE49-F238E27FC236}">
                <a16:creationId xmlns:a16="http://schemas.microsoft.com/office/drawing/2014/main" id="{55174B93-606E-4008-B574-2737F7D0B878}"/>
              </a:ext>
            </a:extLst>
          </p:cNvPr>
          <p:cNvSpPr>
            <a:spLocks noGrp="1"/>
          </p:cNvSpPr>
          <p:nvPr>
            <p:ph idx="4294967295"/>
          </p:nvPr>
        </p:nvSpPr>
        <p:spPr>
          <a:xfrm>
            <a:off x="6110236" y="139442"/>
            <a:ext cx="4750277" cy="1030139"/>
          </a:xfrm>
        </p:spPr>
        <p:txBody>
          <a:bodyPr vert="horz" lIns="91440" tIns="45720" rIns="91440" bIns="45720" rtlCol="0" anchor="ctr">
            <a:normAutofit fontScale="92500"/>
          </a:bodyPr>
          <a:lstStyle/>
          <a:p>
            <a:pPr marL="0" indent="0">
              <a:buNone/>
            </a:pPr>
            <a:r>
              <a:rPr lang="en-US" sz="1500" kern="1200" dirty="0">
                <a:solidFill>
                  <a:schemeClr val="tx1"/>
                </a:solidFill>
                <a:latin typeface="+mn-lt"/>
                <a:ea typeface="+mn-ea"/>
                <a:cs typeface="+mn-cs"/>
              </a:rPr>
              <a:t>Techniques</a:t>
            </a:r>
          </a:p>
          <a:p>
            <a:r>
              <a:rPr lang="en-US" sz="1500" kern="1200" dirty="0">
                <a:solidFill>
                  <a:schemeClr val="tx1"/>
                </a:solidFill>
                <a:latin typeface="+mn-lt"/>
                <a:ea typeface="+mn-ea"/>
                <a:cs typeface="+mn-cs"/>
              </a:rPr>
              <a:t>Deep Neural Network</a:t>
            </a:r>
          </a:p>
          <a:p>
            <a:r>
              <a:rPr lang="en-US" sz="1500" dirty="0"/>
              <a:t>LSTM- Long short-term memory/Recurrent Neural Network</a:t>
            </a:r>
          </a:p>
          <a:p>
            <a:pPr marL="0" indent="0">
              <a:buNone/>
            </a:pPr>
            <a:endParaRPr lang="en-US" sz="1500" kern="1200" dirty="0">
              <a:solidFill>
                <a:schemeClr val="tx1"/>
              </a:solidFill>
              <a:latin typeface="+mn-lt"/>
              <a:ea typeface="+mn-ea"/>
              <a:cs typeface="+mn-cs"/>
            </a:endParaRPr>
          </a:p>
        </p:txBody>
      </p:sp>
      <p:sp>
        <p:nvSpPr>
          <p:cNvPr id="18" name="TextBox 17">
            <a:extLst>
              <a:ext uri="{FF2B5EF4-FFF2-40B4-BE49-F238E27FC236}">
                <a16:creationId xmlns:a16="http://schemas.microsoft.com/office/drawing/2014/main" id="{2B0515A3-75B8-4D36-89CA-2519D474E69D}"/>
              </a:ext>
            </a:extLst>
          </p:cNvPr>
          <p:cNvSpPr txBox="1"/>
          <p:nvPr/>
        </p:nvSpPr>
        <p:spPr>
          <a:xfrm>
            <a:off x="6575157" y="6124855"/>
            <a:ext cx="4578878" cy="600164"/>
          </a:xfrm>
          <a:prstGeom prst="rect">
            <a:avLst/>
          </a:prstGeom>
          <a:noFill/>
        </p:spPr>
        <p:txBody>
          <a:bodyPr wrap="square" rtlCol="0">
            <a:spAutoFit/>
          </a:bodyPr>
          <a:lstStyle/>
          <a:p>
            <a:r>
              <a:rPr lang="en-US" sz="1100" dirty="0"/>
              <a:t>LSTM </a:t>
            </a:r>
          </a:p>
          <a:p>
            <a:r>
              <a:rPr lang="en-US" sz="1100" dirty="0"/>
              <a:t>Image source- Towards Data Science, Implementation of RNN,LSTM and GRU</a:t>
            </a:r>
            <a:br>
              <a:rPr lang="en-US" sz="1100" dirty="0"/>
            </a:br>
            <a:r>
              <a:rPr lang="en-US" sz="1100" dirty="0"/>
              <a:t>Chandra Churh Chatterjee</a:t>
            </a:r>
          </a:p>
        </p:txBody>
      </p:sp>
      <p:pic>
        <p:nvPicPr>
          <p:cNvPr id="21" name="Picture 20" descr="A picture containing window, drawing&#10;&#10;Description automatically generated">
            <a:extLst>
              <a:ext uri="{FF2B5EF4-FFF2-40B4-BE49-F238E27FC236}">
                <a16:creationId xmlns:a16="http://schemas.microsoft.com/office/drawing/2014/main" id="{1BC2881E-BDB7-4847-B7D3-324FE9052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104" y="1033143"/>
            <a:ext cx="3489277" cy="2202979"/>
          </a:xfrm>
          <a:prstGeom prst="rect">
            <a:avLst/>
          </a:prstGeom>
        </p:spPr>
      </p:pic>
      <p:sp>
        <p:nvSpPr>
          <p:cNvPr id="29" name="TextBox 28">
            <a:extLst>
              <a:ext uri="{FF2B5EF4-FFF2-40B4-BE49-F238E27FC236}">
                <a16:creationId xmlns:a16="http://schemas.microsoft.com/office/drawing/2014/main" id="{C9008B77-965D-431E-BF12-6CF8A1A627C9}"/>
              </a:ext>
            </a:extLst>
          </p:cNvPr>
          <p:cNvSpPr txBox="1"/>
          <p:nvPr/>
        </p:nvSpPr>
        <p:spPr>
          <a:xfrm>
            <a:off x="6458199" y="3279746"/>
            <a:ext cx="4380614" cy="677108"/>
          </a:xfrm>
          <a:prstGeom prst="rect">
            <a:avLst/>
          </a:prstGeom>
          <a:noFill/>
        </p:spPr>
        <p:txBody>
          <a:bodyPr wrap="square" rtlCol="0">
            <a:spAutoFit/>
          </a:bodyPr>
          <a:lstStyle/>
          <a:p>
            <a:r>
              <a:rPr lang="en-US" sz="1000" dirty="0"/>
              <a:t>Deep Neural Network (DNN)</a:t>
            </a:r>
          </a:p>
          <a:p>
            <a:r>
              <a:rPr lang="en-US" sz="1000" dirty="0"/>
              <a:t>Image source-</a:t>
            </a:r>
            <a:r>
              <a:rPr lang="en-US" sz="1000" dirty="0">
                <a:hlinkClick r:id="rId5"/>
              </a:rPr>
              <a:t>http://cs231n.github.io/neural-networks-1/</a:t>
            </a:r>
            <a:endParaRPr lang="en-US" sz="1000" dirty="0"/>
          </a:p>
          <a:p>
            <a:endParaRPr lang="en-US" dirty="0"/>
          </a:p>
        </p:txBody>
      </p:sp>
    </p:spTree>
    <p:extLst>
      <p:ext uri="{BB962C8B-B14F-4D97-AF65-F5344CB8AC3E}">
        <p14:creationId xmlns:p14="http://schemas.microsoft.com/office/powerpoint/2010/main" val="34214984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3A74-1C91-411A-8F7E-9557AA58A4A0}"/>
              </a:ext>
            </a:extLst>
          </p:cNvPr>
          <p:cNvSpPr>
            <a:spLocks noGrp="1"/>
          </p:cNvSpPr>
          <p:nvPr>
            <p:ph type="title"/>
          </p:nvPr>
        </p:nvSpPr>
        <p:spPr/>
        <p:txBody>
          <a:bodyPr/>
          <a:lstStyle/>
          <a:p>
            <a:r>
              <a:rPr lang="en-US" dirty="0"/>
              <a:t>The algorithm –DNN</a:t>
            </a:r>
            <a:br>
              <a:rPr lang="en-US" dirty="0"/>
            </a:br>
            <a:r>
              <a:rPr lang="en-US" dirty="0"/>
              <a:t> </a:t>
            </a:r>
          </a:p>
        </p:txBody>
      </p:sp>
    </p:spTree>
    <p:extLst>
      <p:ext uri="{BB962C8B-B14F-4D97-AF65-F5344CB8AC3E}">
        <p14:creationId xmlns:p14="http://schemas.microsoft.com/office/powerpoint/2010/main" val="182221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0CC2D0B-6298-4F82-ACAA-89770346368C}"/>
              </a:ext>
            </a:extLst>
          </p:cNvPr>
          <p:cNvSpPr>
            <a:spLocks noGrp="1"/>
          </p:cNvSpPr>
          <p:nvPr>
            <p:ph type="title"/>
          </p:nvPr>
        </p:nvSpPr>
        <p:spPr>
          <a:xfrm>
            <a:off x="305091" y="631474"/>
            <a:ext cx="8062731" cy="3993690"/>
          </a:xfrm>
        </p:spPr>
        <p:txBody>
          <a:bodyPr vert="horz" lIns="91440" tIns="45720" rIns="91440" bIns="45720" rtlCol="0" anchor="t">
            <a:normAutofit fontScale="90000"/>
          </a:bodyPr>
          <a:lstStyle/>
          <a:p>
            <a:r>
              <a:rPr lang="en-US" sz="4400" kern="1200" dirty="0">
                <a:solidFill>
                  <a:srgbClr val="000000"/>
                </a:solidFill>
                <a:latin typeface="+mj-lt"/>
                <a:ea typeface="+mj-ea"/>
                <a:cs typeface="+mj-cs"/>
              </a:rPr>
              <a:t>CITATIONS/REFERENCES </a:t>
            </a:r>
            <a:br>
              <a:rPr lang="en-US" sz="4400" kern="1200" dirty="0">
                <a:solidFill>
                  <a:srgbClr val="000000"/>
                </a:solidFill>
                <a:latin typeface="+mj-lt"/>
                <a:ea typeface="+mj-ea"/>
                <a:cs typeface="+mj-cs"/>
              </a:rPr>
            </a:br>
            <a:br>
              <a:rPr lang="en-US" sz="4400" kern="1200" dirty="0">
                <a:solidFill>
                  <a:srgbClr val="000000"/>
                </a:solidFill>
                <a:latin typeface="+mj-lt"/>
                <a:ea typeface="+mj-ea"/>
                <a:cs typeface="+mj-cs"/>
              </a:rPr>
            </a:br>
            <a:r>
              <a:rPr lang="en-US" sz="1800" kern="1200" dirty="0">
                <a:solidFill>
                  <a:srgbClr val="000000"/>
                </a:solidFill>
                <a:latin typeface="+mj-lt"/>
                <a:ea typeface="+mj-ea"/>
                <a:cs typeface="+mj-cs"/>
              </a:rPr>
              <a:t>1.Activity Recognition using cellphone Accelerometers </a:t>
            </a:r>
            <a:br>
              <a:rPr lang="en-US" sz="1800" kern="1200" dirty="0">
                <a:solidFill>
                  <a:srgbClr val="000000"/>
                </a:solidFill>
                <a:latin typeface="+mj-lt"/>
                <a:ea typeface="+mj-ea"/>
                <a:cs typeface="+mj-cs"/>
              </a:rPr>
            </a:br>
            <a:r>
              <a:rPr lang="en-US" sz="1800" kern="1200" dirty="0">
                <a:solidFill>
                  <a:srgbClr val="000000"/>
                </a:solidFill>
                <a:latin typeface="+mj-lt"/>
                <a:ea typeface="+mj-ea"/>
                <a:cs typeface="+mj-cs"/>
              </a:rPr>
              <a:t> </a:t>
            </a:r>
            <a:r>
              <a:rPr lang="en-US" sz="1800" dirty="0"/>
              <a:t>Jennifer R. Kwapisz, Gary M. Weiss, Samuel A. Moore</a:t>
            </a:r>
            <a:br>
              <a:rPr lang="en-US" sz="1800" dirty="0"/>
            </a:br>
            <a:br>
              <a:rPr lang="en-US" sz="1800" dirty="0"/>
            </a:br>
            <a:r>
              <a:rPr lang="en-US" sz="1800" dirty="0"/>
              <a:t>2. Human Activity Recognition(HAR) Tutorial with Keras and Core ML(Part 1)</a:t>
            </a:r>
            <a:br>
              <a:rPr lang="en-US" sz="1800" dirty="0"/>
            </a:br>
            <a:r>
              <a:rPr lang="en-US" sz="1800" dirty="0"/>
              <a:t>Nils Ackermann –Towards Data Science</a:t>
            </a:r>
            <a:br>
              <a:rPr lang="en-US" sz="1800" dirty="0"/>
            </a:br>
            <a:br>
              <a:rPr lang="en-US" sz="1800" dirty="0"/>
            </a:br>
            <a:r>
              <a:rPr lang="en-US" sz="1800" dirty="0"/>
              <a:t>3.The impact of Personalization of smartphone – Based Activity Recognition</a:t>
            </a:r>
            <a:br>
              <a:rPr lang="en-US" sz="1800" dirty="0"/>
            </a:br>
            <a:r>
              <a:rPr lang="en-US" sz="1800" dirty="0"/>
              <a:t>Gary M. Weiss and Jeffrey W. Lockhart</a:t>
            </a:r>
            <a:br>
              <a:rPr lang="en-US" sz="1800" dirty="0"/>
            </a:br>
            <a:br>
              <a:rPr lang="en-US" sz="1800" dirty="0"/>
            </a:br>
            <a:r>
              <a:rPr lang="en-US" sz="1800" dirty="0"/>
              <a:t>4.Human Activity Recognition using LSTMs on Android – TensorFlow for Hackers</a:t>
            </a:r>
            <a:br>
              <a:rPr lang="en-US" sz="1800" dirty="0"/>
            </a:br>
            <a:r>
              <a:rPr lang="en-US" sz="1800" dirty="0"/>
              <a:t>(Part 6)</a:t>
            </a:r>
            <a:br>
              <a:rPr lang="en-US" sz="1800" dirty="0"/>
            </a:br>
            <a:r>
              <a:rPr lang="en-US" sz="1800" dirty="0"/>
              <a:t>Venelin Valkov </a:t>
            </a:r>
            <a:r>
              <a:rPr lang="en-US" sz="1800"/>
              <a:t>–Medium</a:t>
            </a:r>
            <a:br>
              <a:rPr lang="en-US" sz="1800"/>
            </a:br>
            <a:br>
              <a:rPr lang="en-US" sz="1800" dirty="0"/>
            </a:br>
            <a:br>
              <a:rPr lang="en-US" sz="1800" dirty="0"/>
            </a:br>
            <a:br>
              <a:rPr lang="en-US" sz="1800" dirty="0"/>
            </a:br>
            <a:br>
              <a:rPr lang="en-US" sz="1800" dirty="0"/>
            </a:br>
            <a:br>
              <a:rPr lang="en-US" sz="1800" dirty="0"/>
            </a:br>
            <a:endParaRPr lang="en-US" sz="1800" kern="1200" dirty="0">
              <a:solidFill>
                <a:srgbClr val="000000"/>
              </a:solidFill>
              <a:latin typeface="+mj-lt"/>
              <a:ea typeface="+mj-ea"/>
              <a:cs typeface="+mj-cs"/>
            </a:endParaRPr>
          </a:p>
        </p:txBody>
      </p:sp>
      <p:sp>
        <p:nvSpPr>
          <p:cNvPr id="1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ooks">
            <a:extLst>
              <a:ext uri="{FF2B5EF4-FFF2-40B4-BE49-F238E27FC236}">
                <a16:creationId xmlns:a16="http://schemas.microsoft.com/office/drawing/2014/main" id="{660A6E4A-DF95-4FA8-A7A7-1CCE71BB48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4107713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202</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“Machine learning techniques in sensor based human activity recognition and understanding human actions using still images”</vt:lpstr>
      <vt:lpstr> Data sources   </vt:lpstr>
      <vt:lpstr>  </vt:lpstr>
      <vt:lpstr>The algorithm –DNN  </vt:lpstr>
      <vt:lpstr>CITATIONS/REFERENCES   1.Activity Recognition using cellphone Accelerometers   Jennifer R. Kwapisz, Gary M. Weiss, Samuel A. Moore  2. Human Activity Recognition(HAR) Tutorial with Keras and Core ML(Part 1) Nils Ackermann –Towards Data Science  3.The impact of Personalization of smartphone – Based Activity Recognition Gary M. Weiss and Jeffrey W. Lockhart  4.Human Activity Recognition using LSTMs on Android – TensorFlow for Hackers (Part 6) Venelin Valkov –Medium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in sensor based human activity recognition and understanding human actions using still images”</dc:title>
  <dc:creator>Khushboo Agarwal</dc:creator>
  <cp:lastModifiedBy>Khushboo Agarwal</cp:lastModifiedBy>
  <cp:revision>6</cp:revision>
  <dcterms:created xsi:type="dcterms:W3CDTF">2019-10-30T22:41:13Z</dcterms:created>
  <dcterms:modified xsi:type="dcterms:W3CDTF">2019-10-30T23:07:46Z</dcterms:modified>
</cp:coreProperties>
</file>