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415539" y="1982851"/>
            <a:ext cx="4465320" cy="480059"/>
          </a:xfrm>
          <a:custGeom>
            <a:avLst/>
            <a:gdLst/>
            <a:ahLst/>
            <a:cxnLst/>
            <a:rect l="l" t="t" r="r" b="b"/>
            <a:pathLst>
              <a:path w="4465320" h="480060">
                <a:moveTo>
                  <a:pt x="1367663" y="6096"/>
                </a:moveTo>
                <a:lnTo>
                  <a:pt x="1232535" y="6096"/>
                </a:lnTo>
                <a:lnTo>
                  <a:pt x="1043686" y="473837"/>
                </a:lnTo>
                <a:lnTo>
                  <a:pt x="1167130" y="473837"/>
                </a:lnTo>
                <a:lnTo>
                  <a:pt x="1202055" y="381381"/>
                </a:lnTo>
                <a:lnTo>
                  <a:pt x="1534365" y="381381"/>
                </a:lnTo>
                <a:lnTo>
                  <a:pt x="1498091" y="299720"/>
                </a:lnTo>
                <a:lnTo>
                  <a:pt x="1232915" y="299720"/>
                </a:lnTo>
                <a:lnTo>
                  <a:pt x="1301623" y="117856"/>
                </a:lnTo>
                <a:lnTo>
                  <a:pt x="1417307" y="117856"/>
                </a:lnTo>
                <a:lnTo>
                  <a:pt x="1367663" y="6096"/>
                </a:lnTo>
                <a:close/>
              </a:path>
              <a:path w="4465320" h="480060">
                <a:moveTo>
                  <a:pt x="1534365" y="381381"/>
                </a:moveTo>
                <a:lnTo>
                  <a:pt x="1411477" y="381381"/>
                </a:lnTo>
                <a:lnTo>
                  <a:pt x="1450086" y="473837"/>
                </a:lnTo>
                <a:lnTo>
                  <a:pt x="1575435" y="473837"/>
                </a:lnTo>
                <a:lnTo>
                  <a:pt x="1534365" y="381381"/>
                </a:lnTo>
                <a:close/>
              </a:path>
              <a:path w="4465320" h="480060">
                <a:moveTo>
                  <a:pt x="1417307" y="117856"/>
                </a:moveTo>
                <a:lnTo>
                  <a:pt x="1301623" y="117856"/>
                </a:lnTo>
                <a:lnTo>
                  <a:pt x="1377442" y="299720"/>
                </a:lnTo>
                <a:lnTo>
                  <a:pt x="1498091" y="299720"/>
                </a:lnTo>
                <a:lnTo>
                  <a:pt x="1417307" y="117856"/>
                </a:lnTo>
                <a:close/>
              </a:path>
              <a:path w="4465320" h="480060">
                <a:moveTo>
                  <a:pt x="3646297" y="0"/>
                </a:moveTo>
                <a:lnTo>
                  <a:pt x="3589214" y="4502"/>
                </a:lnTo>
                <a:lnTo>
                  <a:pt x="3537806" y="18018"/>
                </a:lnTo>
                <a:lnTo>
                  <a:pt x="3492170" y="40505"/>
                </a:lnTo>
                <a:lnTo>
                  <a:pt x="3452241" y="72009"/>
                </a:lnTo>
                <a:lnTo>
                  <a:pt x="3419810" y="109515"/>
                </a:lnTo>
                <a:lnTo>
                  <a:pt x="3396630" y="150034"/>
                </a:lnTo>
                <a:lnTo>
                  <a:pt x="3382714" y="193577"/>
                </a:lnTo>
                <a:lnTo>
                  <a:pt x="3378073" y="240157"/>
                </a:lnTo>
                <a:lnTo>
                  <a:pt x="3382740" y="287351"/>
                </a:lnTo>
                <a:lnTo>
                  <a:pt x="3396742" y="331200"/>
                </a:lnTo>
                <a:lnTo>
                  <a:pt x="3420078" y="371691"/>
                </a:lnTo>
                <a:lnTo>
                  <a:pt x="3452749" y="408813"/>
                </a:lnTo>
                <a:lnTo>
                  <a:pt x="3492849" y="439890"/>
                </a:lnTo>
                <a:lnTo>
                  <a:pt x="3538474" y="462073"/>
                </a:lnTo>
                <a:lnTo>
                  <a:pt x="3589623" y="475374"/>
                </a:lnTo>
                <a:lnTo>
                  <a:pt x="3646297" y="479806"/>
                </a:lnTo>
                <a:lnTo>
                  <a:pt x="3702401" y="475353"/>
                </a:lnTo>
                <a:lnTo>
                  <a:pt x="3753183" y="461994"/>
                </a:lnTo>
                <a:lnTo>
                  <a:pt x="3798655" y="439729"/>
                </a:lnTo>
                <a:lnTo>
                  <a:pt x="3838829" y="408559"/>
                </a:lnTo>
                <a:lnTo>
                  <a:pt x="3861516" y="382777"/>
                </a:lnTo>
                <a:lnTo>
                  <a:pt x="3646297" y="382777"/>
                </a:lnTo>
                <a:lnTo>
                  <a:pt x="3614580" y="380323"/>
                </a:lnTo>
                <a:lnTo>
                  <a:pt x="3560911" y="360650"/>
                </a:lnTo>
                <a:lnTo>
                  <a:pt x="3521146" y="322167"/>
                </a:lnTo>
                <a:lnTo>
                  <a:pt x="3500762" y="270541"/>
                </a:lnTo>
                <a:lnTo>
                  <a:pt x="3498215" y="240157"/>
                </a:lnTo>
                <a:lnTo>
                  <a:pt x="3500762" y="209536"/>
                </a:lnTo>
                <a:lnTo>
                  <a:pt x="3521146" y="157771"/>
                </a:lnTo>
                <a:lnTo>
                  <a:pt x="3560911" y="119483"/>
                </a:lnTo>
                <a:lnTo>
                  <a:pt x="3614580" y="99861"/>
                </a:lnTo>
                <a:lnTo>
                  <a:pt x="3646297" y="97409"/>
                </a:lnTo>
                <a:lnTo>
                  <a:pt x="3861607" y="97409"/>
                </a:lnTo>
                <a:lnTo>
                  <a:pt x="3839845" y="72136"/>
                </a:lnTo>
                <a:lnTo>
                  <a:pt x="3799959" y="40558"/>
                </a:lnTo>
                <a:lnTo>
                  <a:pt x="3754345" y="18002"/>
                </a:lnTo>
                <a:lnTo>
                  <a:pt x="3703159" y="4500"/>
                </a:lnTo>
                <a:lnTo>
                  <a:pt x="3646297" y="0"/>
                </a:lnTo>
                <a:close/>
              </a:path>
              <a:path w="4465320" h="480060">
                <a:moveTo>
                  <a:pt x="3057398" y="6096"/>
                </a:moveTo>
                <a:lnTo>
                  <a:pt x="2916174" y="6096"/>
                </a:lnTo>
                <a:lnTo>
                  <a:pt x="3100705" y="255524"/>
                </a:lnTo>
                <a:lnTo>
                  <a:pt x="3100705" y="473837"/>
                </a:lnTo>
                <a:lnTo>
                  <a:pt x="3217164" y="473837"/>
                </a:lnTo>
                <a:lnTo>
                  <a:pt x="3217257" y="255524"/>
                </a:lnTo>
                <a:lnTo>
                  <a:pt x="3293042" y="153035"/>
                </a:lnTo>
                <a:lnTo>
                  <a:pt x="3158871" y="153035"/>
                </a:lnTo>
                <a:lnTo>
                  <a:pt x="3057398" y="6096"/>
                </a:lnTo>
                <a:close/>
              </a:path>
              <a:path w="4465320" h="480060">
                <a:moveTo>
                  <a:pt x="3861607" y="97409"/>
                </a:moveTo>
                <a:lnTo>
                  <a:pt x="3646297" y="97409"/>
                </a:lnTo>
                <a:lnTo>
                  <a:pt x="3677826" y="99861"/>
                </a:lnTo>
                <a:lnTo>
                  <a:pt x="3706129" y="107219"/>
                </a:lnTo>
                <a:lnTo>
                  <a:pt x="3753104" y="136651"/>
                </a:lnTo>
                <a:lnTo>
                  <a:pt x="3783504" y="182070"/>
                </a:lnTo>
                <a:lnTo>
                  <a:pt x="3793617" y="240157"/>
                </a:lnTo>
                <a:lnTo>
                  <a:pt x="3791090" y="270541"/>
                </a:lnTo>
                <a:lnTo>
                  <a:pt x="3770846" y="322167"/>
                </a:lnTo>
                <a:lnTo>
                  <a:pt x="3731218" y="360650"/>
                </a:lnTo>
                <a:lnTo>
                  <a:pt x="3677826" y="380323"/>
                </a:lnTo>
                <a:lnTo>
                  <a:pt x="3646297" y="382777"/>
                </a:lnTo>
                <a:lnTo>
                  <a:pt x="3861516" y="382777"/>
                </a:lnTo>
                <a:lnTo>
                  <a:pt x="3871666" y="371244"/>
                </a:lnTo>
                <a:lnTo>
                  <a:pt x="3895121" y="330739"/>
                </a:lnTo>
                <a:lnTo>
                  <a:pt x="3909194" y="287043"/>
                </a:lnTo>
                <a:lnTo>
                  <a:pt x="3913886" y="240157"/>
                </a:lnTo>
                <a:lnTo>
                  <a:pt x="3909246" y="193722"/>
                </a:lnTo>
                <a:lnTo>
                  <a:pt x="3895344" y="150241"/>
                </a:lnTo>
                <a:lnTo>
                  <a:pt x="3872202" y="109712"/>
                </a:lnTo>
                <a:lnTo>
                  <a:pt x="3861607" y="97409"/>
                </a:lnTo>
                <a:close/>
              </a:path>
              <a:path w="4465320" h="480060">
                <a:moveTo>
                  <a:pt x="3401695" y="6096"/>
                </a:moveTo>
                <a:lnTo>
                  <a:pt x="3260852" y="6096"/>
                </a:lnTo>
                <a:lnTo>
                  <a:pt x="3158871" y="153035"/>
                </a:lnTo>
                <a:lnTo>
                  <a:pt x="3293042" y="153035"/>
                </a:lnTo>
                <a:lnTo>
                  <a:pt x="3401695" y="6096"/>
                </a:lnTo>
                <a:close/>
              </a:path>
              <a:path w="4465320" h="480060">
                <a:moveTo>
                  <a:pt x="4114165" y="6096"/>
                </a:moveTo>
                <a:lnTo>
                  <a:pt x="3997325" y="6096"/>
                </a:lnTo>
                <a:lnTo>
                  <a:pt x="3997325" y="272288"/>
                </a:lnTo>
                <a:lnTo>
                  <a:pt x="4001111" y="318944"/>
                </a:lnTo>
                <a:lnTo>
                  <a:pt x="4012676" y="360981"/>
                </a:lnTo>
                <a:lnTo>
                  <a:pt x="4031882" y="396571"/>
                </a:lnTo>
                <a:lnTo>
                  <a:pt x="4058793" y="426338"/>
                </a:lnTo>
                <a:lnTo>
                  <a:pt x="4092582" y="449748"/>
                </a:lnTo>
                <a:lnTo>
                  <a:pt x="4132611" y="466455"/>
                </a:lnTo>
                <a:lnTo>
                  <a:pt x="4178879" y="476470"/>
                </a:lnTo>
                <a:lnTo>
                  <a:pt x="4231386" y="479806"/>
                </a:lnTo>
                <a:lnTo>
                  <a:pt x="4284364" y="476515"/>
                </a:lnTo>
                <a:lnTo>
                  <a:pt x="4330890" y="466629"/>
                </a:lnTo>
                <a:lnTo>
                  <a:pt x="4370939" y="450123"/>
                </a:lnTo>
                <a:lnTo>
                  <a:pt x="4404487" y="426974"/>
                </a:lnTo>
                <a:lnTo>
                  <a:pt x="4430990" y="397398"/>
                </a:lnTo>
                <a:lnTo>
                  <a:pt x="4438729" y="382777"/>
                </a:lnTo>
                <a:lnTo>
                  <a:pt x="4229989" y="382777"/>
                </a:lnTo>
                <a:lnTo>
                  <a:pt x="4205319" y="380924"/>
                </a:lnTo>
                <a:lnTo>
                  <a:pt x="4163409" y="366168"/>
                </a:lnTo>
                <a:lnTo>
                  <a:pt x="4132167" y="337337"/>
                </a:lnTo>
                <a:lnTo>
                  <a:pt x="4116165" y="298146"/>
                </a:lnTo>
                <a:lnTo>
                  <a:pt x="4114165" y="274954"/>
                </a:lnTo>
                <a:lnTo>
                  <a:pt x="4114165" y="6096"/>
                </a:lnTo>
                <a:close/>
              </a:path>
              <a:path w="4465320" h="480060">
                <a:moveTo>
                  <a:pt x="4465066" y="6096"/>
                </a:moveTo>
                <a:lnTo>
                  <a:pt x="4348607" y="6096"/>
                </a:lnTo>
                <a:lnTo>
                  <a:pt x="4348607" y="266953"/>
                </a:lnTo>
                <a:lnTo>
                  <a:pt x="4346582" y="293100"/>
                </a:lnTo>
                <a:lnTo>
                  <a:pt x="4330390" y="335962"/>
                </a:lnTo>
                <a:lnTo>
                  <a:pt x="4298747" y="365847"/>
                </a:lnTo>
                <a:lnTo>
                  <a:pt x="4255607" y="380896"/>
                </a:lnTo>
                <a:lnTo>
                  <a:pt x="4229989" y="382777"/>
                </a:lnTo>
                <a:lnTo>
                  <a:pt x="4438729" y="382777"/>
                </a:lnTo>
                <a:lnTo>
                  <a:pt x="4449921" y="361632"/>
                </a:lnTo>
                <a:lnTo>
                  <a:pt x="4461279" y="319674"/>
                </a:lnTo>
                <a:lnTo>
                  <a:pt x="4465006" y="272288"/>
                </a:lnTo>
                <a:lnTo>
                  <a:pt x="4465066" y="6096"/>
                </a:lnTo>
                <a:close/>
              </a:path>
              <a:path w="4465320" h="480060">
                <a:moveTo>
                  <a:pt x="2325243" y="6096"/>
                </a:moveTo>
                <a:lnTo>
                  <a:pt x="2208784" y="6096"/>
                </a:lnTo>
                <a:lnTo>
                  <a:pt x="2208784" y="473837"/>
                </a:lnTo>
                <a:lnTo>
                  <a:pt x="2325243" y="473837"/>
                </a:lnTo>
                <a:lnTo>
                  <a:pt x="2325243" y="254508"/>
                </a:lnTo>
                <a:lnTo>
                  <a:pt x="2473553" y="254508"/>
                </a:lnTo>
                <a:lnTo>
                  <a:pt x="2449830" y="226060"/>
                </a:lnTo>
                <a:lnTo>
                  <a:pt x="2456341" y="216662"/>
                </a:lnTo>
                <a:lnTo>
                  <a:pt x="2325243" y="216662"/>
                </a:lnTo>
                <a:lnTo>
                  <a:pt x="2325243" y="6096"/>
                </a:lnTo>
                <a:close/>
              </a:path>
              <a:path w="4465320" h="480060">
                <a:moveTo>
                  <a:pt x="2473553" y="254508"/>
                </a:moveTo>
                <a:lnTo>
                  <a:pt x="2325243" y="254508"/>
                </a:lnTo>
                <a:lnTo>
                  <a:pt x="2510790" y="473837"/>
                </a:lnTo>
                <a:lnTo>
                  <a:pt x="2656459" y="473837"/>
                </a:lnTo>
                <a:lnTo>
                  <a:pt x="2473553" y="254508"/>
                </a:lnTo>
                <a:close/>
              </a:path>
              <a:path w="4465320" h="480060">
                <a:moveTo>
                  <a:pt x="2602230" y="6096"/>
                </a:moveTo>
                <a:lnTo>
                  <a:pt x="2474087" y="6096"/>
                </a:lnTo>
                <a:lnTo>
                  <a:pt x="2325243" y="216662"/>
                </a:lnTo>
                <a:lnTo>
                  <a:pt x="2456341" y="216662"/>
                </a:lnTo>
                <a:lnTo>
                  <a:pt x="2602230" y="6096"/>
                </a:lnTo>
                <a:close/>
              </a:path>
              <a:path w="4465320" h="480060">
                <a:moveTo>
                  <a:pt x="1740915" y="6096"/>
                </a:moveTo>
                <a:lnTo>
                  <a:pt x="1633982" y="6096"/>
                </a:lnTo>
                <a:lnTo>
                  <a:pt x="1633982" y="473837"/>
                </a:lnTo>
                <a:lnTo>
                  <a:pt x="1750568" y="473837"/>
                </a:lnTo>
                <a:lnTo>
                  <a:pt x="1750568" y="174116"/>
                </a:lnTo>
                <a:lnTo>
                  <a:pt x="1887663" y="174116"/>
                </a:lnTo>
                <a:lnTo>
                  <a:pt x="1740915" y="6096"/>
                </a:lnTo>
                <a:close/>
              </a:path>
              <a:path w="4465320" h="480060">
                <a:moveTo>
                  <a:pt x="1887663" y="174116"/>
                </a:moveTo>
                <a:lnTo>
                  <a:pt x="1750568" y="174116"/>
                </a:lnTo>
                <a:lnTo>
                  <a:pt x="2008759" y="473837"/>
                </a:lnTo>
                <a:lnTo>
                  <a:pt x="2107184" y="473837"/>
                </a:lnTo>
                <a:lnTo>
                  <a:pt x="2107184" y="291973"/>
                </a:lnTo>
                <a:lnTo>
                  <a:pt x="1990598" y="291973"/>
                </a:lnTo>
                <a:lnTo>
                  <a:pt x="1887663" y="174116"/>
                </a:lnTo>
                <a:close/>
              </a:path>
              <a:path w="4465320" h="480060">
                <a:moveTo>
                  <a:pt x="2107184" y="6096"/>
                </a:moveTo>
                <a:lnTo>
                  <a:pt x="1990598" y="6096"/>
                </a:lnTo>
                <a:lnTo>
                  <a:pt x="1990598" y="291973"/>
                </a:lnTo>
                <a:lnTo>
                  <a:pt x="2107184" y="291973"/>
                </a:lnTo>
                <a:lnTo>
                  <a:pt x="2107184" y="6096"/>
                </a:lnTo>
                <a:close/>
              </a:path>
              <a:path w="4465320" h="480060">
                <a:moveTo>
                  <a:pt x="644144" y="6096"/>
                </a:moveTo>
                <a:lnTo>
                  <a:pt x="527558" y="6096"/>
                </a:lnTo>
                <a:lnTo>
                  <a:pt x="527558" y="473837"/>
                </a:lnTo>
                <a:lnTo>
                  <a:pt x="644144" y="473837"/>
                </a:lnTo>
                <a:lnTo>
                  <a:pt x="644144" y="284607"/>
                </a:lnTo>
                <a:lnTo>
                  <a:pt x="993775" y="284607"/>
                </a:lnTo>
                <a:lnTo>
                  <a:pt x="993775" y="193928"/>
                </a:lnTo>
                <a:lnTo>
                  <a:pt x="644144" y="193928"/>
                </a:lnTo>
                <a:lnTo>
                  <a:pt x="644144" y="6096"/>
                </a:lnTo>
                <a:close/>
              </a:path>
              <a:path w="4465320" h="480060">
                <a:moveTo>
                  <a:pt x="993775" y="284607"/>
                </a:moveTo>
                <a:lnTo>
                  <a:pt x="877188" y="284607"/>
                </a:lnTo>
                <a:lnTo>
                  <a:pt x="877188" y="473837"/>
                </a:lnTo>
                <a:lnTo>
                  <a:pt x="993775" y="473837"/>
                </a:lnTo>
                <a:lnTo>
                  <a:pt x="993775" y="284607"/>
                </a:lnTo>
                <a:close/>
              </a:path>
              <a:path w="4465320" h="480060">
                <a:moveTo>
                  <a:pt x="993775" y="6096"/>
                </a:moveTo>
                <a:lnTo>
                  <a:pt x="877188" y="6096"/>
                </a:lnTo>
                <a:lnTo>
                  <a:pt x="877188" y="193928"/>
                </a:lnTo>
                <a:lnTo>
                  <a:pt x="993775" y="193928"/>
                </a:lnTo>
                <a:lnTo>
                  <a:pt x="993775" y="6096"/>
                </a:lnTo>
                <a:close/>
              </a:path>
              <a:path w="4465320" h="480060">
                <a:moveTo>
                  <a:pt x="286004" y="91821"/>
                </a:moveTo>
                <a:lnTo>
                  <a:pt x="169418" y="91821"/>
                </a:lnTo>
                <a:lnTo>
                  <a:pt x="169418" y="473837"/>
                </a:lnTo>
                <a:lnTo>
                  <a:pt x="286004" y="473837"/>
                </a:lnTo>
                <a:lnTo>
                  <a:pt x="286004" y="91821"/>
                </a:lnTo>
                <a:close/>
              </a:path>
              <a:path w="4465320" h="480060">
                <a:moveTo>
                  <a:pt x="455422" y="6096"/>
                </a:moveTo>
                <a:lnTo>
                  <a:pt x="0" y="6096"/>
                </a:lnTo>
                <a:lnTo>
                  <a:pt x="0" y="91821"/>
                </a:lnTo>
                <a:lnTo>
                  <a:pt x="455422" y="91821"/>
                </a:lnTo>
                <a:lnTo>
                  <a:pt x="455422" y="6096"/>
                </a:lnTo>
                <a:close/>
              </a:path>
            </a:pathLst>
          </a:custGeom>
          <a:solidFill>
            <a:srgbClr val="D6DF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415539" y="1982851"/>
            <a:ext cx="4465320" cy="480059"/>
          </a:xfrm>
          <a:custGeom>
            <a:avLst/>
            <a:gdLst/>
            <a:ahLst/>
            <a:cxnLst/>
            <a:rect l="l" t="t" r="r" b="b"/>
            <a:pathLst>
              <a:path w="4465320" h="480060">
                <a:moveTo>
                  <a:pt x="1301623" y="117856"/>
                </a:moveTo>
                <a:lnTo>
                  <a:pt x="1232915" y="299720"/>
                </a:lnTo>
                <a:lnTo>
                  <a:pt x="1377442" y="299720"/>
                </a:lnTo>
                <a:lnTo>
                  <a:pt x="1301623" y="117856"/>
                </a:lnTo>
                <a:close/>
              </a:path>
              <a:path w="4465320" h="480060">
                <a:moveTo>
                  <a:pt x="3646297" y="97409"/>
                </a:moveTo>
                <a:lnTo>
                  <a:pt x="3586114" y="107219"/>
                </a:lnTo>
                <a:lnTo>
                  <a:pt x="3538982" y="136651"/>
                </a:lnTo>
                <a:lnTo>
                  <a:pt x="3508406" y="182070"/>
                </a:lnTo>
                <a:lnTo>
                  <a:pt x="3498215" y="240157"/>
                </a:lnTo>
                <a:lnTo>
                  <a:pt x="3500762" y="270541"/>
                </a:lnTo>
                <a:lnTo>
                  <a:pt x="3521146" y="322167"/>
                </a:lnTo>
                <a:lnTo>
                  <a:pt x="3560911" y="360650"/>
                </a:lnTo>
                <a:lnTo>
                  <a:pt x="3614580" y="380323"/>
                </a:lnTo>
                <a:lnTo>
                  <a:pt x="3646297" y="382777"/>
                </a:lnTo>
                <a:lnTo>
                  <a:pt x="3677826" y="380323"/>
                </a:lnTo>
                <a:lnTo>
                  <a:pt x="3731218" y="360650"/>
                </a:lnTo>
                <a:lnTo>
                  <a:pt x="3770846" y="322167"/>
                </a:lnTo>
                <a:lnTo>
                  <a:pt x="3791090" y="270541"/>
                </a:lnTo>
                <a:lnTo>
                  <a:pt x="3793617" y="240157"/>
                </a:lnTo>
                <a:lnTo>
                  <a:pt x="3791090" y="209536"/>
                </a:lnTo>
                <a:lnTo>
                  <a:pt x="3770846" y="157771"/>
                </a:lnTo>
                <a:lnTo>
                  <a:pt x="3731218" y="119483"/>
                </a:lnTo>
                <a:lnTo>
                  <a:pt x="3677826" y="99861"/>
                </a:lnTo>
                <a:lnTo>
                  <a:pt x="3646297" y="97409"/>
                </a:lnTo>
                <a:close/>
              </a:path>
              <a:path w="4465320" h="480060">
                <a:moveTo>
                  <a:pt x="3997325" y="6096"/>
                </a:moveTo>
                <a:lnTo>
                  <a:pt x="4114165" y="6096"/>
                </a:lnTo>
                <a:lnTo>
                  <a:pt x="4114165" y="274954"/>
                </a:lnTo>
                <a:lnTo>
                  <a:pt x="4116165" y="298146"/>
                </a:lnTo>
                <a:lnTo>
                  <a:pt x="4132167" y="337337"/>
                </a:lnTo>
                <a:lnTo>
                  <a:pt x="4163409" y="366168"/>
                </a:lnTo>
                <a:lnTo>
                  <a:pt x="4205319" y="380924"/>
                </a:lnTo>
                <a:lnTo>
                  <a:pt x="4229989" y="382777"/>
                </a:lnTo>
                <a:lnTo>
                  <a:pt x="4255607" y="380896"/>
                </a:lnTo>
                <a:lnTo>
                  <a:pt x="4298747" y="365847"/>
                </a:lnTo>
                <a:lnTo>
                  <a:pt x="4330390" y="335962"/>
                </a:lnTo>
                <a:lnTo>
                  <a:pt x="4346582" y="293100"/>
                </a:lnTo>
                <a:lnTo>
                  <a:pt x="4348607" y="266953"/>
                </a:lnTo>
                <a:lnTo>
                  <a:pt x="4348607" y="6096"/>
                </a:lnTo>
                <a:lnTo>
                  <a:pt x="4465066" y="6096"/>
                </a:lnTo>
                <a:lnTo>
                  <a:pt x="4465066" y="271525"/>
                </a:lnTo>
                <a:lnTo>
                  <a:pt x="4461279" y="319674"/>
                </a:lnTo>
                <a:lnTo>
                  <a:pt x="4449921" y="361632"/>
                </a:lnTo>
                <a:lnTo>
                  <a:pt x="4430990" y="397398"/>
                </a:lnTo>
                <a:lnTo>
                  <a:pt x="4404487" y="426974"/>
                </a:lnTo>
                <a:lnTo>
                  <a:pt x="4370939" y="450123"/>
                </a:lnTo>
                <a:lnTo>
                  <a:pt x="4330890" y="466629"/>
                </a:lnTo>
                <a:lnTo>
                  <a:pt x="4284364" y="476515"/>
                </a:lnTo>
                <a:lnTo>
                  <a:pt x="4231386" y="479806"/>
                </a:lnTo>
                <a:lnTo>
                  <a:pt x="4178879" y="476470"/>
                </a:lnTo>
                <a:lnTo>
                  <a:pt x="4132611" y="466455"/>
                </a:lnTo>
                <a:lnTo>
                  <a:pt x="4092582" y="449748"/>
                </a:lnTo>
                <a:lnTo>
                  <a:pt x="4058793" y="426338"/>
                </a:lnTo>
                <a:lnTo>
                  <a:pt x="4031882" y="396571"/>
                </a:lnTo>
                <a:lnTo>
                  <a:pt x="4012676" y="360981"/>
                </a:lnTo>
                <a:lnTo>
                  <a:pt x="4001160" y="319557"/>
                </a:lnTo>
                <a:lnTo>
                  <a:pt x="3997325" y="272288"/>
                </a:lnTo>
                <a:lnTo>
                  <a:pt x="3997325" y="6096"/>
                </a:lnTo>
                <a:close/>
              </a:path>
              <a:path w="4465320" h="480060">
                <a:moveTo>
                  <a:pt x="2916174" y="6096"/>
                </a:moveTo>
                <a:lnTo>
                  <a:pt x="3057398" y="6096"/>
                </a:lnTo>
                <a:lnTo>
                  <a:pt x="3158871" y="153035"/>
                </a:lnTo>
                <a:lnTo>
                  <a:pt x="3260852" y="6096"/>
                </a:lnTo>
                <a:lnTo>
                  <a:pt x="3401695" y="6096"/>
                </a:lnTo>
                <a:lnTo>
                  <a:pt x="3217164" y="255650"/>
                </a:lnTo>
                <a:lnTo>
                  <a:pt x="3217164" y="473837"/>
                </a:lnTo>
                <a:lnTo>
                  <a:pt x="3100705" y="473837"/>
                </a:lnTo>
                <a:lnTo>
                  <a:pt x="3100705" y="255524"/>
                </a:lnTo>
                <a:lnTo>
                  <a:pt x="2916174" y="6096"/>
                </a:lnTo>
                <a:close/>
              </a:path>
              <a:path w="4465320" h="480060">
                <a:moveTo>
                  <a:pt x="2208784" y="6096"/>
                </a:moveTo>
                <a:lnTo>
                  <a:pt x="2325243" y="6096"/>
                </a:lnTo>
                <a:lnTo>
                  <a:pt x="2325243" y="216662"/>
                </a:lnTo>
                <a:lnTo>
                  <a:pt x="2474087" y="6096"/>
                </a:lnTo>
                <a:lnTo>
                  <a:pt x="2602230" y="6096"/>
                </a:lnTo>
                <a:lnTo>
                  <a:pt x="2449830" y="226060"/>
                </a:lnTo>
                <a:lnTo>
                  <a:pt x="2656459" y="473837"/>
                </a:lnTo>
                <a:lnTo>
                  <a:pt x="2510790" y="473837"/>
                </a:lnTo>
                <a:lnTo>
                  <a:pt x="2325243" y="254508"/>
                </a:lnTo>
                <a:lnTo>
                  <a:pt x="2325243" y="473837"/>
                </a:lnTo>
                <a:lnTo>
                  <a:pt x="2208784" y="473837"/>
                </a:lnTo>
                <a:lnTo>
                  <a:pt x="2208784" y="6096"/>
                </a:lnTo>
                <a:close/>
              </a:path>
              <a:path w="4465320" h="480060">
                <a:moveTo>
                  <a:pt x="1633982" y="6096"/>
                </a:moveTo>
                <a:lnTo>
                  <a:pt x="1740915" y="6096"/>
                </a:lnTo>
                <a:lnTo>
                  <a:pt x="1990598" y="291973"/>
                </a:lnTo>
                <a:lnTo>
                  <a:pt x="1990598" y="6096"/>
                </a:lnTo>
                <a:lnTo>
                  <a:pt x="2107184" y="6096"/>
                </a:lnTo>
                <a:lnTo>
                  <a:pt x="2107184" y="473837"/>
                </a:lnTo>
                <a:lnTo>
                  <a:pt x="2008759" y="473837"/>
                </a:lnTo>
                <a:lnTo>
                  <a:pt x="1750568" y="174116"/>
                </a:lnTo>
                <a:lnTo>
                  <a:pt x="1750568" y="473837"/>
                </a:lnTo>
                <a:lnTo>
                  <a:pt x="1633982" y="473837"/>
                </a:lnTo>
                <a:lnTo>
                  <a:pt x="1633982" y="6096"/>
                </a:lnTo>
                <a:close/>
              </a:path>
              <a:path w="4465320" h="480060">
                <a:moveTo>
                  <a:pt x="1232535" y="6096"/>
                </a:moveTo>
                <a:lnTo>
                  <a:pt x="1367663" y="6096"/>
                </a:lnTo>
                <a:lnTo>
                  <a:pt x="1575435" y="473837"/>
                </a:lnTo>
                <a:lnTo>
                  <a:pt x="1450086" y="473837"/>
                </a:lnTo>
                <a:lnTo>
                  <a:pt x="1411477" y="381381"/>
                </a:lnTo>
                <a:lnTo>
                  <a:pt x="1202055" y="381381"/>
                </a:lnTo>
                <a:lnTo>
                  <a:pt x="1167130" y="473837"/>
                </a:lnTo>
                <a:lnTo>
                  <a:pt x="1043686" y="473837"/>
                </a:lnTo>
                <a:lnTo>
                  <a:pt x="1232535" y="6096"/>
                </a:lnTo>
                <a:close/>
              </a:path>
              <a:path w="4465320" h="480060">
                <a:moveTo>
                  <a:pt x="527558" y="6096"/>
                </a:moveTo>
                <a:lnTo>
                  <a:pt x="644144" y="6096"/>
                </a:lnTo>
                <a:lnTo>
                  <a:pt x="644144" y="193928"/>
                </a:lnTo>
                <a:lnTo>
                  <a:pt x="877188" y="193928"/>
                </a:lnTo>
                <a:lnTo>
                  <a:pt x="877188" y="6096"/>
                </a:lnTo>
                <a:lnTo>
                  <a:pt x="993775" y="6096"/>
                </a:lnTo>
                <a:lnTo>
                  <a:pt x="993775" y="473837"/>
                </a:lnTo>
                <a:lnTo>
                  <a:pt x="877188" y="473837"/>
                </a:lnTo>
                <a:lnTo>
                  <a:pt x="877188" y="284607"/>
                </a:lnTo>
                <a:lnTo>
                  <a:pt x="644144" y="284607"/>
                </a:lnTo>
                <a:lnTo>
                  <a:pt x="644144" y="473837"/>
                </a:lnTo>
                <a:lnTo>
                  <a:pt x="527558" y="473837"/>
                </a:lnTo>
                <a:lnTo>
                  <a:pt x="527558" y="6096"/>
                </a:lnTo>
                <a:close/>
              </a:path>
              <a:path w="4465320" h="480060">
                <a:moveTo>
                  <a:pt x="0" y="6096"/>
                </a:moveTo>
                <a:lnTo>
                  <a:pt x="455422" y="6096"/>
                </a:lnTo>
                <a:lnTo>
                  <a:pt x="455422" y="91821"/>
                </a:lnTo>
                <a:lnTo>
                  <a:pt x="286004" y="91821"/>
                </a:lnTo>
                <a:lnTo>
                  <a:pt x="286004" y="473837"/>
                </a:lnTo>
                <a:lnTo>
                  <a:pt x="169418" y="473837"/>
                </a:lnTo>
                <a:lnTo>
                  <a:pt x="169418" y="91821"/>
                </a:lnTo>
                <a:lnTo>
                  <a:pt x="0" y="91821"/>
                </a:lnTo>
                <a:lnTo>
                  <a:pt x="0" y="6096"/>
                </a:lnTo>
                <a:close/>
              </a:path>
              <a:path w="4465320" h="480060">
                <a:moveTo>
                  <a:pt x="3646297" y="0"/>
                </a:moveTo>
                <a:lnTo>
                  <a:pt x="3703185" y="4502"/>
                </a:lnTo>
                <a:lnTo>
                  <a:pt x="3754405" y="18018"/>
                </a:lnTo>
                <a:lnTo>
                  <a:pt x="3799959" y="40558"/>
                </a:lnTo>
                <a:lnTo>
                  <a:pt x="3839845" y="72136"/>
                </a:lnTo>
                <a:lnTo>
                  <a:pt x="3872202" y="109712"/>
                </a:lnTo>
                <a:lnTo>
                  <a:pt x="3895344" y="150241"/>
                </a:lnTo>
                <a:lnTo>
                  <a:pt x="3909246" y="193722"/>
                </a:lnTo>
                <a:lnTo>
                  <a:pt x="3913886" y="240157"/>
                </a:lnTo>
                <a:lnTo>
                  <a:pt x="3909194" y="287043"/>
                </a:lnTo>
                <a:lnTo>
                  <a:pt x="3895121" y="330739"/>
                </a:lnTo>
                <a:lnTo>
                  <a:pt x="3871666" y="371244"/>
                </a:lnTo>
                <a:lnTo>
                  <a:pt x="3838829" y="408559"/>
                </a:lnTo>
                <a:lnTo>
                  <a:pt x="3798655" y="439729"/>
                </a:lnTo>
                <a:lnTo>
                  <a:pt x="3753183" y="461994"/>
                </a:lnTo>
                <a:lnTo>
                  <a:pt x="3702401" y="475353"/>
                </a:lnTo>
                <a:lnTo>
                  <a:pt x="3646297" y="479806"/>
                </a:lnTo>
                <a:lnTo>
                  <a:pt x="3589623" y="475374"/>
                </a:lnTo>
                <a:lnTo>
                  <a:pt x="3538474" y="462073"/>
                </a:lnTo>
                <a:lnTo>
                  <a:pt x="3492849" y="439890"/>
                </a:lnTo>
                <a:lnTo>
                  <a:pt x="3452749" y="408813"/>
                </a:lnTo>
                <a:lnTo>
                  <a:pt x="3420078" y="371691"/>
                </a:lnTo>
                <a:lnTo>
                  <a:pt x="3396742" y="331200"/>
                </a:lnTo>
                <a:lnTo>
                  <a:pt x="3382740" y="287351"/>
                </a:lnTo>
                <a:lnTo>
                  <a:pt x="3378073" y="240157"/>
                </a:lnTo>
                <a:lnTo>
                  <a:pt x="3382714" y="193577"/>
                </a:lnTo>
                <a:lnTo>
                  <a:pt x="3396630" y="150034"/>
                </a:lnTo>
                <a:lnTo>
                  <a:pt x="3419810" y="109515"/>
                </a:lnTo>
                <a:lnTo>
                  <a:pt x="3452241" y="72009"/>
                </a:lnTo>
                <a:lnTo>
                  <a:pt x="3492170" y="40505"/>
                </a:lnTo>
                <a:lnTo>
                  <a:pt x="3537839" y="18002"/>
                </a:lnTo>
                <a:lnTo>
                  <a:pt x="3589222" y="4500"/>
                </a:lnTo>
                <a:lnTo>
                  <a:pt x="3646297" y="0"/>
                </a:lnTo>
                <a:close/>
              </a:path>
            </a:pathLst>
          </a:custGeom>
          <a:ln w="18288">
            <a:solidFill>
              <a:srgbClr val="9BAE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5822" y="1760600"/>
            <a:ext cx="5286755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2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2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2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35.jpg"/><Relationship Id="rId4" Type="http://schemas.openxmlformats.org/officeDocument/2006/relationships/image" Target="../media/image3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0351" y="1225296"/>
            <a:ext cx="9144000" cy="5751830"/>
            <a:chOff x="530351" y="1225296"/>
            <a:chExt cx="9144000" cy="5751830"/>
          </a:xfrm>
        </p:grpSpPr>
        <p:sp>
          <p:nvSpPr>
            <p:cNvPr id="3" name="object 3"/>
            <p:cNvSpPr/>
            <p:nvPr/>
          </p:nvSpPr>
          <p:spPr>
            <a:xfrm>
              <a:off x="530351" y="1225296"/>
              <a:ext cx="9144000" cy="5751830"/>
            </a:xfrm>
            <a:custGeom>
              <a:avLst/>
              <a:gdLst/>
              <a:ahLst/>
              <a:cxnLst/>
              <a:rect l="l" t="t" r="r" b="b"/>
              <a:pathLst>
                <a:path w="9144000" h="5751830">
                  <a:moveTo>
                    <a:pt x="9144000" y="0"/>
                  </a:moveTo>
                  <a:lnTo>
                    <a:pt x="0" y="0"/>
                  </a:lnTo>
                  <a:lnTo>
                    <a:pt x="0" y="5751576"/>
                  </a:lnTo>
                  <a:lnTo>
                    <a:pt x="9144000" y="57515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7DF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8144" y="2880360"/>
              <a:ext cx="3429000" cy="17373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503" y="5166360"/>
              <a:ext cx="5605272" cy="107899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87" y="384047"/>
            <a:ext cx="1746504" cy="47548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578417" y="429577"/>
            <a:ext cx="55244" cy="448945"/>
            <a:chOff x="2578417" y="429577"/>
            <a:chExt cx="55244" cy="448945"/>
          </a:xfrm>
        </p:grpSpPr>
        <p:sp>
          <p:nvSpPr>
            <p:cNvPr id="8" name="object 8"/>
            <p:cNvSpPr/>
            <p:nvPr/>
          </p:nvSpPr>
          <p:spPr>
            <a:xfrm>
              <a:off x="2578607" y="429768"/>
              <a:ext cx="45720" cy="439420"/>
            </a:xfrm>
            <a:custGeom>
              <a:avLst/>
              <a:gdLst/>
              <a:ahLst/>
              <a:cxnLst/>
              <a:rect l="l" t="t" r="r" b="b"/>
              <a:pathLst>
                <a:path w="45719" h="439419">
                  <a:moveTo>
                    <a:pt x="45719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45719" y="438912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83179" y="434340"/>
              <a:ext cx="45720" cy="439420"/>
            </a:xfrm>
            <a:custGeom>
              <a:avLst/>
              <a:gdLst/>
              <a:ahLst/>
              <a:cxnLst/>
              <a:rect l="l" t="t" r="r" b="b"/>
              <a:pathLst>
                <a:path w="45719" h="439419">
                  <a:moveTo>
                    <a:pt x="0" y="438911"/>
                  </a:moveTo>
                  <a:lnTo>
                    <a:pt x="45719" y="438911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389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879344" y="500951"/>
            <a:ext cx="32524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z="1800" spc="-225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800" spc="-165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800" spc="-8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8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z="1800" spc="-8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800" spc="-165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z="1800" spc="20" b="1">
                <a:solidFill>
                  <a:srgbClr val="001F5F"/>
                </a:solidFill>
                <a:latin typeface="Arial"/>
                <a:cs typeface="Arial"/>
              </a:rPr>
              <a:t>YS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dirty="0" sz="1800" spc="1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800" spc="-25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z="1800" spc="15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z="1800" spc="-15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z="1800" spc="15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HIP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2436" y="1485900"/>
            <a:ext cx="8248015" cy="749935"/>
          </a:xfrm>
          <a:prstGeom prst="rect"/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2815590" marR="2034539" indent="-704850">
              <a:lnSpc>
                <a:spcPct val="120200"/>
              </a:lnSpc>
              <a:spcBef>
                <a:spcPts val="60"/>
              </a:spcBef>
            </a:pPr>
            <a:r>
              <a:rPr dirty="0" sz="2000" spc="-5">
                <a:solidFill>
                  <a:srgbClr val="252525"/>
                </a:solidFill>
                <a:latin typeface="Arial"/>
                <a:cs typeface="Arial"/>
              </a:rPr>
              <a:t>H</a:t>
            </a:r>
            <a:r>
              <a:rPr dirty="0" sz="2000" spc="1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dirty="0" sz="2000" spc="-7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252525"/>
                </a:solidFill>
                <a:latin typeface="Arial"/>
                <a:cs typeface="Arial"/>
              </a:rPr>
              <a:t>D</a:t>
            </a:r>
            <a:r>
              <a:rPr dirty="0" sz="2000" spc="-295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dirty="0" sz="2000" spc="-145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dirty="0" sz="2000" spc="1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dirty="0" sz="2000" spc="-14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000" spc="-15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dirty="0" sz="2000" spc="-8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dirty="0" sz="2000" spc="-15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dirty="0" sz="2000" spc="-285">
                <a:solidFill>
                  <a:srgbClr val="252525"/>
                </a:solidFill>
                <a:latin typeface="Arial"/>
                <a:cs typeface="Arial"/>
              </a:rPr>
              <a:t>L</a:t>
            </a:r>
            <a:r>
              <a:rPr dirty="0" sz="2000" spc="-110">
                <a:solidFill>
                  <a:srgbClr val="252525"/>
                </a:solidFill>
                <a:latin typeface="Arial"/>
                <a:cs typeface="Arial"/>
              </a:rPr>
              <a:t>Y</a:t>
            </a:r>
            <a:r>
              <a:rPr dirty="0" sz="2000" spc="-4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dirty="0" sz="2000" spc="-5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dirty="0" sz="2000" spc="1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dirty="0" sz="2000" spc="114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000" spc="-15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dirty="0" sz="2000" spc="-40">
                <a:solidFill>
                  <a:srgbClr val="252525"/>
                </a:solidFill>
                <a:latin typeface="Arial"/>
                <a:cs typeface="Arial"/>
              </a:rPr>
              <a:t>SSESS</a:t>
            </a:r>
            <a:r>
              <a:rPr dirty="0" sz="2000" spc="60">
                <a:solidFill>
                  <a:srgbClr val="252525"/>
                </a:solidFill>
                <a:latin typeface="Arial"/>
                <a:cs typeface="Arial"/>
              </a:rPr>
              <a:t>M</a:t>
            </a:r>
            <a:r>
              <a:rPr dirty="0" sz="2000" spc="-4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dirty="0" sz="2000" spc="-8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dirty="0" sz="2000" spc="5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dirty="0" sz="2000" spc="-5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z="2000" spc="3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dirty="0" sz="2000" spc="15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z="2000" spc="-5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z="2000" spc="1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dirty="0" sz="2000" spc="-254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z="2000" spc="-125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z="2000" spc="-2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dirty="0" sz="2000" spc="-45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2000" spc="1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dirty="0" sz="2000" spc="-6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dirty="0" sz="2000" spc="5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z="2000" spc="-11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FFC000"/>
                </a:solidFill>
                <a:latin typeface="Arial"/>
                <a:cs typeface="Arial"/>
              </a:rPr>
              <a:t>&amp;</a:t>
            </a:r>
            <a:r>
              <a:rPr dirty="0" sz="2000" spc="14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FFC000"/>
                </a:solidFill>
                <a:latin typeface="Arial"/>
                <a:cs typeface="Arial"/>
              </a:rPr>
              <a:t>EX</a:t>
            </a:r>
            <a:r>
              <a:rPr dirty="0" sz="2000" spc="-8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dirty="0" sz="2000" spc="-4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2000" spc="10">
                <a:solidFill>
                  <a:srgbClr val="FFC000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1051560"/>
            <a:ext cx="420623" cy="4389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2960" y="454952"/>
            <a:ext cx="8494395" cy="18567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46100">
              <a:lnSpc>
                <a:spcPct val="108500"/>
              </a:lnSpc>
              <a:spcBef>
                <a:spcPts val="90"/>
              </a:spcBef>
            </a:pPr>
            <a:r>
              <a:rPr dirty="0" sz="1550" spc="5" b="1">
                <a:latin typeface="Arial"/>
                <a:cs typeface="Arial"/>
              </a:rPr>
              <a:t>6.</a:t>
            </a:r>
            <a:r>
              <a:rPr dirty="0" sz="1550" spc="75" b="1"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Power</a:t>
            </a:r>
            <a:r>
              <a:rPr dirty="0" sz="1550" spc="-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BI,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establish</a:t>
            </a:r>
            <a:r>
              <a:rPr dirty="0" sz="1550" spc="3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relationship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"EmployeeID"</a:t>
            </a:r>
            <a:r>
              <a:rPr dirty="0" sz="1550" spc="3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employee </a:t>
            </a:r>
            <a:r>
              <a:rPr dirty="0" sz="1550" spc="-4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2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"EmployeeID"</a:t>
            </a:r>
            <a:r>
              <a:rPr dirty="0" sz="1550" spc="3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time</a:t>
            </a:r>
            <a:r>
              <a:rPr dirty="0" sz="1550" spc="2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tracking</a:t>
            </a:r>
            <a:r>
              <a:rPr dirty="0" sz="1550" spc="25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data.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497205" marR="5080">
              <a:lnSpc>
                <a:spcPct val="98200"/>
              </a:lnSpc>
              <a:spcBef>
                <a:spcPts val="1120"/>
              </a:spcBef>
            </a:pPr>
            <a:r>
              <a:rPr dirty="0" sz="1550" spc="30">
                <a:latin typeface="Arial MT"/>
                <a:cs typeface="Arial MT"/>
              </a:rPr>
              <a:t>We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connected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"general_data,"</a:t>
            </a:r>
            <a:r>
              <a:rPr dirty="0" sz="1550" spc="35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"in_time,"</a:t>
            </a:r>
            <a:r>
              <a:rPr dirty="0" sz="1550" spc="33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and</a:t>
            </a:r>
            <a:r>
              <a:rPr dirty="0" sz="1550" spc="4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"out_time"</a:t>
            </a:r>
            <a:r>
              <a:rPr dirty="0" sz="1550" spc="35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5">
                <a:latin typeface="Arial MT"/>
                <a:cs typeface="Arial MT"/>
              </a:rPr>
              <a:t>files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Power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BI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applied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various</a:t>
            </a:r>
            <a:r>
              <a:rPr dirty="0" sz="1550" spc="4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transformations  </a:t>
            </a:r>
            <a:r>
              <a:rPr dirty="0" sz="1550" spc="10">
                <a:latin typeface="Arial MT"/>
                <a:cs typeface="Arial MT"/>
              </a:rPr>
              <a:t>to </a:t>
            </a:r>
            <a:r>
              <a:rPr dirty="0" sz="1550" spc="-20">
                <a:latin typeface="Arial MT"/>
                <a:cs typeface="Arial MT"/>
              </a:rPr>
              <a:t>the </a:t>
            </a:r>
            <a:r>
              <a:rPr dirty="0" sz="1550" spc="5">
                <a:latin typeface="Arial MT"/>
                <a:cs typeface="Arial MT"/>
              </a:rPr>
              <a:t>time </a:t>
            </a:r>
            <a:r>
              <a:rPr dirty="0" sz="1550" spc="-15">
                <a:latin typeface="Arial MT"/>
                <a:cs typeface="Arial MT"/>
              </a:rPr>
              <a:t>tracking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data. This involved</a:t>
            </a:r>
            <a:r>
              <a:rPr dirty="0" sz="1550" spc="430">
                <a:latin typeface="Arial MT"/>
                <a:cs typeface="Arial MT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adding</a:t>
            </a:r>
            <a:r>
              <a:rPr dirty="0" sz="1550" spc="40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headers,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pivoting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columns,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and</a:t>
            </a:r>
            <a:r>
              <a:rPr dirty="0" sz="1550" spc="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removing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35" b="1">
                <a:solidFill>
                  <a:srgbClr val="006EC0"/>
                </a:solidFill>
                <a:latin typeface="Arial"/>
                <a:cs typeface="Arial"/>
              </a:rPr>
              <a:t>rows </a:t>
            </a:r>
            <a:r>
              <a:rPr dirty="0" sz="1550" spc="20" b="1">
                <a:solidFill>
                  <a:srgbClr val="006EC0"/>
                </a:solidFill>
                <a:latin typeface="Arial"/>
                <a:cs typeface="Arial"/>
              </a:rPr>
              <a:t>with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"NA," </a:t>
            </a:r>
            <a:r>
              <a:rPr dirty="0" sz="1550" spc="-15">
                <a:latin typeface="Arial MT"/>
                <a:cs typeface="Arial MT"/>
              </a:rPr>
              <a:t>which</a:t>
            </a:r>
            <a:r>
              <a:rPr dirty="0" sz="1550" spc="-10">
                <a:latin typeface="Arial MT"/>
                <a:cs typeface="Arial MT"/>
              </a:rPr>
              <a:t> were </a:t>
            </a:r>
            <a:r>
              <a:rPr dirty="0" sz="1550" spc="-5">
                <a:latin typeface="Arial MT"/>
                <a:cs typeface="Arial MT"/>
              </a:rPr>
              <a:t>assumed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 </a:t>
            </a:r>
            <a:r>
              <a:rPr dirty="0" sz="1550" spc="-10">
                <a:latin typeface="Arial MT"/>
                <a:cs typeface="Arial MT"/>
              </a:rPr>
              <a:t>represent </a:t>
            </a:r>
            <a:r>
              <a:rPr dirty="0" sz="1550" spc="-5">
                <a:latin typeface="Arial MT"/>
                <a:cs typeface="Arial MT"/>
              </a:rPr>
              <a:t> holidays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weekends</a:t>
            </a:r>
            <a:r>
              <a:rPr dirty="0" sz="1550" spc="37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exclude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non-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working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days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from</a:t>
            </a:r>
            <a:r>
              <a:rPr dirty="0" sz="1550" spc="-9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time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tracking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983" y="2569464"/>
            <a:ext cx="8357616" cy="4361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1051560"/>
            <a:ext cx="420623" cy="4389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2960" y="472249"/>
            <a:ext cx="8942705" cy="17780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5" b="1">
                <a:latin typeface="Arial"/>
                <a:cs typeface="Arial"/>
              </a:rPr>
              <a:t>7. </a:t>
            </a:r>
            <a:r>
              <a:rPr dirty="0" sz="1550" spc="65" b="1"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DAX,</a:t>
            </a:r>
            <a:r>
              <a:rPr dirty="0" sz="1550" spc="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550" spc="1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calculated</a:t>
            </a:r>
            <a:r>
              <a:rPr dirty="0" sz="1550" spc="3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column</a:t>
            </a:r>
            <a:r>
              <a:rPr dirty="0" sz="1550" spc="1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calculates</a:t>
            </a:r>
            <a:r>
              <a:rPr dirty="0" sz="1550" spc="3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average</a:t>
            </a:r>
            <a:r>
              <a:rPr dirty="0" sz="1550" spc="9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years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employee</a:t>
            </a:r>
            <a:r>
              <a:rPr dirty="0" sz="1550" spc="3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has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spent</a:t>
            </a:r>
            <a:r>
              <a:rPr dirty="0" sz="1550" spc="2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dirty="0" sz="1550" spc="1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their</a:t>
            </a:r>
            <a:r>
              <a:rPr dirty="0" sz="1550" spc="1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current</a:t>
            </a:r>
            <a:r>
              <a:rPr dirty="0" sz="1550" spc="18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manager.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552450">
              <a:lnSpc>
                <a:spcPct val="100000"/>
              </a:lnSpc>
              <a:spcBef>
                <a:spcPts val="1365"/>
              </a:spcBef>
            </a:pPr>
            <a:r>
              <a:rPr dirty="0" sz="1550" spc="5" b="1">
                <a:latin typeface="Arial"/>
                <a:cs typeface="Arial"/>
              </a:rPr>
              <a:t>DAX</a:t>
            </a:r>
            <a:r>
              <a:rPr dirty="0" sz="1550" spc="65" b="1">
                <a:latin typeface="Arial"/>
                <a:cs typeface="Arial"/>
              </a:rPr>
              <a:t> </a:t>
            </a:r>
            <a:r>
              <a:rPr dirty="0" sz="1550" spc="-20" b="1">
                <a:latin typeface="Arial"/>
                <a:cs typeface="Arial"/>
              </a:rPr>
              <a:t>Formula</a:t>
            </a:r>
            <a:r>
              <a:rPr dirty="0" sz="1550" spc="305" b="1">
                <a:latin typeface="Arial"/>
                <a:cs typeface="Arial"/>
              </a:rPr>
              <a:t> </a:t>
            </a:r>
            <a:r>
              <a:rPr dirty="0" sz="1550" spc="20" b="1"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  <a:p>
            <a:pPr marL="552450">
              <a:lnSpc>
                <a:spcPct val="100000"/>
              </a:lnSpc>
              <a:spcBef>
                <a:spcPts val="950"/>
              </a:spcBef>
            </a:pPr>
            <a:r>
              <a:rPr dirty="0" sz="1550" spc="25">
                <a:latin typeface="Arial MT"/>
                <a:cs typeface="Arial MT"/>
              </a:rPr>
              <a:t>Avg</a:t>
            </a:r>
            <a:r>
              <a:rPr dirty="0" sz="1550" spc="-95">
                <a:latin typeface="Arial MT"/>
                <a:cs typeface="Arial MT"/>
              </a:rPr>
              <a:t> </a:t>
            </a:r>
            <a:r>
              <a:rPr dirty="0" sz="1550" spc="-40">
                <a:latin typeface="Arial MT"/>
                <a:cs typeface="Arial MT"/>
              </a:rPr>
              <a:t>Year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With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Current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Manager</a:t>
            </a:r>
            <a:r>
              <a:rPr dirty="0" sz="1550" spc="19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=</a:t>
            </a:r>
            <a:r>
              <a:rPr dirty="0" sz="1550" spc="-70"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2F62B8"/>
                </a:solidFill>
                <a:latin typeface="Arial MT"/>
                <a:cs typeface="Arial MT"/>
              </a:rPr>
              <a:t>AVERAGE</a:t>
            </a:r>
            <a:r>
              <a:rPr dirty="0" sz="1550" spc="5">
                <a:latin typeface="Arial MT"/>
                <a:cs typeface="Arial MT"/>
              </a:rPr>
              <a:t>(</a:t>
            </a:r>
            <a:r>
              <a:rPr dirty="0" sz="1550" spc="5">
                <a:solidFill>
                  <a:srgbClr val="000D80"/>
                </a:solidFill>
                <a:latin typeface="Arial MT"/>
                <a:cs typeface="Arial MT"/>
              </a:rPr>
              <a:t>general_data[YearsWithCurrManager]</a:t>
            </a:r>
            <a:r>
              <a:rPr dirty="0" sz="1550" spc="5">
                <a:latin typeface="Arial MT"/>
                <a:cs typeface="Arial MT"/>
              </a:rPr>
              <a:t>)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127248"/>
            <a:ext cx="7095744" cy="35021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960" y="454952"/>
            <a:ext cx="7715250" cy="538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90"/>
              </a:spcBef>
            </a:pPr>
            <a:r>
              <a:rPr dirty="0" sz="1550" spc="5" b="1">
                <a:latin typeface="Arial"/>
                <a:cs typeface="Arial"/>
              </a:rPr>
              <a:t>8.</a:t>
            </a:r>
            <a:r>
              <a:rPr dirty="0" sz="1550" spc="350" b="1"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dirty="0" sz="1550" spc="1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Excel,</a:t>
            </a:r>
            <a:r>
              <a:rPr dirty="0" sz="1550" spc="1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pivot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table</a:t>
            </a:r>
            <a:r>
              <a:rPr dirty="0" sz="1550" spc="2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displays</a:t>
            </a:r>
            <a:r>
              <a:rPr dirty="0" sz="1550" spc="3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count</a:t>
            </a:r>
            <a:r>
              <a:rPr dirty="0" sz="1550" spc="18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z="1550" spc="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employees</a:t>
            </a:r>
            <a:r>
              <a:rPr dirty="0" sz="1550" spc="28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each </a:t>
            </a:r>
            <a:r>
              <a:rPr dirty="0" sz="1550" spc="-4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Marital</a:t>
            </a:r>
            <a:r>
              <a:rPr dirty="0" sz="1550" spc="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Status</a:t>
            </a:r>
            <a:r>
              <a:rPr dirty="0" sz="1550" spc="2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5" b="1">
                <a:solidFill>
                  <a:srgbClr val="001F5F"/>
                </a:solidFill>
                <a:latin typeface="Arial"/>
                <a:cs typeface="Arial"/>
              </a:rPr>
              <a:t>category,</a:t>
            </a:r>
            <a:r>
              <a:rPr dirty="0" sz="1550" spc="3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segmented</a:t>
            </a:r>
            <a:r>
              <a:rPr dirty="0" sz="1550" spc="2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Department.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1371600"/>
            <a:ext cx="429768" cy="438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5648" y="1508760"/>
            <a:ext cx="7159752" cy="45902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7751" y="2743200"/>
            <a:ext cx="4261104" cy="41696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2879" y="519556"/>
            <a:ext cx="8604250" cy="18141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45"/>
              </a:spcBef>
              <a:tabLst>
                <a:tab pos="341630" algn="l"/>
              </a:tabLst>
            </a:pPr>
            <a:r>
              <a:rPr dirty="0" sz="1550" b="1">
                <a:latin typeface="Arial"/>
                <a:cs typeface="Arial"/>
              </a:rPr>
              <a:t>9.	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Apply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conditional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formatting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highlight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 employees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both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above-average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Monthly </a:t>
            </a:r>
            <a:r>
              <a:rPr dirty="0" sz="1550" spc="-4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dirty="0" sz="1550" spc="3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above-average</a:t>
            </a:r>
            <a:r>
              <a:rPr dirty="0" sz="1550" spc="19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Job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Satisfaction.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488315" marR="392430">
              <a:lnSpc>
                <a:spcPct val="86500"/>
              </a:lnSpc>
              <a:spcBef>
                <a:spcPts val="5"/>
              </a:spcBef>
              <a:tabLst>
                <a:tab pos="1394460" algn="l"/>
              </a:tabLst>
            </a:pPr>
            <a:r>
              <a:rPr dirty="0" sz="1550" spc="-30">
                <a:latin typeface="Arial MT"/>
                <a:cs typeface="Arial MT"/>
              </a:rPr>
              <a:t>Initially,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we utilized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"</a:t>
            </a:r>
            <a:r>
              <a:rPr dirty="0" sz="1550" spc="20" b="1">
                <a:solidFill>
                  <a:srgbClr val="006EC0"/>
                </a:solidFill>
                <a:latin typeface="Arial"/>
                <a:cs typeface="Arial"/>
              </a:rPr>
              <a:t>VLOOKUP</a:t>
            </a:r>
            <a:r>
              <a:rPr dirty="0" sz="1550" spc="20">
                <a:latin typeface="Arial MT"/>
                <a:cs typeface="Arial MT"/>
              </a:rPr>
              <a:t>" </a:t>
            </a:r>
            <a:r>
              <a:rPr dirty="0" sz="1550" spc="5">
                <a:latin typeface="Arial MT"/>
                <a:cs typeface="Arial MT"/>
              </a:rPr>
              <a:t>function </a:t>
            </a:r>
            <a:r>
              <a:rPr dirty="0" sz="1550" spc="10">
                <a:latin typeface="Arial MT"/>
                <a:cs typeface="Arial MT"/>
              </a:rPr>
              <a:t>to </a:t>
            </a:r>
            <a:r>
              <a:rPr dirty="0" sz="1550">
                <a:latin typeface="Arial MT"/>
                <a:cs typeface="Arial MT"/>
              </a:rPr>
              <a:t>retrieve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job </a:t>
            </a:r>
            <a:r>
              <a:rPr dirty="0" sz="1550" spc="20">
                <a:latin typeface="Arial MT"/>
                <a:cs typeface="Arial MT"/>
              </a:rPr>
              <a:t>satisfaction </a:t>
            </a:r>
            <a:r>
              <a:rPr dirty="0" sz="1550" spc="15">
                <a:latin typeface="Arial MT"/>
                <a:cs typeface="Arial MT"/>
              </a:rPr>
              <a:t>scores </a:t>
            </a:r>
            <a:r>
              <a:rPr dirty="0" sz="1550" spc="35">
                <a:latin typeface="Arial MT"/>
                <a:cs typeface="Arial MT"/>
              </a:rPr>
              <a:t>from </a:t>
            </a:r>
            <a:r>
              <a:rPr dirty="0" sz="1550" spc="20">
                <a:latin typeface="Arial MT"/>
                <a:cs typeface="Arial MT"/>
              </a:rPr>
              <a:t>a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separate	Excel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file.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Employing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conditional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formatting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20">
                <a:latin typeface="Arial MT"/>
                <a:cs typeface="Arial MT"/>
              </a:rPr>
              <a:t> the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dataset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revealed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that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984 </a:t>
            </a:r>
            <a:r>
              <a:rPr dirty="0" sz="1550" spc="-41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6EC0"/>
                </a:solidFill>
                <a:latin typeface="Arial"/>
                <a:cs typeface="Arial"/>
              </a:rPr>
              <a:t>employees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15">
                <a:latin typeface="Arial MT"/>
                <a:cs typeface="Arial MT"/>
              </a:rPr>
              <a:t>possess </a:t>
            </a:r>
            <a:r>
              <a:rPr dirty="0" sz="1550" spc="20">
                <a:latin typeface="Arial MT"/>
                <a:cs typeface="Arial MT"/>
              </a:rPr>
              <a:t>both </a:t>
            </a:r>
            <a:r>
              <a:rPr dirty="0" sz="1550" spc="5">
                <a:latin typeface="Arial MT"/>
                <a:cs typeface="Arial MT"/>
              </a:rPr>
              <a:t>above-average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monthly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income </a:t>
            </a:r>
            <a:r>
              <a:rPr dirty="0" sz="1550" spc="-20">
                <a:latin typeface="Arial MT"/>
                <a:cs typeface="Arial MT"/>
              </a:rPr>
              <a:t>and </a:t>
            </a:r>
            <a:r>
              <a:rPr dirty="0" sz="1550" spc="5">
                <a:latin typeface="Arial MT"/>
                <a:cs typeface="Arial MT"/>
              </a:rPr>
              <a:t>above-average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job </a:t>
            </a:r>
            <a:r>
              <a:rPr dirty="0" sz="1550" spc="10">
                <a:latin typeface="Arial MT"/>
                <a:cs typeface="Arial MT"/>
              </a:rPr>
              <a:t> satisfaction.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069847"/>
            <a:ext cx="429768" cy="4389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960" y="487743"/>
            <a:ext cx="8622030" cy="5054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550" b="1">
                <a:latin typeface="Arial"/>
                <a:cs typeface="Arial"/>
              </a:rPr>
              <a:t>10.</a:t>
            </a:r>
            <a:r>
              <a:rPr dirty="0" sz="1550" spc="5" b="1"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Power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BI,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dirty="0" sz="1550" spc="-40" b="1">
                <a:solidFill>
                  <a:srgbClr val="001F5F"/>
                </a:solidFill>
                <a:latin typeface="Arial"/>
                <a:cs typeface="Arial"/>
              </a:rPr>
              <a:t>line</a:t>
            </a:r>
            <a:r>
              <a:rPr dirty="0" sz="155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chart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visualizes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trend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Employee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Attrition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over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dirty="0" sz="1550" spc="-4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years.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1225296"/>
            <a:ext cx="429768" cy="438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616" y="1444752"/>
            <a:ext cx="802843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786383"/>
            <a:ext cx="420623" cy="4297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1663" y="486092"/>
            <a:ext cx="933450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b="1">
                <a:solidFill>
                  <a:srgbClr val="FFC000"/>
                </a:solidFill>
                <a:latin typeface="Arial"/>
                <a:cs typeface="Arial"/>
              </a:rPr>
              <a:t>11.</a:t>
            </a:r>
            <a:r>
              <a:rPr dirty="0" sz="1550" spc="50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Describe</a:t>
            </a:r>
            <a:r>
              <a:rPr dirty="0" sz="1550" spc="28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dirty="0" sz="1550" spc="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would</a:t>
            </a:r>
            <a:r>
              <a:rPr dirty="0" sz="1550" spc="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550" spc="1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star</a:t>
            </a:r>
            <a:r>
              <a:rPr dirty="0" sz="1550" spc="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schema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dirty="0" sz="1550" spc="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dataset,</a:t>
            </a:r>
            <a:r>
              <a:rPr dirty="0" sz="1550" spc="1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explaining</a:t>
            </a:r>
            <a:r>
              <a:rPr dirty="0" sz="1550" spc="4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benefits</a:t>
            </a:r>
            <a:r>
              <a:rPr dirty="0" sz="1550" spc="2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z="1550" spc="-1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doing.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12" y="1392935"/>
            <a:ext cx="8227695" cy="60255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281305">
              <a:lnSpc>
                <a:spcPct val="75600"/>
              </a:lnSpc>
              <a:spcBef>
                <a:spcPts val="585"/>
              </a:spcBef>
            </a:pPr>
            <a:r>
              <a:rPr dirty="0" sz="1550" spc="-5">
                <a:latin typeface="Arial MT"/>
                <a:cs typeface="Arial MT"/>
              </a:rPr>
              <a:t>Creating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star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for</a:t>
            </a:r>
            <a:r>
              <a:rPr dirty="0" sz="1550" spc="-8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an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HR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dataset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involves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structuring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into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-10">
                <a:latin typeface="Arial MT"/>
                <a:cs typeface="Arial MT"/>
              </a:rPr>
              <a:t> central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fact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 containing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key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performance indicators, </a:t>
            </a:r>
            <a:r>
              <a:rPr dirty="0" sz="1550" spc="-15">
                <a:latin typeface="Arial MT"/>
                <a:cs typeface="Arial MT"/>
              </a:rPr>
              <a:t>surrounded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by dimension </a:t>
            </a:r>
            <a:r>
              <a:rPr dirty="0" sz="1550" spc="-10">
                <a:latin typeface="Arial MT"/>
                <a:cs typeface="Arial MT"/>
              </a:rPr>
              <a:t>tables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containing 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descriptive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attributes.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Fact</a:t>
            </a:r>
            <a:r>
              <a:rPr dirty="0" sz="1550" spc="3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Table:</a:t>
            </a:r>
            <a:r>
              <a:rPr dirty="0" sz="1550" spc="9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general_data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73700"/>
              </a:lnSpc>
            </a:pPr>
            <a:r>
              <a:rPr dirty="0" sz="1550">
                <a:latin typeface="Arial MT"/>
                <a:cs typeface="Arial MT"/>
              </a:rPr>
              <a:t>This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serves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as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fact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with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06EC0"/>
                </a:solidFill>
                <a:latin typeface="Arial MT"/>
                <a:cs typeface="Arial MT"/>
              </a:rPr>
              <a:t>primary</a:t>
            </a:r>
            <a:r>
              <a:rPr dirty="0" sz="1550" spc="15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006EC0"/>
                </a:solidFill>
                <a:latin typeface="Arial MT"/>
                <a:cs typeface="Arial MT"/>
              </a:rPr>
              <a:t>key</a:t>
            </a:r>
            <a:r>
              <a:rPr dirty="0" sz="1550" spc="15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06EC0"/>
                </a:solidFill>
                <a:latin typeface="Arial MT"/>
                <a:cs typeface="Arial MT"/>
              </a:rPr>
              <a:t>"EmployeeID,"</a:t>
            </a:r>
            <a:r>
              <a:rPr dirty="0" sz="1550" spc="10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which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acts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as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foreign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key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35">
                <a:latin typeface="Arial MT"/>
                <a:cs typeface="Arial MT"/>
              </a:rPr>
              <a:t>linking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various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dimension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tables.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50" spc="-20" b="1">
                <a:solidFill>
                  <a:srgbClr val="006EC0"/>
                </a:solidFill>
                <a:latin typeface="Arial"/>
                <a:cs typeface="Arial"/>
              </a:rPr>
              <a:t>Dimension</a:t>
            </a:r>
            <a:r>
              <a:rPr dirty="0" sz="1550" spc="30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Tables: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1.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employee_survey_data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550" spc="-5">
                <a:latin typeface="Arial MT"/>
                <a:cs typeface="Arial MT"/>
              </a:rPr>
              <a:t>Contains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descriptive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attributes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related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employee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survey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550">
                <a:latin typeface="Arial MT"/>
                <a:cs typeface="Arial MT"/>
              </a:rPr>
              <a:t>2.</a:t>
            </a:r>
            <a:r>
              <a:rPr dirty="0" sz="1550" spc="470">
                <a:latin typeface="Arial MT"/>
                <a:cs typeface="Arial MT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manager_survey_data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550" spc="10">
                <a:latin typeface="Arial MT"/>
                <a:cs typeface="Arial MT"/>
              </a:rPr>
              <a:t>Holds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descriptive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attributes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related</a:t>
            </a:r>
            <a:r>
              <a:rPr dirty="0" sz="1550" spc="19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manager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survey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1550">
                <a:latin typeface="Arial MT"/>
                <a:cs typeface="Arial MT"/>
              </a:rPr>
              <a:t>3.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in_time</a:t>
            </a:r>
            <a:endParaRPr sz="155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88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550" spc="-20">
                <a:latin typeface="Arial MT"/>
                <a:cs typeface="Arial MT"/>
              </a:rPr>
              <a:t>Includes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descriptive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attributes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related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employees'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login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times.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1550">
                <a:latin typeface="Arial MT"/>
                <a:cs typeface="Arial MT"/>
              </a:rPr>
              <a:t>4.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out_time</a:t>
            </a:r>
            <a:endParaRPr sz="155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88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550" spc="10">
                <a:latin typeface="Arial MT"/>
                <a:cs typeface="Arial MT"/>
              </a:rPr>
              <a:t>Encompasses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descriptive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attributes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related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employees'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logout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times.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961" y="457771"/>
            <a:ext cx="9170670" cy="1558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0">
                <a:latin typeface="Arial MT"/>
                <a:cs typeface="Arial MT"/>
              </a:rPr>
              <a:t>In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this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star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schema: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75600"/>
              </a:lnSpc>
              <a:tabLst>
                <a:tab pos="1641475" algn="l"/>
              </a:tabLst>
            </a:pP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006EC0"/>
                </a:solidFill>
                <a:latin typeface="Arial MT"/>
                <a:cs typeface="Arial MT"/>
              </a:rPr>
              <a:t>general_data</a:t>
            </a:r>
            <a:r>
              <a:rPr dirty="0" sz="1550" spc="2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acts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06EC0"/>
                </a:solidFill>
                <a:latin typeface="Arial MT"/>
                <a:cs typeface="Arial MT"/>
              </a:rPr>
              <a:t>central</a:t>
            </a:r>
            <a:r>
              <a:rPr dirty="0" sz="1550" spc="14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35">
                <a:solidFill>
                  <a:srgbClr val="006EC0"/>
                </a:solidFill>
                <a:latin typeface="Arial MT"/>
                <a:cs typeface="Arial MT"/>
              </a:rPr>
              <a:t>hub</a:t>
            </a:r>
            <a:r>
              <a:rPr dirty="0" sz="1550" spc="-35">
                <a:latin typeface="Arial MT"/>
                <a:cs typeface="Arial MT"/>
              </a:rPr>
              <a:t>,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connecting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dimension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tables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through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06EC0"/>
                </a:solidFill>
                <a:latin typeface="Arial MT"/>
                <a:cs typeface="Arial MT"/>
              </a:rPr>
              <a:t>shared </a:t>
            </a:r>
            <a:r>
              <a:rPr dirty="0" sz="1550" spc="-42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06EC0"/>
                </a:solidFill>
                <a:latin typeface="Arial MT"/>
                <a:cs typeface="Arial MT"/>
              </a:rPr>
              <a:t>EmployeeID</a:t>
            </a:r>
            <a:r>
              <a:rPr dirty="0" sz="1550" spc="7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006EC0"/>
                </a:solidFill>
                <a:latin typeface="Arial MT"/>
                <a:cs typeface="Arial MT"/>
              </a:rPr>
              <a:t>key</a:t>
            </a:r>
            <a:r>
              <a:rPr dirty="0" sz="1550" spc="-45">
                <a:latin typeface="Arial MT"/>
                <a:cs typeface="Arial MT"/>
              </a:rPr>
              <a:t>.	</a:t>
            </a:r>
            <a:r>
              <a:rPr dirty="0" sz="1550">
                <a:solidFill>
                  <a:srgbClr val="006EC0"/>
                </a:solidFill>
                <a:latin typeface="Arial MT"/>
                <a:cs typeface="Arial MT"/>
              </a:rPr>
              <a:t>employee_survey_data,</a:t>
            </a:r>
            <a:r>
              <a:rPr dirty="0" sz="1550" spc="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06EC0"/>
                </a:solidFill>
                <a:latin typeface="Arial MT"/>
                <a:cs typeface="Arial MT"/>
              </a:rPr>
              <a:t>manager_survey_data,</a:t>
            </a:r>
            <a:r>
              <a:rPr dirty="0" sz="1550" spc="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6EC0"/>
                </a:solidFill>
                <a:latin typeface="Arial MT"/>
                <a:cs typeface="Arial MT"/>
              </a:rPr>
              <a:t>in_time,</a:t>
            </a:r>
            <a:r>
              <a:rPr dirty="0" sz="155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dirty="0" sz="1550" spc="-1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06EC0"/>
                </a:solidFill>
                <a:latin typeface="Arial MT"/>
                <a:cs typeface="Arial MT"/>
              </a:rPr>
              <a:t>out_time </a:t>
            </a:r>
            <a:r>
              <a:rPr dirty="0" sz="1550" spc="5">
                <a:solidFill>
                  <a:srgbClr val="006EC0"/>
                </a:solidFill>
                <a:latin typeface="Arial MT"/>
                <a:cs typeface="Arial MT"/>
              </a:rPr>
              <a:t>serve </a:t>
            </a:r>
            <a:r>
              <a:rPr dirty="0" sz="1550" spc="-5">
                <a:solidFill>
                  <a:srgbClr val="006EC0"/>
                </a:solidFill>
                <a:latin typeface="Arial MT"/>
                <a:cs typeface="Arial MT"/>
              </a:rPr>
              <a:t>as </a:t>
            </a:r>
            <a:r>
              <a:rPr dirty="0" sz="155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EC0"/>
                </a:solidFill>
                <a:latin typeface="Arial MT"/>
                <a:cs typeface="Arial MT"/>
              </a:rPr>
              <a:t>dimension</a:t>
            </a:r>
            <a:r>
              <a:rPr dirty="0" sz="1550" spc="12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06EC0"/>
                </a:solidFill>
                <a:latin typeface="Arial MT"/>
                <a:cs typeface="Arial MT"/>
              </a:rPr>
              <a:t>tables</a:t>
            </a:r>
            <a:r>
              <a:rPr dirty="0" sz="1550" spc="22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providing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additional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context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central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fact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ts val="1580"/>
              </a:lnSpc>
              <a:spcBef>
                <a:spcPts val="880"/>
              </a:spcBef>
            </a:pP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006EC0"/>
                </a:solidFill>
                <a:latin typeface="Arial MT"/>
                <a:cs typeface="Arial MT"/>
              </a:rPr>
              <a:t>foreign</a:t>
            </a:r>
            <a:r>
              <a:rPr dirty="0" sz="1550" spc="-1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006EC0"/>
                </a:solidFill>
                <a:latin typeface="Arial MT"/>
                <a:cs typeface="Arial MT"/>
              </a:rPr>
              <a:t>key</a:t>
            </a:r>
            <a:r>
              <a:rPr dirty="0" sz="1550" spc="15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06EC0"/>
                </a:solidFill>
                <a:latin typeface="Arial MT"/>
                <a:cs typeface="Arial MT"/>
              </a:rPr>
              <a:t>relationship</a:t>
            </a:r>
            <a:r>
              <a:rPr dirty="0" sz="1550" spc="29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6EC0"/>
                </a:solidFill>
                <a:latin typeface="Arial MT"/>
                <a:cs typeface="Arial MT"/>
              </a:rPr>
              <a:t>between</a:t>
            </a:r>
            <a:r>
              <a:rPr dirty="0" sz="1550" spc="13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006EC0"/>
                </a:solidFill>
                <a:latin typeface="Arial MT"/>
                <a:cs typeface="Arial MT"/>
              </a:rPr>
              <a:t>the</a:t>
            </a:r>
            <a:r>
              <a:rPr dirty="0" sz="1550" spc="13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006EC0"/>
                </a:solidFill>
                <a:latin typeface="Arial MT"/>
                <a:cs typeface="Arial MT"/>
              </a:rPr>
              <a:t>fact</a:t>
            </a:r>
            <a:r>
              <a:rPr dirty="0" sz="1550" spc="7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06EC0"/>
                </a:solidFill>
                <a:latin typeface="Arial MT"/>
                <a:cs typeface="Arial MT"/>
              </a:rPr>
              <a:t>table</a:t>
            </a:r>
            <a:r>
              <a:rPr dirty="0" sz="1550" spc="13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dirty="0" sz="1550" spc="14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EC0"/>
                </a:solidFill>
                <a:latin typeface="Arial MT"/>
                <a:cs typeface="Arial MT"/>
              </a:rPr>
              <a:t>dimension</a:t>
            </a:r>
            <a:r>
              <a:rPr dirty="0" sz="1550" spc="14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06EC0"/>
                </a:solidFill>
                <a:latin typeface="Arial MT"/>
                <a:cs typeface="Arial MT"/>
              </a:rPr>
              <a:t>tables</a:t>
            </a:r>
            <a:r>
              <a:rPr dirty="0" sz="1550" spc="14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allows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50">
                <a:latin typeface="Arial MT"/>
                <a:cs typeface="Arial MT"/>
              </a:rPr>
              <a:t>for</a:t>
            </a:r>
            <a:r>
              <a:rPr dirty="0" sz="1550" spc="-9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efficient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querying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ts val="1580"/>
              </a:lnSpc>
            </a:pP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analysis,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facilitating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comprehensive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understanding</a:t>
            </a:r>
            <a:r>
              <a:rPr dirty="0" sz="1550" spc="345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of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HR-related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key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performance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indicators.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9070848" cy="44988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659" y="4500943"/>
            <a:ext cx="881253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b="1">
                <a:latin typeface="Arial"/>
                <a:cs typeface="Arial"/>
              </a:rPr>
              <a:t>12.</a:t>
            </a:r>
            <a:r>
              <a:rPr dirty="0" sz="1550" spc="500" b="1"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DAX,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calculate</a:t>
            </a:r>
            <a:r>
              <a:rPr dirty="0" sz="1550" spc="3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rolling</a:t>
            </a:r>
            <a:r>
              <a:rPr dirty="0" sz="1550" spc="3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3-month</a:t>
            </a:r>
            <a:r>
              <a:rPr dirty="0" sz="1550" spc="1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average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dirty="0" sz="1550" spc="2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dirty="0" sz="1550" spc="19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employee.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1" y="4956047"/>
            <a:ext cx="429768" cy="4297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7047" y="5257800"/>
            <a:ext cx="5952744" cy="17739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4543" y="190944"/>
            <a:ext cx="9196070" cy="3407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10" b="1">
                <a:latin typeface="Arial"/>
                <a:cs typeface="Arial"/>
              </a:rPr>
              <a:t>Benefits</a:t>
            </a:r>
            <a:r>
              <a:rPr dirty="0" sz="1550" spc="180" b="1">
                <a:latin typeface="Arial"/>
                <a:cs typeface="Arial"/>
              </a:rPr>
              <a:t> </a:t>
            </a:r>
            <a:r>
              <a:rPr dirty="0" sz="1550" spc="-5" b="1">
                <a:latin typeface="Arial"/>
                <a:cs typeface="Arial"/>
              </a:rPr>
              <a:t>of</a:t>
            </a:r>
            <a:r>
              <a:rPr dirty="0" sz="1550" spc="3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Star</a:t>
            </a:r>
            <a:r>
              <a:rPr dirty="0" sz="1550" spc="15" b="1">
                <a:latin typeface="Arial"/>
                <a:cs typeface="Arial"/>
              </a:rPr>
              <a:t> </a:t>
            </a:r>
            <a:r>
              <a:rPr dirty="0" sz="1550" spc="5" b="1">
                <a:latin typeface="Arial"/>
                <a:cs typeface="Arial"/>
              </a:rPr>
              <a:t>Schema: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Simplicity</a:t>
            </a:r>
            <a:r>
              <a:rPr dirty="0" sz="1550" spc="28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and</a:t>
            </a:r>
            <a:r>
              <a:rPr dirty="0" sz="1550" spc="12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Understandability:</a:t>
            </a:r>
            <a:r>
              <a:rPr dirty="0" sz="1550" spc="40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10">
                <a:latin typeface="Arial MT"/>
                <a:cs typeface="Arial MT"/>
              </a:rPr>
              <a:t>Star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schemas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are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user-friendly,</a:t>
            </a:r>
            <a:r>
              <a:rPr dirty="0" sz="1550" spc="36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making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interpretation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550" spc="-15">
                <a:latin typeface="Arial MT"/>
                <a:cs typeface="Arial MT"/>
              </a:rPr>
              <a:t>querying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straightforward.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ts val="1614"/>
              </a:lnSpc>
              <a:spcBef>
                <a:spcPts val="1455"/>
              </a:spcBef>
            </a:pP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Performance</a:t>
            </a:r>
            <a:r>
              <a:rPr dirty="0" sz="1550" spc="28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Improvement:</a:t>
            </a:r>
            <a:r>
              <a:rPr dirty="0" sz="1550" spc="35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0">
                <a:latin typeface="Arial MT"/>
                <a:cs typeface="Arial MT"/>
              </a:rPr>
              <a:t>Queries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star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schemas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are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more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efficient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due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simple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ts val="1614"/>
              </a:lnSpc>
            </a:pPr>
            <a:r>
              <a:rPr dirty="0" sz="1550" spc="-10">
                <a:latin typeface="Arial MT"/>
                <a:cs typeface="Arial MT"/>
              </a:rPr>
              <a:t>relationships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precomputed</a:t>
            </a:r>
            <a:r>
              <a:rPr dirty="0" sz="1550" spc="3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aggregations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fact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77600"/>
              </a:lnSpc>
              <a:spcBef>
                <a:spcPts val="5"/>
              </a:spcBef>
            </a:pP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Scalability:</a:t>
            </a:r>
            <a:r>
              <a:rPr dirty="0" sz="1550" spc="35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10">
                <a:latin typeface="Arial MT"/>
                <a:cs typeface="Arial MT"/>
              </a:rPr>
              <a:t>Star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schemas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 spc="-35">
                <a:latin typeface="Arial MT"/>
                <a:cs typeface="Arial MT"/>
              </a:rPr>
              <a:t>handle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addition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of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new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dimensions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or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measures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with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minimal</a:t>
            </a:r>
            <a:r>
              <a:rPr dirty="0" sz="1550" spc="24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impact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70">
                <a:latin typeface="Arial MT"/>
                <a:cs typeface="Arial MT"/>
              </a:rPr>
              <a:t>on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performance,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ensuring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scalability.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ts val="1614"/>
              </a:lnSpc>
              <a:spcBef>
                <a:spcPts val="1455"/>
              </a:spcBef>
            </a:pP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Improved</a:t>
            </a:r>
            <a:r>
              <a:rPr dirty="0" sz="1550" spc="27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Query</a:t>
            </a:r>
            <a:r>
              <a:rPr dirty="0" sz="1550" spc="14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Performance:</a:t>
            </a:r>
            <a:r>
              <a:rPr dirty="0" sz="1550" spc="36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>
                <a:latin typeface="Arial MT"/>
                <a:cs typeface="Arial MT"/>
              </a:rPr>
              <a:t>Query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optimization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is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streamlined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as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star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schemas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simplify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ts val="1614"/>
              </a:lnSpc>
            </a:pPr>
            <a:r>
              <a:rPr dirty="0" sz="1550" spc="15">
                <a:latin typeface="Arial MT"/>
                <a:cs typeface="Arial MT"/>
              </a:rPr>
              <a:t>process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of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joining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fact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with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dimension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tables.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 MT"/>
              <a:cs typeface="Arial MT"/>
            </a:endParaRPr>
          </a:p>
          <a:p>
            <a:pPr marL="12700" marR="122555">
              <a:lnSpc>
                <a:spcPct val="73500"/>
              </a:lnSpc>
            </a:pP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Enhanced</a:t>
            </a:r>
            <a:r>
              <a:rPr dirty="0" sz="1550" spc="5" b="1">
                <a:solidFill>
                  <a:srgbClr val="006EC0"/>
                </a:solidFill>
                <a:latin typeface="Arial"/>
                <a:cs typeface="Arial"/>
              </a:rPr>
              <a:t> Data </a:t>
            </a:r>
            <a:r>
              <a:rPr dirty="0" sz="1550" spc="-30" b="1">
                <a:solidFill>
                  <a:srgbClr val="006EC0"/>
                </a:solidFill>
                <a:latin typeface="Arial"/>
                <a:cs typeface="Arial"/>
              </a:rPr>
              <a:t>Quality:</a:t>
            </a:r>
            <a:r>
              <a:rPr dirty="0" sz="1550" spc="-2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>
                <a:latin typeface="Arial MT"/>
                <a:cs typeface="Arial MT"/>
              </a:rPr>
              <a:t>Centralizing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descriptive </a:t>
            </a:r>
            <a:r>
              <a:rPr dirty="0" sz="1550" spc="-10">
                <a:latin typeface="Arial MT"/>
                <a:cs typeface="Arial MT"/>
              </a:rPr>
              <a:t>attributes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 </a:t>
            </a:r>
            <a:r>
              <a:rPr dirty="0" sz="1550" spc="5">
                <a:latin typeface="Arial MT"/>
                <a:cs typeface="Arial MT"/>
              </a:rPr>
              <a:t>dimension </a:t>
            </a:r>
            <a:r>
              <a:rPr dirty="0" sz="1550" spc="-10">
                <a:latin typeface="Arial MT"/>
                <a:cs typeface="Arial MT"/>
              </a:rPr>
              <a:t>tables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improves </a:t>
            </a:r>
            <a:r>
              <a:rPr dirty="0" sz="1550" spc="5">
                <a:latin typeface="Arial MT"/>
                <a:cs typeface="Arial MT"/>
              </a:rPr>
              <a:t>data </a:t>
            </a:r>
            <a:r>
              <a:rPr dirty="0" sz="1550" spc="-15">
                <a:latin typeface="Arial MT"/>
                <a:cs typeface="Arial MT"/>
              </a:rPr>
              <a:t>quality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by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facilitating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easier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maintenance</a:t>
            </a:r>
            <a:r>
              <a:rPr dirty="0" sz="1550" spc="33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validation.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960" y="472249"/>
            <a:ext cx="9070975" cy="5143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b="1">
                <a:latin typeface="Arial"/>
                <a:cs typeface="Arial"/>
              </a:rPr>
              <a:t>13.</a:t>
            </a:r>
            <a:r>
              <a:rPr dirty="0" sz="1550" spc="500" b="1"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hierarchy</a:t>
            </a:r>
            <a:r>
              <a:rPr dirty="0" sz="1550" spc="2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Power</a:t>
            </a:r>
            <a:r>
              <a:rPr dirty="0" sz="155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BI</a:t>
            </a:r>
            <a:r>
              <a:rPr dirty="0" sz="1550" spc="-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that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allows</a:t>
            </a:r>
            <a:r>
              <a:rPr dirty="0" sz="1550" spc="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users</a:t>
            </a:r>
            <a:r>
              <a:rPr dirty="0" sz="1550" spc="1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40" b="1">
                <a:solidFill>
                  <a:srgbClr val="001F5F"/>
                </a:solidFill>
                <a:latin typeface="Arial"/>
                <a:cs typeface="Arial"/>
              </a:rPr>
              <a:t>drill</a:t>
            </a:r>
            <a:r>
              <a:rPr dirty="0" sz="1550" spc="2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35" b="1">
                <a:solidFill>
                  <a:srgbClr val="001F5F"/>
                </a:solidFill>
                <a:latin typeface="Arial"/>
                <a:cs typeface="Arial"/>
              </a:rPr>
              <a:t>down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dirty="0" sz="1550" spc="10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Department</a:t>
            </a:r>
            <a:r>
              <a:rPr dirty="0" sz="1550" spc="2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Job</a:t>
            </a:r>
            <a:r>
              <a:rPr dirty="0" sz="1550" spc="-1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Role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1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further</a:t>
            </a:r>
            <a:r>
              <a:rPr dirty="0" sz="1550" spc="2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narrow</a:t>
            </a:r>
            <a:r>
              <a:rPr dirty="0" sz="1550" spc="2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their</a:t>
            </a:r>
            <a:r>
              <a:rPr dirty="0" sz="1550" spc="1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200400"/>
            <a:ext cx="9144000" cy="4114800"/>
            <a:chOff x="457200" y="3200400"/>
            <a:chExt cx="9144000" cy="4114800"/>
          </a:xfrm>
        </p:grpSpPr>
        <p:sp>
          <p:nvSpPr>
            <p:cNvPr id="4" name="object 4"/>
            <p:cNvSpPr/>
            <p:nvPr/>
          </p:nvSpPr>
          <p:spPr>
            <a:xfrm>
              <a:off x="457200" y="7123176"/>
              <a:ext cx="7620" cy="192405"/>
            </a:xfrm>
            <a:custGeom>
              <a:avLst/>
              <a:gdLst/>
              <a:ahLst/>
              <a:cxnLst/>
              <a:rect l="l" t="t" r="r" b="b"/>
              <a:pathLst>
                <a:path w="7620" h="192404">
                  <a:moveTo>
                    <a:pt x="7314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7314" y="192024"/>
                  </a:lnTo>
                  <a:lnTo>
                    <a:pt x="7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200400"/>
              <a:ext cx="9144000" cy="39227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863598" y="1005839"/>
            <a:ext cx="6924040" cy="1527175"/>
            <a:chOff x="1863598" y="1005839"/>
            <a:chExt cx="6924040" cy="1527175"/>
          </a:xfrm>
        </p:grpSpPr>
        <p:sp>
          <p:nvSpPr>
            <p:cNvPr id="7" name="object 7"/>
            <p:cNvSpPr/>
            <p:nvPr/>
          </p:nvSpPr>
          <p:spPr>
            <a:xfrm>
              <a:off x="2185416" y="1005839"/>
              <a:ext cx="6602095" cy="1527175"/>
            </a:xfrm>
            <a:custGeom>
              <a:avLst/>
              <a:gdLst/>
              <a:ahLst/>
              <a:cxnLst/>
              <a:rect l="l" t="t" r="r" b="b"/>
              <a:pathLst>
                <a:path w="6602095" h="1527175">
                  <a:moveTo>
                    <a:pt x="5838443" y="0"/>
                  </a:moveTo>
                  <a:lnTo>
                    <a:pt x="5838443" y="381761"/>
                  </a:lnTo>
                  <a:lnTo>
                    <a:pt x="0" y="381761"/>
                  </a:lnTo>
                  <a:lnTo>
                    <a:pt x="0" y="1145285"/>
                  </a:lnTo>
                  <a:lnTo>
                    <a:pt x="5838443" y="1145285"/>
                  </a:lnTo>
                  <a:lnTo>
                    <a:pt x="5838443" y="1527047"/>
                  </a:lnTo>
                  <a:lnTo>
                    <a:pt x="6601967" y="763523"/>
                  </a:lnTo>
                  <a:lnTo>
                    <a:pt x="5838443" y="0"/>
                  </a:lnTo>
                  <a:close/>
                </a:path>
              </a:pathLst>
            </a:custGeom>
            <a:solidFill>
              <a:srgbClr val="DEE2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9948" y="1467611"/>
              <a:ext cx="2331720" cy="612775"/>
            </a:xfrm>
            <a:custGeom>
              <a:avLst/>
              <a:gdLst/>
              <a:ahLst/>
              <a:cxnLst/>
              <a:rect l="l" t="t" r="r" b="b"/>
              <a:pathLst>
                <a:path w="2331720" h="612775">
                  <a:moveTo>
                    <a:pt x="2229612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2229612" y="612648"/>
                  </a:lnTo>
                  <a:lnTo>
                    <a:pt x="2269355" y="604623"/>
                  </a:lnTo>
                  <a:lnTo>
                    <a:pt x="2301811" y="582739"/>
                  </a:lnTo>
                  <a:lnTo>
                    <a:pt x="2323695" y="550283"/>
                  </a:lnTo>
                  <a:lnTo>
                    <a:pt x="2331719" y="510539"/>
                  </a:lnTo>
                  <a:lnTo>
                    <a:pt x="2331719" y="102108"/>
                  </a:lnTo>
                  <a:lnTo>
                    <a:pt x="2323695" y="62364"/>
                  </a:lnTo>
                  <a:lnTo>
                    <a:pt x="2301811" y="29908"/>
                  </a:lnTo>
                  <a:lnTo>
                    <a:pt x="2269355" y="8024"/>
                  </a:lnTo>
                  <a:lnTo>
                    <a:pt x="2229612" y="0"/>
                  </a:lnTo>
                  <a:close/>
                </a:path>
              </a:pathLst>
            </a:custGeom>
            <a:solidFill>
              <a:srgbClr val="9BAE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69948" y="1467611"/>
              <a:ext cx="2331720" cy="612775"/>
            </a:xfrm>
            <a:custGeom>
              <a:avLst/>
              <a:gdLst/>
              <a:ahLst/>
              <a:cxnLst/>
              <a:rect l="l" t="t" r="r" b="b"/>
              <a:pathLst>
                <a:path w="2331720" h="612775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2229612" y="0"/>
                  </a:lnTo>
                  <a:lnTo>
                    <a:pt x="2269355" y="8024"/>
                  </a:lnTo>
                  <a:lnTo>
                    <a:pt x="2301811" y="29908"/>
                  </a:lnTo>
                  <a:lnTo>
                    <a:pt x="2323695" y="62364"/>
                  </a:lnTo>
                  <a:lnTo>
                    <a:pt x="2331719" y="102108"/>
                  </a:lnTo>
                  <a:lnTo>
                    <a:pt x="2331719" y="510539"/>
                  </a:lnTo>
                  <a:lnTo>
                    <a:pt x="2323695" y="550283"/>
                  </a:lnTo>
                  <a:lnTo>
                    <a:pt x="2301811" y="582739"/>
                  </a:lnTo>
                  <a:lnTo>
                    <a:pt x="2269355" y="604623"/>
                  </a:lnTo>
                  <a:lnTo>
                    <a:pt x="2229612" y="612648"/>
                  </a:lnTo>
                  <a:lnTo>
                    <a:pt x="102107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1021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43480" y="1508315"/>
            <a:ext cx="2166620" cy="4781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 indent="484505">
              <a:lnSpc>
                <a:spcPts val="1660"/>
              </a:lnSpc>
              <a:spcBef>
                <a:spcPts val="355"/>
              </a:spcBef>
            </a:pPr>
            <a:r>
              <a:rPr dirty="0" sz="1550" spc="-5">
                <a:solidFill>
                  <a:srgbClr val="FFFFFF"/>
                </a:solidFill>
                <a:latin typeface="Arial MT"/>
                <a:cs typeface="Arial MT"/>
              </a:rPr>
              <a:t>Hierarchy</a:t>
            </a:r>
            <a:r>
              <a:rPr dirty="0" sz="1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5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15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dirty="0" sz="1550" spc="2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5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35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r>
              <a:rPr dirty="0" sz="15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Arial MT"/>
                <a:cs typeface="Arial MT"/>
              </a:rPr>
              <a:t>Role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23334" y="1461261"/>
            <a:ext cx="2344420" cy="625475"/>
            <a:chOff x="4323334" y="1461261"/>
            <a:chExt cx="2344420" cy="625475"/>
          </a:xfrm>
        </p:grpSpPr>
        <p:sp>
          <p:nvSpPr>
            <p:cNvPr id="12" name="object 12"/>
            <p:cNvSpPr/>
            <p:nvPr/>
          </p:nvSpPr>
          <p:spPr>
            <a:xfrm>
              <a:off x="4329684" y="1467611"/>
              <a:ext cx="2331720" cy="612775"/>
            </a:xfrm>
            <a:custGeom>
              <a:avLst/>
              <a:gdLst/>
              <a:ahLst/>
              <a:cxnLst/>
              <a:rect l="l" t="t" r="r" b="b"/>
              <a:pathLst>
                <a:path w="2331720" h="612775">
                  <a:moveTo>
                    <a:pt x="2229612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2229612" y="612648"/>
                  </a:lnTo>
                  <a:lnTo>
                    <a:pt x="2269355" y="604623"/>
                  </a:lnTo>
                  <a:lnTo>
                    <a:pt x="2301811" y="582739"/>
                  </a:lnTo>
                  <a:lnTo>
                    <a:pt x="2323695" y="550283"/>
                  </a:lnTo>
                  <a:lnTo>
                    <a:pt x="2331719" y="510539"/>
                  </a:lnTo>
                  <a:lnTo>
                    <a:pt x="2331719" y="102108"/>
                  </a:lnTo>
                  <a:lnTo>
                    <a:pt x="2323695" y="62364"/>
                  </a:lnTo>
                  <a:lnTo>
                    <a:pt x="2301811" y="29908"/>
                  </a:lnTo>
                  <a:lnTo>
                    <a:pt x="2269355" y="8024"/>
                  </a:lnTo>
                  <a:lnTo>
                    <a:pt x="2229612" y="0"/>
                  </a:lnTo>
                  <a:close/>
                </a:path>
              </a:pathLst>
            </a:custGeom>
            <a:solidFill>
              <a:srgbClr val="C867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29684" y="1467611"/>
              <a:ext cx="2331720" cy="612775"/>
            </a:xfrm>
            <a:custGeom>
              <a:avLst/>
              <a:gdLst/>
              <a:ahLst/>
              <a:cxnLst/>
              <a:rect l="l" t="t" r="r" b="b"/>
              <a:pathLst>
                <a:path w="2331720" h="612775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2229612" y="0"/>
                  </a:lnTo>
                  <a:lnTo>
                    <a:pt x="2269355" y="8024"/>
                  </a:lnTo>
                  <a:lnTo>
                    <a:pt x="2301811" y="29908"/>
                  </a:lnTo>
                  <a:lnTo>
                    <a:pt x="2323695" y="62364"/>
                  </a:lnTo>
                  <a:lnTo>
                    <a:pt x="2331719" y="102108"/>
                  </a:lnTo>
                  <a:lnTo>
                    <a:pt x="2331719" y="510539"/>
                  </a:lnTo>
                  <a:lnTo>
                    <a:pt x="2323695" y="550283"/>
                  </a:lnTo>
                  <a:lnTo>
                    <a:pt x="2301811" y="582739"/>
                  </a:lnTo>
                  <a:lnTo>
                    <a:pt x="2269355" y="604623"/>
                  </a:lnTo>
                  <a:lnTo>
                    <a:pt x="2229612" y="612648"/>
                  </a:lnTo>
                  <a:lnTo>
                    <a:pt x="102107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1021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878451" y="1508315"/>
            <a:ext cx="1228725" cy="4781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95250" marR="5080" indent="-82550">
              <a:lnSpc>
                <a:spcPts val="1660"/>
              </a:lnSpc>
              <a:spcBef>
                <a:spcPts val="355"/>
              </a:spcBef>
            </a:pPr>
            <a:r>
              <a:rPr dirty="0" sz="1550" spc="-5">
                <a:solidFill>
                  <a:srgbClr val="FFFFFF"/>
                </a:solidFill>
                <a:latin typeface="Arial MT"/>
                <a:cs typeface="Arial MT"/>
              </a:rPr>
              <a:t>Drill</a:t>
            </a:r>
            <a:r>
              <a:rPr dirty="0" sz="15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Arial MT"/>
                <a:cs typeface="Arial MT"/>
              </a:rPr>
              <a:t>down</a:t>
            </a:r>
            <a:r>
              <a:rPr dirty="0" sz="155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5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1550" spc="-4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3926" y="1461261"/>
            <a:ext cx="2344420" cy="625475"/>
            <a:chOff x="6773926" y="1461261"/>
            <a:chExt cx="2344420" cy="625475"/>
          </a:xfrm>
        </p:grpSpPr>
        <p:sp>
          <p:nvSpPr>
            <p:cNvPr id="16" name="object 16"/>
            <p:cNvSpPr/>
            <p:nvPr/>
          </p:nvSpPr>
          <p:spPr>
            <a:xfrm>
              <a:off x="6780276" y="1467611"/>
              <a:ext cx="2331720" cy="612775"/>
            </a:xfrm>
            <a:custGeom>
              <a:avLst/>
              <a:gdLst/>
              <a:ahLst/>
              <a:cxnLst/>
              <a:rect l="l" t="t" r="r" b="b"/>
              <a:pathLst>
                <a:path w="2331720" h="612775">
                  <a:moveTo>
                    <a:pt x="2229612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2229612" y="612648"/>
                  </a:lnTo>
                  <a:lnTo>
                    <a:pt x="2269355" y="604623"/>
                  </a:lnTo>
                  <a:lnTo>
                    <a:pt x="2301811" y="582739"/>
                  </a:lnTo>
                  <a:lnTo>
                    <a:pt x="2323695" y="550283"/>
                  </a:lnTo>
                  <a:lnTo>
                    <a:pt x="2331720" y="510539"/>
                  </a:lnTo>
                  <a:lnTo>
                    <a:pt x="2331720" y="102108"/>
                  </a:lnTo>
                  <a:lnTo>
                    <a:pt x="2323695" y="62364"/>
                  </a:lnTo>
                  <a:lnTo>
                    <a:pt x="2301811" y="29908"/>
                  </a:lnTo>
                  <a:lnTo>
                    <a:pt x="2269355" y="8024"/>
                  </a:lnTo>
                  <a:lnTo>
                    <a:pt x="2229612" y="0"/>
                  </a:lnTo>
                  <a:close/>
                </a:path>
              </a:pathLst>
            </a:custGeom>
            <a:solidFill>
              <a:srgbClr val="9CA2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80276" y="1467611"/>
              <a:ext cx="2331720" cy="612775"/>
            </a:xfrm>
            <a:custGeom>
              <a:avLst/>
              <a:gdLst/>
              <a:ahLst/>
              <a:cxnLst/>
              <a:rect l="l" t="t" r="r" b="b"/>
              <a:pathLst>
                <a:path w="2331720" h="612775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2229612" y="0"/>
                  </a:lnTo>
                  <a:lnTo>
                    <a:pt x="2269355" y="8024"/>
                  </a:lnTo>
                  <a:lnTo>
                    <a:pt x="2301811" y="29908"/>
                  </a:lnTo>
                  <a:lnTo>
                    <a:pt x="2323695" y="62364"/>
                  </a:lnTo>
                  <a:lnTo>
                    <a:pt x="2331720" y="102108"/>
                  </a:lnTo>
                  <a:lnTo>
                    <a:pt x="2331720" y="510539"/>
                  </a:lnTo>
                  <a:lnTo>
                    <a:pt x="2323695" y="550283"/>
                  </a:lnTo>
                  <a:lnTo>
                    <a:pt x="2301811" y="582739"/>
                  </a:lnTo>
                  <a:lnTo>
                    <a:pt x="2269355" y="604623"/>
                  </a:lnTo>
                  <a:lnTo>
                    <a:pt x="2229612" y="612648"/>
                  </a:lnTo>
                  <a:lnTo>
                    <a:pt x="102107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1021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916546" y="1613725"/>
            <a:ext cx="207200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5">
                <a:solidFill>
                  <a:srgbClr val="FFFFFF"/>
                </a:solidFill>
                <a:latin typeface="Arial MT"/>
                <a:cs typeface="Arial MT"/>
              </a:rPr>
              <a:t>Drill</a:t>
            </a:r>
            <a:r>
              <a:rPr dirty="0" sz="15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Arial MT"/>
                <a:cs typeface="Arial MT"/>
              </a:rPr>
              <a:t>down</a:t>
            </a:r>
            <a:r>
              <a:rPr dirty="0" sz="155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55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35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r>
              <a:rPr dirty="0" sz="1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solidFill>
                  <a:srgbClr val="FFFFFF"/>
                </a:solidFill>
                <a:latin typeface="Arial MT"/>
                <a:cs typeface="Arial MT"/>
              </a:rPr>
              <a:t>Role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9" y="1325880"/>
            <a:ext cx="429767" cy="43891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40893" y="2323973"/>
            <a:ext cx="4916805" cy="655955"/>
            <a:chOff x="540893" y="2323973"/>
            <a:chExt cx="4916805" cy="65595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068" y="2327148"/>
              <a:ext cx="4910328" cy="6492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44068" y="2327148"/>
              <a:ext cx="4910455" cy="649605"/>
            </a:xfrm>
            <a:custGeom>
              <a:avLst/>
              <a:gdLst/>
              <a:ahLst/>
              <a:cxnLst/>
              <a:rect l="l" t="t" r="r" b="b"/>
              <a:pathLst>
                <a:path w="4910455" h="649605">
                  <a:moveTo>
                    <a:pt x="0" y="108203"/>
                  </a:moveTo>
                  <a:lnTo>
                    <a:pt x="8504" y="66061"/>
                  </a:lnTo>
                  <a:lnTo>
                    <a:pt x="31694" y="31670"/>
                  </a:lnTo>
                  <a:lnTo>
                    <a:pt x="66088" y="8495"/>
                  </a:lnTo>
                  <a:lnTo>
                    <a:pt x="108203" y="0"/>
                  </a:lnTo>
                  <a:lnTo>
                    <a:pt x="4802124" y="0"/>
                  </a:lnTo>
                  <a:lnTo>
                    <a:pt x="4844266" y="8495"/>
                  </a:lnTo>
                  <a:lnTo>
                    <a:pt x="4878657" y="31670"/>
                  </a:lnTo>
                  <a:lnTo>
                    <a:pt x="4901832" y="66061"/>
                  </a:lnTo>
                  <a:lnTo>
                    <a:pt x="4910328" y="108203"/>
                  </a:lnTo>
                  <a:lnTo>
                    <a:pt x="4910328" y="541019"/>
                  </a:lnTo>
                  <a:lnTo>
                    <a:pt x="4901832" y="583162"/>
                  </a:lnTo>
                  <a:lnTo>
                    <a:pt x="4878657" y="617553"/>
                  </a:lnTo>
                  <a:lnTo>
                    <a:pt x="4844266" y="640728"/>
                  </a:lnTo>
                  <a:lnTo>
                    <a:pt x="4802124" y="649224"/>
                  </a:lnTo>
                  <a:lnTo>
                    <a:pt x="108203" y="649224"/>
                  </a:lnTo>
                  <a:lnTo>
                    <a:pt x="66088" y="640728"/>
                  </a:lnTo>
                  <a:lnTo>
                    <a:pt x="31694" y="617553"/>
                  </a:lnTo>
                  <a:lnTo>
                    <a:pt x="8504" y="583162"/>
                  </a:lnTo>
                  <a:lnTo>
                    <a:pt x="0" y="541019"/>
                  </a:lnTo>
                  <a:lnTo>
                    <a:pt x="0" y="108203"/>
                  </a:lnTo>
                  <a:close/>
                </a:path>
              </a:pathLst>
            </a:custGeom>
            <a:ln w="6350">
              <a:solidFill>
                <a:srgbClr val="F6A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52602" y="2475102"/>
            <a:ext cx="422846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0">
                <a:latin typeface="Arial MT"/>
                <a:cs typeface="Arial MT"/>
              </a:rPr>
              <a:t>Hierarchy</a:t>
            </a:r>
            <a:r>
              <a:rPr dirty="0" sz="2000" spc="90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for</a:t>
            </a:r>
            <a:r>
              <a:rPr dirty="0" sz="2000">
                <a:latin typeface="Arial MT"/>
                <a:cs typeface="Arial MT"/>
              </a:rPr>
              <a:t> Department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Job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Role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752" y="4343400"/>
            <a:ext cx="9144000" cy="3274060"/>
            <a:chOff x="301752" y="4343400"/>
            <a:chExt cx="9144000" cy="3274060"/>
          </a:xfrm>
        </p:grpSpPr>
        <p:sp>
          <p:nvSpPr>
            <p:cNvPr id="3" name="object 3"/>
            <p:cNvSpPr/>
            <p:nvPr/>
          </p:nvSpPr>
          <p:spPr>
            <a:xfrm>
              <a:off x="301752" y="7479792"/>
              <a:ext cx="9525" cy="137160"/>
            </a:xfrm>
            <a:custGeom>
              <a:avLst/>
              <a:gdLst/>
              <a:ahLst/>
              <a:cxnLst/>
              <a:rect l="l" t="t" r="r" b="b"/>
              <a:pathLst>
                <a:path w="9525" h="137159">
                  <a:moveTo>
                    <a:pt x="9143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9143" y="137159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52" y="4343400"/>
              <a:ext cx="9144000" cy="313639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841247"/>
            <a:ext cx="8915400" cy="27432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8284" y="229997"/>
            <a:ext cx="5053965" cy="445770"/>
            <a:chOff x="248284" y="229997"/>
            <a:chExt cx="5053965" cy="4457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59" y="233172"/>
              <a:ext cx="5047488" cy="4389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1459" y="233172"/>
              <a:ext cx="5047615" cy="439420"/>
            </a:xfrm>
            <a:custGeom>
              <a:avLst/>
              <a:gdLst/>
              <a:ahLst/>
              <a:cxnLst/>
              <a:rect l="l" t="t" r="r" b="b"/>
              <a:pathLst>
                <a:path w="5047615" h="439420">
                  <a:moveTo>
                    <a:pt x="0" y="73151"/>
                  </a:moveTo>
                  <a:lnTo>
                    <a:pt x="5748" y="44684"/>
                  </a:lnTo>
                  <a:lnTo>
                    <a:pt x="21426" y="21431"/>
                  </a:lnTo>
                  <a:lnTo>
                    <a:pt x="44678" y="5750"/>
                  </a:lnTo>
                  <a:lnTo>
                    <a:pt x="73151" y="0"/>
                  </a:lnTo>
                  <a:lnTo>
                    <a:pt x="4974336" y="0"/>
                  </a:lnTo>
                  <a:lnTo>
                    <a:pt x="5002803" y="5750"/>
                  </a:lnTo>
                  <a:lnTo>
                    <a:pt x="5026056" y="21431"/>
                  </a:lnTo>
                  <a:lnTo>
                    <a:pt x="5041737" y="44684"/>
                  </a:lnTo>
                  <a:lnTo>
                    <a:pt x="5047488" y="73151"/>
                  </a:lnTo>
                  <a:lnTo>
                    <a:pt x="5047488" y="365759"/>
                  </a:lnTo>
                  <a:lnTo>
                    <a:pt x="5041737" y="394227"/>
                  </a:lnTo>
                  <a:lnTo>
                    <a:pt x="5026056" y="417480"/>
                  </a:lnTo>
                  <a:lnTo>
                    <a:pt x="5002803" y="433161"/>
                  </a:lnTo>
                  <a:lnTo>
                    <a:pt x="4974336" y="438911"/>
                  </a:lnTo>
                  <a:lnTo>
                    <a:pt x="73151" y="438911"/>
                  </a:lnTo>
                  <a:lnTo>
                    <a:pt x="44678" y="433161"/>
                  </a:lnTo>
                  <a:lnTo>
                    <a:pt x="21426" y="417480"/>
                  </a:lnTo>
                  <a:lnTo>
                    <a:pt x="5748" y="394227"/>
                  </a:lnTo>
                  <a:lnTo>
                    <a:pt x="0" y="365759"/>
                  </a:lnTo>
                  <a:lnTo>
                    <a:pt x="0" y="73151"/>
                  </a:lnTo>
                  <a:close/>
                </a:path>
              </a:pathLst>
            </a:custGeom>
            <a:ln w="6349">
              <a:solidFill>
                <a:srgbClr val="F6A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4855" y="272351"/>
            <a:ext cx="291401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0">
                <a:latin typeface="Arial MT"/>
                <a:cs typeface="Arial MT"/>
              </a:rPr>
              <a:t>Drill</a:t>
            </a:r>
            <a:r>
              <a:rPr dirty="0" sz="2000" spc="6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down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for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Department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429" y="3732148"/>
            <a:ext cx="4907915" cy="463550"/>
            <a:chOff x="257429" y="3732148"/>
            <a:chExt cx="4907915" cy="4635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604" y="3735323"/>
              <a:ext cx="4901184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0604" y="3735323"/>
              <a:ext cx="4901565" cy="457200"/>
            </a:xfrm>
            <a:custGeom>
              <a:avLst/>
              <a:gdLst/>
              <a:ahLst/>
              <a:cxnLst/>
              <a:rect l="l" t="t" r="r" b="b"/>
              <a:pathLst>
                <a:path w="4901565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4824984" y="0"/>
                  </a:lnTo>
                  <a:lnTo>
                    <a:pt x="4854624" y="5994"/>
                  </a:lnTo>
                  <a:lnTo>
                    <a:pt x="4878847" y="22336"/>
                  </a:lnTo>
                  <a:lnTo>
                    <a:pt x="4895189" y="46559"/>
                  </a:lnTo>
                  <a:lnTo>
                    <a:pt x="4901184" y="76200"/>
                  </a:lnTo>
                  <a:lnTo>
                    <a:pt x="4901184" y="381000"/>
                  </a:lnTo>
                  <a:lnTo>
                    <a:pt x="4895189" y="410640"/>
                  </a:lnTo>
                  <a:lnTo>
                    <a:pt x="4878847" y="434863"/>
                  </a:lnTo>
                  <a:lnTo>
                    <a:pt x="4854624" y="451205"/>
                  </a:lnTo>
                  <a:lnTo>
                    <a:pt x="4824984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F6A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56527" y="3793108"/>
            <a:ext cx="257556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5">
                <a:latin typeface="Arial MT"/>
                <a:cs typeface="Arial MT"/>
              </a:rPr>
              <a:t>Drill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down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for</a:t>
            </a:r>
            <a:r>
              <a:rPr dirty="0" sz="2000" spc="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Job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Role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363" y="516636"/>
            <a:ext cx="3877310" cy="429895"/>
          </a:xfrm>
          <a:prstGeom prst="rect"/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676275">
              <a:lnSpc>
                <a:spcPct val="100000"/>
              </a:lnSpc>
              <a:spcBef>
                <a:spcPts val="75"/>
              </a:spcBef>
            </a:pPr>
            <a:r>
              <a:rPr dirty="0" sz="2600" spc="-10">
                <a:solidFill>
                  <a:srgbClr val="252525"/>
                </a:solidFill>
                <a:latin typeface="Arial"/>
                <a:cs typeface="Arial"/>
              </a:rPr>
              <a:t>INTRODUCTION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385" y="1138872"/>
            <a:ext cx="9103360" cy="28079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44450" marR="5080">
              <a:lnSpc>
                <a:spcPct val="87200"/>
              </a:lnSpc>
              <a:spcBef>
                <a:spcPts val="375"/>
              </a:spcBef>
            </a:pPr>
            <a:r>
              <a:rPr dirty="0" sz="1550" spc="15">
                <a:latin typeface="Arial MT"/>
                <a:cs typeface="Arial MT"/>
              </a:rPr>
              <a:t>Welcome </a:t>
            </a:r>
            <a:r>
              <a:rPr dirty="0" sz="1550" spc="10">
                <a:latin typeface="Arial MT"/>
                <a:cs typeface="Arial MT"/>
              </a:rPr>
              <a:t>to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inaugural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 </a:t>
            </a:r>
            <a:r>
              <a:rPr dirty="0" sz="1550" spc="-10">
                <a:latin typeface="Arial MT"/>
                <a:cs typeface="Arial MT"/>
              </a:rPr>
              <a:t>analysis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report </a:t>
            </a:r>
            <a:r>
              <a:rPr dirty="0" sz="1550" spc="50">
                <a:latin typeface="Arial MT"/>
                <a:cs typeface="Arial MT"/>
              </a:rPr>
              <a:t>for </a:t>
            </a:r>
            <a:r>
              <a:rPr dirty="0" sz="1550" spc="10">
                <a:latin typeface="Arial MT"/>
                <a:cs typeface="Arial MT"/>
              </a:rPr>
              <a:t>PSYLIQ's Data </a:t>
            </a:r>
            <a:r>
              <a:rPr dirty="0" sz="1550" spc="-5">
                <a:latin typeface="Arial MT"/>
                <a:cs typeface="Arial MT"/>
              </a:rPr>
              <a:t>Analysis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Internship.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This 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comprehensive</a:t>
            </a:r>
            <a:r>
              <a:rPr dirty="0" sz="1550" spc="26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document</a:t>
            </a:r>
            <a:r>
              <a:rPr dirty="0" sz="1550" spc="30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outlines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steps,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methods,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actions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employed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address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assessment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questions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related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to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HR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Data</a:t>
            </a:r>
            <a:r>
              <a:rPr dirty="0" sz="1550" spc="-8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Analysis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provide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valuable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insights.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z="2600" spc="-295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2600" spc="-155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z="2600" spc="-5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2600" spc="-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FFC000"/>
                </a:solidFill>
                <a:latin typeface="Arial"/>
                <a:cs typeface="Arial"/>
              </a:rPr>
              <a:t>OVE</a:t>
            </a:r>
            <a:r>
              <a:rPr dirty="0" sz="2600" spc="-90" b="1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dirty="0" sz="2600" spc="-5" b="1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dirty="0" sz="2600" spc="-85" b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z="2600" spc="-5" b="1">
                <a:solidFill>
                  <a:srgbClr val="FFC000"/>
                </a:solidFill>
                <a:latin typeface="Arial"/>
                <a:cs typeface="Arial"/>
              </a:rPr>
              <a:t>EW</a:t>
            </a:r>
            <a:endParaRPr sz="2600">
              <a:latin typeface="Arial"/>
              <a:cs typeface="Arial"/>
            </a:endParaRPr>
          </a:p>
          <a:p>
            <a:pPr marL="12700" marR="635635">
              <a:lnSpc>
                <a:spcPts val="1590"/>
              </a:lnSpc>
              <a:spcBef>
                <a:spcPts val="2185"/>
              </a:spcBef>
            </a:pPr>
            <a:r>
              <a:rPr dirty="0" sz="1550" spc="25">
                <a:latin typeface="Arial MT"/>
                <a:cs typeface="Arial MT"/>
              </a:rPr>
              <a:t>Prior </a:t>
            </a:r>
            <a:r>
              <a:rPr dirty="0" sz="1550" spc="10">
                <a:latin typeface="Arial MT"/>
                <a:cs typeface="Arial MT"/>
              </a:rPr>
              <a:t>to </a:t>
            </a:r>
            <a:r>
              <a:rPr dirty="0" sz="1550" spc="-5">
                <a:latin typeface="Arial MT"/>
                <a:cs typeface="Arial MT"/>
              </a:rPr>
              <a:t>addressing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 </a:t>
            </a:r>
            <a:r>
              <a:rPr dirty="0" sz="1550">
                <a:latin typeface="Arial MT"/>
                <a:cs typeface="Arial MT"/>
              </a:rPr>
              <a:t>assessment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questions,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it </a:t>
            </a:r>
            <a:r>
              <a:rPr dirty="0" sz="1550" spc="15">
                <a:latin typeface="Arial MT"/>
                <a:cs typeface="Arial MT"/>
              </a:rPr>
              <a:t>is </a:t>
            </a:r>
            <a:r>
              <a:rPr dirty="0" sz="1550" spc="5">
                <a:latin typeface="Arial MT"/>
                <a:cs typeface="Arial MT"/>
              </a:rPr>
              <a:t>imperative </a:t>
            </a:r>
            <a:r>
              <a:rPr dirty="0" sz="1550" spc="10">
                <a:latin typeface="Arial MT"/>
                <a:cs typeface="Arial MT"/>
              </a:rPr>
              <a:t>to </a:t>
            </a:r>
            <a:r>
              <a:rPr dirty="0" sz="1550" spc="-10">
                <a:latin typeface="Arial MT"/>
                <a:cs typeface="Arial MT"/>
              </a:rPr>
              <a:t>comprehend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 </a:t>
            </a:r>
            <a:r>
              <a:rPr dirty="0" sz="1550">
                <a:latin typeface="Arial MT"/>
                <a:cs typeface="Arial MT"/>
              </a:rPr>
              <a:t>intricacies </a:t>
            </a:r>
            <a:r>
              <a:rPr dirty="0" sz="1550" spc="65">
                <a:latin typeface="Arial MT"/>
                <a:cs typeface="Arial MT"/>
              </a:rPr>
              <a:t>of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our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data,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including</a:t>
            </a:r>
            <a:r>
              <a:rPr dirty="0" sz="1550" spc="33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its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structure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contextual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relevance.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 MT"/>
              <a:cs typeface="Arial MT"/>
            </a:endParaRPr>
          </a:p>
          <a:p>
            <a:pPr marL="305435" indent="-293370">
              <a:lnSpc>
                <a:spcPct val="100000"/>
              </a:lnSpc>
              <a:spcBef>
                <a:spcPts val="5"/>
              </a:spcBef>
              <a:buChar char="•"/>
              <a:tabLst>
                <a:tab pos="305435" algn="l"/>
                <a:tab pos="306070" algn="l"/>
              </a:tabLst>
            </a:pP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located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across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multiple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06FC0"/>
                </a:solidFill>
                <a:latin typeface="Arial MT"/>
                <a:cs typeface="Arial MT"/>
              </a:rPr>
              <a:t>Excel/CSV</a:t>
            </a:r>
            <a:r>
              <a:rPr dirty="0" sz="1550" spc="9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06FC0"/>
                </a:solidFill>
                <a:latin typeface="Arial MT"/>
                <a:cs typeface="Arial MT"/>
              </a:rPr>
              <a:t>files</a:t>
            </a:r>
            <a:r>
              <a:rPr dirty="0" sz="1550" spc="10">
                <a:latin typeface="Arial MT"/>
                <a:cs typeface="Arial MT"/>
              </a:rPr>
              <a:t>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385" y="6197028"/>
            <a:ext cx="7934325" cy="7251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5435" indent="-293370">
              <a:lnSpc>
                <a:spcPct val="100000"/>
              </a:lnSpc>
              <a:spcBef>
                <a:spcPts val="135"/>
              </a:spcBef>
              <a:buChar char="•"/>
              <a:tabLst>
                <a:tab pos="305435" algn="l"/>
                <a:tab pos="306070" algn="l"/>
              </a:tabLst>
            </a:pP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comprising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FC0"/>
                </a:solidFill>
                <a:latin typeface="Arial MT"/>
                <a:cs typeface="Arial MT"/>
              </a:rPr>
              <a:t>4410</a:t>
            </a:r>
            <a:r>
              <a:rPr dirty="0" sz="1550" spc="5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06FC0"/>
                </a:solidFill>
                <a:latin typeface="Arial MT"/>
                <a:cs typeface="Arial MT"/>
              </a:rPr>
              <a:t>records</a:t>
            </a:r>
            <a:r>
              <a:rPr dirty="0" sz="1550" spc="8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organized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across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06FC0"/>
                </a:solidFill>
                <a:latin typeface="Arial MT"/>
                <a:cs typeface="Arial MT"/>
              </a:rPr>
              <a:t>24</a:t>
            </a:r>
            <a:r>
              <a:rPr dirty="0" sz="1550" spc="5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6FC0"/>
                </a:solidFill>
                <a:latin typeface="Arial MT"/>
                <a:cs typeface="Arial MT"/>
              </a:rPr>
              <a:t>attributes</a:t>
            </a:r>
            <a:r>
              <a:rPr dirty="0" sz="1550" spc="21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-30">
                <a:latin typeface="Arial MT"/>
                <a:cs typeface="Arial MT"/>
              </a:rPr>
              <a:t>Tabular</a:t>
            </a:r>
            <a:r>
              <a:rPr dirty="0" sz="1550" spc="19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format.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305435" indent="-293370">
              <a:lnSpc>
                <a:spcPct val="100000"/>
              </a:lnSpc>
              <a:buChar char="•"/>
              <a:tabLst>
                <a:tab pos="305435" algn="l"/>
                <a:tab pos="306070" algn="l"/>
              </a:tabLst>
            </a:pPr>
            <a:r>
              <a:rPr dirty="0" sz="1550" spc="10">
                <a:latin typeface="Arial MT"/>
                <a:cs typeface="Arial MT"/>
              </a:rPr>
              <a:t>Data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focused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employees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within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Company.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0167" y="4215384"/>
            <a:ext cx="1746504" cy="19568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69847"/>
            <a:ext cx="429768" cy="4297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1663" y="273875"/>
            <a:ext cx="9232900" cy="46926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222885" marR="5080" indent="-210820">
              <a:lnSpc>
                <a:spcPts val="1590"/>
              </a:lnSpc>
              <a:spcBef>
                <a:spcPts val="414"/>
              </a:spcBef>
            </a:pPr>
            <a:r>
              <a:rPr dirty="0" sz="1550" b="1">
                <a:latin typeface="Arial"/>
                <a:cs typeface="Arial"/>
              </a:rPr>
              <a:t>14.</a:t>
            </a:r>
            <a:r>
              <a:rPr dirty="0" sz="1550" spc="75" b="1"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dirty="0" sz="1550" spc="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can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set</a:t>
            </a:r>
            <a:r>
              <a:rPr dirty="0" sz="1550" spc="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up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parameterized 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queries</a:t>
            </a:r>
            <a:r>
              <a:rPr dirty="0" sz="1550" spc="1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Power</a:t>
            </a:r>
            <a:r>
              <a:rPr dirty="0" sz="1550" spc="-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BI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allow</a:t>
            </a:r>
            <a:r>
              <a:rPr dirty="0" sz="1550" spc="2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users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1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filter</a:t>
            </a:r>
            <a:r>
              <a:rPr dirty="0" sz="1550" spc="25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based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on </a:t>
            </a:r>
            <a:r>
              <a:rPr dirty="0" sz="1550" spc="-4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Distance</a:t>
            </a:r>
            <a:r>
              <a:rPr dirty="0" sz="1550" spc="1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from</a:t>
            </a:r>
            <a:r>
              <a:rPr dirty="0" sz="1550" spc="1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Home</a:t>
            </a:r>
            <a:r>
              <a:rPr dirty="0" sz="1550" spc="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column?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875" y="1529841"/>
            <a:ext cx="8280400" cy="518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Power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BI </a:t>
            </a:r>
            <a:r>
              <a:rPr dirty="0" sz="1800" spc="-5" b="1">
                <a:latin typeface="Arial"/>
                <a:cs typeface="Arial"/>
              </a:rPr>
              <a:t>Parameterized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Queries</a:t>
            </a:r>
            <a:r>
              <a:rPr dirty="0" sz="1800" spc="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241935" algn="l"/>
              </a:tabLst>
            </a:pP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550" spc="1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Parameter:</a:t>
            </a:r>
            <a:endParaRPr sz="1550">
              <a:latin typeface="Arial"/>
              <a:cs typeface="Arial"/>
            </a:endParaRPr>
          </a:p>
          <a:p>
            <a:pPr lvl="1" marL="753745" indent="-284480">
              <a:lnSpc>
                <a:spcPct val="100000"/>
              </a:lnSpc>
              <a:spcBef>
                <a:spcPts val="8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10">
                <a:latin typeface="Arial MT"/>
                <a:cs typeface="Arial MT"/>
              </a:rPr>
              <a:t>Navigate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"Home"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tab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Power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BI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Desktop.</a:t>
            </a:r>
            <a:endParaRPr sz="1550">
              <a:latin typeface="Arial MT"/>
              <a:cs typeface="Arial MT"/>
            </a:endParaRPr>
          </a:p>
          <a:p>
            <a:pPr lvl="1" marL="753745" indent="-284480">
              <a:lnSpc>
                <a:spcPct val="100000"/>
              </a:lnSpc>
              <a:spcBef>
                <a:spcPts val="8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>
                <a:latin typeface="Arial MT"/>
                <a:cs typeface="Arial MT"/>
              </a:rPr>
              <a:t>Click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"</a:t>
            </a:r>
            <a:r>
              <a:rPr dirty="0" sz="1550" spc="5">
                <a:solidFill>
                  <a:srgbClr val="006FC0"/>
                </a:solidFill>
                <a:latin typeface="Arial MT"/>
                <a:cs typeface="Arial MT"/>
              </a:rPr>
              <a:t>Manage</a:t>
            </a:r>
            <a:r>
              <a:rPr dirty="0" sz="1550" spc="1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FC0"/>
                </a:solidFill>
                <a:latin typeface="Arial MT"/>
                <a:cs typeface="Arial MT"/>
              </a:rPr>
              <a:t>Parameters</a:t>
            </a:r>
            <a:r>
              <a:rPr dirty="0" sz="1550" spc="5">
                <a:latin typeface="Arial MT"/>
                <a:cs typeface="Arial MT"/>
              </a:rPr>
              <a:t>"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006FC0"/>
                </a:solidFill>
                <a:latin typeface="Arial MT"/>
                <a:cs typeface="Arial MT"/>
              </a:rPr>
              <a:t>External</a:t>
            </a:r>
            <a:r>
              <a:rPr dirty="0" sz="1550" spc="29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06FC0"/>
                </a:solidFill>
                <a:latin typeface="Arial MT"/>
                <a:cs typeface="Arial MT"/>
              </a:rPr>
              <a:t>Data</a:t>
            </a:r>
            <a:r>
              <a:rPr dirty="0" sz="1550" spc="6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6FC0"/>
                </a:solidFill>
                <a:latin typeface="Arial MT"/>
                <a:cs typeface="Arial MT"/>
              </a:rPr>
              <a:t>group</a:t>
            </a:r>
            <a:r>
              <a:rPr dirty="0" sz="1550" spc="-5">
                <a:latin typeface="Arial MT"/>
                <a:cs typeface="Arial MT"/>
              </a:rPr>
              <a:t>.</a:t>
            </a:r>
            <a:endParaRPr sz="1550">
              <a:latin typeface="Arial MT"/>
              <a:cs typeface="Arial MT"/>
            </a:endParaRPr>
          </a:p>
          <a:p>
            <a:pPr lvl="1" marL="753745" marR="5080" indent="-283845">
              <a:lnSpc>
                <a:spcPts val="1950"/>
              </a:lnSpc>
              <a:spcBef>
                <a:spcPts val="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5">
                <a:latin typeface="Arial MT"/>
                <a:cs typeface="Arial MT"/>
              </a:rPr>
              <a:t>Create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new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parameter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(e.g.,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"DistanceParameter")</a:t>
            </a:r>
            <a:r>
              <a:rPr dirty="0" sz="1550" spc="4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with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type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(e.g.,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Decimal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Number)</a:t>
            </a:r>
            <a:r>
              <a:rPr dirty="0" sz="1550" spc="26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set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default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values.</a:t>
            </a:r>
            <a:endParaRPr sz="15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/>
              <a:tabLst>
                <a:tab pos="241935" algn="l"/>
              </a:tabLst>
            </a:pP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Modify</a:t>
            </a:r>
            <a:r>
              <a:rPr dirty="0" sz="1550" spc="2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Query:</a:t>
            </a:r>
            <a:endParaRPr sz="1550">
              <a:latin typeface="Arial"/>
              <a:cs typeface="Arial"/>
            </a:endParaRPr>
          </a:p>
          <a:p>
            <a:pPr lvl="1" marL="753745" indent="-284480">
              <a:lnSpc>
                <a:spcPct val="100000"/>
              </a:lnSpc>
              <a:spcBef>
                <a:spcPts val="1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15">
                <a:latin typeface="Arial MT"/>
                <a:cs typeface="Arial MT"/>
              </a:rPr>
              <a:t>Go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"Home"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tab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select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FC0"/>
                </a:solidFill>
                <a:latin typeface="Arial MT"/>
                <a:cs typeface="Arial MT"/>
              </a:rPr>
              <a:t>"Transform</a:t>
            </a:r>
            <a:r>
              <a:rPr dirty="0" sz="1550" spc="5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FC0"/>
                </a:solidFill>
                <a:latin typeface="Arial MT"/>
                <a:cs typeface="Arial MT"/>
              </a:rPr>
              <a:t>Data"</a:t>
            </a:r>
            <a:r>
              <a:rPr dirty="0" sz="1550" spc="11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open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Power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Query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Editor.</a:t>
            </a:r>
            <a:endParaRPr sz="1550">
              <a:latin typeface="Arial MT"/>
              <a:cs typeface="Arial MT"/>
            </a:endParaRPr>
          </a:p>
          <a:p>
            <a:pPr lvl="1" marL="753745" indent="-284480">
              <a:lnSpc>
                <a:spcPct val="100000"/>
              </a:lnSpc>
              <a:spcBef>
                <a:spcPts val="8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15">
                <a:latin typeface="Arial MT"/>
                <a:cs typeface="Arial MT"/>
              </a:rPr>
              <a:t>Locate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data-fetching</a:t>
            </a:r>
            <a:r>
              <a:rPr dirty="0" sz="1550" spc="330">
                <a:latin typeface="Arial MT"/>
                <a:cs typeface="Arial MT"/>
              </a:rPr>
              <a:t> </a:t>
            </a:r>
            <a:r>
              <a:rPr dirty="0" sz="1550" spc="-35">
                <a:latin typeface="Arial MT"/>
                <a:cs typeface="Arial MT"/>
              </a:rPr>
              <a:t>query.</a:t>
            </a:r>
            <a:endParaRPr sz="1550">
              <a:latin typeface="Arial MT"/>
              <a:cs typeface="Arial MT"/>
            </a:endParaRPr>
          </a:p>
          <a:p>
            <a:pPr lvl="1" marL="753745" indent="-284480">
              <a:lnSpc>
                <a:spcPct val="100000"/>
              </a:lnSpc>
              <a:spcBef>
                <a:spcPts val="8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40">
                <a:latin typeface="Arial MT"/>
                <a:cs typeface="Arial MT"/>
              </a:rPr>
              <a:t>Modify</a:t>
            </a:r>
            <a:r>
              <a:rPr dirty="0" sz="1550" spc="-6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query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to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incorporate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parameter</a:t>
            </a:r>
            <a:r>
              <a:rPr dirty="0" sz="1550" spc="265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for</a:t>
            </a:r>
            <a:r>
              <a:rPr dirty="0" sz="1550" spc="-9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filtering.</a:t>
            </a:r>
            <a:endParaRPr sz="1550">
              <a:latin typeface="Arial MT"/>
              <a:cs typeface="Arial MT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AutoNum type="arabicPeriod"/>
              <a:tabLst>
                <a:tab pos="233045" algn="l"/>
              </a:tabLst>
            </a:pP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Apply</a:t>
            </a:r>
            <a:r>
              <a:rPr dirty="0" sz="1550" spc="25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Parameter:</a:t>
            </a:r>
            <a:endParaRPr sz="1550">
              <a:latin typeface="Arial"/>
              <a:cs typeface="Arial"/>
            </a:endParaRPr>
          </a:p>
          <a:p>
            <a:pPr lvl="1" marL="753745" indent="-284480">
              <a:lnSpc>
                <a:spcPct val="100000"/>
              </a:lnSpc>
              <a:spcBef>
                <a:spcPts val="8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15">
                <a:solidFill>
                  <a:srgbClr val="006FC0"/>
                </a:solidFill>
                <a:latin typeface="Arial MT"/>
                <a:cs typeface="Arial MT"/>
              </a:rPr>
              <a:t>Close</a:t>
            </a:r>
            <a:r>
              <a:rPr dirty="0" sz="1550" spc="5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006FC0"/>
                </a:solidFill>
                <a:latin typeface="Arial MT"/>
                <a:cs typeface="Arial MT"/>
              </a:rPr>
              <a:t>and</a:t>
            </a:r>
            <a:r>
              <a:rPr dirty="0" sz="1550" spc="1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06FC0"/>
                </a:solidFill>
                <a:latin typeface="Arial MT"/>
                <a:cs typeface="Arial MT"/>
              </a:rPr>
              <a:t>apply</a:t>
            </a:r>
            <a:r>
              <a:rPr dirty="0" sz="1550" spc="14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006FC0"/>
                </a:solidFill>
                <a:latin typeface="Arial MT"/>
                <a:cs typeface="Arial MT"/>
              </a:rPr>
              <a:t>changes</a:t>
            </a:r>
            <a:r>
              <a:rPr dirty="0" sz="1550" spc="26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Power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Query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Editor.</a:t>
            </a:r>
            <a:endParaRPr sz="1550">
              <a:latin typeface="Arial MT"/>
              <a:cs typeface="Arial MT"/>
            </a:endParaRPr>
          </a:p>
          <a:p>
            <a:pPr lvl="1" marL="753745" indent="-284480">
              <a:lnSpc>
                <a:spcPct val="100000"/>
              </a:lnSpc>
              <a:spcBef>
                <a:spcPts val="8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-10">
                <a:latin typeface="Arial MT"/>
                <a:cs typeface="Arial MT"/>
              </a:rPr>
              <a:t>Return</a:t>
            </a:r>
            <a:r>
              <a:rPr dirty="0" sz="1550" spc="19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main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Power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BI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Desktop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window.</a:t>
            </a:r>
            <a:endParaRPr sz="1550">
              <a:latin typeface="Arial MT"/>
              <a:cs typeface="Arial MT"/>
            </a:endParaRPr>
          </a:p>
          <a:p>
            <a:pPr lvl="1" marL="753745" indent="-284480">
              <a:lnSpc>
                <a:spcPct val="100000"/>
              </a:lnSpc>
              <a:spcBef>
                <a:spcPts val="1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5">
                <a:latin typeface="Arial MT"/>
                <a:cs typeface="Arial MT"/>
              </a:rPr>
              <a:t>Create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visual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representation</a:t>
            </a:r>
            <a:r>
              <a:rPr dirty="0" sz="1550" spc="345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of</a:t>
            </a:r>
            <a:r>
              <a:rPr dirty="0" sz="1550" spc="-8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your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data.</a:t>
            </a:r>
            <a:endParaRPr sz="15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AutoNum type="arabicPeriod"/>
              <a:tabLst>
                <a:tab pos="241935" algn="l"/>
              </a:tabLst>
            </a:pP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Parameter</a:t>
            </a:r>
            <a:r>
              <a:rPr dirty="0" sz="1550" spc="2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Visual</a:t>
            </a:r>
            <a:r>
              <a:rPr dirty="0" sz="1550" spc="2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Filters:</a:t>
            </a:r>
            <a:endParaRPr sz="1550">
              <a:latin typeface="Arial"/>
              <a:cs typeface="Arial"/>
            </a:endParaRPr>
          </a:p>
          <a:p>
            <a:pPr lvl="1" marL="753745" indent="-284480">
              <a:lnSpc>
                <a:spcPct val="100000"/>
              </a:lnSpc>
              <a:spcBef>
                <a:spcPts val="8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5">
                <a:latin typeface="Arial MT"/>
                <a:cs typeface="Arial MT"/>
              </a:rPr>
              <a:t>Drag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"</a:t>
            </a:r>
            <a:r>
              <a:rPr dirty="0" sz="1550">
                <a:solidFill>
                  <a:srgbClr val="006FC0"/>
                </a:solidFill>
                <a:latin typeface="Arial MT"/>
                <a:cs typeface="Arial MT"/>
              </a:rPr>
              <a:t>Distance</a:t>
            </a:r>
            <a:r>
              <a:rPr dirty="0" sz="1550" spc="2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06FC0"/>
                </a:solidFill>
                <a:latin typeface="Arial MT"/>
                <a:cs typeface="Arial MT"/>
              </a:rPr>
              <a:t>Parameter</a:t>
            </a:r>
            <a:r>
              <a:rPr dirty="0" sz="1550">
                <a:latin typeface="Arial MT"/>
                <a:cs typeface="Arial MT"/>
              </a:rPr>
              <a:t>"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onto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visual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or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use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it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filter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pane.</a:t>
            </a:r>
            <a:endParaRPr sz="1550">
              <a:latin typeface="Arial MT"/>
              <a:cs typeface="Arial MT"/>
            </a:endParaRPr>
          </a:p>
          <a:p>
            <a:pPr lvl="1" marL="753745" indent="-284480">
              <a:lnSpc>
                <a:spcPct val="100000"/>
              </a:lnSpc>
              <a:spcBef>
                <a:spcPts val="15"/>
              </a:spcBef>
              <a:buChar char="•"/>
              <a:tabLst>
                <a:tab pos="753745" algn="l"/>
                <a:tab pos="754380" algn="l"/>
              </a:tabLst>
            </a:pPr>
            <a:r>
              <a:rPr dirty="0" sz="1550" spc="5">
                <a:latin typeface="Arial MT"/>
                <a:cs typeface="Arial MT"/>
              </a:rPr>
              <a:t>Configure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visual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dynamically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filter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based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parameter.</a:t>
            </a:r>
            <a:endParaRPr sz="155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5"/>
              </a:spcBef>
              <a:buClr>
                <a:srgbClr val="000000"/>
              </a:buClr>
              <a:buAutoNum type="arabicPeriod"/>
              <a:tabLst>
                <a:tab pos="241935" algn="l"/>
              </a:tabLst>
            </a:pP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Testing:</a:t>
            </a:r>
            <a:endParaRPr sz="1550">
              <a:latin typeface="Arial"/>
              <a:cs typeface="Arial"/>
            </a:endParaRPr>
          </a:p>
          <a:p>
            <a:pPr marL="469900" marR="765810">
              <a:lnSpc>
                <a:spcPct val="100800"/>
              </a:lnSpc>
              <a:spcBef>
                <a:spcPts val="70"/>
              </a:spcBef>
            </a:pPr>
            <a:r>
              <a:rPr dirty="0" sz="1550" spc="-10">
                <a:latin typeface="Arial MT"/>
                <a:cs typeface="Arial MT"/>
              </a:rPr>
              <a:t>Interact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with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parameter</a:t>
            </a:r>
            <a:r>
              <a:rPr dirty="0" sz="1550" spc="26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dynamically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filter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according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specified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condition.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841247"/>
            <a:ext cx="8613648" cy="2971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572000"/>
            <a:ext cx="8613648" cy="30266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84861" y="175132"/>
            <a:ext cx="4907915" cy="445770"/>
            <a:chOff x="284861" y="175132"/>
            <a:chExt cx="4907915" cy="4457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036" y="178307"/>
              <a:ext cx="4901184" cy="4389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8036" y="178307"/>
              <a:ext cx="4901565" cy="439420"/>
            </a:xfrm>
            <a:custGeom>
              <a:avLst/>
              <a:gdLst/>
              <a:ahLst/>
              <a:cxnLst/>
              <a:rect l="l" t="t" r="r" b="b"/>
              <a:pathLst>
                <a:path w="4901565" h="439420">
                  <a:moveTo>
                    <a:pt x="0" y="73151"/>
                  </a:moveTo>
                  <a:lnTo>
                    <a:pt x="5748" y="44684"/>
                  </a:lnTo>
                  <a:lnTo>
                    <a:pt x="21426" y="21431"/>
                  </a:lnTo>
                  <a:lnTo>
                    <a:pt x="44678" y="5750"/>
                  </a:lnTo>
                  <a:lnTo>
                    <a:pt x="73152" y="0"/>
                  </a:lnTo>
                  <a:lnTo>
                    <a:pt x="4828032" y="0"/>
                  </a:lnTo>
                  <a:lnTo>
                    <a:pt x="4856499" y="5750"/>
                  </a:lnTo>
                  <a:lnTo>
                    <a:pt x="4879752" y="21431"/>
                  </a:lnTo>
                  <a:lnTo>
                    <a:pt x="4895433" y="44684"/>
                  </a:lnTo>
                  <a:lnTo>
                    <a:pt x="4901184" y="73151"/>
                  </a:lnTo>
                  <a:lnTo>
                    <a:pt x="4901184" y="365760"/>
                  </a:lnTo>
                  <a:lnTo>
                    <a:pt x="4895433" y="394227"/>
                  </a:lnTo>
                  <a:lnTo>
                    <a:pt x="4879752" y="417480"/>
                  </a:lnTo>
                  <a:lnTo>
                    <a:pt x="4856499" y="433161"/>
                  </a:lnTo>
                  <a:lnTo>
                    <a:pt x="4828032" y="438912"/>
                  </a:lnTo>
                  <a:lnTo>
                    <a:pt x="73152" y="438912"/>
                  </a:lnTo>
                  <a:lnTo>
                    <a:pt x="44678" y="433161"/>
                  </a:lnTo>
                  <a:lnTo>
                    <a:pt x="21426" y="417480"/>
                  </a:lnTo>
                  <a:lnTo>
                    <a:pt x="5748" y="394227"/>
                  </a:lnTo>
                  <a:lnTo>
                    <a:pt x="0" y="365760"/>
                  </a:lnTo>
                  <a:lnTo>
                    <a:pt x="0" y="73151"/>
                  </a:lnTo>
                  <a:close/>
                </a:path>
              </a:pathLst>
            </a:custGeom>
            <a:ln w="6350">
              <a:solidFill>
                <a:srgbClr val="F6A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80491" y="217106"/>
            <a:ext cx="244919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0">
                <a:latin typeface="Arial MT"/>
                <a:cs typeface="Arial MT"/>
              </a:rPr>
              <a:t>Creating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Parameter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3149" y="4043045"/>
            <a:ext cx="4907915" cy="436245"/>
            <a:chOff x="303149" y="4043045"/>
            <a:chExt cx="4907915" cy="4362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324" y="4046220"/>
              <a:ext cx="4901184" cy="4297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6324" y="4046220"/>
              <a:ext cx="4901565" cy="429895"/>
            </a:xfrm>
            <a:custGeom>
              <a:avLst/>
              <a:gdLst/>
              <a:ahLst/>
              <a:cxnLst/>
              <a:rect l="l" t="t" r="r" b="b"/>
              <a:pathLst>
                <a:path w="4901565" h="429895">
                  <a:moveTo>
                    <a:pt x="0" y="71627"/>
                  </a:moveTo>
                  <a:lnTo>
                    <a:pt x="5628" y="43773"/>
                  </a:lnTo>
                  <a:lnTo>
                    <a:pt x="20978" y="21002"/>
                  </a:lnTo>
                  <a:lnTo>
                    <a:pt x="43746" y="5637"/>
                  </a:lnTo>
                  <a:lnTo>
                    <a:pt x="71628" y="0"/>
                  </a:lnTo>
                  <a:lnTo>
                    <a:pt x="4829556" y="0"/>
                  </a:lnTo>
                  <a:lnTo>
                    <a:pt x="4857410" y="5637"/>
                  </a:lnTo>
                  <a:lnTo>
                    <a:pt x="4880181" y="21002"/>
                  </a:lnTo>
                  <a:lnTo>
                    <a:pt x="4895546" y="43773"/>
                  </a:lnTo>
                  <a:lnTo>
                    <a:pt x="4901184" y="71627"/>
                  </a:lnTo>
                  <a:lnTo>
                    <a:pt x="4901184" y="358139"/>
                  </a:lnTo>
                  <a:lnTo>
                    <a:pt x="4895546" y="385994"/>
                  </a:lnTo>
                  <a:lnTo>
                    <a:pt x="4880181" y="408765"/>
                  </a:lnTo>
                  <a:lnTo>
                    <a:pt x="4857410" y="424130"/>
                  </a:lnTo>
                  <a:lnTo>
                    <a:pt x="4829556" y="429767"/>
                  </a:lnTo>
                  <a:lnTo>
                    <a:pt x="71628" y="429767"/>
                  </a:lnTo>
                  <a:lnTo>
                    <a:pt x="43746" y="424130"/>
                  </a:lnTo>
                  <a:lnTo>
                    <a:pt x="20978" y="408765"/>
                  </a:lnTo>
                  <a:lnTo>
                    <a:pt x="5628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6350">
              <a:solidFill>
                <a:srgbClr val="F6A11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00037" y="4087558"/>
            <a:ext cx="287464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0">
                <a:latin typeface="Arial MT"/>
                <a:cs typeface="Arial MT"/>
              </a:rPr>
              <a:t>Parameter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Visual</a:t>
            </a:r>
            <a:r>
              <a:rPr dirty="0" sz="2000" spc="9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Filter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1188719"/>
            <a:ext cx="429767" cy="4389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1433" y="570776"/>
            <a:ext cx="8848090" cy="1353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75895">
              <a:lnSpc>
                <a:spcPct val="108500"/>
              </a:lnSpc>
              <a:spcBef>
                <a:spcPts val="90"/>
              </a:spcBef>
            </a:pPr>
            <a:r>
              <a:rPr dirty="0" sz="1550" b="1">
                <a:latin typeface="Arial"/>
                <a:cs typeface="Arial"/>
              </a:rPr>
              <a:t>15.</a:t>
            </a:r>
            <a:r>
              <a:rPr dirty="0" sz="1550" spc="80" b="1"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Excel,</a:t>
            </a:r>
            <a:r>
              <a:rPr dirty="0" sz="1550" spc="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calculate</a:t>
            </a:r>
            <a:r>
              <a:rPr dirty="0" sz="1550" spc="2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1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total</a:t>
            </a:r>
            <a:r>
              <a:rPr dirty="0" sz="1550" spc="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dirty="0" sz="1550" spc="2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each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Department,</a:t>
            </a:r>
            <a:r>
              <a:rPr dirty="0" sz="1550" spc="2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considering</a:t>
            </a:r>
            <a:r>
              <a:rPr dirty="0" sz="1550" spc="3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only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dirty="0" sz="1550" spc="-4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employees</a:t>
            </a:r>
            <a:r>
              <a:rPr dirty="0" sz="1550" spc="3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Job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Level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greater</a:t>
            </a:r>
            <a:r>
              <a:rPr dirty="0" sz="1550" spc="2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than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dirty="0" sz="1550" spc="10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equal</a:t>
            </a:r>
            <a:r>
              <a:rPr dirty="0" sz="1550" spc="1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3.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488315">
              <a:lnSpc>
                <a:spcPts val="1720"/>
              </a:lnSpc>
              <a:spcBef>
                <a:spcPts val="1020"/>
              </a:spcBef>
            </a:pPr>
            <a:r>
              <a:rPr dirty="0" sz="1550" spc="25">
                <a:latin typeface="Arial MT"/>
                <a:cs typeface="Arial MT"/>
              </a:rPr>
              <a:t>By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configuring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pivot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with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appropriate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Job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Level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filter,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we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can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present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monthly</a:t>
            </a:r>
            <a:endParaRPr sz="1550">
              <a:latin typeface="Arial MT"/>
              <a:cs typeface="Arial MT"/>
            </a:endParaRPr>
          </a:p>
          <a:p>
            <a:pPr marL="488315">
              <a:lnSpc>
                <a:spcPts val="1720"/>
              </a:lnSpc>
            </a:pPr>
            <a:r>
              <a:rPr dirty="0" sz="1550" spc="5">
                <a:latin typeface="Arial MT"/>
                <a:cs typeface="Arial MT"/>
              </a:rPr>
              <a:t>income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exclusively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50">
                <a:latin typeface="Arial MT"/>
                <a:cs typeface="Arial MT"/>
              </a:rPr>
              <a:t>for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employees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at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Job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Level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3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or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-35">
                <a:latin typeface="Arial MT"/>
                <a:cs typeface="Arial MT"/>
              </a:rPr>
              <a:t>higher.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5" y="2670048"/>
            <a:ext cx="3877055" cy="3794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1847" y="3200400"/>
            <a:ext cx="3547872" cy="32644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3323" y="6765531"/>
            <a:ext cx="393509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30" b="1">
                <a:solidFill>
                  <a:srgbClr val="FFC000"/>
                </a:solidFill>
                <a:latin typeface="Arial"/>
                <a:cs typeface="Arial"/>
              </a:rPr>
              <a:t>Applying</a:t>
            </a:r>
            <a:r>
              <a:rPr dirty="0" sz="1550" spc="40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z="1550" spc="-2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FFC000"/>
                </a:solidFill>
                <a:latin typeface="Arial"/>
                <a:cs typeface="Arial"/>
              </a:rPr>
              <a:t>filter</a:t>
            </a:r>
            <a:r>
              <a:rPr dirty="0" sz="1550" spc="25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FFC000"/>
                </a:solidFill>
                <a:latin typeface="Arial"/>
                <a:cs typeface="Arial"/>
              </a:rPr>
              <a:t>for</a:t>
            </a:r>
            <a:r>
              <a:rPr dirty="0" sz="1550" spc="10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FFC000"/>
                </a:solidFill>
                <a:latin typeface="Arial"/>
                <a:cs typeface="Arial"/>
              </a:rPr>
              <a:t>Job</a:t>
            </a:r>
            <a:r>
              <a:rPr dirty="0" sz="1550" spc="3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FFC000"/>
                </a:solidFill>
                <a:latin typeface="Arial"/>
                <a:cs typeface="Arial"/>
              </a:rPr>
              <a:t>Level</a:t>
            </a:r>
            <a:r>
              <a:rPr dirty="0" sz="1550" spc="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r>
              <a:rPr dirty="0" sz="1550" spc="-1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FFC000"/>
                </a:solidFill>
                <a:latin typeface="Arial"/>
                <a:cs typeface="Arial"/>
              </a:rPr>
              <a:t>or</a:t>
            </a:r>
            <a:r>
              <a:rPr dirty="0" sz="1550" spc="10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C000"/>
                </a:solidFill>
                <a:latin typeface="Arial"/>
                <a:cs typeface="Arial"/>
              </a:rPr>
              <a:t>above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1920" y="6888810"/>
            <a:ext cx="87185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 b="1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z="1550" spc="25" b="1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z="1550" spc="130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z="1550" spc="45" b="1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z="1550" spc="25" b="1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z="1550" spc="20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069847"/>
            <a:ext cx="420623" cy="4297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6564" y="284581"/>
            <a:ext cx="9134475" cy="72396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60705">
              <a:lnSpc>
                <a:spcPct val="108500"/>
              </a:lnSpc>
              <a:spcBef>
                <a:spcPts val="90"/>
              </a:spcBef>
              <a:buClr>
                <a:srgbClr val="000000"/>
              </a:buClr>
              <a:buAutoNum type="arabicPeriod" startAt="16"/>
              <a:tabLst>
                <a:tab pos="406400" algn="l"/>
              </a:tabLst>
            </a:pP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Explain</a:t>
            </a:r>
            <a:r>
              <a:rPr dirty="0" sz="1550" spc="25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dirty="0" sz="1550" spc="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perform</a:t>
            </a:r>
            <a:r>
              <a:rPr dirty="0" sz="1550" spc="18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What-If</a:t>
            </a:r>
            <a:r>
              <a:rPr dirty="0" sz="1550" spc="19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analysis</a:t>
            </a:r>
            <a:r>
              <a:rPr dirty="0" sz="1550" spc="3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Excel</a:t>
            </a:r>
            <a:r>
              <a:rPr dirty="0" sz="1550" spc="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understand</a:t>
            </a:r>
            <a:r>
              <a:rPr dirty="0" sz="1550" spc="19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impact</a:t>
            </a:r>
            <a:r>
              <a:rPr dirty="0" sz="1550" spc="1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z="1550" spc="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10% </a:t>
            </a:r>
            <a:r>
              <a:rPr dirty="0" sz="1550" spc="-4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increase</a:t>
            </a:r>
            <a:r>
              <a:rPr dirty="0" sz="1550" spc="8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10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Percent</a:t>
            </a:r>
            <a:r>
              <a:rPr dirty="0" sz="1550" spc="1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Salary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Hike</a:t>
            </a:r>
            <a:r>
              <a:rPr dirty="0" sz="1550" spc="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dirty="0" sz="1550" spc="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dirty="0" sz="1550" spc="2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Income.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16"/>
            </a:pPr>
            <a:endParaRPr sz="1700">
              <a:latin typeface="Arial"/>
              <a:cs typeface="Arial"/>
            </a:endParaRPr>
          </a:p>
          <a:p>
            <a:pPr marL="506730" marR="105410">
              <a:lnSpc>
                <a:spcPct val="74900"/>
              </a:lnSpc>
              <a:spcBef>
                <a:spcPts val="1195"/>
              </a:spcBef>
            </a:pPr>
            <a:r>
              <a:rPr dirty="0" sz="1550" spc="10">
                <a:latin typeface="Arial MT"/>
                <a:cs typeface="Arial MT"/>
              </a:rPr>
              <a:t>Performing </a:t>
            </a:r>
            <a:r>
              <a:rPr dirty="0" sz="1550" spc="15">
                <a:latin typeface="Arial MT"/>
                <a:cs typeface="Arial MT"/>
              </a:rPr>
              <a:t>a </a:t>
            </a:r>
            <a:r>
              <a:rPr dirty="0" sz="1550" spc="-5">
                <a:latin typeface="Arial MT"/>
                <a:cs typeface="Arial MT"/>
              </a:rPr>
              <a:t>What-If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analysis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 </a:t>
            </a:r>
            <a:r>
              <a:rPr dirty="0" sz="1550">
                <a:latin typeface="Arial MT"/>
                <a:cs typeface="Arial MT"/>
              </a:rPr>
              <a:t>Excel involves </a:t>
            </a:r>
            <a:r>
              <a:rPr dirty="0" sz="1550" spc="-20">
                <a:latin typeface="Arial MT"/>
                <a:cs typeface="Arial MT"/>
              </a:rPr>
              <a:t>using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 </a:t>
            </a:r>
            <a:r>
              <a:rPr dirty="0" sz="1550" spc="-15">
                <a:latin typeface="Arial MT"/>
                <a:cs typeface="Arial MT"/>
              </a:rPr>
              <a:t>built-in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tools, </a:t>
            </a:r>
            <a:r>
              <a:rPr dirty="0" sz="1550" spc="-5">
                <a:latin typeface="Arial MT"/>
                <a:cs typeface="Arial MT"/>
              </a:rPr>
              <a:t>such </a:t>
            </a:r>
            <a:r>
              <a:rPr dirty="0" sz="1550" spc="5">
                <a:latin typeface="Arial MT"/>
                <a:cs typeface="Arial MT"/>
              </a:rPr>
              <a:t>as </a:t>
            </a:r>
            <a:r>
              <a:rPr dirty="0" sz="1550" spc="10">
                <a:solidFill>
                  <a:srgbClr val="006FC0"/>
                </a:solidFill>
                <a:latin typeface="Arial MT"/>
                <a:cs typeface="Arial MT"/>
              </a:rPr>
              <a:t>Data </a:t>
            </a:r>
            <a:r>
              <a:rPr dirty="0" sz="1550" spc="-25">
                <a:solidFill>
                  <a:srgbClr val="006FC0"/>
                </a:solidFill>
                <a:latin typeface="Arial MT"/>
                <a:cs typeface="Arial MT"/>
              </a:rPr>
              <a:t>Tables </a:t>
            </a:r>
            <a:r>
              <a:rPr dirty="0" sz="1550" spc="70">
                <a:solidFill>
                  <a:srgbClr val="006FC0"/>
                </a:solidFill>
                <a:latin typeface="Arial MT"/>
                <a:cs typeface="Arial MT"/>
              </a:rPr>
              <a:t>or </a:t>
            </a:r>
            <a:r>
              <a:rPr dirty="0" sz="1550" spc="7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006FC0"/>
                </a:solidFill>
                <a:latin typeface="Arial MT"/>
                <a:cs typeface="Arial MT"/>
              </a:rPr>
              <a:t>Goal </a:t>
            </a:r>
            <a:r>
              <a:rPr dirty="0" sz="1550" spc="-5">
                <a:solidFill>
                  <a:srgbClr val="006FC0"/>
                </a:solidFill>
                <a:latin typeface="Arial MT"/>
                <a:cs typeface="Arial MT"/>
              </a:rPr>
              <a:t>Seek</a:t>
            </a:r>
            <a:r>
              <a:rPr dirty="0" sz="1550" spc="-5">
                <a:latin typeface="Arial MT"/>
                <a:cs typeface="Arial MT"/>
              </a:rPr>
              <a:t>,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understand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how </a:t>
            </a:r>
            <a:r>
              <a:rPr dirty="0" sz="1550" spc="-15">
                <a:latin typeface="Arial MT"/>
                <a:cs typeface="Arial MT"/>
              </a:rPr>
              <a:t>changes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 </a:t>
            </a:r>
            <a:r>
              <a:rPr dirty="0" sz="1550" spc="-30">
                <a:latin typeface="Arial MT"/>
                <a:cs typeface="Arial MT"/>
              </a:rPr>
              <a:t>input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values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affect </a:t>
            </a:r>
            <a:r>
              <a:rPr dirty="0" sz="1550" spc="-20">
                <a:latin typeface="Arial MT"/>
                <a:cs typeface="Arial MT"/>
              </a:rPr>
              <a:t>the </a:t>
            </a:r>
            <a:r>
              <a:rPr dirty="0" sz="1550" spc="-15">
                <a:latin typeface="Arial MT"/>
                <a:cs typeface="Arial MT"/>
              </a:rPr>
              <a:t>results.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Here's </a:t>
            </a:r>
            <a:r>
              <a:rPr dirty="0" sz="1550" spc="20">
                <a:latin typeface="Arial MT"/>
                <a:cs typeface="Arial MT"/>
              </a:rPr>
              <a:t>a </a:t>
            </a:r>
            <a:r>
              <a:rPr dirty="0" sz="1550">
                <a:latin typeface="Arial MT"/>
                <a:cs typeface="Arial MT"/>
              </a:rPr>
              <a:t>step-by-step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guide </a:t>
            </a:r>
            <a:r>
              <a:rPr dirty="0" sz="1550" spc="45">
                <a:latin typeface="Arial MT"/>
                <a:cs typeface="Arial MT"/>
              </a:rPr>
              <a:t>on </a:t>
            </a:r>
            <a:r>
              <a:rPr dirty="0" sz="1550" spc="5">
                <a:latin typeface="Arial MT"/>
                <a:cs typeface="Arial MT"/>
              </a:rPr>
              <a:t>how </a:t>
            </a:r>
            <a:r>
              <a:rPr dirty="0" sz="1550" spc="10">
                <a:latin typeface="Arial MT"/>
                <a:cs typeface="Arial MT"/>
              </a:rPr>
              <a:t>to </a:t>
            </a:r>
            <a:r>
              <a:rPr dirty="0" sz="1550" spc="-5">
                <a:latin typeface="Arial MT"/>
                <a:cs typeface="Arial MT"/>
              </a:rPr>
              <a:t>conduct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 </a:t>
            </a:r>
            <a:r>
              <a:rPr dirty="0" sz="1550" spc="-5">
                <a:latin typeface="Arial MT"/>
                <a:cs typeface="Arial MT"/>
              </a:rPr>
              <a:t>What-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If </a:t>
            </a:r>
            <a:r>
              <a:rPr dirty="0" sz="1550" spc="-10">
                <a:latin typeface="Arial MT"/>
                <a:cs typeface="Arial MT"/>
              </a:rPr>
              <a:t>analysis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 </a:t>
            </a:r>
            <a:r>
              <a:rPr dirty="0" sz="1550" spc="-20">
                <a:latin typeface="Arial MT"/>
                <a:cs typeface="Arial MT"/>
              </a:rPr>
              <a:t>understand</a:t>
            </a:r>
            <a:r>
              <a:rPr dirty="0" sz="1550" spc="39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 </a:t>
            </a:r>
            <a:r>
              <a:rPr dirty="0" sz="1550" spc="25">
                <a:latin typeface="Arial MT"/>
                <a:cs typeface="Arial MT"/>
              </a:rPr>
              <a:t>effect </a:t>
            </a:r>
            <a:r>
              <a:rPr dirty="0" sz="1550" spc="40">
                <a:latin typeface="Arial MT"/>
                <a:cs typeface="Arial MT"/>
              </a:rPr>
              <a:t>of </a:t>
            </a:r>
            <a:r>
              <a:rPr dirty="0" sz="1550" spc="20">
                <a:latin typeface="Arial MT"/>
                <a:cs typeface="Arial MT"/>
              </a:rPr>
              <a:t>a </a:t>
            </a:r>
            <a:r>
              <a:rPr dirty="0" sz="1550" spc="10">
                <a:latin typeface="Arial MT"/>
                <a:cs typeface="Arial MT"/>
              </a:rPr>
              <a:t>10% </a:t>
            </a:r>
            <a:r>
              <a:rPr dirty="0" sz="1550" spc="-5">
                <a:latin typeface="Arial MT"/>
                <a:cs typeface="Arial MT"/>
              </a:rPr>
              <a:t>increase </a:t>
            </a:r>
            <a:r>
              <a:rPr dirty="0" sz="1550" spc="15">
                <a:latin typeface="Arial MT"/>
                <a:cs typeface="Arial MT"/>
              </a:rPr>
              <a:t>in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Percent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Salary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Hike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Monthly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Income: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MT"/>
              <a:cs typeface="Arial MT"/>
            </a:endParaRPr>
          </a:p>
          <a:p>
            <a:pPr marL="506730">
              <a:lnSpc>
                <a:spcPct val="100000"/>
              </a:lnSpc>
            </a:pP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Prepare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Your</a:t>
            </a: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506730" marR="5080">
              <a:lnSpc>
                <a:spcPct val="104600"/>
              </a:lnSpc>
            </a:pPr>
            <a:r>
              <a:rPr dirty="0" sz="1550">
                <a:latin typeface="Arial MT"/>
                <a:cs typeface="Arial MT"/>
              </a:rPr>
              <a:t>Assume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you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have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-10">
                <a:latin typeface="Arial MT"/>
                <a:cs typeface="Arial MT"/>
              </a:rPr>
              <a:t> table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with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columns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006FC0"/>
                </a:solidFill>
                <a:latin typeface="Arial MT"/>
                <a:cs typeface="Arial MT"/>
              </a:rPr>
              <a:t>like</a:t>
            </a:r>
            <a:r>
              <a:rPr dirty="0" sz="1550" spc="13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FC0"/>
                </a:solidFill>
                <a:latin typeface="Arial MT"/>
                <a:cs typeface="Arial MT"/>
              </a:rPr>
              <a:t>'Employee</a:t>
            </a:r>
            <a:r>
              <a:rPr dirty="0" sz="1550" spc="14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FC0"/>
                </a:solidFill>
                <a:latin typeface="Arial MT"/>
                <a:cs typeface="Arial MT"/>
              </a:rPr>
              <a:t>ID', </a:t>
            </a:r>
            <a:r>
              <a:rPr dirty="0" sz="1550" spc="10">
                <a:solidFill>
                  <a:srgbClr val="006FC0"/>
                </a:solidFill>
                <a:latin typeface="Arial MT"/>
                <a:cs typeface="Arial MT"/>
              </a:rPr>
              <a:t>'%</a:t>
            </a:r>
            <a:r>
              <a:rPr dirty="0" sz="1550" spc="10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6FC0"/>
                </a:solidFill>
                <a:latin typeface="Arial MT"/>
                <a:cs typeface="Arial MT"/>
              </a:rPr>
              <a:t>Salary</a:t>
            </a:r>
            <a:r>
              <a:rPr dirty="0" sz="1550" spc="7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6FC0"/>
                </a:solidFill>
                <a:latin typeface="Arial MT"/>
                <a:cs typeface="Arial MT"/>
              </a:rPr>
              <a:t>Hike',</a:t>
            </a:r>
            <a:r>
              <a:rPr dirty="0" sz="1550" spc="14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006FC0"/>
                </a:solidFill>
                <a:latin typeface="Arial MT"/>
                <a:cs typeface="Arial MT"/>
              </a:rPr>
              <a:t>and</a:t>
            </a:r>
            <a:r>
              <a:rPr dirty="0" sz="1550" spc="21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06FC0"/>
                </a:solidFill>
                <a:latin typeface="Arial MT"/>
                <a:cs typeface="Arial MT"/>
              </a:rPr>
              <a:t>'Monthly</a:t>
            </a:r>
            <a:r>
              <a:rPr dirty="0" sz="1550" spc="15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FC0"/>
                </a:solidFill>
                <a:latin typeface="Arial MT"/>
                <a:cs typeface="Arial MT"/>
              </a:rPr>
              <a:t>Income' </a:t>
            </a:r>
            <a:r>
              <a:rPr dirty="0" sz="1550" spc="-41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Excel.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 MT"/>
              <a:cs typeface="Arial MT"/>
            </a:endParaRPr>
          </a:p>
          <a:p>
            <a:pPr marL="506730">
              <a:lnSpc>
                <a:spcPct val="100000"/>
              </a:lnSpc>
            </a:pP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550" spc="10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dirty="0" sz="1550" spc="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Table: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lvl="1" marL="789940" indent="-283845">
              <a:lnSpc>
                <a:spcPts val="1650"/>
              </a:lnSpc>
              <a:buChar char="•"/>
              <a:tabLst>
                <a:tab pos="789940" algn="l"/>
                <a:tab pos="790575" algn="l"/>
              </a:tabLst>
            </a:pPr>
            <a:r>
              <a:rPr dirty="0" sz="1550">
                <a:latin typeface="Arial MT"/>
                <a:cs typeface="Arial MT"/>
              </a:rPr>
              <a:t>Select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cell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your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worksheet.</a:t>
            </a:r>
            <a:endParaRPr sz="1550">
              <a:latin typeface="Arial MT"/>
              <a:cs typeface="Arial MT"/>
            </a:endParaRPr>
          </a:p>
          <a:p>
            <a:pPr lvl="1" marL="789940" indent="-283845">
              <a:lnSpc>
                <a:spcPts val="1405"/>
              </a:lnSpc>
              <a:buChar char="•"/>
              <a:tabLst>
                <a:tab pos="789940" algn="l"/>
                <a:tab pos="790575" algn="l"/>
              </a:tabLst>
            </a:pPr>
            <a:r>
              <a:rPr dirty="0" sz="1550" spc="10">
                <a:latin typeface="Arial MT"/>
                <a:cs typeface="Arial MT"/>
              </a:rPr>
              <a:t>Navigate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06EC0"/>
                </a:solidFill>
                <a:latin typeface="Arial MT"/>
                <a:cs typeface="Arial MT"/>
              </a:rPr>
              <a:t>"Data"</a:t>
            </a:r>
            <a:r>
              <a:rPr dirty="0" sz="155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006EC0"/>
                </a:solidFill>
                <a:latin typeface="Arial MT"/>
                <a:cs typeface="Arial MT"/>
              </a:rPr>
              <a:t>tab</a:t>
            </a:r>
            <a:r>
              <a:rPr dirty="0" sz="1550" spc="5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Ribbon.</a:t>
            </a:r>
            <a:endParaRPr sz="1550">
              <a:latin typeface="Arial MT"/>
              <a:cs typeface="Arial MT"/>
            </a:endParaRPr>
          </a:p>
          <a:p>
            <a:pPr lvl="1" marL="789940" marR="236854" indent="-283845">
              <a:lnSpc>
                <a:spcPct val="77500"/>
              </a:lnSpc>
              <a:spcBef>
                <a:spcPts val="175"/>
              </a:spcBef>
              <a:buChar char="•"/>
              <a:tabLst>
                <a:tab pos="789940" algn="l"/>
                <a:tab pos="790575" algn="l"/>
              </a:tabLst>
            </a:pPr>
            <a:r>
              <a:rPr dirty="0" sz="1550">
                <a:latin typeface="Arial MT"/>
                <a:cs typeface="Arial MT"/>
              </a:rPr>
              <a:t>Click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"</a:t>
            </a:r>
            <a:r>
              <a:rPr dirty="0" sz="1550" spc="-5">
                <a:solidFill>
                  <a:srgbClr val="006EC0"/>
                </a:solidFill>
                <a:latin typeface="Arial MT"/>
                <a:cs typeface="Arial MT"/>
              </a:rPr>
              <a:t>What-If</a:t>
            </a:r>
            <a:r>
              <a:rPr dirty="0" sz="1550" spc="6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6EC0"/>
                </a:solidFill>
                <a:latin typeface="Arial MT"/>
                <a:cs typeface="Arial MT"/>
              </a:rPr>
              <a:t>Analysis"</a:t>
            </a:r>
            <a:r>
              <a:rPr dirty="0" sz="1550" spc="17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solidFill>
                  <a:srgbClr val="006EC0"/>
                </a:solidFill>
                <a:latin typeface="Arial MT"/>
                <a:cs typeface="Arial MT"/>
              </a:rPr>
              <a:t>in</a:t>
            </a:r>
            <a:r>
              <a:rPr dirty="0" sz="1550" spc="6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006EC0"/>
                </a:solidFill>
                <a:latin typeface="Arial MT"/>
                <a:cs typeface="Arial MT"/>
              </a:rPr>
              <a:t>the</a:t>
            </a:r>
            <a:r>
              <a:rPr dirty="0" sz="1550" spc="13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06EC0"/>
                </a:solidFill>
                <a:latin typeface="Arial MT"/>
                <a:cs typeface="Arial MT"/>
              </a:rPr>
              <a:t>"Forecast"</a:t>
            </a:r>
            <a:r>
              <a:rPr dirty="0" sz="1550" spc="3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6EC0"/>
                </a:solidFill>
                <a:latin typeface="Arial MT"/>
                <a:cs typeface="Arial MT"/>
              </a:rPr>
              <a:t>group,</a:t>
            </a:r>
            <a:r>
              <a:rPr dirty="0" sz="1550" spc="14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006EC0"/>
                </a:solidFill>
                <a:latin typeface="Arial MT"/>
                <a:cs typeface="Arial MT"/>
              </a:rPr>
              <a:t>and</a:t>
            </a:r>
            <a:r>
              <a:rPr dirty="0" sz="1550" spc="14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006EC0"/>
                </a:solidFill>
                <a:latin typeface="Arial MT"/>
                <a:cs typeface="Arial MT"/>
              </a:rPr>
              <a:t>choose</a:t>
            </a:r>
            <a:r>
              <a:rPr dirty="0" sz="1550" spc="-1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06EC0"/>
                </a:solidFill>
                <a:latin typeface="Arial MT"/>
                <a:cs typeface="Arial MT"/>
              </a:rPr>
              <a:t>"Data</a:t>
            </a:r>
            <a:r>
              <a:rPr dirty="0" sz="1550" spc="8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5">
                <a:solidFill>
                  <a:srgbClr val="006EC0"/>
                </a:solidFill>
                <a:latin typeface="Arial MT"/>
                <a:cs typeface="Arial MT"/>
              </a:rPr>
              <a:t>Table</a:t>
            </a:r>
            <a:r>
              <a:rPr dirty="0" sz="1550" spc="-15">
                <a:latin typeface="Arial MT"/>
                <a:cs typeface="Arial MT"/>
              </a:rPr>
              <a:t>..."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In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"Row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input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cell"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box,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select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cell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containing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Percent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Salary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Hike.</a:t>
            </a:r>
            <a:endParaRPr sz="1550">
              <a:latin typeface="Arial MT"/>
              <a:cs typeface="Arial MT"/>
            </a:endParaRPr>
          </a:p>
          <a:p>
            <a:pPr lvl="1" marL="789940" indent="-283845">
              <a:lnSpc>
                <a:spcPts val="1160"/>
              </a:lnSpc>
              <a:buChar char="•"/>
              <a:tabLst>
                <a:tab pos="789940" algn="l"/>
                <a:tab pos="790575" algn="l"/>
              </a:tabLst>
            </a:pPr>
            <a:r>
              <a:rPr dirty="0" sz="1550" spc="5">
                <a:latin typeface="Arial MT"/>
                <a:cs typeface="Arial MT"/>
              </a:rPr>
              <a:t>Leave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"</a:t>
            </a:r>
            <a:r>
              <a:rPr dirty="0" sz="1550">
                <a:solidFill>
                  <a:srgbClr val="006FC0"/>
                </a:solidFill>
                <a:latin typeface="Arial MT"/>
                <a:cs typeface="Arial MT"/>
              </a:rPr>
              <a:t>Column</a:t>
            </a:r>
            <a:r>
              <a:rPr dirty="0" sz="1550" spc="12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006FC0"/>
                </a:solidFill>
                <a:latin typeface="Arial MT"/>
                <a:cs typeface="Arial MT"/>
              </a:rPr>
              <a:t>input</a:t>
            </a:r>
            <a:r>
              <a:rPr dirty="0" sz="1550" spc="21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006FC0"/>
                </a:solidFill>
                <a:latin typeface="Arial MT"/>
                <a:cs typeface="Arial MT"/>
              </a:rPr>
              <a:t>cell"</a:t>
            </a:r>
            <a:r>
              <a:rPr dirty="0" sz="1550" spc="16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box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blank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or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select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-10">
                <a:latin typeface="Arial MT"/>
                <a:cs typeface="Arial MT"/>
              </a:rPr>
              <a:t> cell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if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applicable.</a:t>
            </a:r>
            <a:endParaRPr sz="1550">
              <a:latin typeface="Arial MT"/>
              <a:cs typeface="Arial MT"/>
            </a:endParaRPr>
          </a:p>
          <a:p>
            <a:pPr lvl="1" marL="789940" indent="-283845">
              <a:lnSpc>
                <a:spcPts val="1650"/>
              </a:lnSpc>
              <a:buChar char="•"/>
              <a:tabLst>
                <a:tab pos="789940" algn="l"/>
                <a:tab pos="790575" algn="l"/>
              </a:tabLst>
            </a:pPr>
            <a:r>
              <a:rPr dirty="0" sz="1550">
                <a:latin typeface="Arial MT"/>
                <a:cs typeface="Arial MT"/>
              </a:rPr>
              <a:t>Click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"OK."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1700">
              <a:latin typeface="Arial MT"/>
              <a:cs typeface="Arial MT"/>
            </a:endParaRPr>
          </a:p>
          <a:p>
            <a:pPr marL="506730">
              <a:lnSpc>
                <a:spcPct val="100000"/>
              </a:lnSpc>
            </a:pP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Observe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1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Results: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Arial"/>
              <a:cs typeface="Arial"/>
            </a:endParaRPr>
          </a:p>
          <a:p>
            <a:pPr marL="506730" marR="307340">
              <a:lnSpc>
                <a:spcPct val="75500"/>
              </a:lnSpc>
            </a:pPr>
            <a:r>
              <a:rPr dirty="0" sz="1550">
                <a:latin typeface="Arial MT"/>
                <a:cs typeface="Arial MT"/>
              </a:rPr>
              <a:t>Excel </a:t>
            </a:r>
            <a:r>
              <a:rPr dirty="0" sz="1550" spc="-20">
                <a:latin typeface="Arial MT"/>
                <a:cs typeface="Arial MT"/>
              </a:rPr>
              <a:t>will </a:t>
            </a:r>
            <a:r>
              <a:rPr dirty="0" sz="1550" spc="-10">
                <a:latin typeface="Arial MT"/>
                <a:cs typeface="Arial MT"/>
              </a:rPr>
              <a:t>generate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 </a:t>
            </a:r>
            <a:r>
              <a:rPr dirty="0" sz="1550" spc="-10">
                <a:latin typeface="Arial MT"/>
                <a:cs typeface="Arial MT"/>
              </a:rPr>
              <a:t>table </a:t>
            </a:r>
            <a:r>
              <a:rPr dirty="0" sz="1550" spc="-20">
                <a:latin typeface="Arial MT"/>
                <a:cs typeface="Arial MT"/>
              </a:rPr>
              <a:t>illustrating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impact </a:t>
            </a:r>
            <a:r>
              <a:rPr dirty="0" sz="1550" spc="40">
                <a:latin typeface="Arial MT"/>
                <a:cs typeface="Arial MT"/>
              </a:rPr>
              <a:t>of </a:t>
            </a:r>
            <a:r>
              <a:rPr dirty="0" sz="1550">
                <a:latin typeface="Arial MT"/>
                <a:cs typeface="Arial MT"/>
              </a:rPr>
              <a:t>various </a:t>
            </a:r>
            <a:r>
              <a:rPr dirty="0" sz="1550" spc="-5">
                <a:latin typeface="Arial MT"/>
                <a:cs typeface="Arial MT"/>
              </a:rPr>
              <a:t>Percent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Salary </a:t>
            </a:r>
            <a:r>
              <a:rPr dirty="0" sz="1550">
                <a:latin typeface="Arial MT"/>
                <a:cs typeface="Arial MT"/>
              </a:rPr>
              <a:t>Hike </a:t>
            </a:r>
            <a:r>
              <a:rPr dirty="0" sz="1550" spc="-20">
                <a:latin typeface="Arial MT"/>
                <a:cs typeface="Arial MT"/>
              </a:rPr>
              <a:t>values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70">
                <a:latin typeface="Arial MT"/>
                <a:cs typeface="Arial MT"/>
              </a:rPr>
              <a:t>on 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Monthly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Income.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This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table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provides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insights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into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how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Monthly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Income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changes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with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different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Percent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Salary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Hike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values.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MT"/>
              <a:cs typeface="Arial MT"/>
            </a:endParaRPr>
          </a:p>
          <a:p>
            <a:pPr marL="506730">
              <a:lnSpc>
                <a:spcPct val="100000"/>
              </a:lnSpc>
            </a:pP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Define</a:t>
            </a:r>
            <a:r>
              <a:rPr dirty="0" sz="1550" spc="1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Scenarios:</a:t>
            </a:r>
            <a:endParaRPr sz="1550">
              <a:latin typeface="Arial"/>
              <a:cs typeface="Arial"/>
            </a:endParaRPr>
          </a:p>
          <a:p>
            <a:pPr lvl="1" marL="789940" indent="-283845">
              <a:lnSpc>
                <a:spcPts val="1650"/>
              </a:lnSpc>
              <a:spcBef>
                <a:spcPts val="1455"/>
              </a:spcBef>
              <a:buChar char="•"/>
              <a:tabLst>
                <a:tab pos="789940" algn="l"/>
                <a:tab pos="790575" algn="l"/>
              </a:tabLst>
            </a:pPr>
            <a:r>
              <a:rPr dirty="0" sz="1550" spc="15">
                <a:latin typeface="Arial MT"/>
                <a:cs typeface="Arial MT"/>
              </a:rPr>
              <a:t>Go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"Data"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tab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9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Ribbon.</a:t>
            </a:r>
            <a:endParaRPr sz="1550">
              <a:latin typeface="Arial MT"/>
              <a:cs typeface="Arial MT"/>
            </a:endParaRPr>
          </a:p>
          <a:p>
            <a:pPr lvl="1" marL="789940" indent="-283845">
              <a:lnSpc>
                <a:spcPts val="1405"/>
              </a:lnSpc>
              <a:buChar char="•"/>
              <a:tabLst>
                <a:tab pos="789940" algn="l"/>
                <a:tab pos="790575" algn="l"/>
              </a:tabLst>
            </a:pPr>
            <a:r>
              <a:rPr dirty="0" sz="1550">
                <a:latin typeface="Arial MT"/>
                <a:cs typeface="Arial MT"/>
              </a:rPr>
              <a:t>Click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"What-If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Analysis"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"Forecast"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group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choose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06EC0"/>
                </a:solidFill>
                <a:latin typeface="Arial MT"/>
                <a:cs typeface="Arial MT"/>
              </a:rPr>
              <a:t>"Scenario</a:t>
            </a:r>
            <a:r>
              <a:rPr dirty="0" sz="1550" spc="14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06EC0"/>
                </a:solidFill>
                <a:latin typeface="Arial MT"/>
                <a:cs typeface="Arial MT"/>
              </a:rPr>
              <a:t>Manager."</a:t>
            </a:r>
            <a:endParaRPr sz="1550">
              <a:latin typeface="Arial MT"/>
              <a:cs typeface="Arial MT"/>
            </a:endParaRPr>
          </a:p>
          <a:p>
            <a:pPr lvl="1" marL="808355" indent="-302260">
              <a:lnSpc>
                <a:spcPts val="1614"/>
              </a:lnSpc>
              <a:buClr>
                <a:srgbClr val="006EC0"/>
              </a:buClr>
              <a:buChar char="•"/>
              <a:tabLst>
                <a:tab pos="808355" algn="l"/>
                <a:tab pos="808990" algn="l"/>
              </a:tabLst>
            </a:pPr>
            <a:r>
              <a:rPr dirty="0" sz="1550">
                <a:latin typeface="Arial MT"/>
                <a:cs typeface="Arial MT"/>
              </a:rPr>
              <a:t>Click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"Add"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to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create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-20">
                <a:latin typeface="Arial MT"/>
                <a:cs typeface="Arial MT"/>
              </a:rPr>
              <a:t> new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scenario.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564" y="566165"/>
            <a:ext cx="9124950" cy="3150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05435" indent="-293370">
              <a:lnSpc>
                <a:spcPts val="1650"/>
              </a:lnSpc>
              <a:spcBef>
                <a:spcPts val="135"/>
              </a:spcBef>
              <a:buChar char="•"/>
              <a:tabLst>
                <a:tab pos="305435" algn="l"/>
                <a:tab pos="306070" algn="l"/>
              </a:tabLst>
            </a:pPr>
            <a:r>
              <a:rPr dirty="0" sz="1550" spc="-5">
                <a:latin typeface="Arial MT"/>
                <a:cs typeface="Arial MT"/>
              </a:rPr>
              <a:t>Enter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name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for</a:t>
            </a:r>
            <a:r>
              <a:rPr dirty="0" sz="1550" spc="-9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scenario</a:t>
            </a:r>
            <a:r>
              <a:rPr dirty="0" sz="1550" spc="19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(e.g.,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"10%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Increase").</a:t>
            </a:r>
            <a:endParaRPr sz="1550">
              <a:latin typeface="Arial MT"/>
              <a:cs typeface="Arial MT"/>
            </a:endParaRPr>
          </a:p>
          <a:p>
            <a:pPr marL="305435" marR="891540" indent="-293370">
              <a:lnSpc>
                <a:spcPct val="77600"/>
              </a:lnSpc>
              <a:spcBef>
                <a:spcPts val="204"/>
              </a:spcBef>
              <a:buChar char="•"/>
              <a:tabLst>
                <a:tab pos="305435" algn="l"/>
                <a:tab pos="306070" algn="l"/>
              </a:tabLst>
            </a:pPr>
            <a:r>
              <a:rPr dirty="0" sz="1550" spc="15">
                <a:latin typeface="Arial MT"/>
                <a:cs typeface="Arial MT"/>
              </a:rPr>
              <a:t>Set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changing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cells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cell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containing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Percent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Salary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Hike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enter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new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value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-30">
                <a:latin typeface="Arial MT"/>
                <a:cs typeface="Arial MT"/>
              </a:rPr>
              <a:t>(110%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 spc="50">
                <a:latin typeface="Arial MT"/>
                <a:cs typeface="Arial MT"/>
              </a:rPr>
              <a:t>for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10%</a:t>
            </a:r>
            <a:r>
              <a:rPr dirty="0" sz="1550" spc="2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increase).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Run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Scenario:</a:t>
            </a:r>
            <a:endParaRPr sz="1550">
              <a:latin typeface="Arial"/>
              <a:cs typeface="Arial"/>
            </a:endParaRPr>
          </a:p>
          <a:p>
            <a:pPr marL="305435" indent="-293370">
              <a:lnSpc>
                <a:spcPts val="1650"/>
              </a:lnSpc>
              <a:spcBef>
                <a:spcPts val="1455"/>
              </a:spcBef>
              <a:buChar char="•"/>
              <a:tabLst>
                <a:tab pos="305435" algn="l"/>
                <a:tab pos="306070" algn="l"/>
              </a:tabLst>
            </a:pPr>
            <a:r>
              <a:rPr dirty="0" sz="1550" spc="-10">
                <a:latin typeface="Arial MT"/>
                <a:cs typeface="Arial MT"/>
              </a:rPr>
              <a:t>Return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"What-If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Analysis"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choose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"Scenario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Manager".</a:t>
            </a:r>
            <a:endParaRPr sz="1550">
              <a:latin typeface="Arial MT"/>
              <a:cs typeface="Arial MT"/>
            </a:endParaRPr>
          </a:p>
          <a:p>
            <a:pPr marL="323850" indent="-311785">
              <a:lnSpc>
                <a:spcPts val="1370"/>
              </a:lnSpc>
              <a:buChar char="•"/>
              <a:tabLst>
                <a:tab pos="323850" algn="l"/>
                <a:tab pos="324485" algn="l"/>
              </a:tabLst>
            </a:pPr>
            <a:r>
              <a:rPr dirty="0" sz="1550">
                <a:latin typeface="Arial MT"/>
                <a:cs typeface="Arial MT"/>
              </a:rPr>
              <a:t>Select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scenario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you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created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click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"</a:t>
            </a:r>
            <a:r>
              <a:rPr dirty="0" sz="1550" spc="-10">
                <a:solidFill>
                  <a:srgbClr val="006FC0"/>
                </a:solidFill>
                <a:latin typeface="Arial MT"/>
                <a:cs typeface="Arial MT"/>
              </a:rPr>
              <a:t>Show</a:t>
            </a:r>
            <a:r>
              <a:rPr dirty="0" sz="1550" spc="-10">
                <a:latin typeface="Arial MT"/>
                <a:cs typeface="Arial MT"/>
              </a:rPr>
              <a:t>."</a:t>
            </a:r>
            <a:endParaRPr sz="1550">
              <a:latin typeface="Arial MT"/>
              <a:cs typeface="Arial MT"/>
            </a:endParaRPr>
          </a:p>
          <a:p>
            <a:pPr marL="305435" indent="-293370">
              <a:lnSpc>
                <a:spcPts val="1295"/>
              </a:lnSpc>
              <a:buChar char="•"/>
              <a:tabLst>
                <a:tab pos="305435" algn="l"/>
                <a:tab pos="306070" algn="l"/>
              </a:tabLst>
            </a:pPr>
            <a:r>
              <a:rPr dirty="0" sz="1550">
                <a:latin typeface="Arial MT"/>
                <a:cs typeface="Arial MT"/>
              </a:rPr>
              <a:t>Excel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will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implement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scenario,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adjusting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values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your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worksheet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based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10%</a:t>
            </a:r>
            <a:endParaRPr sz="1550">
              <a:latin typeface="Arial MT"/>
              <a:cs typeface="Arial MT"/>
            </a:endParaRPr>
          </a:p>
          <a:p>
            <a:pPr marL="305435">
              <a:lnSpc>
                <a:spcPts val="1580"/>
              </a:lnSpc>
            </a:pPr>
            <a:r>
              <a:rPr dirty="0" sz="1550" spc="-5">
                <a:latin typeface="Arial MT"/>
                <a:cs typeface="Arial MT"/>
              </a:rPr>
              <a:t>increase.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View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Impact: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ts val="1614"/>
              </a:lnSpc>
            </a:pPr>
            <a:r>
              <a:rPr dirty="0" sz="1550" spc="5">
                <a:latin typeface="Arial MT"/>
                <a:cs typeface="Arial MT"/>
              </a:rPr>
              <a:t>Observe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how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Monthly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Income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changes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with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10%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increase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Percent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Salary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Hike.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This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allows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you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ts val="1614"/>
              </a:lnSpc>
            </a:pP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assess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potential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effects</a:t>
            </a:r>
            <a:r>
              <a:rPr dirty="0" sz="1550" spc="-75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of</a:t>
            </a:r>
            <a:r>
              <a:rPr dirty="0" sz="1550" spc="-8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9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specified</a:t>
            </a:r>
            <a:r>
              <a:rPr dirty="0" sz="1550" spc="-20">
                <a:latin typeface="Arial MT"/>
                <a:cs typeface="Arial MT"/>
              </a:rPr>
              <a:t> change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your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873752"/>
            <a:ext cx="6281928" cy="19110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103" y="1051560"/>
            <a:ext cx="429768" cy="4297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1433" y="472249"/>
            <a:ext cx="8839200" cy="6507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AutoNum type="arabicPeriod" startAt="17"/>
              <a:tabLst>
                <a:tab pos="406400" algn="l"/>
              </a:tabLst>
            </a:pP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Verify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5" b="1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adheres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predefined</a:t>
            </a:r>
            <a:r>
              <a:rPr dirty="0" sz="1550" spc="3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schema.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What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actions</a:t>
            </a:r>
            <a:r>
              <a:rPr dirty="0" sz="1550" spc="19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would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take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75" b="1">
                <a:solidFill>
                  <a:srgbClr val="001F5F"/>
                </a:solidFill>
                <a:latin typeface="Arial"/>
                <a:cs typeface="Arial"/>
              </a:rPr>
              <a:t>if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youfind</a:t>
            </a:r>
            <a:r>
              <a:rPr dirty="0" sz="1550" spc="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inconsistencies?</a:t>
            </a:r>
            <a:endParaRPr sz="155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880"/>
              </a:spcBef>
            </a:pPr>
            <a:r>
              <a:rPr dirty="0" sz="1550" spc="-40">
                <a:solidFill>
                  <a:srgbClr val="006FC0"/>
                </a:solidFill>
                <a:latin typeface="Arial MT"/>
                <a:cs typeface="Arial MT"/>
              </a:rPr>
              <a:t>Yes</a:t>
            </a:r>
            <a:r>
              <a:rPr dirty="0" sz="1550" spc="-40">
                <a:latin typeface="Arial MT"/>
                <a:cs typeface="Arial MT"/>
              </a:rPr>
              <a:t>,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adheres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predefined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607060">
              <a:lnSpc>
                <a:spcPct val="100000"/>
              </a:lnSpc>
            </a:pPr>
            <a:r>
              <a:rPr dirty="0" sz="1550" spc="5">
                <a:latin typeface="Arial MT"/>
                <a:cs typeface="Arial MT"/>
              </a:rPr>
              <a:t>Here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are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some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general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steps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actions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verify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address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inconsistencies: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MT"/>
              <a:cs typeface="Arial MT"/>
            </a:endParaRPr>
          </a:p>
          <a:p>
            <a:pPr lvl="1" marL="412115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2750" algn="l"/>
              </a:tabLst>
            </a:pP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Understand</a:t>
            </a:r>
            <a:r>
              <a:rPr dirty="0" sz="1550" spc="2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Schema: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>
                <a:latin typeface="Arial MT"/>
                <a:cs typeface="Arial MT"/>
              </a:rPr>
              <a:t>Know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predefined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schema,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including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types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constraints.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AutoNum type="arabicPeriod"/>
            </a:pPr>
            <a:endParaRPr sz="1700">
              <a:latin typeface="Arial MT"/>
              <a:cs typeface="Arial MT"/>
            </a:endParaRPr>
          </a:p>
          <a:p>
            <a:pPr lvl="1" marL="412115" indent="-229235">
              <a:lnSpc>
                <a:spcPct val="100000"/>
              </a:lnSpc>
              <a:buAutoNum type="arabicPeriod"/>
              <a:tabLst>
                <a:tab pos="412750" algn="l"/>
              </a:tabLst>
            </a:pP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dirty="0" sz="1550" spc="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Validation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Tools: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>
                <a:latin typeface="Arial MT"/>
                <a:cs typeface="Arial MT"/>
              </a:rPr>
              <a:t>Employ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tools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automatically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check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against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schema.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AutoNum type="arabicPeriod"/>
            </a:pPr>
            <a:endParaRPr sz="1700">
              <a:latin typeface="Arial MT"/>
              <a:cs typeface="Arial MT"/>
            </a:endParaRPr>
          </a:p>
          <a:p>
            <a:pPr lvl="1" marL="412115" indent="-229235">
              <a:lnSpc>
                <a:spcPct val="100000"/>
              </a:lnSpc>
              <a:buAutoNum type="arabicPeriod"/>
              <a:tabLst>
                <a:tab pos="412750" algn="l"/>
              </a:tabLst>
            </a:pP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Manual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Inspection:</a:t>
            </a:r>
            <a:r>
              <a:rPr dirty="0" sz="1550" spc="40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5">
                <a:latin typeface="Arial MT"/>
                <a:cs typeface="Arial MT"/>
              </a:rPr>
              <a:t>Manually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review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sample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50">
                <a:latin typeface="Arial MT"/>
                <a:cs typeface="Arial MT"/>
              </a:rPr>
              <a:t>for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discrepancies.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Arial"/>
              <a:buAutoNum type="arabicPeriod"/>
            </a:pPr>
            <a:endParaRPr sz="1750">
              <a:latin typeface="Arial MT"/>
              <a:cs typeface="Arial MT"/>
            </a:endParaRPr>
          </a:p>
          <a:p>
            <a:pPr lvl="1" marL="412115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2750" algn="l"/>
              </a:tabLst>
            </a:pP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Check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Types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1550" spc="1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Constraints:</a:t>
            </a:r>
            <a:r>
              <a:rPr dirty="0" sz="1550" spc="3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>
                <a:latin typeface="Arial MT"/>
                <a:cs typeface="Arial MT"/>
              </a:rPr>
              <a:t>Ensure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adheres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specified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types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constraints.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AutoNum type="arabicPeriod"/>
            </a:pPr>
            <a:endParaRPr sz="1700">
              <a:latin typeface="Arial MT"/>
              <a:cs typeface="Arial MT"/>
            </a:endParaRPr>
          </a:p>
          <a:p>
            <a:pPr lvl="1" marL="412115" indent="-229235">
              <a:lnSpc>
                <a:spcPct val="100000"/>
              </a:lnSpc>
              <a:buAutoNum type="arabicPeriod"/>
              <a:tabLst>
                <a:tab pos="412750" algn="l"/>
              </a:tabLst>
            </a:pP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Handle</a:t>
            </a:r>
            <a:r>
              <a:rPr dirty="0" sz="1550" spc="1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Missing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 Data: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>
                <a:latin typeface="Arial MT"/>
                <a:cs typeface="Arial MT"/>
              </a:rPr>
              <a:t>Decide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on</a:t>
            </a:r>
            <a:r>
              <a:rPr dirty="0" sz="1550" spc="-20">
                <a:latin typeface="Arial MT"/>
                <a:cs typeface="Arial MT"/>
              </a:rPr>
              <a:t> and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implement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strategy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0">
                <a:latin typeface="Arial MT"/>
                <a:cs typeface="Arial MT"/>
              </a:rPr>
              <a:t>for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missing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data.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AutoNum type="arabicPeriod"/>
            </a:pPr>
            <a:endParaRPr sz="1700">
              <a:latin typeface="Arial MT"/>
              <a:cs typeface="Arial MT"/>
            </a:endParaRPr>
          </a:p>
          <a:p>
            <a:pPr lvl="1" marL="412115" indent="-229235">
              <a:lnSpc>
                <a:spcPct val="100000"/>
              </a:lnSpc>
              <a:buAutoNum type="arabicPeriod"/>
              <a:tabLst>
                <a:tab pos="412750" algn="l"/>
              </a:tabLst>
            </a:pP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dirty="0" sz="1550" spc="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Cleaning:</a:t>
            </a:r>
            <a:r>
              <a:rPr dirty="0" sz="1550" spc="3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>
                <a:latin typeface="Arial MT"/>
                <a:cs typeface="Arial MT"/>
              </a:rPr>
              <a:t>Correct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errors,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remove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duplicates,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standardize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formats.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Arial"/>
              <a:buAutoNum type="arabicPeriod"/>
            </a:pPr>
            <a:endParaRPr sz="1750">
              <a:latin typeface="Arial MT"/>
              <a:cs typeface="Arial MT"/>
            </a:endParaRPr>
          </a:p>
          <a:p>
            <a:pPr lvl="1" marL="412115" indent="-229235">
              <a:lnSpc>
                <a:spcPct val="100000"/>
              </a:lnSpc>
              <a:buAutoNum type="arabicPeriod"/>
              <a:tabLst>
                <a:tab pos="412750" algn="l"/>
              </a:tabLst>
            </a:pP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Communicate</a:t>
            </a:r>
            <a:r>
              <a:rPr dirty="0" sz="1550" spc="3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Document:</a:t>
            </a:r>
            <a:r>
              <a:rPr dirty="0" sz="1550" spc="2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>
                <a:latin typeface="Arial MT"/>
                <a:cs typeface="Arial MT"/>
              </a:rPr>
              <a:t>Inform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stakeholders</a:t>
            </a:r>
            <a:r>
              <a:rPr dirty="0" sz="1550" spc="350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of</a:t>
            </a:r>
            <a:r>
              <a:rPr dirty="0" sz="1550" spc="-5">
                <a:latin typeface="Arial MT"/>
                <a:cs typeface="Arial MT"/>
              </a:rPr>
              <a:t> issues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document</a:t>
            </a:r>
            <a:r>
              <a:rPr dirty="0" sz="1550" spc="19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actions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taken.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AutoNum type="arabicPeriod"/>
            </a:pPr>
            <a:endParaRPr sz="1700">
              <a:latin typeface="Arial MT"/>
              <a:cs typeface="Arial MT"/>
            </a:endParaRPr>
          </a:p>
          <a:p>
            <a:pPr lvl="1" marL="412115" indent="-229235">
              <a:lnSpc>
                <a:spcPct val="100000"/>
              </a:lnSpc>
              <a:buAutoNum type="arabicPeriod"/>
              <a:tabLst>
                <a:tab pos="412750" algn="l"/>
              </a:tabLst>
            </a:pP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Implement</a:t>
            </a:r>
            <a:r>
              <a:rPr dirty="0" sz="1550" spc="3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Ongoing</a:t>
            </a:r>
            <a:r>
              <a:rPr dirty="0" sz="1550" spc="2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Checks:</a:t>
            </a:r>
            <a:r>
              <a:rPr dirty="0" sz="1550" spc="2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>
                <a:latin typeface="Arial MT"/>
                <a:cs typeface="Arial MT"/>
              </a:rPr>
              <a:t>Set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-30">
                <a:latin typeface="Arial MT"/>
                <a:cs typeface="Arial MT"/>
              </a:rPr>
              <a:t>up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automated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checks</a:t>
            </a:r>
            <a:r>
              <a:rPr dirty="0" sz="1550" spc="30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to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maintain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30">
                <a:latin typeface="Arial MT"/>
                <a:cs typeface="Arial MT"/>
              </a:rPr>
              <a:t>quality.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AutoNum type="arabicPeriod"/>
            </a:pPr>
            <a:endParaRPr sz="1700">
              <a:latin typeface="Arial MT"/>
              <a:cs typeface="Arial MT"/>
            </a:endParaRPr>
          </a:p>
          <a:p>
            <a:pPr lvl="1" marL="412115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2750" algn="l"/>
              </a:tabLst>
            </a:pP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Documentation:</a:t>
            </a:r>
            <a:r>
              <a:rPr dirty="0" sz="1550" spc="4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>
                <a:latin typeface="Arial MT"/>
                <a:cs typeface="Arial MT"/>
              </a:rPr>
              <a:t>Maintain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thorough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documentation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for</a:t>
            </a:r>
            <a:r>
              <a:rPr dirty="0" sz="1550" spc="-8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future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reference.</a:t>
            </a:r>
            <a:endParaRPr sz="1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Arial"/>
              <a:buAutoNum type="arabicPeriod"/>
            </a:pPr>
            <a:endParaRPr sz="1750">
              <a:latin typeface="Arial MT"/>
              <a:cs typeface="Arial MT"/>
            </a:endParaRPr>
          </a:p>
          <a:p>
            <a:pPr lvl="1" marL="521970" indent="-339090">
              <a:lnSpc>
                <a:spcPct val="100000"/>
              </a:lnSpc>
              <a:buAutoNum type="arabicPeriod"/>
              <a:tabLst>
                <a:tab pos="522605" algn="l"/>
              </a:tabLst>
            </a:pP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Iterative</a:t>
            </a:r>
            <a:r>
              <a:rPr dirty="0" sz="1550" spc="2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Process:</a:t>
            </a:r>
            <a:r>
              <a:rPr dirty="0" sz="1550" spc="2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>
                <a:latin typeface="Arial MT"/>
                <a:cs typeface="Arial MT"/>
              </a:rPr>
              <a:t>Regularly</a:t>
            </a:r>
            <a:r>
              <a:rPr dirty="0" sz="1550" spc="30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update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schema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revisit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quality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procedures.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822" y="1760600"/>
            <a:ext cx="4561205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730"/>
              <a:t>THANK</a:t>
            </a:r>
            <a:r>
              <a:rPr dirty="0" spc="385"/>
              <a:t> </a:t>
            </a:r>
            <a:r>
              <a:rPr dirty="0" spc="605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273552"/>
            <a:ext cx="6766559" cy="29443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219" y="388620"/>
            <a:ext cx="8869680" cy="685800"/>
          </a:xfrm>
          <a:prstGeom prst="rect"/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200"/>
              </a:spcBef>
              <a:tabLst>
                <a:tab pos="5313680" algn="l"/>
              </a:tabLst>
            </a:pPr>
            <a:r>
              <a:rPr dirty="0" sz="3600" spc="105">
                <a:solidFill>
                  <a:srgbClr val="001F5F"/>
                </a:solidFill>
                <a:latin typeface="Arial"/>
                <a:cs typeface="Arial"/>
              </a:rPr>
              <a:t>HR</a:t>
            </a:r>
            <a:r>
              <a:rPr dirty="0" sz="3600" spc="42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 spc="2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dirty="0" sz="3600" spc="2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600" spc="110">
                <a:solidFill>
                  <a:srgbClr val="001F5F"/>
                </a:solidFill>
                <a:latin typeface="Arial"/>
                <a:cs typeface="Arial"/>
              </a:rPr>
              <a:t>ANALYSIS	</a:t>
            </a:r>
            <a:r>
              <a:rPr dirty="0" sz="3600" spc="165">
                <a:solidFill>
                  <a:srgbClr val="001F5F"/>
                </a:solidFill>
                <a:latin typeface="Arial"/>
                <a:cs typeface="Arial"/>
              </a:rPr>
              <a:t>DASHBOARD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1298447"/>
            <a:ext cx="9811512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7" y="210311"/>
            <a:ext cx="9674352" cy="73517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27" y="1792223"/>
            <a:ext cx="429768" cy="4389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4410" y="1355407"/>
            <a:ext cx="910844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5765" algn="l"/>
              </a:tabLst>
            </a:pPr>
            <a:r>
              <a:rPr dirty="0" sz="1550" spc="5" b="1">
                <a:latin typeface="Arial"/>
                <a:cs typeface="Arial"/>
              </a:rPr>
              <a:t>1.	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Using</a:t>
            </a:r>
            <a:r>
              <a:rPr dirty="0" sz="1550" spc="1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Excel,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how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would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you</a:t>
            </a:r>
            <a:r>
              <a:rPr dirty="0" sz="1550" spc="1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filter</a:t>
            </a:r>
            <a:r>
              <a:rPr dirty="0" sz="1550" spc="2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dataset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only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show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employees</a:t>
            </a:r>
            <a:r>
              <a:rPr dirty="0" sz="1550" spc="3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aged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30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1550" spc="4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above?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928" y="2298509"/>
            <a:ext cx="8771255" cy="7435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dirty="0" sz="1550" spc="20">
                <a:latin typeface="Arial MT"/>
                <a:cs typeface="Arial MT"/>
              </a:rPr>
              <a:t>A </a:t>
            </a:r>
            <a:r>
              <a:rPr dirty="0" sz="1550">
                <a:latin typeface="Arial MT"/>
                <a:cs typeface="Arial MT"/>
              </a:rPr>
              <a:t>straightforward </a:t>
            </a:r>
            <a:r>
              <a:rPr dirty="0" sz="1550" spc="5">
                <a:latin typeface="Arial MT"/>
                <a:cs typeface="Arial MT"/>
              </a:rPr>
              <a:t>method </a:t>
            </a:r>
            <a:r>
              <a:rPr dirty="0" sz="1550">
                <a:latin typeface="Arial MT"/>
                <a:cs typeface="Arial MT"/>
              </a:rPr>
              <a:t>involves </a:t>
            </a:r>
            <a:r>
              <a:rPr dirty="0" sz="1550" spc="-5">
                <a:latin typeface="Arial MT"/>
                <a:cs typeface="Arial MT"/>
              </a:rPr>
              <a:t>converting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data </a:t>
            </a:r>
            <a:r>
              <a:rPr dirty="0" sz="1550" spc="-15">
                <a:latin typeface="Arial MT"/>
                <a:cs typeface="Arial MT"/>
              </a:rPr>
              <a:t>range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into </a:t>
            </a:r>
            <a:r>
              <a:rPr dirty="0" sz="1550" spc="20">
                <a:latin typeface="Arial MT"/>
                <a:cs typeface="Arial MT"/>
              </a:rPr>
              <a:t>a </a:t>
            </a:r>
            <a:r>
              <a:rPr dirty="0" sz="1550" spc="-10">
                <a:latin typeface="Arial MT"/>
                <a:cs typeface="Arial MT"/>
              </a:rPr>
              <a:t>table. </a:t>
            </a:r>
            <a:r>
              <a:rPr dirty="0" sz="1550" spc="-5">
                <a:latin typeface="Arial MT"/>
                <a:cs typeface="Arial MT"/>
              </a:rPr>
              <a:t>Utilizing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30" b="1">
                <a:solidFill>
                  <a:srgbClr val="006EC0"/>
                </a:solidFill>
                <a:latin typeface="Arial"/>
                <a:cs typeface="Arial"/>
              </a:rPr>
              <a:t>filter</a:t>
            </a:r>
            <a:r>
              <a:rPr dirty="0" sz="1550" spc="-2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6EC0"/>
                </a:solidFill>
                <a:latin typeface="Arial"/>
                <a:cs typeface="Arial"/>
              </a:rPr>
              <a:t>option </a:t>
            </a:r>
            <a:r>
              <a:rPr dirty="0" sz="1550" spc="-42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5">
                <a:latin typeface="Arial MT"/>
                <a:cs typeface="Arial MT"/>
              </a:rPr>
              <a:t>beside </a:t>
            </a:r>
            <a:r>
              <a:rPr dirty="0" sz="1550" spc="-20">
                <a:latin typeface="Arial MT"/>
                <a:cs typeface="Arial MT"/>
              </a:rPr>
              <a:t>the </a:t>
            </a:r>
            <a:r>
              <a:rPr dirty="0" sz="1550" spc="-5">
                <a:latin typeface="Arial MT"/>
                <a:cs typeface="Arial MT"/>
              </a:rPr>
              <a:t>"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Age</a:t>
            </a:r>
            <a:r>
              <a:rPr dirty="0" sz="1550" spc="-5">
                <a:latin typeface="Arial MT"/>
                <a:cs typeface="Arial MT"/>
              </a:rPr>
              <a:t>"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column,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opt </a:t>
            </a:r>
            <a:r>
              <a:rPr dirty="0" sz="1550" spc="45">
                <a:latin typeface="Arial MT"/>
                <a:cs typeface="Arial MT"/>
              </a:rPr>
              <a:t>for </a:t>
            </a:r>
            <a:r>
              <a:rPr dirty="0" sz="1550" spc="-25">
                <a:latin typeface="Arial MT"/>
                <a:cs typeface="Arial MT"/>
              </a:rPr>
              <a:t>number</a:t>
            </a:r>
            <a:r>
              <a:rPr dirty="0" sz="1550" spc="3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filters </a:t>
            </a:r>
            <a:r>
              <a:rPr dirty="0" sz="1550" spc="-20">
                <a:latin typeface="Arial MT"/>
                <a:cs typeface="Arial MT"/>
              </a:rPr>
              <a:t>and</a:t>
            </a:r>
            <a:r>
              <a:rPr dirty="0" sz="1550" spc="390">
                <a:latin typeface="Arial MT"/>
                <a:cs typeface="Arial MT"/>
              </a:rPr>
              <a:t>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choose</a:t>
            </a:r>
            <a:r>
              <a:rPr dirty="0" sz="1550" spc="42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Greater</a:t>
            </a:r>
            <a:r>
              <a:rPr dirty="0" sz="1550" spc="43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than or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Equal 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to</a:t>
            </a:r>
            <a:r>
              <a:rPr dirty="0" sz="1550" spc="-10">
                <a:latin typeface="Arial MT"/>
                <a:cs typeface="Arial MT"/>
              </a:rPr>
              <a:t>. </a:t>
            </a:r>
            <a:r>
              <a:rPr dirty="0" sz="1550">
                <a:latin typeface="Arial MT"/>
                <a:cs typeface="Arial MT"/>
              </a:rPr>
              <a:t>This 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reveals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3432</a:t>
            </a:r>
            <a:r>
              <a:rPr dirty="0" sz="1550" spc="13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6EC0"/>
                </a:solidFill>
                <a:latin typeface="Arial"/>
                <a:cs typeface="Arial"/>
              </a:rPr>
              <a:t>employees</a:t>
            </a:r>
            <a:r>
              <a:rPr dirty="0" sz="1550" spc="33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aged</a:t>
            </a:r>
            <a:r>
              <a:rPr dirty="0" sz="1550" spc="12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6EC0"/>
                </a:solidFill>
                <a:latin typeface="Arial"/>
                <a:cs typeface="Arial"/>
              </a:rPr>
              <a:t>30</a:t>
            </a:r>
            <a:r>
              <a:rPr dirty="0" sz="1550" spc="5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and</a:t>
            </a:r>
            <a:r>
              <a:rPr dirty="0" sz="1550" spc="4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6EC0"/>
                </a:solidFill>
                <a:latin typeface="Arial"/>
                <a:cs typeface="Arial"/>
              </a:rPr>
              <a:t>above</a:t>
            </a:r>
            <a:r>
              <a:rPr dirty="0" sz="1550" spc="13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5">
                <a:latin typeface="Arial MT"/>
                <a:cs typeface="Arial MT"/>
              </a:rPr>
              <a:t>as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shown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below.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376" y="3456432"/>
            <a:ext cx="2569464" cy="34198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7328" y="3456432"/>
            <a:ext cx="2606040" cy="34198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3992" y="3483864"/>
            <a:ext cx="2816352" cy="33924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0100" y="507491"/>
            <a:ext cx="8815070" cy="421005"/>
          </a:xfrm>
          <a:prstGeom prst="rect"/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464820">
              <a:lnSpc>
                <a:spcPct val="100000"/>
              </a:lnSpc>
              <a:spcBef>
                <a:spcPts val="45"/>
              </a:spcBef>
              <a:tabLst>
                <a:tab pos="1114425" algn="l"/>
                <a:tab pos="6413500" algn="l"/>
              </a:tabLst>
            </a:pPr>
            <a:r>
              <a:rPr dirty="0" sz="2600" spc="100">
                <a:solidFill>
                  <a:srgbClr val="252525"/>
                </a:solidFill>
                <a:latin typeface="Arial"/>
                <a:cs typeface="Arial"/>
              </a:rPr>
              <a:t>HR	</a:t>
            </a:r>
            <a:r>
              <a:rPr dirty="0" sz="2600" spc="-114">
                <a:solidFill>
                  <a:srgbClr val="252525"/>
                </a:solidFill>
                <a:latin typeface="Arial"/>
                <a:cs typeface="Arial"/>
              </a:rPr>
              <a:t>DATA</a:t>
            </a:r>
            <a:r>
              <a:rPr dirty="0" sz="2600" spc="-14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600" spc="-70">
                <a:solidFill>
                  <a:srgbClr val="252525"/>
                </a:solidFill>
                <a:latin typeface="Arial"/>
                <a:cs typeface="Arial"/>
              </a:rPr>
              <a:t>ANALYSIS</a:t>
            </a:r>
            <a:r>
              <a:rPr dirty="0" sz="2600" spc="15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600" spc="170">
                <a:solidFill>
                  <a:srgbClr val="252525"/>
                </a:solidFill>
                <a:latin typeface="Arial"/>
                <a:cs typeface="Arial"/>
              </a:rPr>
              <a:t>ASSESSMENT	</a:t>
            </a:r>
            <a:r>
              <a:rPr dirty="0" sz="2600" spc="-5">
                <a:solidFill>
                  <a:srgbClr val="252525"/>
                </a:solidFill>
                <a:latin typeface="Arial"/>
                <a:cs typeface="Arial"/>
              </a:rPr>
              <a:t>QUESTIONS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4325" y="7158405"/>
            <a:ext cx="74549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z="1350" spc="-45" b="1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z="1350" spc="105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z="1350" spc="-45" b="1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z="1350" spc="10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3721" y="7167550"/>
            <a:ext cx="62547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dirty="0" sz="1350" spc="105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1350" spc="10" b="1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z="1350" spc="-1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614" y="7165340"/>
            <a:ext cx="62611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dirty="0" sz="1350" spc="110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1350" spc="10" b="1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z="1350" spc="-14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350" spc="10" b="1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1161288"/>
            <a:ext cx="420623" cy="4389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2960" y="813435"/>
            <a:ext cx="8485505" cy="11550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5765" algn="l"/>
              </a:tabLst>
            </a:pPr>
            <a:r>
              <a:rPr dirty="0" sz="1550" b="1">
                <a:latin typeface="Arial"/>
                <a:cs typeface="Arial"/>
              </a:rPr>
              <a:t>2.	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5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pivot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table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summarize</a:t>
            </a:r>
            <a:r>
              <a:rPr dirty="0" sz="1550" spc="3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average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dirty="0" sz="1550" spc="28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Job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Role.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689610" marR="5080">
              <a:lnSpc>
                <a:spcPts val="1590"/>
              </a:lnSpc>
            </a:pPr>
            <a:r>
              <a:rPr dirty="0" sz="1550">
                <a:latin typeface="Arial MT"/>
                <a:cs typeface="Arial MT"/>
              </a:rPr>
              <a:t>The 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Manufacturing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Director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20">
                <a:latin typeface="Arial MT"/>
                <a:cs typeface="Arial MT"/>
              </a:rPr>
              <a:t>has the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highest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6EC0"/>
                </a:solidFill>
                <a:latin typeface="Arial"/>
                <a:cs typeface="Arial"/>
              </a:rPr>
              <a:t>average 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monthly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income</a:t>
            </a:r>
            <a:r>
              <a:rPr dirty="0" sz="1550" spc="-1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5">
                <a:latin typeface="Arial MT"/>
                <a:cs typeface="Arial MT"/>
              </a:rPr>
              <a:t>based </a:t>
            </a:r>
            <a:r>
              <a:rPr dirty="0" sz="1550" spc="45">
                <a:latin typeface="Arial MT"/>
                <a:cs typeface="Arial MT"/>
              </a:rPr>
              <a:t>on </a:t>
            </a:r>
            <a:r>
              <a:rPr dirty="0" sz="1550" spc="-20">
                <a:latin typeface="Arial MT"/>
                <a:cs typeface="Arial MT"/>
              </a:rPr>
              <a:t>the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summarized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0551" y="2359151"/>
            <a:ext cx="648309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280160"/>
            <a:ext cx="4059936" cy="25511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9" y="1280160"/>
            <a:ext cx="3785616" cy="25511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344" y="4498847"/>
            <a:ext cx="4928615" cy="28712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24735" y="3976242"/>
            <a:ext cx="62547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dirty="0" sz="1350" spc="105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1350" spc="10" b="1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z="1350" spc="-1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FFC000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4088" y="3976242"/>
            <a:ext cx="62611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dirty="0" sz="1350" spc="105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1350" spc="10" b="1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z="1350" spc="-1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FFC000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15000" y="7022592"/>
            <a:ext cx="1325880" cy="82550"/>
            <a:chOff x="5715000" y="7022592"/>
            <a:chExt cx="1325880" cy="825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5000" y="7022592"/>
              <a:ext cx="86360" cy="822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00978" y="7042607"/>
              <a:ext cx="1239520" cy="34925"/>
            </a:xfrm>
            <a:custGeom>
              <a:avLst/>
              <a:gdLst/>
              <a:ahLst/>
              <a:cxnLst/>
              <a:rect l="l" t="t" r="r" b="b"/>
              <a:pathLst>
                <a:path w="1239520" h="34925">
                  <a:moveTo>
                    <a:pt x="1239139" y="0"/>
                  </a:moveTo>
                  <a:lnTo>
                    <a:pt x="0" y="7416"/>
                  </a:lnTo>
                  <a:lnTo>
                    <a:pt x="254" y="34848"/>
                  </a:lnTo>
                  <a:lnTo>
                    <a:pt x="1239393" y="27431"/>
                  </a:lnTo>
                  <a:lnTo>
                    <a:pt x="1239139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839205" y="6540398"/>
            <a:ext cx="213360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5" b="1">
                <a:solidFill>
                  <a:srgbClr val="FFC000"/>
                </a:solidFill>
                <a:latin typeface="Arial"/>
                <a:cs typeface="Arial"/>
              </a:rPr>
              <a:t>Result</a:t>
            </a:r>
            <a:r>
              <a:rPr dirty="0" sz="1350" spc="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350" spc="10" b="1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dirty="0" sz="135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350" spc="30" b="1">
                <a:solidFill>
                  <a:srgbClr val="FFC000"/>
                </a:solidFill>
                <a:latin typeface="Arial"/>
                <a:cs typeface="Arial"/>
              </a:rPr>
              <a:t>1479</a:t>
            </a:r>
            <a:r>
              <a:rPr dirty="0" sz="1350" spc="-6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350" spc="20" b="1">
                <a:solidFill>
                  <a:srgbClr val="FFC000"/>
                </a:solidFill>
                <a:latin typeface="Arial"/>
                <a:cs typeface="Arial"/>
              </a:rPr>
              <a:t>Employees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961" y="214947"/>
            <a:ext cx="8393430" cy="514984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50"/>
              </a:spcBef>
              <a:tabLst>
                <a:tab pos="341630" algn="l"/>
              </a:tabLst>
            </a:pPr>
            <a:r>
              <a:rPr dirty="0" sz="1550" spc="5" b="1">
                <a:latin typeface="Arial"/>
                <a:cs typeface="Arial"/>
              </a:rPr>
              <a:t>3.	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Apply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conditional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formatting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dirty="0" sz="1550" spc="-35" b="1">
                <a:solidFill>
                  <a:srgbClr val="001F5F"/>
                </a:solidFill>
                <a:latin typeface="Arial"/>
                <a:cs typeface="Arial"/>
              </a:rPr>
              <a:t>highlight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employees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Monthly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Income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above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dirty="0" sz="1550" spc="-4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company's</a:t>
            </a:r>
            <a:r>
              <a:rPr dirty="0" sz="1550" spc="39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001F5F"/>
                </a:solidFill>
                <a:latin typeface="Arial"/>
                <a:cs typeface="Arial"/>
              </a:rPr>
              <a:t>average</a:t>
            </a:r>
            <a:r>
              <a:rPr dirty="0" sz="1550" spc="1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income.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336" y="850391"/>
            <a:ext cx="429768" cy="4297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960" y="487743"/>
            <a:ext cx="740410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5765" algn="l"/>
              </a:tabLst>
            </a:pPr>
            <a:r>
              <a:rPr dirty="0" sz="1550" spc="5" b="1">
                <a:latin typeface="Arial"/>
                <a:cs typeface="Arial"/>
              </a:rPr>
              <a:t>4.	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Create</a:t>
            </a:r>
            <a:r>
              <a:rPr dirty="0" sz="1550" spc="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55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bar</a:t>
            </a:r>
            <a:r>
              <a:rPr dirty="0" sz="1550" spc="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chart</a:t>
            </a:r>
            <a:r>
              <a:rPr dirty="0" sz="1550" spc="1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001F5F"/>
                </a:solidFill>
                <a:latin typeface="Arial"/>
                <a:cs typeface="Arial"/>
              </a:rPr>
              <a:t>Excel</a:t>
            </a:r>
            <a:r>
              <a:rPr dirty="0" sz="1550" spc="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visualize</a:t>
            </a:r>
            <a:r>
              <a:rPr dirty="0" sz="1550" spc="28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distribution</a:t>
            </a:r>
            <a:r>
              <a:rPr dirty="0" sz="1550" spc="27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employee</a:t>
            </a:r>
            <a:r>
              <a:rPr dirty="0" sz="1550" spc="3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ages.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822960"/>
            <a:ext cx="420623" cy="4297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645920"/>
            <a:ext cx="7470647" cy="4453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832103"/>
            <a:ext cx="420623" cy="4389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2960" y="487743"/>
            <a:ext cx="8757920" cy="11372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5" b="1">
                <a:latin typeface="Arial"/>
                <a:cs typeface="Arial"/>
              </a:rPr>
              <a:t>5. </a:t>
            </a:r>
            <a:r>
              <a:rPr dirty="0" sz="1550" spc="65" b="1"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Identify</a:t>
            </a:r>
            <a:r>
              <a:rPr dirty="0" sz="1550" spc="20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clean</a:t>
            </a:r>
            <a:r>
              <a:rPr dirty="0" sz="1550" spc="1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any</a:t>
            </a:r>
            <a:r>
              <a:rPr dirty="0" sz="155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01F5F"/>
                </a:solidFill>
                <a:latin typeface="Arial"/>
                <a:cs typeface="Arial"/>
              </a:rPr>
              <a:t>missing</a:t>
            </a:r>
            <a:r>
              <a:rPr dirty="0" sz="1550" spc="40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dirty="0" sz="155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inconsistent</a:t>
            </a:r>
            <a:r>
              <a:rPr dirty="0" sz="1550" spc="3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dirty="0" sz="1550" spc="1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dirty="0" sz="1550" spc="4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dirty="0" sz="155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1F5F"/>
                </a:solidFill>
                <a:latin typeface="Arial"/>
                <a:cs typeface="Arial"/>
              </a:rPr>
              <a:t>"Department"</a:t>
            </a:r>
            <a:r>
              <a:rPr dirty="0" sz="1550" spc="3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1F5F"/>
                </a:solidFill>
                <a:latin typeface="Arial"/>
                <a:cs typeface="Arial"/>
              </a:rPr>
              <a:t>column.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478790" marR="5080">
              <a:lnSpc>
                <a:spcPts val="1660"/>
              </a:lnSpc>
            </a:pPr>
            <a:r>
              <a:rPr dirty="0" sz="1550" spc="25">
                <a:latin typeface="Arial MT"/>
                <a:cs typeface="Arial MT"/>
              </a:rPr>
              <a:t>After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reviewing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Department</a:t>
            </a:r>
            <a:r>
              <a:rPr dirty="0" sz="1550" spc="365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column,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it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appears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that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data</a:t>
            </a:r>
            <a:r>
              <a:rPr dirty="0" sz="1550" spc="13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15">
                <a:latin typeface="Arial MT"/>
                <a:cs typeface="Arial MT"/>
              </a:rPr>
              <a:t>in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the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column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is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consistent, </a:t>
            </a:r>
            <a:r>
              <a:rPr dirty="0" sz="1550" spc="-42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clean,</a:t>
            </a:r>
            <a:r>
              <a:rPr dirty="0" sz="1550" spc="204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and</a:t>
            </a:r>
            <a:r>
              <a:rPr dirty="0" sz="1550" spc="11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does</a:t>
            </a:r>
            <a:r>
              <a:rPr dirty="0" sz="1550" spc="55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6EC0"/>
                </a:solidFill>
                <a:latin typeface="Arial"/>
                <a:cs typeface="Arial"/>
              </a:rPr>
              <a:t>not</a:t>
            </a:r>
            <a:r>
              <a:rPr dirty="0" sz="1550" spc="12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15" b="1">
                <a:solidFill>
                  <a:srgbClr val="006EC0"/>
                </a:solidFill>
                <a:latin typeface="Arial"/>
                <a:cs typeface="Arial"/>
              </a:rPr>
              <a:t>contain</a:t>
            </a:r>
            <a:r>
              <a:rPr dirty="0" sz="1550" spc="26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any</a:t>
            </a:r>
            <a:r>
              <a:rPr dirty="0" sz="1550" spc="-20" b="1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06EC0"/>
                </a:solidFill>
                <a:latin typeface="Arial"/>
                <a:cs typeface="Arial"/>
              </a:rPr>
              <a:t>missing</a:t>
            </a:r>
            <a:r>
              <a:rPr dirty="0" sz="1550" b="1">
                <a:solidFill>
                  <a:srgbClr val="006EC0"/>
                </a:solidFill>
                <a:latin typeface="Arial"/>
                <a:cs typeface="Arial"/>
              </a:rPr>
              <a:t> values.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495" y="2304288"/>
            <a:ext cx="6922008" cy="39044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User</dc:creator>
  <dcterms:created xsi:type="dcterms:W3CDTF">2024-01-01T09:10:37Z</dcterms:created>
  <dcterms:modified xsi:type="dcterms:W3CDTF">2024-01-01T09:10:37Z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2023-12-29T00:00:00Z</vt:filetime>
  </property>
  <property fmtid="{D5CDD505-2E9C-101B-9397-08002B2CF9AE}" pid="3" name="LastSaved">
    <vt:filetime>2024-01-01T00:00:00Z</vt:filetime>
  </property>
</Properties>
</file>