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6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2" r:id="rId22"/>
    <p:sldId id="276" r:id="rId23"/>
    <p:sldId id="277" r:id="rId24"/>
    <p:sldId id="278" r:id="rId25"/>
    <p:sldId id="279" r:id="rId26"/>
    <p:sldId id="280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>
      <p:cViewPr varScale="1">
        <p:scale>
          <a:sx n="72" d="100"/>
          <a:sy n="72" d="100"/>
        </p:scale>
        <p:origin x="16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60893-1C35-468B-8712-002D147237A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36DF1F77-BFBB-4535-AAD9-0D9C4650A996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Hierarchy for Department to Job Role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444939-505D-4B89-AC15-36AC74DB80C0}" type="parTrans" cxnId="{2F504DBD-097F-4F3A-9968-CFE490E72A6B}">
      <dgm:prSet/>
      <dgm:spPr/>
      <dgm:t>
        <a:bodyPr/>
        <a:lstStyle/>
        <a:p>
          <a:endParaRPr lang="en-US"/>
        </a:p>
      </dgm:t>
    </dgm:pt>
    <dgm:pt modelId="{76A17F95-B299-4AC2-90D1-038CB5EFA45A}" type="sibTrans" cxnId="{2F504DBD-097F-4F3A-9968-CFE490E72A6B}">
      <dgm:prSet/>
      <dgm:spPr/>
      <dgm:t>
        <a:bodyPr/>
        <a:lstStyle/>
        <a:p>
          <a:endParaRPr lang="en-US"/>
        </a:p>
      </dgm:t>
    </dgm:pt>
    <dgm:pt modelId="{7014AAE9-E835-4BAB-A069-6D13C06434A1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Drill down for Department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78BBC-125B-494B-96B2-1D94905960EC}" type="parTrans" cxnId="{1F02753D-2184-4CF9-9A33-85627135A128}">
      <dgm:prSet/>
      <dgm:spPr/>
      <dgm:t>
        <a:bodyPr/>
        <a:lstStyle/>
        <a:p>
          <a:endParaRPr lang="en-US"/>
        </a:p>
      </dgm:t>
    </dgm:pt>
    <dgm:pt modelId="{F86F2E11-533A-4C54-9F1F-2ADF1FAFD174}" type="sibTrans" cxnId="{1F02753D-2184-4CF9-9A33-85627135A128}">
      <dgm:prSet/>
      <dgm:spPr/>
      <dgm:t>
        <a:bodyPr/>
        <a:lstStyle/>
        <a:p>
          <a:endParaRPr lang="en-US"/>
        </a:p>
      </dgm:t>
    </dgm:pt>
    <dgm:pt modelId="{40DE5DD0-0E19-4CCF-9B81-C1E582C6E428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Drill down for Job Role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02F5-3F73-4FA4-9CBD-F5087DC50AF2}" type="parTrans" cxnId="{6047CE5D-3B5C-4D42-8116-C980955F310B}">
      <dgm:prSet/>
      <dgm:spPr/>
      <dgm:t>
        <a:bodyPr/>
        <a:lstStyle/>
        <a:p>
          <a:endParaRPr lang="en-US"/>
        </a:p>
      </dgm:t>
    </dgm:pt>
    <dgm:pt modelId="{C727CD6A-1F8C-42F4-A0B6-833AFE076DEA}" type="sibTrans" cxnId="{6047CE5D-3B5C-4D42-8116-C980955F310B}">
      <dgm:prSet/>
      <dgm:spPr/>
      <dgm:t>
        <a:bodyPr/>
        <a:lstStyle/>
        <a:p>
          <a:endParaRPr lang="en-US"/>
        </a:p>
      </dgm:t>
    </dgm:pt>
    <dgm:pt modelId="{8A00EF75-874A-4978-8635-4BF59D8801A0}" type="pres">
      <dgm:prSet presAssocID="{1D160893-1C35-468B-8712-002D147237A4}" presName="CompostProcess" presStyleCnt="0">
        <dgm:presLayoutVars>
          <dgm:dir/>
          <dgm:resizeHandles val="exact"/>
        </dgm:presLayoutVars>
      </dgm:prSet>
      <dgm:spPr/>
    </dgm:pt>
    <dgm:pt modelId="{2D130922-C20A-4081-99CC-D45549F8382D}" type="pres">
      <dgm:prSet presAssocID="{1D160893-1C35-468B-8712-002D147237A4}" presName="arrow" presStyleLbl="bgShp" presStyleIdx="0" presStyleCnt="1"/>
      <dgm:spPr/>
    </dgm:pt>
    <dgm:pt modelId="{9678355B-E74D-406E-820C-C89C75E3E4BF}" type="pres">
      <dgm:prSet presAssocID="{1D160893-1C35-468B-8712-002D147237A4}" presName="linearProcess" presStyleCnt="0"/>
      <dgm:spPr/>
    </dgm:pt>
    <dgm:pt modelId="{7C9DBA55-5D98-465D-A6E3-34F9B6490E0A}" type="pres">
      <dgm:prSet presAssocID="{36DF1F77-BFBB-4535-AAD9-0D9C4650A99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72EED-3868-46F8-B003-46FEBF229DF1}" type="pres">
      <dgm:prSet presAssocID="{76A17F95-B299-4AC2-90D1-038CB5EFA45A}" presName="sibTrans" presStyleCnt="0"/>
      <dgm:spPr/>
    </dgm:pt>
    <dgm:pt modelId="{A4010626-A4B9-48C0-8CDB-CD564CCC58DB}" type="pres">
      <dgm:prSet presAssocID="{7014AAE9-E835-4BAB-A069-6D13C06434A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80BC7-3D42-418E-926F-B9AADFB03C4D}" type="pres">
      <dgm:prSet presAssocID="{F86F2E11-533A-4C54-9F1F-2ADF1FAFD174}" presName="sibTrans" presStyleCnt="0"/>
      <dgm:spPr/>
    </dgm:pt>
    <dgm:pt modelId="{E5FEC448-B8B2-420B-9C95-A44D1219946A}" type="pres">
      <dgm:prSet presAssocID="{40DE5DD0-0E19-4CCF-9B81-C1E582C6E42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2753D-2184-4CF9-9A33-85627135A128}" srcId="{1D160893-1C35-468B-8712-002D147237A4}" destId="{7014AAE9-E835-4BAB-A069-6D13C06434A1}" srcOrd="1" destOrd="0" parTransId="{6CD78BBC-125B-494B-96B2-1D94905960EC}" sibTransId="{F86F2E11-533A-4C54-9F1F-2ADF1FAFD174}"/>
    <dgm:cxn modelId="{6047CE5D-3B5C-4D42-8116-C980955F310B}" srcId="{1D160893-1C35-468B-8712-002D147237A4}" destId="{40DE5DD0-0E19-4CCF-9B81-C1E582C6E428}" srcOrd="2" destOrd="0" parTransId="{F3B002F5-3F73-4FA4-9CBD-F5087DC50AF2}" sibTransId="{C727CD6A-1F8C-42F4-A0B6-833AFE076DEA}"/>
    <dgm:cxn modelId="{0F0F243E-91E3-4CF7-8169-B03BA7A07890}" type="presOf" srcId="{7014AAE9-E835-4BAB-A069-6D13C06434A1}" destId="{A4010626-A4B9-48C0-8CDB-CD564CCC58DB}" srcOrd="0" destOrd="0" presId="urn:microsoft.com/office/officeart/2005/8/layout/hProcess9"/>
    <dgm:cxn modelId="{2F504DBD-097F-4F3A-9968-CFE490E72A6B}" srcId="{1D160893-1C35-468B-8712-002D147237A4}" destId="{36DF1F77-BFBB-4535-AAD9-0D9C4650A996}" srcOrd="0" destOrd="0" parTransId="{65444939-505D-4B89-AC15-36AC74DB80C0}" sibTransId="{76A17F95-B299-4AC2-90D1-038CB5EFA45A}"/>
    <dgm:cxn modelId="{909BE88A-771B-4413-8EDA-0501571159CD}" type="presOf" srcId="{40DE5DD0-0E19-4CCF-9B81-C1E582C6E428}" destId="{E5FEC448-B8B2-420B-9C95-A44D1219946A}" srcOrd="0" destOrd="0" presId="urn:microsoft.com/office/officeart/2005/8/layout/hProcess9"/>
    <dgm:cxn modelId="{A2234775-61EF-4909-AA53-0821FFC0956D}" type="presOf" srcId="{1D160893-1C35-468B-8712-002D147237A4}" destId="{8A00EF75-874A-4978-8635-4BF59D8801A0}" srcOrd="0" destOrd="0" presId="urn:microsoft.com/office/officeart/2005/8/layout/hProcess9"/>
    <dgm:cxn modelId="{58FD597E-3BF6-45DA-8E78-CCF35D0A0AE2}" type="presOf" srcId="{36DF1F77-BFBB-4535-AAD9-0D9C4650A996}" destId="{7C9DBA55-5D98-465D-A6E3-34F9B6490E0A}" srcOrd="0" destOrd="0" presId="urn:microsoft.com/office/officeart/2005/8/layout/hProcess9"/>
    <dgm:cxn modelId="{8F3E006C-9A8D-4086-9A82-22CC8DAF9DC7}" type="presParOf" srcId="{8A00EF75-874A-4978-8635-4BF59D8801A0}" destId="{2D130922-C20A-4081-99CC-D45549F8382D}" srcOrd="0" destOrd="0" presId="urn:microsoft.com/office/officeart/2005/8/layout/hProcess9"/>
    <dgm:cxn modelId="{9FE711AD-2B3B-4590-BD48-A01EE2D505F7}" type="presParOf" srcId="{8A00EF75-874A-4978-8635-4BF59D8801A0}" destId="{9678355B-E74D-406E-820C-C89C75E3E4BF}" srcOrd="1" destOrd="0" presId="urn:microsoft.com/office/officeart/2005/8/layout/hProcess9"/>
    <dgm:cxn modelId="{3B0FDDF6-BAD2-489A-B52B-62AB36C9F3A0}" type="presParOf" srcId="{9678355B-E74D-406E-820C-C89C75E3E4BF}" destId="{7C9DBA55-5D98-465D-A6E3-34F9B6490E0A}" srcOrd="0" destOrd="0" presId="urn:microsoft.com/office/officeart/2005/8/layout/hProcess9"/>
    <dgm:cxn modelId="{89DE66A5-8C3E-4A3F-BA14-5A6B691737CB}" type="presParOf" srcId="{9678355B-E74D-406E-820C-C89C75E3E4BF}" destId="{20772EED-3868-46F8-B003-46FEBF229DF1}" srcOrd="1" destOrd="0" presId="urn:microsoft.com/office/officeart/2005/8/layout/hProcess9"/>
    <dgm:cxn modelId="{49F4B0CF-AF61-49D5-95B3-1177AECB4478}" type="presParOf" srcId="{9678355B-E74D-406E-820C-C89C75E3E4BF}" destId="{A4010626-A4B9-48C0-8CDB-CD564CCC58DB}" srcOrd="2" destOrd="0" presId="urn:microsoft.com/office/officeart/2005/8/layout/hProcess9"/>
    <dgm:cxn modelId="{00F61B32-B318-406F-A297-D1A62D25F524}" type="presParOf" srcId="{9678355B-E74D-406E-820C-C89C75E3E4BF}" destId="{5EC80BC7-3D42-418E-926F-B9AADFB03C4D}" srcOrd="3" destOrd="0" presId="urn:microsoft.com/office/officeart/2005/8/layout/hProcess9"/>
    <dgm:cxn modelId="{9E7A5B25-971A-4B85-8EAA-DF27F5183EA3}" type="presParOf" srcId="{9678355B-E74D-406E-820C-C89C75E3E4BF}" destId="{E5FEC448-B8B2-420B-9C95-A44D1219946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30922-C20A-4081-99CC-D45549F8382D}">
      <dsp:nvSpPr>
        <dsp:cNvPr id="0" name=""/>
        <dsp:cNvSpPr/>
      </dsp:nvSpPr>
      <dsp:spPr>
        <a:xfrm>
          <a:off x="582929" y="0"/>
          <a:ext cx="6606540" cy="152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DBA55-5D98-465D-A6E3-34F9B6490E0A}">
      <dsp:nvSpPr>
        <dsp:cNvPr id="0" name=""/>
        <dsp:cNvSpPr/>
      </dsp:nvSpPr>
      <dsp:spPr>
        <a:xfrm>
          <a:off x="263381" y="457200"/>
          <a:ext cx="2331720" cy="60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Hierarchy for Department to Job Role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3139" y="486958"/>
        <a:ext cx="2272204" cy="550084"/>
      </dsp:txXfrm>
    </dsp:sp>
    <dsp:sp modelId="{A4010626-A4B9-48C0-8CDB-CD564CCC58DB}">
      <dsp:nvSpPr>
        <dsp:cNvPr id="0" name=""/>
        <dsp:cNvSpPr/>
      </dsp:nvSpPr>
      <dsp:spPr>
        <a:xfrm>
          <a:off x="2720340" y="457200"/>
          <a:ext cx="2331720" cy="60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Drill down for Department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50098" y="486958"/>
        <a:ext cx="2272204" cy="550084"/>
      </dsp:txXfrm>
    </dsp:sp>
    <dsp:sp modelId="{E5FEC448-B8B2-420B-9C95-A44D1219946A}">
      <dsp:nvSpPr>
        <dsp:cNvPr id="0" name=""/>
        <dsp:cNvSpPr/>
      </dsp:nvSpPr>
      <dsp:spPr>
        <a:xfrm>
          <a:off x="5177298" y="457200"/>
          <a:ext cx="2331720" cy="60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Drill down for Job Role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7056" y="486958"/>
        <a:ext cx="2272204" cy="55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12464" y="2704977"/>
            <a:ext cx="7633472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3536" y="4932883"/>
            <a:ext cx="5611330" cy="140521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 algn="ctr">
              <a:buNone/>
              <a:defRPr sz="209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7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817" y="1062228"/>
            <a:ext cx="1159363" cy="5647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651" y="1062228"/>
            <a:ext cx="5187791" cy="56479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7066" y="2704977"/>
            <a:ext cx="7634326" cy="186537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3536" y="4932793"/>
            <a:ext cx="5611330" cy="143376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90">
                <a:solidFill>
                  <a:schemeClr val="tx1"/>
                </a:solidFill>
              </a:defRPr>
            </a:lvl1pPr>
            <a:lvl2pPr marL="50292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0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464" y="2989783"/>
            <a:ext cx="3616825" cy="3515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111" y="2989783"/>
            <a:ext cx="3619568" cy="3515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463" y="2621893"/>
            <a:ext cx="3616826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090" b="0" cap="all" spc="11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02920" indent="0">
              <a:buNone/>
              <a:defRPr sz="209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463" y="3562350"/>
            <a:ext cx="3616826" cy="29430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9111" y="3562350"/>
            <a:ext cx="3619568" cy="29430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9111" y="2621893"/>
            <a:ext cx="3619568" cy="7979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090" b="0" cap="all" spc="11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02920" indent="0">
              <a:buNone/>
              <a:defRPr sz="209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8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04774" y="2543007"/>
            <a:ext cx="3619653" cy="12936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266" y="911962"/>
            <a:ext cx="3973068" cy="5948477"/>
          </a:xfrm>
        </p:spPr>
        <p:txBody>
          <a:bodyPr>
            <a:normAutofit/>
          </a:bodyPr>
          <a:lstStyle>
            <a:lvl1pPr>
              <a:defRPr sz="2090">
                <a:solidFill>
                  <a:schemeClr val="tx1"/>
                </a:solidFill>
              </a:defRPr>
            </a:lvl1pPr>
            <a:lvl2pPr>
              <a:defRPr sz="1760">
                <a:solidFill>
                  <a:schemeClr val="tx1"/>
                </a:solidFill>
              </a:defRPr>
            </a:lvl2pPr>
            <a:lvl3pPr>
              <a:defRPr sz="1760">
                <a:solidFill>
                  <a:schemeClr val="tx1"/>
                </a:solidFill>
              </a:defRPr>
            </a:lvl3pPr>
            <a:lvl4pPr>
              <a:defRPr sz="1760">
                <a:solidFill>
                  <a:schemeClr val="tx1"/>
                </a:solidFill>
              </a:defRPr>
            </a:lvl4pPr>
            <a:lvl5pPr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262" y="4023240"/>
            <a:ext cx="3130677" cy="24865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704773" y="7067702"/>
            <a:ext cx="4187038" cy="36271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5029199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04088" y="2543005"/>
            <a:ext cx="3621024" cy="1295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31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1" y="-47795"/>
            <a:ext cx="5034230" cy="7772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52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262" y="4023242"/>
            <a:ext cx="3130677" cy="248657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04088" y="7067702"/>
            <a:ext cx="4184294" cy="36271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766650" y="1093318"/>
            <a:ext cx="6531531" cy="13472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650" y="2989785"/>
            <a:ext cx="6531531" cy="351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6837" y="7070658"/>
            <a:ext cx="2271841" cy="367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2463" y="7067702"/>
            <a:ext cx="5012330" cy="362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4123" y="7046976"/>
            <a:ext cx="402336" cy="41452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21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3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60" kern="1200" cap="all" spc="22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9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0292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5438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5730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5895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1823085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11680" indent="-251460" algn="l" defTabSz="1005840" rtl="0" eaLnBrk="1" latinLnBrk="0" hangingPunct="1">
        <a:lnSpc>
          <a:spcPct val="100000"/>
        </a:lnSpc>
        <a:spcBef>
          <a:spcPts val="1100"/>
        </a:spcBef>
        <a:buClr>
          <a:schemeClr val="accent2"/>
        </a:buClr>
        <a:buFont typeface="Arial" panose="020B0604020202020204" pitchFamily="34" charset="0"/>
        <a:buChar char="•"/>
        <a:defRPr sz="1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229833"/>
            <a:ext cx="9144000" cy="5744845"/>
            <a:chOff x="1009650" y="1219200"/>
            <a:chExt cx="8255000" cy="5744845"/>
          </a:xfrm>
        </p:grpSpPr>
        <p:sp>
          <p:nvSpPr>
            <p:cNvPr id="3" name="object 3"/>
            <p:cNvSpPr/>
            <p:nvPr/>
          </p:nvSpPr>
          <p:spPr>
            <a:xfrm>
              <a:off x="1009650" y="1219200"/>
              <a:ext cx="8255000" cy="5744845"/>
            </a:xfrm>
            <a:custGeom>
              <a:avLst/>
              <a:gdLst/>
              <a:ahLst/>
              <a:cxnLst/>
              <a:rect l="l" t="t" r="r" b="b"/>
              <a:pathLst>
                <a:path w="8255000" h="5744845">
                  <a:moveTo>
                    <a:pt x="8255000" y="0"/>
                  </a:moveTo>
                  <a:lnTo>
                    <a:pt x="0" y="0"/>
                  </a:lnTo>
                  <a:lnTo>
                    <a:pt x="0" y="5744845"/>
                  </a:lnTo>
                  <a:lnTo>
                    <a:pt x="8255000" y="5744845"/>
                  </a:lnTo>
                  <a:lnTo>
                    <a:pt x="8255000" y="0"/>
                  </a:lnTo>
                  <a:close/>
                </a:path>
              </a:pathLst>
            </a:custGeom>
            <a:solidFill>
              <a:srgbClr val="F7D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739" y="2866644"/>
              <a:ext cx="3089148" cy="17404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419" y="5152135"/>
              <a:ext cx="5061584" cy="108077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707" y="386647"/>
            <a:ext cx="1740408" cy="4739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570886" y="422594"/>
            <a:ext cx="60325" cy="454659"/>
            <a:chOff x="2568892" y="654367"/>
            <a:chExt cx="60325" cy="454659"/>
          </a:xfrm>
        </p:grpSpPr>
        <p:sp>
          <p:nvSpPr>
            <p:cNvPr id="8" name="object 8"/>
            <p:cNvSpPr/>
            <p:nvPr/>
          </p:nvSpPr>
          <p:spPr>
            <a:xfrm>
              <a:off x="2573654" y="659130"/>
              <a:ext cx="50800" cy="445134"/>
            </a:xfrm>
            <a:custGeom>
              <a:avLst/>
              <a:gdLst/>
              <a:ahLst/>
              <a:cxnLst/>
              <a:rect l="l" t="t" r="r" b="b"/>
              <a:pathLst>
                <a:path w="50800" h="445134">
                  <a:moveTo>
                    <a:pt x="50800" y="0"/>
                  </a:moveTo>
                  <a:lnTo>
                    <a:pt x="0" y="0"/>
                  </a:lnTo>
                  <a:lnTo>
                    <a:pt x="0" y="445134"/>
                  </a:lnTo>
                  <a:lnTo>
                    <a:pt x="50800" y="44513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3654" y="659130"/>
              <a:ext cx="50800" cy="445134"/>
            </a:xfrm>
            <a:custGeom>
              <a:avLst/>
              <a:gdLst/>
              <a:ahLst/>
              <a:cxnLst/>
              <a:rect l="l" t="t" r="r" b="b"/>
              <a:pathLst>
                <a:path w="50800" h="445134">
                  <a:moveTo>
                    <a:pt x="0" y="445134"/>
                  </a:moveTo>
                  <a:lnTo>
                    <a:pt x="50800" y="445134"/>
                  </a:lnTo>
                  <a:lnTo>
                    <a:pt x="50800" y="0"/>
                  </a:lnTo>
                  <a:lnTo>
                    <a:pt x="0" y="0"/>
                  </a:lnTo>
                  <a:lnTo>
                    <a:pt x="0" y="4451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80377" y="509650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18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INTERNSHIP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7610" y="1480375"/>
            <a:ext cx="8251190" cy="7552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2164715" marR="1547495" indent="-544830">
              <a:lnSpc>
                <a:spcPct val="121600"/>
              </a:lnSpc>
              <a:spcBef>
                <a:spcPts val="310"/>
              </a:spcBef>
            </a:pPr>
            <a:r>
              <a:rPr sz="20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IN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 assessment</a:t>
            </a:r>
            <a:br>
              <a:rPr lang="en-IN" sz="20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b="1" spc="-35" dirty="0" smtClean="0">
                <a:solidFill>
                  <a:srgbClr val="FFC000"/>
                </a:solidFill>
                <a:latin typeface="Arial"/>
                <a:cs typeface="Arial"/>
              </a:rPr>
              <a:t>USING</a:t>
            </a:r>
            <a:r>
              <a:rPr sz="2000" b="1" spc="-85" dirty="0" smtClean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C000"/>
                </a:solidFill>
                <a:latin typeface="Arial"/>
                <a:cs typeface="Arial"/>
              </a:rPr>
              <a:t>POWER</a:t>
            </a:r>
            <a:r>
              <a:rPr sz="20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C000"/>
                </a:solidFill>
                <a:latin typeface="Arial"/>
                <a:cs typeface="Arial"/>
              </a:rPr>
              <a:t>BI</a:t>
            </a:r>
            <a:r>
              <a:rPr sz="20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&amp;</a:t>
            </a:r>
            <a:r>
              <a:rPr sz="20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C000"/>
                </a:solidFill>
                <a:latin typeface="Arial"/>
                <a:cs typeface="Arial"/>
              </a:rPr>
              <a:t>EXCEL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1054735"/>
            <a:ext cx="426084" cy="436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5855" y="485648"/>
            <a:ext cx="8571865" cy="18371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58165">
              <a:lnSpc>
                <a:spcPct val="103699"/>
              </a:lnSpc>
              <a:spcBef>
                <a:spcPts val="40"/>
              </a:spcBef>
            </a:pPr>
            <a:r>
              <a:rPr sz="1600" b="1" spc="-5" dirty="0">
                <a:latin typeface="Arial"/>
                <a:cs typeface="Arial"/>
              </a:rPr>
              <a:t>6. </a:t>
            </a:r>
            <a:r>
              <a:rPr lang="en-IN" sz="1600" b="1" spc="-5" dirty="0" smtClean="0"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Power BI, establish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relationship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between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 "EmployeeID"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 employee data </a:t>
            </a:r>
            <a:r>
              <a:rPr sz="1600" b="1" spc="20" dirty="0" smtClean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lang="en-IN" sz="1600" b="1" spc="2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20" dirty="0" smtClean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37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"EmployeeID"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time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tracking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data.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491490" marR="5080">
              <a:lnSpc>
                <a:spcPct val="96200"/>
              </a:lnSpc>
              <a:spcBef>
                <a:spcPts val="980"/>
              </a:spcBef>
            </a:pPr>
            <a:r>
              <a:rPr sz="1600" spc="5" dirty="0">
                <a:latin typeface="Arial MT"/>
                <a:cs typeface="Arial MT"/>
              </a:rPr>
              <a:t>We</a:t>
            </a:r>
            <a:r>
              <a:rPr sz="1600" spc="-5" dirty="0">
                <a:latin typeface="Arial MT"/>
                <a:cs typeface="Arial MT"/>
              </a:rPr>
              <a:t> connected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"general_data,"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"in_time,"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"out_time"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files</a:t>
            </a:r>
            <a:r>
              <a:rPr sz="1600" dirty="0">
                <a:latin typeface="Arial MT"/>
                <a:cs typeface="Arial MT"/>
              </a:rPr>
              <a:t> to </a:t>
            </a:r>
            <a:r>
              <a:rPr sz="1600" spc="-5" dirty="0">
                <a:latin typeface="Arial MT"/>
                <a:cs typeface="Arial MT"/>
              </a:rPr>
              <a:t>Power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BI and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5" dirty="0">
                <a:latin typeface="Arial MT"/>
                <a:cs typeface="Arial MT"/>
              </a:rPr>
              <a:t> various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transformations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tracking</a:t>
            </a:r>
            <a:r>
              <a:rPr sz="1600" spc="-5" dirty="0">
                <a:latin typeface="Arial MT"/>
                <a:cs typeface="Arial MT"/>
              </a:rPr>
              <a:t> data.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adding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headers,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pivoting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columns,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removing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rows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with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"NA,"</a:t>
            </a:r>
            <a:r>
              <a:rPr sz="1600" b="1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assumed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holidays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weekends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exclude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non-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working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days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 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tracking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634" y="2566416"/>
            <a:ext cx="8355966" cy="436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1054608"/>
            <a:ext cx="426084" cy="436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5854" y="487172"/>
            <a:ext cx="9051545" cy="212942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0"/>
              </a:spcBef>
            </a:pPr>
            <a:r>
              <a:rPr sz="1600" b="1" spc="-5" dirty="0">
                <a:latin typeface="Arial"/>
                <a:cs typeface="Arial"/>
              </a:rPr>
              <a:t>7. </a:t>
            </a:r>
            <a:r>
              <a:rPr lang="en-IN" sz="1600" b="1" spc="-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Using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DAX,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create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calculated column that calculates the average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years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an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employee </a:t>
            </a:r>
            <a:r>
              <a:rPr sz="1600" b="1" spc="15" dirty="0" smtClean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lang="en-IN" sz="1600" b="1" spc="1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5" dirty="0" smtClean="0">
                <a:solidFill>
                  <a:srgbClr val="001F5F"/>
                </a:solidFill>
                <a:latin typeface="Arial"/>
                <a:cs typeface="Arial"/>
              </a:rPr>
              <a:t>spent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600" b="1" spc="-3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current manager.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890"/>
              </a:spcBef>
            </a:pPr>
            <a:endParaRPr lang="en-IN" sz="1200" b="1" spc="-10" dirty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890"/>
              </a:spcBef>
            </a:pPr>
            <a:r>
              <a:rPr sz="1600" b="1" spc="-10" dirty="0" smtClean="0">
                <a:latin typeface="Arial"/>
                <a:cs typeface="Arial"/>
              </a:rPr>
              <a:t>DAX</a:t>
            </a:r>
            <a:r>
              <a:rPr sz="1600" b="1" spc="15" dirty="0" smtClean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Formula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lang="en-IN" sz="1600" b="1" dirty="0" smtClean="0">
                <a:latin typeface="Arial"/>
                <a:cs typeface="Arial"/>
              </a:rPr>
              <a:t>–</a:t>
            </a:r>
            <a:r>
              <a:rPr sz="1600" b="1" spc="260" dirty="0" smtClean="0">
                <a:latin typeface="Arial"/>
                <a:cs typeface="Arial"/>
              </a:rPr>
              <a:t> </a:t>
            </a:r>
            <a:endParaRPr lang="en-IN" sz="1600" b="1" spc="260" dirty="0" smtClean="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890"/>
              </a:spcBef>
            </a:pPr>
            <a:r>
              <a:rPr sz="1600" spc="-10" dirty="0" err="1" smtClean="0">
                <a:latin typeface="Arial MT"/>
                <a:cs typeface="Arial MT"/>
              </a:rPr>
              <a:t>Avg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Year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With </a:t>
            </a:r>
            <a:r>
              <a:rPr sz="1600" spc="-5" dirty="0">
                <a:latin typeface="Arial MT"/>
                <a:cs typeface="Arial MT"/>
              </a:rPr>
              <a:t>Current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Manager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63B9"/>
                </a:solidFill>
                <a:latin typeface="Arial MT"/>
                <a:cs typeface="Arial MT"/>
              </a:rPr>
              <a:t>AVERAGE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spc="-5" dirty="0" err="1">
                <a:solidFill>
                  <a:srgbClr val="000E80"/>
                </a:solidFill>
                <a:latin typeface="Arial MT"/>
                <a:cs typeface="Arial MT"/>
              </a:rPr>
              <a:t>general_data</a:t>
            </a:r>
            <a:r>
              <a:rPr sz="1600" spc="-5" dirty="0">
                <a:solidFill>
                  <a:srgbClr val="000E80"/>
                </a:solidFill>
                <a:latin typeface="Arial MT"/>
                <a:cs typeface="Arial MT"/>
              </a:rPr>
              <a:t>[</a:t>
            </a:r>
            <a:r>
              <a:rPr sz="1600" spc="-5" dirty="0" err="1">
                <a:solidFill>
                  <a:srgbClr val="000E80"/>
                </a:solidFill>
                <a:latin typeface="Arial MT"/>
                <a:cs typeface="Arial MT"/>
              </a:rPr>
              <a:t>YearsWithCurrManager</a:t>
            </a:r>
            <a:r>
              <a:rPr sz="1600" spc="-5" dirty="0" smtClean="0">
                <a:solidFill>
                  <a:srgbClr val="000E80"/>
                </a:solidFill>
                <a:latin typeface="Arial MT"/>
                <a:cs typeface="Arial MT"/>
              </a:rPr>
              <a:t>]</a:t>
            </a:r>
            <a:r>
              <a:rPr sz="1600" spc="-5" dirty="0" smtClean="0">
                <a:latin typeface="Arial MT"/>
                <a:cs typeface="Arial MT"/>
              </a:rPr>
              <a:t>)</a:t>
            </a:r>
            <a:endParaRPr lang="en-IN" sz="1600" spc="-5" dirty="0" smtClean="0">
              <a:latin typeface="Arial MT"/>
              <a:cs typeface="Arial MT"/>
            </a:endParaRPr>
          </a:p>
          <a:p>
            <a:pPr marL="550545">
              <a:lnSpc>
                <a:spcPct val="100000"/>
              </a:lnSpc>
              <a:spcBef>
                <a:spcPts val="890"/>
              </a:spcBef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124200"/>
            <a:ext cx="709422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55" y="485648"/>
            <a:ext cx="7959725" cy="517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40"/>
              </a:spcBef>
            </a:pPr>
            <a:r>
              <a:rPr sz="1600" b="1" spc="-5" dirty="0">
                <a:latin typeface="Arial"/>
                <a:cs typeface="Arial"/>
              </a:rPr>
              <a:t>8.</a:t>
            </a:r>
            <a:r>
              <a:rPr sz="1600" b="1" spc="34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create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pivot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table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displays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the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employees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Marital</a:t>
            </a:r>
            <a:r>
              <a:rPr sz="1600" b="1" spc="-22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Status </a:t>
            </a:r>
            <a:r>
              <a:rPr sz="1600" b="1" spc="-3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category,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segmented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Department.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15" y="1371600"/>
            <a:ext cx="426084" cy="436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1510282"/>
            <a:ext cx="7162800" cy="4585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743200"/>
            <a:ext cx="4259580" cy="4171188"/>
          </a:xfrm>
          <a:prstGeom prst="rect">
            <a:avLst/>
          </a:prstGeom>
        </p:spPr>
      </p:pic>
      <p:sp>
        <p:nvSpPr>
          <p:cNvPr id="3" name="object 6"/>
          <p:cNvSpPr txBox="1"/>
          <p:nvPr/>
        </p:nvSpPr>
        <p:spPr>
          <a:xfrm>
            <a:off x="685800" y="533400"/>
            <a:ext cx="9067800" cy="1804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sz="1600" b="1" spc="-5" dirty="0">
                <a:latin typeface="Arial"/>
                <a:cs typeface="Arial"/>
              </a:rPr>
              <a:t>9.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lang="en-IN" sz="1600" b="1" dirty="0" smtClean="0">
                <a:latin typeface="Arial"/>
                <a:cs typeface="Arial"/>
              </a:rPr>
              <a:t>  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Apply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conditional formatting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highlight employees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both above-average </a:t>
            </a:r>
            <a:r>
              <a:rPr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lang="en-IN"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Income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600" b="1" spc="-3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above-average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Satisfaction.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Arial"/>
              <a:cs typeface="Arial"/>
            </a:endParaRPr>
          </a:p>
          <a:p>
            <a:pPr marL="483870" marR="369570">
              <a:lnSpc>
                <a:spcPts val="1610"/>
              </a:lnSpc>
            </a:pPr>
            <a:r>
              <a:rPr sz="1600" spc="-5" dirty="0">
                <a:latin typeface="Arial MT"/>
                <a:cs typeface="Arial MT"/>
              </a:rPr>
              <a:t>Initially,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utilized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VLOOKUP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retrieve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satisfaction scores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separate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Employing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formatting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 the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revealed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984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employees</a:t>
            </a:r>
            <a:r>
              <a:rPr sz="16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possess </a:t>
            </a:r>
            <a:r>
              <a:rPr sz="1600" spc="-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above-average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monthly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above-average</a:t>
            </a:r>
            <a:r>
              <a:rPr sz="1600" dirty="0">
                <a:latin typeface="Arial MT"/>
                <a:cs typeface="Arial MT"/>
              </a:rPr>
              <a:t> job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satisfaction.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073467"/>
            <a:ext cx="426084" cy="43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55" y="487172"/>
            <a:ext cx="8899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10.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BI,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a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line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chart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visualizes the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trend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Employee</a:t>
            </a:r>
            <a:r>
              <a:rPr sz="16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Attrition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over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lang="en-IN"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years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855" y="1227276"/>
            <a:ext cx="426084" cy="436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34" y="1447800"/>
            <a:ext cx="8024166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783844"/>
            <a:ext cx="426084" cy="436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800" y="485648"/>
            <a:ext cx="9448799" cy="6983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AutoNum type="arabicPeriod" startAt="11"/>
              <a:tabLst>
                <a:tab pos="402590" algn="l"/>
                <a:tab pos="403225" algn="l"/>
              </a:tabLst>
            </a:pP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Describe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star</a:t>
            </a:r>
            <a:r>
              <a:rPr sz="1600" b="1" spc="-2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schema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dataset,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explaining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benefits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2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001F5F"/>
                </a:solidFill>
                <a:latin typeface="Arial"/>
                <a:cs typeface="Arial"/>
              </a:rPr>
              <a:t>doing</a:t>
            </a:r>
            <a:r>
              <a:rPr lang="en-IN" sz="1600" b="1" spc="1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lang="en-IN" sz="1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Arial"/>
              <a:buAutoNum type="arabicPeriod" startAt="11"/>
            </a:pPr>
            <a:endParaRPr lang="en-IN" sz="1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Arial"/>
              <a:buAutoNum type="arabicPeriod" startAt="11"/>
            </a:pPr>
            <a:endParaRPr lang="en-IN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Arial"/>
              <a:buAutoNum type="arabicPeriod" startAt="11"/>
            </a:pPr>
            <a:endParaRPr sz="1600" dirty="0">
              <a:latin typeface="Arial"/>
              <a:cs typeface="Arial"/>
            </a:endParaRPr>
          </a:p>
          <a:p>
            <a:pPr marL="491490" marR="806450">
              <a:lnSpc>
                <a:spcPts val="1380"/>
              </a:lnSpc>
            </a:pPr>
            <a:r>
              <a:rPr sz="1600" spc="-5" dirty="0">
                <a:latin typeface="Arial MT"/>
                <a:cs typeface="Arial MT"/>
              </a:rPr>
              <a:t>Creating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schema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central fact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key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indicators,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surrounded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49149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Fact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Table: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general_data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491490" marR="534035">
              <a:lnSpc>
                <a:spcPts val="1380"/>
              </a:lnSpc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fact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primary</a:t>
            </a:r>
            <a:r>
              <a:rPr sz="16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 "EmployeeID,"</a:t>
            </a:r>
            <a:r>
              <a:rPr sz="16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foreign</a:t>
            </a:r>
            <a:r>
              <a:rPr sz="1600" dirty="0">
                <a:latin typeface="Arial MT"/>
                <a:cs typeface="Arial MT"/>
              </a:rPr>
              <a:t> key</a:t>
            </a:r>
            <a:r>
              <a:rPr sz="1600" spc="-5" dirty="0">
                <a:latin typeface="Arial MT"/>
                <a:cs typeface="Arial MT"/>
              </a:rPr>
              <a:t> linking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49149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Dimension</a:t>
            </a:r>
            <a:r>
              <a:rPr sz="16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Tables: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"/>
              <a:cs typeface="Arial"/>
            </a:endParaRPr>
          </a:p>
          <a:p>
            <a:pPr marL="948690" lvl="1" indent="-228600">
              <a:lnSpc>
                <a:spcPct val="100000"/>
              </a:lnSpc>
              <a:buAutoNum type="arabicPeriod"/>
              <a:tabLst>
                <a:tab pos="948690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 MT"/>
                <a:cs typeface="Arial MT"/>
              </a:rPr>
              <a:t>employee_survey_data</a:t>
            </a:r>
            <a:endParaRPr sz="1600" b="1" dirty="0">
              <a:solidFill>
                <a:srgbClr val="002060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 MT"/>
              <a:cs typeface="Arial MT"/>
            </a:endParaRPr>
          </a:p>
          <a:p>
            <a:pPr marL="948690" indent="-228600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1600" dirty="0" smtClean="0">
                <a:latin typeface="Arial MT"/>
                <a:cs typeface="Arial MT"/>
              </a:rPr>
              <a:t>Contains</a:t>
            </a:r>
            <a:r>
              <a:rPr sz="1600" spc="-5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employee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survey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 MT"/>
              <a:cs typeface="Arial MT"/>
            </a:endParaRPr>
          </a:p>
          <a:p>
            <a:pPr marL="7200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2.</a:t>
            </a:r>
            <a:r>
              <a:rPr sz="1600" spc="42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 MT"/>
                <a:cs typeface="Arial MT"/>
              </a:rPr>
              <a:t>manager_survey_data</a:t>
            </a:r>
            <a:endParaRPr sz="1600" b="1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720090">
              <a:lnSpc>
                <a:spcPct val="100000"/>
              </a:lnSpc>
              <a:tabLst>
                <a:tab pos="948055" algn="l"/>
                <a:tab pos="948690" algn="l"/>
              </a:tabLst>
            </a:pPr>
            <a:endParaRPr sz="1600" dirty="0">
              <a:latin typeface="Arial MT"/>
              <a:cs typeface="Arial MT"/>
            </a:endParaRPr>
          </a:p>
          <a:p>
            <a:pPr marL="948690" indent="-228600">
              <a:lnSpc>
                <a:spcPct val="100000"/>
              </a:lnSpc>
              <a:spcBef>
                <a:spcPts val="790"/>
              </a:spcBef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1600" spc="-5" dirty="0">
                <a:latin typeface="Arial MT"/>
                <a:cs typeface="Arial MT"/>
              </a:rPr>
              <a:t>Holds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</a:t>
            </a:r>
            <a:r>
              <a:rPr sz="1600" dirty="0">
                <a:latin typeface="Arial MT"/>
                <a:cs typeface="Arial MT"/>
              </a:rPr>
              <a:t> to </a:t>
            </a:r>
            <a:r>
              <a:rPr sz="1600" spc="-5" dirty="0">
                <a:latin typeface="Arial MT"/>
                <a:cs typeface="Arial MT"/>
              </a:rPr>
              <a:t>manager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survey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7200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3.</a:t>
            </a:r>
            <a:r>
              <a:rPr sz="1600" spc="409" dirty="0">
                <a:latin typeface="Arial MT"/>
                <a:cs typeface="Arial MT"/>
              </a:rPr>
              <a:t> </a:t>
            </a:r>
            <a:r>
              <a:rPr sz="1600" b="1" spc="-5" dirty="0" err="1" smtClean="0">
                <a:solidFill>
                  <a:srgbClr val="002060"/>
                </a:solidFill>
                <a:latin typeface="Arial MT"/>
                <a:cs typeface="Arial MT"/>
              </a:rPr>
              <a:t>in_time</a:t>
            </a:r>
            <a:endParaRPr sz="1600" b="1" dirty="0" smtClean="0">
              <a:solidFill>
                <a:srgbClr val="002060"/>
              </a:solidFill>
              <a:latin typeface="Arial MT"/>
              <a:cs typeface="Arial MT"/>
            </a:endParaRPr>
          </a:p>
          <a:p>
            <a:pPr marL="948690" indent="-228600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1600" spc="-5" dirty="0" smtClean="0">
                <a:latin typeface="Arial MT"/>
                <a:cs typeface="Arial MT"/>
              </a:rPr>
              <a:t>Includes</a:t>
            </a:r>
            <a:r>
              <a:rPr sz="1600" spc="5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employees'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72009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4.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b="1" spc="-5" dirty="0" err="1" smtClean="0">
                <a:solidFill>
                  <a:srgbClr val="002060"/>
                </a:solidFill>
                <a:latin typeface="Arial MT"/>
                <a:cs typeface="Arial MT"/>
              </a:rPr>
              <a:t>out_time</a:t>
            </a:r>
            <a:endParaRPr sz="1600" b="1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948690" indent="-228600">
              <a:lnSpc>
                <a:spcPct val="100000"/>
              </a:lnSpc>
              <a:spcBef>
                <a:spcPts val="790"/>
              </a:spcBef>
              <a:buFont typeface="Symbol"/>
              <a:buChar char=""/>
              <a:tabLst>
                <a:tab pos="948055" algn="l"/>
                <a:tab pos="948690" algn="l"/>
              </a:tabLst>
            </a:pPr>
            <a:r>
              <a:rPr sz="1600" spc="-5" dirty="0">
                <a:latin typeface="Arial MT"/>
                <a:cs typeface="Arial MT"/>
              </a:rPr>
              <a:t>Encompasses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employees'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logout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296400" cy="155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10795">
              <a:lnSpc>
                <a:spcPts val="138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general_data</a:t>
            </a:r>
            <a:r>
              <a:rPr sz="1600" spc="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acts</a:t>
            </a:r>
            <a:r>
              <a:rPr sz="1600" spc="-5" dirty="0">
                <a:latin typeface="Arial MT"/>
                <a:cs typeface="Arial MT"/>
              </a:rPr>
              <a:t> 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central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hub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connecting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dimension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tables through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shared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EmployeeID</a:t>
            </a:r>
            <a:r>
              <a:rPr sz="16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key</a:t>
            </a:r>
            <a:r>
              <a:rPr sz="1600" dirty="0">
                <a:latin typeface="Arial MT"/>
                <a:cs typeface="Arial MT"/>
              </a:rPr>
              <a:t>.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employee_survey_data,</a:t>
            </a:r>
            <a:r>
              <a:rPr sz="160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manager_survey_data,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in_time,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out_time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 MT"/>
                <a:cs typeface="Arial MT"/>
              </a:rPr>
              <a:t>serve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dimension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tables</a:t>
            </a:r>
            <a:r>
              <a:rPr sz="160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additional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context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central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fact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-5" dirty="0" smtClean="0">
                <a:latin typeface="Arial MT"/>
                <a:cs typeface="Arial MT"/>
              </a:rPr>
              <a:t>.</a:t>
            </a:r>
            <a:endParaRPr lang="en-IN" sz="1600" spc="-5" dirty="0" smtClean="0">
              <a:latin typeface="Arial MT"/>
              <a:cs typeface="Arial MT"/>
            </a:endParaRPr>
          </a:p>
          <a:p>
            <a:pPr marL="12700" marR="10795">
              <a:lnSpc>
                <a:spcPts val="1380"/>
              </a:lnSpc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ts val="132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foreign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 relationship</a:t>
            </a:r>
            <a:r>
              <a:rPr sz="16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between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 fact</a:t>
            </a:r>
            <a:r>
              <a:rPr sz="16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table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dimension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tables</a:t>
            </a:r>
            <a:r>
              <a:rPr sz="160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allows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querying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facilitating</a:t>
            </a:r>
            <a:r>
              <a:rPr lang="en-IN" sz="160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a</a:t>
            </a:r>
            <a:r>
              <a:rPr sz="1600" spc="15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comprehensive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HR-related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key </a:t>
            </a:r>
            <a:r>
              <a:rPr sz="1600" spc="-5" dirty="0">
                <a:latin typeface="Arial MT"/>
                <a:cs typeface="Arial MT"/>
              </a:rPr>
              <a:t>performance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indicators.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90678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495800"/>
            <a:ext cx="91439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12.	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DAX,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calculate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rolling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3-month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sz="16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employee.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4953000"/>
            <a:ext cx="426084" cy="4361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5257800"/>
            <a:ext cx="5951220" cy="177546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487680" y="190745"/>
            <a:ext cx="9342120" cy="343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Benefits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Star Schema: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Simplicity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Understandability:</a:t>
            </a:r>
            <a:r>
              <a:rPr sz="16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Star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schemas</a:t>
            </a:r>
            <a:r>
              <a:rPr sz="1600" dirty="0">
                <a:latin typeface="Arial MT"/>
                <a:cs typeface="Arial MT"/>
              </a:rPr>
              <a:t> 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user-friendly,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interpretation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querying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straightforward.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450215">
              <a:lnSpc>
                <a:spcPts val="138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Performance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Improvement: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Queries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more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relationships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precomputed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aggregations 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Scalability:</a:t>
            </a:r>
            <a:r>
              <a:rPr sz="16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Star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handle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dimensions 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minimal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performance,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ensuring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scalability.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 marL="12700" marR="245745">
              <a:lnSpc>
                <a:spcPts val="138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Improved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Query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Performance:</a:t>
            </a:r>
            <a:r>
              <a:rPr sz="16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Query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optimization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streamlined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simplify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joining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fact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5" dirty="0">
                <a:latin typeface="Arial MT"/>
                <a:cs typeface="Arial MT"/>
              </a:rPr>
              <a:t> with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251460">
              <a:lnSpc>
                <a:spcPts val="1390"/>
              </a:lnSpc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Enhanced</a:t>
            </a:r>
            <a:r>
              <a:rPr sz="16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16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Quality:</a:t>
            </a:r>
            <a:r>
              <a:rPr sz="16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Centralizing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descriptive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quality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facilitating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easier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maintenance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validation.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55" y="487172"/>
            <a:ext cx="9089645" cy="51360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13.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hierarchy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BI</a:t>
            </a:r>
            <a:r>
              <a:rPr sz="16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allows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users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drill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down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Department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sz="1600" b="1" spc="-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Role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600" b="1" spc="-3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further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narrow</a:t>
            </a:r>
            <a:r>
              <a:rPr sz="1600" b="1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their analysis.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200400"/>
            <a:ext cx="9144000" cy="4114800"/>
            <a:chOff x="571500" y="2013204"/>
            <a:chExt cx="9144000" cy="4320540"/>
          </a:xfrm>
        </p:grpSpPr>
        <p:sp>
          <p:nvSpPr>
            <p:cNvPr id="4" name="object 4"/>
            <p:cNvSpPr/>
            <p:nvPr/>
          </p:nvSpPr>
          <p:spPr>
            <a:xfrm>
              <a:off x="571500" y="6127750"/>
              <a:ext cx="1905" cy="205740"/>
            </a:xfrm>
            <a:custGeom>
              <a:avLst/>
              <a:gdLst/>
              <a:ahLst/>
              <a:cxnLst/>
              <a:rect l="l" t="t" r="r" b="b"/>
              <a:pathLst>
                <a:path w="1904" h="205739">
                  <a:moveTo>
                    <a:pt x="1523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23" y="20574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2013204"/>
              <a:ext cx="9144000" cy="4114800"/>
            </a:xfrm>
            <a:prstGeom prst="rect">
              <a:avLst/>
            </a:prstGeom>
          </p:spPr>
        </p:pic>
      </p:grp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83334672"/>
              </p:ext>
            </p:extLst>
          </p:nvPr>
        </p:nvGraphicFramePr>
        <p:xfrm>
          <a:off x="1600200" y="1004318"/>
          <a:ext cx="7772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object 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334" y="1324885"/>
            <a:ext cx="426084" cy="4361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1548" y="2320097"/>
            <a:ext cx="4905866" cy="6517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Hierarchy for Department to Job Role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4343400"/>
            <a:ext cx="9144000" cy="3276600"/>
            <a:chOff x="571500" y="515112"/>
            <a:chExt cx="9144000" cy="4777740"/>
          </a:xfrm>
        </p:grpSpPr>
        <p:sp>
          <p:nvSpPr>
            <p:cNvPr id="3" name="object 3"/>
            <p:cNvSpPr/>
            <p:nvPr/>
          </p:nvSpPr>
          <p:spPr>
            <a:xfrm>
              <a:off x="571500" y="5086553"/>
              <a:ext cx="1905" cy="206375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515112"/>
              <a:ext cx="9144000" cy="4572000"/>
            </a:xfrm>
            <a:prstGeom prst="rect">
              <a:avLst/>
            </a:prstGeom>
          </p:spPr>
        </p:pic>
      </p:grpSp>
      <p:pic>
        <p:nvPicPr>
          <p:cNvPr id="5" name="object 2"/>
          <p:cNvPicPr/>
          <p:nvPr/>
        </p:nvPicPr>
        <p:blipFill rotWithShape="1">
          <a:blip r:embed="rId3" cstate="print"/>
          <a:srcRect l="-2500" r="2500" b="8942"/>
          <a:stretch/>
        </p:blipFill>
        <p:spPr>
          <a:xfrm>
            <a:off x="304800" y="838200"/>
            <a:ext cx="91440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9991" y="172460"/>
            <a:ext cx="4905866" cy="437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Drill down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5182" y="3733800"/>
            <a:ext cx="49058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Drill down for Job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0" y="516382"/>
            <a:ext cx="387146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INTRODUCTION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336" y="1168653"/>
            <a:ext cx="9097264" cy="643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inaugural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PSYLIQ's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Internship.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steps,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methods,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employed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  <a:r>
              <a:rPr sz="16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HR Data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insights.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2392677"/>
            <a:ext cx="295325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26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Arial"/>
                <a:cs typeface="Arial"/>
              </a:rPr>
              <a:t>OVERVIEW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30" y="3048000"/>
            <a:ext cx="8512049" cy="41312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Prior to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questions,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imperative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comprehend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intricacies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16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including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contextual relevance</a:t>
            </a:r>
            <a:r>
              <a:rPr sz="1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IN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The data is located across multiple </a:t>
            </a:r>
            <a:r>
              <a:rPr lang="en-US"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Excel/CSV files</a:t>
            </a:r>
            <a:r>
              <a:rPr lang="en-US" sz="1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1610"/>
              </a:lnSpc>
              <a:spcBef>
                <a:spcPts val="215"/>
              </a:spcBef>
            </a:pPr>
            <a:endParaRPr lang="en-US" sz="16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The data comprising </a:t>
            </a:r>
            <a:r>
              <a:rPr lang="en-US"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4410 records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organized across </a:t>
            </a:r>
            <a:r>
              <a:rPr lang="en-US"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attributes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 in a Tabular format</a:t>
            </a:r>
            <a:r>
              <a:rPr lang="en-US" sz="1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focused on employees within the Company</a:t>
            </a:r>
            <a:r>
              <a:rPr lang="en-US" sz="1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8450" marR="5080" indent="-285750">
              <a:lnSpc>
                <a:spcPts val="161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67" y="4213046"/>
            <a:ext cx="1752752" cy="195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426084" cy="436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800" y="304800"/>
            <a:ext cx="937260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19710" marR="5080" indent="-207645">
              <a:lnSpc>
                <a:spcPts val="1610"/>
              </a:lnSpc>
              <a:spcBef>
                <a:spcPts val="215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14.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How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can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you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set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up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parameterized queries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Power BI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allow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users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filter data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based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3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Home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column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284" y="1503679"/>
            <a:ext cx="8565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Power BI Parameterized Queries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Parameter: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Navigate to the "Home" tab in Power BI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Parameters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in the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Data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new parameter (e.g.,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DistanceParameter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 with a data type (e.g., Decimal Number) and set default values.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Query: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"Home" tab and select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"Transform Data"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open Power Query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Editor.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Locate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data-fetching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query to incorporate the parameter for filtering. 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Parameter: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and apply changes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Power Query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Editor.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the main Power BI Desktop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visual representation of your data.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Parameter in Visual Filters: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"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Parameter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onto the visual or use it in the filter pane.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Configure the visual to dynamically filter data based on the parameter.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 with the parameter to dynamically filter data according to the specified condition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6106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0"/>
            <a:ext cx="8610600" cy="302724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9991" y="172460"/>
            <a:ext cx="4905866" cy="437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Parameter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484" y="4038600"/>
            <a:ext cx="4905866" cy="437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in Visual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350" y="1186307"/>
            <a:ext cx="426084" cy="436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4162" y="601725"/>
            <a:ext cx="8873238" cy="132779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202565">
              <a:lnSpc>
                <a:spcPct val="103600"/>
              </a:lnSpc>
              <a:spcBef>
                <a:spcPts val="4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15.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calculate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sz="16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Department,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considering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600" b="1" spc="-3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employees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Level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greater than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equal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3.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480695" marR="5080">
              <a:lnSpc>
                <a:spcPts val="1610"/>
              </a:lnSpc>
              <a:spcBef>
                <a:spcPts val="1245"/>
              </a:spcBef>
            </a:pPr>
            <a:r>
              <a:rPr sz="1600" dirty="0">
                <a:latin typeface="Arial MT"/>
                <a:cs typeface="Arial MT"/>
              </a:rPr>
              <a:t>By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configuring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pivot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appropriate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Level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filter,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present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monthly </a:t>
            </a:r>
            <a:r>
              <a:rPr sz="1600" spc="-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income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exclusively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employees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Job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Level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higher.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4" y="2667000"/>
            <a:ext cx="3880105" cy="3794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8800" y="3200400"/>
            <a:ext cx="3547872" cy="3261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6196" y="6757182"/>
            <a:ext cx="39882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Applying 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filter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 for</a:t>
            </a:r>
            <a:r>
              <a:rPr sz="1600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Job Level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 3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or</a:t>
            </a:r>
            <a:r>
              <a:rPr sz="16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above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0" y="6880294"/>
            <a:ext cx="137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UT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1600" b="1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426084" cy="436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601" y="315487"/>
            <a:ext cx="9223258" cy="727558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16.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Explain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how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perform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What-If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in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Excel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understand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impact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10</a:t>
            </a:r>
            <a:r>
              <a:rPr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%</a:t>
            </a:r>
            <a:r>
              <a:rPr lang="en-IN"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0" dirty="0" smtClean="0">
                <a:solidFill>
                  <a:srgbClr val="001F5F"/>
                </a:solidFill>
                <a:latin typeface="Arial"/>
                <a:cs typeface="Arial"/>
              </a:rPr>
              <a:t>increase </a:t>
            </a:r>
            <a:r>
              <a:rPr sz="1600" b="1" spc="-37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Percent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Salary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Hike on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Income.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503555" marR="112395">
              <a:lnSpc>
                <a:spcPts val="1380"/>
              </a:lnSpc>
              <a:spcBef>
                <a:spcPts val="1140"/>
              </a:spcBef>
            </a:pPr>
            <a:r>
              <a:rPr sz="1600" spc="-5" dirty="0">
                <a:latin typeface="Arial MT"/>
                <a:cs typeface="Arial MT"/>
              </a:rPr>
              <a:t>Performing 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What-If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involves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built-in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tools,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such 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Tables </a:t>
            </a:r>
            <a:r>
              <a:rPr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600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sz="1600" spc="-1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 changes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affect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results.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Here's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step-by-step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guide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how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conduct 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What-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 </a:t>
            </a:r>
            <a:r>
              <a:rPr sz="1600" spc="-5" dirty="0">
                <a:latin typeface="Arial MT"/>
                <a:cs typeface="Arial MT"/>
              </a:rPr>
              <a:t>analysis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understand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effect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10%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Monthly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Income: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Prepare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Your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Data: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Assume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like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'Employee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ID',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'%</a:t>
            </a:r>
            <a:r>
              <a:rPr sz="16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Salary</a:t>
            </a:r>
            <a:r>
              <a:rPr sz="16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Hike',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'Monthly</a:t>
            </a:r>
            <a:r>
              <a:rPr sz="16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Income'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Excel.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</a:pP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Create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Table: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Arial"/>
              <a:cs typeface="Arial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 MT"/>
                <a:cs typeface="Arial MT"/>
              </a:rPr>
              <a:t>Select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cell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worksheet.</a:t>
            </a:r>
            <a:endParaRPr lang="en-IN" sz="1600" dirty="0"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 smtClean="0">
                <a:latin typeface="Arial MT"/>
                <a:cs typeface="Arial MT"/>
              </a:rPr>
              <a:t>Navigate</a:t>
            </a:r>
            <a:r>
              <a:rPr sz="160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"Data" 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tab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5" dirty="0" smtClean="0">
                <a:latin typeface="Arial MT"/>
                <a:cs typeface="Arial MT"/>
              </a:rPr>
              <a:t>Ribbon.</a:t>
            </a:r>
            <a:endParaRPr lang="en-IN" sz="1600" dirty="0"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 smtClean="0">
                <a:latin typeface="Arial MT"/>
                <a:cs typeface="Arial MT"/>
              </a:rPr>
              <a:t>Click</a:t>
            </a:r>
            <a:r>
              <a:rPr sz="1600" spc="5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What-If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Analysis"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the "Forecast"</a:t>
            </a:r>
            <a:r>
              <a:rPr sz="16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group, and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choose "Data</a:t>
            </a:r>
            <a:r>
              <a:rPr sz="1600" dirty="0">
                <a:solidFill>
                  <a:srgbClr val="006FC0"/>
                </a:solidFill>
                <a:latin typeface="Arial MT"/>
                <a:cs typeface="Arial MT"/>
              </a:rPr>
              <a:t> Table</a:t>
            </a:r>
            <a:r>
              <a:rPr sz="1600" dirty="0">
                <a:latin typeface="Arial MT"/>
                <a:cs typeface="Arial MT"/>
              </a:rPr>
              <a:t>..."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"Row input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cell"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box,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select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containing 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Hike. </a:t>
            </a:r>
            <a:r>
              <a:rPr sz="1600" dirty="0">
                <a:latin typeface="Arial MT"/>
                <a:cs typeface="Arial MT"/>
              </a:rPr>
              <a:t> </a:t>
            </a:r>
            <a:endParaRPr lang="en-IN" sz="1600" dirty="0" smtClean="0"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 smtClean="0">
                <a:latin typeface="Arial MT"/>
                <a:cs typeface="Arial MT"/>
              </a:rPr>
              <a:t>Leave</a:t>
            </a:r>
            <a:r>
              <a:rPr sz="160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Column</a:t>
            </a:r>
            <a:r>
              <a:rPr sz="1600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cell"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box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blank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 </a:t>
            </a:r>
            <a:r>
              <a:rPr sz="1600" spc="-5" dirty="0">
                <a:latin typeface="Arial MT"/>
                <a:cs typeface="Arial MT"/>
              </a:rPr>
              <a:t>select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cell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applicable.</a:t>
            </a:r>
            <a:endParaRPr lang="en-IN" sz="1600" dirty="0"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 smtClean="0">
                <a:latin typeface="Arial MT"/>
                <a:cs typeface="Arial MT"/>
              </a:rPr>
              <a:t>Click</a:t>
            </a:r>
            <a:r>
              <a:rPr sz="1600" spc="-4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"OK."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Observe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Results: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503555" marR="276860">
              <a:lnSpc>
                <a:spcPts val="1380"/>
              </a:lnSpc>
            </a:pPr>
            <a:r>
              <a:rPr sz="1600" spc="-5" dirty="0">
                <a:latin typeface="Arial MT"/>
                <a:cs typeface="Arial MT"/>
              </a:rPr>
              <a:t>Excel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illustrating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Hike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Monthly Income.</a:t>
            </a:r>
            <a:r>
              <a:rPr sz="1600" dirty="0">
                <a:latin typeface="Arial MT"/>
                <a:cs typeface="Arial MT"/>
              </a:rPr>
              <a:t> This </a:t>
            </a:r>
            <a:r>
              <a:rPr sz="1600" spc="-3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insights into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Monthly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changes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Hike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Define</a:t>
            </a:r>
            <a:r>
              <a:rPr sz="16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Scenarios: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dirty="0">
                <a:latin typeface="Arial MT"/>
                <a:cs typeface="Arial MT"/>
              </a:rPr>
              <a:t>Go 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"Data"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the </a:t>
            </a:r>
            <a:r>
              <a:rPr sz="1600" spc="-5" dirty="0" smtClean="0">
                <a:latin typeface="Arial MT"/>
                <a:cs typeface="Arial MT"/>
              </a:rPr>
              <a:t>Ribbon.</a:t>
            </a:r>
            <a:endParaRPr lang="en-IN" sz="1600" dirty="0"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5" dirty="0" smtClean="0">
                <a:latin typeface="Arial MT"/>
                <a:cs typeface="Arial MT"/>
              </a:rPr>
              <a:t>Click</a:t>
            </a:r>
            <a:r>
              <a:rPr sz="1600" spc="5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"What-If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Analysis"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"Forecast"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group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choose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"Scenario</a:t>
            </a:r>
            <a:r>
              <a:rPr sz="16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Arial MT"/>
                <a:cs typeface="Arial MT"/>
              </a:rPr>
              <a:t>Manager." </a:t>
            </a:r>
            <a:endParaRPr lang="en-IN" sz="1600" spc="-5" dirty="0" smtClean="0">
              <a:solidFill>
                <a:srgbClr val="006FC0"/>
              </a:solidFill>
              <a:latin typeface="Arial MT"/>
              <a:cs typeface="Arial MT"/>
            </a:endParaRPr>
          </a:p>
          <a:p>
            <a:pPr marL="789305" indent="-285750">
              <a:lnSpc>
                <a:spcPts val="1410"/>
              </a:lnSpc>
              <a:buFont typeface="Arial" panose="020B0604020202020204" pitchFamily="34" charset="0"/>
              <a:buChar char="•"/>
            </a:pPr>
            <a:r>
              <a:rPr sz="1600" spc="-320" dirty="0" smtClean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"Add"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new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scenario.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29157"/>
            <a:ext cx="9144000" cy="328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41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Arial MT"/>
                <a:cs typeface="Arial MT"/>
              </a:rPr>
              <a:t>Enter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scenario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(e.g.,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"10%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Increase").</a:t>
            </a:r>
            <a:endParaRPr sz="1600" dirty="0">
              <a:latin typeface="Arial MT"/>
              <a:cs typeface="Arial MT"/>
            </a:endParaRPr>
          </a:p>
          <a:p>
            <a:pPr marL="298450" marR="376555" indent="-285750">
              <a:lnSpc>
                <a:spcPts val="138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Arial MT"/>
                <a:cs typeface="Arial MT"/>
              </a:rPr>
              <a:t>Set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changing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cells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containing Percent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 Hike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5" dirty="0">
                <a:latin typeface="Arial MT"/>
                <a:cs typeface="Arial MT"/>
              </a:rPr>
              <a:t> value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(110%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10%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increase).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Run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Scenario: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298450" marR="2969260" indent="-285750">
              <a:lnSpc>
                <a:spcPts val="138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"What-If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Analysis"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choose "Scenario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Manager</a:t>
            </a:r>
            <a:r>
              <a:rPr sz="1600" spc="-5" dirty="0" smtClean="0">
                <a:latin typeface="Arial MT"/>
                <a:cs typeface="Arial MT"/>
              </a:rPr>
              <a:t>"</a:t>
            </a:r>
            <a:r>
              <a:rPr lang="en-IN" sz="1600" spc="5" dirty="0">
                <a:latin typeface="Arial MT"/>
                <a:cs typeface="Arial MT"/>
              </a:rPr>
              <a:t>.</a:t>
            </a:r>
            <a:endParaRPr lang="en-IN" sz="1600" spc="-5" dirty="0" smtClean="0">
              <a:latin typeface="Arial MT"/>
              <a:cs typeface="Arial MT"/>
            </a:endParaRPr>
          </a:p>
          <a:p>
            <a:pPr marL="298450" marR="2969260" indent="-285750">
              <a:lnSpc>
                <a:spcPts val="1380"/>
              </a:lnSpc>
              <a:buFont typeface="Arial" panose="020B0604020202020204" pitchFamily="34" charset="0"/>
              <a:buChar char="•"/>
            </a:pPr>
            <a:r>
              <a:rPr sz="1600" spc="-32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Select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scenario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click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sz="1600" spc="-10" dirty="0">
                <a:solidFill>
                  <a:srgbClr val="0070C0"/>
                </a:solidFill>
                <a:latin typeface="Arial MT"/>
                <a:cs typeface="Arial MT"/>
              </a:rPr>
              <a:t>Show</a:t>
            </a:r>
            <a:r>
              <a:rPr sz="1600" spc="-10" dirty="0">
                <a:latin typeface="Arial MT"/>
                <a:cs typeface="Arial MT"/>
              </a:rPr>
              <a:t>."</a:t>
            </a:r>
            <a:endParaRPr sz="1600" dirty="0">
              <a:latin typeface="Arial MT"/>
              <a:cs typeface="Arial MT"/>
            </a:endParaRPr>
          </a:p>
          <a:p>
            <a:pPr marL="298450" indent="-285750">
              <a:lnSpc>
                <a:spcPts val="1345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 MT"/>
                <a:cs typeface="Arial MT"/>
              </a:rPr>
              <a:t>Excel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scenario,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adjusting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worksheet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10%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increase.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View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Impact:</a:t>
            </a:r>
            <a:endParaRPr sz="16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sz="1600" spc="-5" dirty="0">
                <a:latin typeface="Arial MT"/>
                <a:cs typeface="Arial MT"/>
              </a:rPr>
              <a:t>Observe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Monthly</a:t>
            </a:r>
            <a:r>
              <a:rPr sz="1600" spc="-5" dirty="0">
                <a:latin typeface="Arial MT"/>
                <a:cs typeface="Arial MT"/>
              </a:rPr>
              <a:t> Income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changes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10%</a:t>
            </a:r>
            <a:r>
              <a:rPr sz="1600" spc="-5" dirty="0">
                <a:latin typeface="Arial MT"/>
                <a:cs typeface="Arial MT"/>
              </a:rPr>
              <a:t> increase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Percent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Salary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Hike.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5" dirty="0">
                <a:latin typeface="Arial MT"/>
                <a:cs typeface="Arial MT"/>
              </a:rPr>
              <a:t> allows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you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assess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potential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effects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specified change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-5" dirty="0" smtClean="0">
                <a:latin typeface="Arial MT"/>
                <a:cs typeface="Arial MT"/>
              </a:rPr>
              <a:t>.</a:t>
            </a:r>
            <a:endParaRPr lang="en-IN" sz="1600" spc="-5" dirty="0" smtClean="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876800"/>
            <a:ext cx="6277356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60" y="1048892"/>
            <a:ext cx="426084" cy="436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4162" y="487172"/>
            <a:ext cx="8873237" cy="13420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17.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Verify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adheres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predefined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schema.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actions</a:t>
            </a:r>
            <a:r>
              <a:rPr sz="16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take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youfind </a:t>
            </a:r>
            <a:r>
              <a:rPr sz="1600" b="1" spc="-3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inconsistencies?</a:t>
            </a:r>
            <a:endParaRPr sz="1600" dirty="0">
              <a:latin typeface="Arial"/>
              <a:cs typeface="Arial"/>
            </a:endParaRPr>
          </a:p>
          <a:p>
            <a:pPr marL="59944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Yes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adheres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predefined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Here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steps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verify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" dirty="0">
                <a:latin typeface="Arial MT"/>
                <a:cs typeface="Arial MT"/>
              </a:rPr>
              <a:t> address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inconsistencies: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52" y="2315083"/>
            <a:ext cx="8778748" cy="4691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Understand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Schema: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Know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predefined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constraints.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Use</a:t>
            </a:r>
            <a:r>
              <a:rPr sz="1600" b="1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Validation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Tools: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tools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automatically </a:t>
            </a:r>
            <a:r>
              <a:rPr sz="1600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against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Manual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Inspection: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Manually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review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sample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discrepancies.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Check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Types</a:t>
            </a:r>
            <a:r>
              <a:rPr sz="1600" b="1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Constraints: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adheres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constraints.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Handle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Missing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Data: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Decide 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strategy </a:t>
            </a:r>
            <a:r>
              <a:rPr sz="1600" spc="5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missing </a:t>
            </a:r>
            <a:r>
              <a:rPr sz="1600" dirty="0">
                <a:latin typeface="Arial MT"/>
                <a:cs typeface="Arial MT"/>
              </a:rPr>
              <a:t>data.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Cleaning: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Correct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duplicates,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standardize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formats.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Communicate</a:t>
            </a:r>
            <a:r>
              <a:rPr sz="16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Document: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stakeholders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issues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document</a:t>
            </a:r>
            <a:r>
              <a:rPr sz="1600" dirty="0">
                <a:latin typeface="Arial MT"/>
                <a:cs typeface="Arial MT"/>
              </a:rPr>
              <a:t> actions</a:t>
            </a:r>
            <a:r>
              <a:rPr sz="1600" spc="-5" dirty="0">
                <a:latin typeface="Arial MT"/>
                <a:cs typeface="Arial MT"/>
              </a:rPr>
              <a:t> taken.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Implement</a:t>
            </a:r>
            <a:r>
              <a:rPr sz="1600" b="1" dirty="0">
                <a:solidFill>
                  <a:srgbClr val="002060"/>
                </a:solidFill>
                <a:latin typeface="Arial"/>
                <a:cs typeface="Arial"/>
              </a:rPr>
              <a:t> Ongoing</a:t>
            </a:r>
            <a:r>
              <a:rPr sz="16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Checks: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Set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 automated </a:t>
            </a:r>
            <a:r>
              <a:rPr sz="1600" dirty="0">
                <a:latin typeface="Arial MT"/>
                <a:cs typeface="Arial MT"/>
              </a:rPr>
              <a:t>checks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maintain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quality.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Documentation: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Maintain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thorough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documentation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future</a:t>
            </a:r>
            <a:r>
              <a:rPr sz="1600" spc="-5" dirty="0">
                <a:latin typeface="Arial MT"/>
                <a:cs typeface="Arial MT"/>
              </a:rPr>
              <a:t> reference.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283845" indent="-271780">
              <a:lnSpc>
                <a:spcPct val="100000"/>
              </a:lnSpc>
              <a:buAutoNum type="arabicPeriod"/>
              <a:tabLst>
                <a:tab pos="284480" algn="l"/>
              </a:tabLst>
            </a:pPr>
            <a:r>
              <a:rPr lang="en-IN" sz="1600" b="1" spc="-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002060"/>
                </a:solidFill>
                <a:latin typeface="Arial"/>
                <a:cs typeface="Arial"/>
              </a:rPr>
              <a:t>Iterative</a:t>
            </a:r>
            <a:r>
              <a:rPr sz="1600" b="1" spc="10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060"/>
                </a:solidFill>
                <a:latin typeface="Arial"/>
                <a:cs typeface="Arial"/>
              </a:rPr>
              <a:t>Process: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Regularly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update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schema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revisit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quality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procedures.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752600"/>
            <a:ext cx="4759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76600"/>
            <a:ext cx="6762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 rot="10800000" flipV="1">
            <a:off x="609600" y="381000"/>
            <a:ext cx="8877299" cy="6858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DATA ANALYSIS DASHBOARD</a:t>
            </a:r>
            <a:endParaRPr lang="en-IN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371600"/>
            <a:ext cx="8877298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9220200" cy="63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925" y="1792477"/>
            <a:ext cx="426084" cy="436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7218" y="1353339"/>
            <a:ext cx="9258781" cy="16927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1.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would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you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filter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dataset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sz="1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show</a:t>
            </a:r>
            <a:r>
              <a:rPr sz="16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aged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30 and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above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 marL="463550" marR="5080">
              <a:lnSpc>
                <a:spcPct val="96800"/>
              </a:lnSpc>
            </a:pPr>
            <a:r>
              <a:rPr lang="en-IN" sz="1600" dirty="0">
                <a:latin typeface="Arial"/>
                <a:cs typeface="Arial"/>
              </a:rPr>
              <a:t> </a:t>
            </a:r>
            <a:r>
              <a:rPr lang="en-IN" sz="1600" dirty="0" smtClean="0">
                <a:latin typeface="Arial"/>
                <a:cs typeface="Arial"/>
              </a:rPr>
              <a:t>     </a:t>
            </a:r>
          </a:p>
          <a:p>
            <a:pPr marL="463550" marR="5080">
              <a:lnSpc>
                <a:spcPct val="96800"/>
              </a:lnSpc>
            </a:pPr>
            <a:endParaRPr lang="en-IN" sz="1600" dirty="0" smtClean="0">
              <a:latin typeface="Arial"/>
              <a:cs typeface="Arial"/>
            </a:endParaRPr>
          </a:p>
          <a:p>
            <a:pPr marL="463550" marR="5080">
              <a:lnSpc>
                <a:spcPct val="96800"/>
              </a:lnSpc>
            </a:pPr>
            <a:endParaRPr lang="en-IN" sz="1600" dirty="0">
              <a:latin typeface="Arial"/>
              <a:cs typeface="Arial"/>
            </a:endParaRPr>
          </a:p>
          <a:p>
            <a:pPr marL="463550" marR="5080">
              <a:lnSpc>
                <a:spcPct val="96800"/>
              </a:lnSpc>
            </a:pPr>
            <a:r>
              <a:rPr sz="1600" dirty="0" smtClean="0">
                <a:latin typeface="Arial MT"/>
                <a:cs typeface="Arial MT"/>
              </a:rPr>
              <a:t>A</a:t>
            </a:r>
            <a:r>
              <a:rPr sz="1600" spc="1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straightforward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method</a:t>
            </a:r>
            <a:r>
              <a:rPr sz="1600" spc="-5" dirty="0">
                <a:latin typeface="Arial MT"/>
                <a:cs typeface="Arial MT"/>
              </a:rPr>
              <a:t> involves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converting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range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Utilizing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filter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option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beside</a:t>
            </a:r>
            <a:r>
              <a:rPr sz="1600" spc="-5" dirty="0">
                <a:latin typeface="Arial MT"/>
                <a:cs typeface="Arial MT"/>
              </a:rPr>
              <a:t> the "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Age</a:t>
            </a:r>
            <a:r>
              <a:rPr sz="1600" spc="-5" dirty="0">
                <a:latin typeface="Arial MT"/>
                <a:cs typeface="Arial MT"/>
              </a:rPr>
              <a:t>"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number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filters</a:t>
            </a:r>
            <a:r>
              <a:rPr sz="1600" dirty="0">
                <a:latin typeface="Arial MT"/>
                <a:cs typeface="Arial MT"/>
              </a:rPr>
              <a:t> 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choose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Greater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than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Equal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1600" spc="5" dirty="0">
                <a:latin typeface="Arial MT"/>
                <a:cs typeface="Arial MT"/>
              </a:rPr>
              <a:t>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reveals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3432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employees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aged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30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above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5" dirty="0">
                <a:latin typeface="Arial MT"/>
                <a:cs typeface="Arial MT"/>
              </a:rPr>
              <a:t> shown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below.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788" y="3452176"/>
            <a:ext cx="2572512" cy="3425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4039" y="3456748"/>
            <a:ext cx="2612136" cy="34168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2717" y="3479607"/>
            <a:ext cx="2819400" cy="33939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6925" y="503454"/>
            <a:ext cx="8815192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HR </a:t>
            </a:r>
            <a:r>
              <a:rPr sz="2600" b="1" spc="-5" dirty="0">
                <a:latin typeface="Arial"/>
                <a:cs typeface="Arial"/>
              </a:rPr>
              <a:t>Data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Analysis </a:t>
            </a:r>
            <a:r>
              <a:rPr sz="2600" b="1" dirty="0">
                <a:latin typeface="Arial"/>
                <a:cs typeface="Arial"/>
              </a:rPr>
              <a:t>Assessment</a:t>
            </a:r>
            <a:r>
              <a:rPr sz="2600" b="1" spc="-5" dirty="0">
                <a:latin typeface="Arial"/>
                <a:cs typeface="Arial"/>
              </a:rPr>
              <a:t> Questions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854" y="7150034"/>
            <a:ext cx="756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UT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2960" y="7158725"/>
            <a:ext cx="640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STEP</a:t>
            </a:r>
            <a:r>
              <a:rPr sz="14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6964" y="7157122"/>
            <a:ext cx="640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STEP</a:t>
            </a:r>
            <a:r>
              <a:rPr sz="14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160780"/>
            <a:ext cx="426084" cy="4363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854" y="812037"/>
            <a:ext cx="8899145" cy="1161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2.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pivot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table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summarize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sz="16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1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Role.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689610" marR="5080">
              <a:lnSpc>
                <a:spcPts val="1620"/>
              </a:lnSpc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Manufacturing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Director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highest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average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monthly</a:t>
            </a:r>
            <a:r>
              <a:rPr sz="16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income</a:t>
            </a:r>
            <a:r>
              <a:rPr sz="16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 the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summarized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2362200"/>
            <a:ext cx="6477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27" y="1279304"/>
            <a:ext cx="4058412" cy="25485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525" y="1279304"/>
            <a:ext cx="3788663" cy="25478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481" y="4495800"/>
            <a:ext cx="4924044" cy="2871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6093" y="3970681"/>
            <a:ext cx="640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STEP</a:t>
            </a:r>
            <a:r>
              <a:rPr sz="14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1246" y="3970680"/>
            <a:ext cx="640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STEP</a:t>
            </a:r>
            <a:r>
              <a:rPr sz="1400" b="1" spc="-8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6904" y="7020979"/>
            <a:ext cx="1320165" cy="85725"/>
          </a:xfrm>
          <a:custGeom>
            <a:avLst/>
            <a:gdLst/>
            <a:ahLst/>
            <a:cxnLst/>
            <a:rect l="l" t="t" r="r" b="b"/>
            <a:pathLst>
              <a:path w="1320165" h="85725">
                <a:moveTo>
                  <a:pt x="85471" y="0"/>
                </a:moveTo>
                <a:lnTo>
                  <a:pt x="0" y="43395"/>
                </a:lnTo>
                <a:lnTo>
                  <a:pt x="85979" y="85725"/>
                </a:lnTo>
                <a:lnTo>
                  <a:pt x="85810" y="57238"/>
                </a:lnTo>
                <a:lnTo>
                  <a:pt x="71500" y="57238"/>
                </a:lnTo>
                <a:lnTo>
                  <a:pt x="71374" y="28663"/>
                </a:lnTo>
                <a:lnTo>
                  <a:pt x="85640" y="28574"/>
                </a:lnTo>
                <a:lnTo>
                  <a:pt x="85471" y="0"/>
                </a:lnTo>
                <a:close/>
              </a:path>
              <a:path w="1320165" h="85725">
                <a:moveTo>
                  <a:pt x="85640" y="28574"/>
                </a:moveTo>
                <a:lnTo>
                  <a:pt x="71374" y="28663"/>
                </a:lnTo>
                <a:lnTo>
                  <a:pt x="71500" y="57238"/>
                </a:lnTo>
                <a:lnTo>
                  <a:pt x="85809" y="57149"/>
                </a:lnTo>
                <a:lnTo>
                  <a:pt x="85640" y="28574"/>
                </a:lnTo>
                <a:close/>
              </a:path>
              <a:path w="1320165" h="85725">
                <a:moveTo>
                  <a:pt x="85809" y="57149"/>
                </a:moveTo>
                <a:lnTo>
                  <a:pt x="71500" y="57238"/>
                </a:lnTo>
                <a:lnTo>
                  <a:pt x="85810" y="57238"/>
                </a:lnTo>
                <a:close/>
              </a:path>
              <a:path w="1320165" h="85725">
                <a:moveTo>
                  <a:pt x="1319402" y="20853"/>
                </a:moveTo>
                <a:lnTo>
                  <a:pt x="85640" y="28574"/>
                </a:lnTo>
                <a:lnTo>
                  <a:pt x="85809" y="57149"/>
                </a:lnTo>
                <a:lnTo>
                  <a:pt x="1319656" y="49428"/>
                </a:lnTo>
                <a:lnTo>
                  <a:pt x="1319402" y="208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7301" y="6532880"/>
            <a:ext cx="2154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Result</a:t>
            </a:r>
            <a:r>
              <a:rPr sz="14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C000"/>
                </a:solidFill>
                <a:latin typeface="Arial"/>
                <a:cs typeface="Arial"/>
              </a:rPr>
              <a:t>1479</a:t>
            </a:r>
            <a:r>
              <a:rPr sz="14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Employees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457200" y="229588"/>
            <a:ext cx="8915400" cy="7806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5"/>
              </a:spcBef>
            </a:pPr>
            <a:r>
              <a:rPr sz="1600" b="1" spc="-5" dirty="0">
                <a:latin typeface="Arial"/>
                <a:cs typeface="Arial"/>
              </a:rPr>
              <a:t>3.</a:t>
            </a:r>
            <a:r>
              <a:rPr sz="1600" b="1" spc="195" dirty="0">
                <a:latin typeface="Arial"/>
                <a:cs typeface="Arial"/>
              </a:rPr>
              <a:t> </a:t>
            </a:r>
            <a:r>
              <a:rPr lang="en-IN" sz="1600" b="1" spc="19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Apply</a:t>
            </a:r>
            <a:r>
              <a:rPr sz="1600" b="1" spc="-5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conditional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formatting</a:t>
            </a:r>
            <a:r>
              <a:rPr sz="16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highlight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above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lang="en-IN"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1F5F"/>
                </a:solidFill>
                <a:latin typeface="Arial"/>
                <a:cs typeface="Arial"/>
              </a:rPr>
              <a:t>company's </a:t>
            </a:r>
            <a:r>
              <a:rPr sz="1600" b="1" spc="-375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sz="1600" b="1" spc="-5" dirty="0" smtClean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lang="en-IN" sz="1600" b="1" spc="-5" dirty="0" smtClean="0">
              <a:solidFill>
                <a:srgbClr val="001F5F"/>
              </a:solidFill>
              <a:latin typeface="Arial"/>
              <a:cs typeface="Arial"/>
            </a:endParaRPr>
          </a:p>
          <a:p>
            <a:pPr marL="12700" marR="5080">
              <a:lnSpc>
                <a:spcPct val="102899"/>
              </a:lnSpc>
              <a:spcBef>
                <a:spcPts val="55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0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3885" y="846572"/>
            <a:ext cx="426084" cy="436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855" y="487172"/>
            <a:ext cx="80609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600" b="1" spc="-5" dirty="0">
                <a:latin typeface="Arial"/>
                <a:cs typeface="Arial"/>
              </a:rPr>
              <a:t>4.</a:t>
            </a:r>
            <a:r>
              <a:rPr sz="1600" b="1" spc="-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bar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chart</a:t>
            </a:r>
            <a:r>
              <a:rPr sz="16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Excel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visualize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distribution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employee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ages.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640" y="820419"/>
            <a:ext cx="426084" cy="436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642752"/>
            <a:ext cx="7467600" cy="445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836294"/>
            <a:ext cx="426084" cy="4362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5854" y="487172"/>
            <a:ext cx="8975345" cy="114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5.</a:t>
            </a:r>
            <a:r>
              <a:rPr sz="1600" b="1" spc="434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Identify</a:t>
            </a:r>
            <a:r>
              <a:rPr sz="1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6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clean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16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missing</a:t>
            </a:r>
            <a:r>
              <a:rPr sz="16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1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inconsistent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"Department" column.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474345" marR="5080">
              <a:lnSpc>
                <a:spcPts val="166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reviewing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Department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appears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16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consistent, </a:t>
            </a:r>
            <a:r>
              <a:rPr sz="1600" b="1" spc="-3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clean,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and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does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not</a:t>
            </a:r>
            <a:r>
              <a:rPr sz="1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contain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 any</a:t>
            </a:r>
            <a:r>
              <a:rPr sz="1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missing 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values.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4020" y="2301239"/>
            <a:ext cx="6918959" cy="390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423</TotalTime>
  <Words>1208</Words>
  <Application>Microsoft Office PowerPoint</Application>
  <PresentationFormat>Custom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Gill Sans MT</vt:lpstr>
      <vt:lpstr>Symbol</vt:lpstr>
      <vt:lpstr>Parcel</vt:lpstr>
      <vt:lpstr>HR data analysis assessment USING POWER BI &amp; EXCEL</vt:lpstr>
      <vt:lpstr>INTRODUCTION</vt:lpstr>
      <vt:lpstr>HR DATA ANALYSIS DASHBOARD</vt:lpstr>
      <vt:lpstr>PowerPoint Presentation</vt:lpstr>
      <vt:lpstr>HR Data Analysis Assessment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 ASSESSMENT  USING POWER BI &amp; EXCEL</dc:title>
  <dc:creator>Banshul Pahwa</dc:creator>
  <cp:lastModifiedBy>ACER</cp:lastModifiedBy>
  <cp:revision>55</cp:revision>
  <dcterms:created xsi:type="dcterms:W3CDTF">2023-12-27T04:06:26Z</dcterms:created>
  <dcterms:modified xsi:type="dcterms:W3CDTF">2023-12-27T15:59:06Z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2023-12-27T00:00:00Z</vt:filetime>
  </property>
  <property fmtid="{D5CDD505-2E9C-101B-9397-08002B2CF9AE}" pid="5" name="_MarkAsFinal">
    <vt:bool>true</vt:bool>
  </property>
</Properties>
</file>