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80" r:id="rId20"/>
    <p:sldId id="281" r:id="rId21"/>
    <p:sldId id="282" r:id="rId22"/>
    <p:sldId id="283" r:id="rId23"/>
    <p:sldId id="284" r:id="rId24"/>
    <p:sldId id="285" r:id="rId25"/>
    <p:sldId id="288" r:id="rId26"/>
    <p:sldId id="28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ownloads\employee_data%20(Autosav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ownloads\excel%20dashboard%20(Autosaved)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OneDrive\Desktop\excel%20dashboar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OneDrive\Desktop\excel%20dashboar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ownloads\excel%20dashboard%20(Autosaved)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(Autosaved).xlsx]Employee Dashboard!PivotTable5</c:name>
    <c:fmtId val="-1"/>
  </c:pivotSource>
  <c:chart>
    <c:autoTitleDeleted val="1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1184469888076683E-2"/>
          <c:y val="0.12440478253711036"/>
          <c:w val="0.62074341782490661"/>
          <c:h val="0.80621690829209958"/>
        </c:manualLayout>
      </c:layout>
      <c:pie3DChart>
        <c:varyColors val="1"/>
        <c:ser>
          <c:idx val="0"/>
          <c:order val="0"/>
          <c:tx>
            <c:strRef>
              <c:f>'Employee Dashboard'!$X$4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1">
                      <a:shade val="84000"/>
                      <a:satMod val="130000"/>
                      <a:lumMod val="92000"/>
                    </a:schemeClr>
                  </a:gs>
                  <a:gs pos="100000">
                    <a:schemeClr val="accent1">
                      <a:shade val="76000"/>
                      <a:satMod val="13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69D5-4A4A-9E28-ABC3C517221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2">
                      <a:shade val="84000"/>
                      <a:satMod val="130000"/>
                      <a:lumMod val="92000"/>
                    </a:schemeClr>
                  </a:gs>
                  <a:gs pos="100000">
                    <a:schemeClr val="accent2">
                      <a:shade val="76000"/>
                      <a:satMod val="13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69D5-4A4A-9E28-ABC3C517221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3">
                      <a:shade val="84000"/>
                      <a:satMod val="130000"/>
                      <a:lumMod val="92000"/>
                    </a:schemeClr>
                  </a:gs>
                  <a:gs pos="100000">
                    <a:schemeClr val="accent3">
                      <a:shade val="76000"/>
                      <a:satMod val="13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69D5-4A4A-9E28-ABC3C517221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4">
                      <a:shade val="84000"/>
                      <a:satMod val="130000"/>
                      <a:lumMod val="92000"/>
                    </a:schemeClr>
                  </a:gs>
                  <a:gs pos="100000">
                    <a:schemeClr val="accent4">
                      <a:shade val="76000"/>
                      <a:satMod val="13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69D5-4A4A-9E28-ABC3C5172214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5">
                      <a:shade val="84000"/>
                      <a:satMod val="130000"/>
                      <a:lumMod val="92000"/>
                    </a:schemeClr>
                  </a:gs>
                  <a:gs pos="100000">
                    <a:schemeClr val="accent5">
                      <a:shade val="76000"/>
                      <a:satMod val="13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69D5-4A4A-9E28-ABC3C5172214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6">
                      <a:shade val="84000"/>
                      <a:satMod val="130000"/>
                      <a:lumMod val="92000"/>
                    </a:schemeClr>
                  </a:gs>
                  <a:gs pos="100000">
                    <a:schemeClr val="accent6">
                      <a:shade val="76000"/>
                      <a:satMod val="13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B-69D5-4A4A-9E28-ABC3C517221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 Dashboard'!$W$5:$W$11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'Employee Dashboard'!$X$5:$X$11</c:f>
              <c:numCache>
                <c:formatCode>General</c:formatCode>
                <c:ptCount val="6"/>
                <c:pt idx="0">
                  <c:v>80</c:v>
                </c:pt>
                <c:pt idx="1">
                  <c:v>24</c:v>
                </c:pt>
                <c:pt idx="2">
                  <c:v>430</c:v>
                </c:pt>
                <c:pt idx="3">
                  <c:v>2020</c:v>
                </c:pt>
                <c:pt idx="4">
                  <c:v>331</c:v>
                </c:pt>
                <c:pt idx="5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9D5-4A4A-9E28-ABC3C517221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dashboard (Autosaved) (1).xlsx]Sheet1!PivotTable1</c:name>
    <c:fmtId val="3"/>
  </c:pivotSource>
  <c:chart>
    <c:autoTitleDeleted val="1"/>
    <c:pivotFmts>
      <c:pivotFmt>
        <c:idx val="0"/>
      </c:pivotFmt>
      <c:pivotFmt>
        <c:idx val="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322265966754154"/>
          <c:y val="8.0897516541790421E-2"/>
          <c:w val="0.86733289588801399"/>
          <c:h val="0.777666658704312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Sheet1!$B$4:$B$6</c:f>
              <c:numCache>
                <c:formatCode>0.000</c:formatCode>
                <c:ptCount val="2"/>
                <c:pt idx="0">
                  <c:v>3.0202140309155765</c:v>
                </c:pt>
                <c:pt idx="1">
                  <c:v>3.0242792109256449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85-4BEA-9A4D-1043CED6117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25403231"/>
        <c:axId val="119033455"/>
      </c:barChart>
      <c:catAx>
        <c:axId val="125403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33455"/>
        <c:crosses val="autoZero"/>
        <c:auto val="1"/>
        <c:lblAlgn val="ctr"/>
        <c:lblOffset val="100"/>
        <c:noMultiLvlLbl val="0"/>
      </c:catAx>
      <c:valAx>
        <c:axId val="119033455"/>
        <c:scaling>
          <c:orientation val="minMax"/>
        </c:scaling>
        <c:delete val="0"/>
        <c:axPos val="l"/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403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dashboard.xlsx]Sheet1!PivotTable1</c:name>
    <c:fmtId val="1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1.843192497237788E-4"/>
          <c:y val="0.30351812882108864"/>
          <c:w val="0.88366402462711724"/>
          <c:h val="0.389300238108875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Sheet1!$C$11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Sheet1!$B$12:$B$18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Sheet1!$C$12:$C$18</c:f>
              <c:numCache>
                <c:formatCode>General</c:formatCode>
                <c:ptCount val="6"/>
                <c:pt idx="0">
                  <c:v>3</c:v>
                </c:pt>
                <c:pt idx="1">
                  <c:v>2.875</c:v>
                </c:pt>
                <c:pt idx="2">
                  <c:v>2.9348837209302325</c:v>
                </c:pt>
                <c:pt idx="3">
                  <c:v>2.9504950495049505</c:v>
                </c:pt>
                <c:pt idx="4">
                  <c:v>2.8761329305135952</c:v>
                </c:pt>
                <c:pt idx="5">
                  <c:v>2.9217391304347826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61-43DD-8CCE-EEAECAC0EE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792075040"/>
        <c:axId val="792078784"/>
      </c:barChart>
      <c:catAx>
        <c:axId val="792075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078784"/>
        <c:crosses val="autoZero"/>
        <c:auto val="1"/>
        <c:lblAlgn val="ctr"/>
        <c:lblOffset val="100"/>
        <c:noMultiLvlLbl val="0"/>
      </c:catAx>
      <c:valAx>
        <c:axId val="7920787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92075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dashboard.xlsx]Sheet1!PivotTable1</c:name>
    <c:fmtId val="1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5.0961707517319654E-3"/>
          <c:y val="5.8717245486169543E-2"/>
          <c:w val="0.96605144942935695"/>
          <c:h val="0.715867249092425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Sheet1!$C$11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Sheet1!$B$12:$B$18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Sheet1!$C$12:$C$18</c:f>
              <c:numCache>
                <c:formatCode>General</c:formatCode>
                <c:ptCount val="6"/>
                <c:pt idx="0">
                  <c:v>3.0249999999999999</c:v>
                </c:pt>
                <c:pt idx="1">
                  <c:v>2.7916666666666665</c:v>
                </c:pt>
                <c:pt idx="2">
                  <c:v>2.9697674418604652</c:v>
                </c:pt>
                <c:pt idx="3">
                  <c:v>2.9821782178217822</c:v>
                </c:pt>
                <c:pt idx="4">
                  <c:v>2.9093655589123868</c:v>
                </c:pt>
                <c:pt idx="5">
                  <c:v>2.9043478260869566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9-4CD8-9EA4-A2037FFEAEE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764883696"/>
        <c:axId val="1764892016"/>
      </c:barChart>
      <c:catAx>
        <c:axId val="1764883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4892016"/>
        <c:crosses val="autoZero"/>
        <c:auto val="1"/>
        <c:lblAlgn val="ctr"/>
        <c:lblOffset val="100"/>
        <c:noMultiLvlLbl val="0"/>
      </c:catAx>
      <c:valAx>
        <c:axId val="17648920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64883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dashboard (Autosaved) (1).xlsx]Dashboard Pivot!PivotTable1</c:name>
    <c:fmtId val="7"/>
  </c:pivotSource>
  <c:chart>
    <c:autoTitleDeleted val="0"/>
    <c:pivotFmts>
      <c:pivotFmt>
        <c:idx val="0"/>
      </c:pivotFmt>
      <c:pivotFmt>
        <c:idx val="1"/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square"/>
          <c:size val="6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'Dashboard Pivot'!$B$4:$B$5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'Dashboard Pivot'!$A$6:$A$11</c:f>
              <c:strCache>
                <c:ptCount val="5"/>
                <c:pt idx="0">
                  <c:v>Asian</c:v>
                </c:pt>
                <c:pt idx="1">
                  <c:v>Black</c:v>
                </c:pt>
                <c:pt idx="2">
                  <c:v>Hispanic</c:v>
                </c:pt>
                <c:pt idx="3">
                  <c:v>Other</c:v>
                </c:pt>
                <c:pt idx="4">
                  <c:v>White</c:v>
                </c:pt>
              </c:strCache>
            </c:strRef>
          </c:cat>
          <c:val>
            <c:numRef>
              <c:f>'Dashboard Pivot'!$B$6:$B$11</c:f>
              <c:numCache>
                <c:formatCode>General</c:formatCode>
                <c:ptCount val="5"/>
                <c:pt idx="0">
                  <c:v>346</c:v>
                </c:pt>
                <c:pt idx="1">
                  <c:v>346</c:v>
                </c:pt>
                <c:pt idx="2">
                  <c:v>325</c:v>
                </c:pt>
                <c:pt idx="3">
                  <c:v>318</c:v>
                </c:pt>
                <c:pt idx="4">
                  <c:v>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CD-446A-AB91-1562F492D7AA}"/>
            </c:ext>
          </c:extLst>
        </c:ser>
        <c:ser>
          <c:idx val="1"/>
          <c:order val="1"/>
          <c:tx>
            <c:strRef>
              <c:f>'Dashboard Pivot'!$C$4:$C$5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'Dashboard Pivot'!$A$6:$A$11</c:f>
              <c:strCache>
                <c:ptCount val="5"/>
                <c:pt idx="0">
                  <c:v>Asian</c:v>
                </c:pt>
                <c:pt idx="1">
                  <c:v>Black</c:v>
                </c:pt>
                <c:pt idx="2">
                  <c:v>Hispanic</c:v>
                </c:pt>
                <c:pt idx="3">
                  <c:v>Other</c:v>
                </c:pt>
                <c:pt idx="4">
                  <c:v>White</c:v>
                </c:pt>
              </c:strCache>
            </c:strRef>
          </c:cat>
          <c:val>
            <c:numRef>
              <c:f>'Dashboard Pivot'!$C$6:$C$11</c:f>
              <c:numCache>
                <c:formatCode>General</c:formatCode>
                <c:ptCount val="5"/>
                <c:pt idx="0">
                  <c:v>283</c:v>
                </c:pt>
                <c:pt idx="1">
                  <c:v>272</c:v>
                </c:pt>
                <c:pt idx="2">
                  <c:v>247</c:v>
                </c:pt>
                <c:pt idx="3">
                  <c:v>264</c:v>
                </c:pt>
                <c:pt idx="4">
                  <c:v>252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CD-446A-AB91-1562F492D7A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657231263"/>
        <c:axId val="1657231679"/>
      </c:barChart>
      <c:catAx>
        <c:axId val="16572312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7231679"/>
        <c:crosses val="autoZero"/>
        <c:auto val="1"/>
        <c:lblAlgn val="ctr"/>
        <c:lblOffset val="100"/>
        <c:noMultiLvlLbl val="0"/>
      </c:catAx>
      <c:valAx>
        <c:axId val="16572316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57231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hyperlink" Target="https://www.linkedin.com/in/khushboopalkp/" TargetMode="Externa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1469" y="3411457"/>
            <a:ext cx="6110161" cy="1380351"/>
          </a:xfrm>
        </p:spPr>
        <p:txBody>
          <a:bodyPr>
            <a:noAutofit/>
          </a:bodyPr>
          <a:lstStyle/>
          <a:p>
            <a:pPr algn="ctr"/>
            <a:r>
              <a:rPr lang="en-US" sz="4400" b="1" u="sng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EMPLOYEE </a:t>
            </a:r>
            <a:br>
              <a:rPr lang="en-US" sz="4400" b="1" u="sng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4400" b="1" u="sng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DATA  ANALYSIS</a:t>
            </a:r>
            <a:endParaRPr lang="en-IN" sz="4400" b="1" u="sng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4030" y="5002823"/>
            <a:ext cx="5357600" cy="448406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 </a:t>
            </a:r>
            <a:r>
              <a:rPr lang="en-IN" sz="20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Khushboo</a:t>
            </a:r>
            <a:r>
              <a:rPr lang="en-IN" sz="2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Pal</a:t>
            </a:r>
            <a:endParaRPr lang="en-I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062" y="1247774"/>
            <a:ext cx="2488223" cy="19526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6" y="2878865"/>
            <a:ext cx="1222131" cy="12095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4" y="2690447"/>
            <a:ext cx="2391015" cy="18991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85" y="351693"/>
            <a:ext cx="2382223" cy="74734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86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739389"/>
          </a:xfr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2400" b="1" dirty="0"/>
              <a:t>Can you identify the department with the highest average "Employee Rating?"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b="1" dirty="0"/>
              <a:t/>
            </a:r>
            <a:br>
              <a:rPr lang="en-IN" sz="2400" b="1" dirty="0"/>
            </a:br>
            <a:endParaRPr lang="en-IN" sz="2400" b="1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645485" y="1805931"/>
            <a:ext cx="4731261" cy="2396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6" y="2878865"/>
            <a:ext cx="1222131" cy="12095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7187237"/>
              </p:ext>
            </p:extLst>
          </p:nvPr>
        </p:nvGraphicFramePr>
        <p:xfrm>
          <a:off x="2611808" y="4461209"/>
          <a:ext cx="8230101" cy="2162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6071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8317030" cy="739389"/>
          </a:xfr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2400" b="1" dirty="0"/>
              <a:t>Create a scatter plot to explore the relationship between "Training Duration (Days)" and "Training Cost."</a:t>
            </a:r>
            <a:endParaRPr lang="en-IN" sz="24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038" y="2189528"/>
            <a:ext cx="5257800" cy="405301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6" y="2878865"/>
            <a:ext cx="1222131" cy="12095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808" y="2189527"/>
            <a:ext cx="2943825" cy="189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7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8317030" cy="739389"/>
          </a:xfr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lvl="0" algn="l"/>
            <a:r>
              <a:rPr lang="en-US" sz="2400" b="1" dirty="0"/>
              <a:t>Build a pivot table that shows the count of employees by "</a:t>
            </a:r>
            <a:r>
              <a:rPr lang="en-US" sz="2400" b="1" dirty="0" smtClean="0"/>
              <a:t>Race </a:t>
            </a:r>
            <a:r>
              <a:rPr lang="en-US" sz="2400" b="1" dirty="0" err="1" smtClean="0"/>
              <a:t>Desc</a:t>
            </a:r>
            <a:r>
              <a:rPr lang="en-US" sz="2400" b="1" dirty="0"/>
              <a:t>" and "</a:t>
            </a:r>
            <a:r>
              <a:rPr lang="en-US" sz="2400" b="1" dirty="0" smtClean="0"/>
              <a:t>Gender Code</a:t>
            </a:r>
            <a:r>
              <a:rPr lang="en-US" sz="2400" b="1" dirty="0"/>
              <a:t>."</a:t>
            </a:r>
            <a:r>
              <a:rPr lang="en-IN" sz="2400" b="1" dirty="0"/>
              <a:t/>
            </a:r>
            <a:br>
              <a:rPr lang="en-IN" sz="2400" b="1" dirty="0"/>
            </a:br>
            <a:endParaRPr lang="en-IN" sz="24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808" y="1914611"/>
            <a:ext cx="3398815" cy="36579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6" y="2878865"/>
            <a:ext cx="1222131" cy="12095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5975763"/>
              </p:ext>
            </p:extLst>
          </p:nvPr>
        </p:nvGraphicFramePr>
        <p:xfrm>
          <a:off x="6356838" y="2051050"/>
          <a:ext cx="4572000" cy="3385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2472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8317030" cy="739389"/>
          </a:xfr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2400" b="1" dirty="0"/>
              <a:t>Use INDEX and MATCH functions to find the "Training Program Name" for an employee with a specific ID.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b="1" dirty="0"/>
              <a:t/>
            </a:r>
            <a:br>
              <a:rPr lang="en-IN" sz="2400" b="1" dirty="0"/>
            </a:b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611808" y="2063089"/>
            <a:ext cx="8317030" cy="39758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6" y="3031265"/>
            <a:ext cx="1222131" cy="12095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28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8563" y="808056"/>
            <a:ext cx="8651629" cy="836106"/>
          </a:xfr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2400" dirty="0"/>
              <a:t>Create a multi-level pivot table to analyze the "Performance Score" by "</a:t>
            </a:r>
            <a:r>
              <a:rPr lang="en-US" sz="2400" dirty="0" smtClean="0"/>
              <a:t>Business Unit</a:t>
            </a:r>
            <a:r>
              <a:rPr lang="en-US" sz="2400" dirty="0"/>
              <a:t>" </a:t>
            </a:r>
            <a:r>
              <a:rPr lang="en-US" sz="2400" dirty="0" smtClean="0"/>
              <a:t>&amp; "Job Function Description”.</a:t>
            </a:r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58563" y="2052116"/>
            <a:ext cx="3749040" cy="372443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53554" y="2052116"/>
            <a:ext cx="4457699" cy="4357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6" y="3031265"/>
            <a:ext cx="1222131" cy="12095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2371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2400" b="1" dirty="0"/>
              <a:t>Design a dynamic chart that allows users to select and visualize the performance of any employee over time.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6" y="3031265"/>
            <a:ext cx="1222131" cy="12095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808" y="2052116"/>
            <a:ext cx="7958331" cy="39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2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976782"/>
          </a:xfr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lvl="0" algn="l"/>
            <a:r>
              <a:rPr lang="en-US" sz="2400" b="1" dirty="0"/>
              <a:t>Calculate the total training cost for each "Training Program Name" and display it in a bar chart.</a:t>
            </a:r>
            <a:r>
              <a:rPr lang="en-IN" sz="2400" b="1" dirty="0"/>
              <a:t/>
            </a:r>
            <a:br>
              <a:rPr lang="en-IN" sz="2400" b="1" dirty="0"/>
            </a:br>
            <a:endParaRPr lang="en-IN" sz="2400" b="1" dirty="0"/>
          </a:p>
        </p:txBody>
      </p:sp>
      <p:pic>
        <p:nvPicPr>
          <p:cNvPr id="12" name="Content Placeholder 1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807" y="2162908"/>
            <a:ext cx="7958331" cy="41851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6" y="3031265"/>
            <a:ext cx="1222131" cy="12095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175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91081"/>
          </a:xfr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lvl="0" algn="l"/>
            <a:r>
              <a:rPr lang="en-US" sz="2400" b="1" dirty="0"/>
              <a:t>Apply advanced conditional formatting to highlight the top 10% and bottom 10% of employees based on "Current Employee Rating."</a:t>
            </a:r>
            <a:endParaRPr lang="en-IN" sz="2400" b="1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611807" y="2245546"/>
            <a:ext cx="7958331" cy="41904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6" y="3031265"/>
            <a:ext cx="1222131" cy="12095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4782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334356" y="557945"/>
            <a:ext cx="2451221" cy="5957155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9566031" y="3285681"/>
            <a:ext cx="1720872" cy="1397977"/>
          </a:xfrm>
          <a:prstGeom prst="lef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Bottom 10%= 781</a:t>
            </a:r>
            <a:endParaRPr lang="en-IN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609982" y="633851"/>
            <a:ext cx="2804160" cy="5881249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>
          <a:xfrm>
            <a:off x="4863243" y="3309416"/>
            <a:ext cx="1591407" cy="139797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Top 10%= </a:t>
            </a:r>
          </a:p>
          <a:p>
            <a:pPr algn="ctr"/>
            <a:r>
              <a:rPr lang="en-IN" dirty="0" smtClean="0"/>
              <a:t>689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6" y="3031265"/>
            <a:ext cx="1222131" cy="12095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0121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2400" b="1" dirty="0"/>
              <a:t>Use a calculated field in a pivot table to determine the average "Engagement Score" per year</a:t>
            </a:r>
            <a:r>
              <a:rPr lang="en-US" sz="2400" b="1" dirty="0" smtClean="0"/>
              <a:t>.</a:t>
            </a:r>
            <a:endParaRPr lang="en-IN" sz="2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611808" y="2052116"/>
            <a:ext cx="7958331" cy="39978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6" y="3031265"/>
            <a:ext cx="1222131" cy="12095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6196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u="sng" dirty="0" smtClean="0"/>
              <a:t>INTRODUCTION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sz="2200" b="1" u="sng" dirty="0" smtClean="0">
                <a:solidFill>
                  <a:schemeClr val="accent2"/>
                </a:solidFill>
              </a:rPr>
              <a:t>DATA CONSISTS OF</a:t>
            </a:r>
          </a:p>
          <a:p>
            <a:r>
              <a:rPr lang="en-IN" dirty="0" smtClean="0"/>
              <a:t>4 Excel Files as-</a:t>
            </a:r>
          </a:p>
          <a:p>
            <a:endParaRPr lang="en-IN" u="sng" dirty="0"/>
          </a:p>
          <a:p>
            <a:endParaRPr lang="en-IN" u="sng" dirty="0" smtClean="0"/>
          </a:p>
          <a:p>
            <a:endParaRPr lang="en-IN" u="sng" dirty="0"/>
          </a:p>
          <a:p>
            <a:r>
              <a:rPr lang="en-IN" dirty="0" smtClean="0"/>
              <a:t>The data consists of </a:t>
            </a:r>
            <a:r>
              <a:rPr lang="en-IN" dirty="0"/>
              <a:t> </a:t>
            </a:r>
            <a:r>
              <a:rPr lang="en-IN" dirty="0" smtClean="0"/>
              <a:t>45 attributes as Employee details, Training, Performance, Employee engagement 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sz="2200" b="1" u="sng" dirty="0" smtClean="0">
                <a:solidFill>
                  <a:schemeClr val="accent2"/>
                </a:solidFill>
              </a:rPr>
              <a:t>TASK ASSIGNED</a:t>
            </a:r>
          </a:p>
          <a:p>
            <a:r>
              <a:rPr lang="en-US" dirty="0"/>
              <a:t>The task involves effectively managing a dataset and generating meaningful insights using Excel as the tool of choice</a:t>
            </a:r>
            <a:r>
              <a:rPr lang="en-US" dirty="0" smtClean="0"/>
              <a:t>.</a:t>
            </a:r>
            <a:endParaRPr lang="en-IN" dirty="0"/>
          </a:p>
          <a:p>
            <a:r>
              <a:rPr lang="en-IN" dirty="0" smtClean="0"/>
              <a:t>The challenge is to handle dataset and generate insightful output.</a:t>
            </a:r>
          </a:p>
          <a:p>
            <a:r>
              <a:rPr lang="en-US" dirty="0"/>
              <a:t>Transform raw data into insightful visualizations and reports for informed decision-making.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6" y="2878865"/>
            <a:ext cx="1222131" cy="12095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72"/>
          <a:stretch/>
        </p:blipFill>
        <p:spPr>
          <a:xfrm>
            <a:off x="2952619" y="3103685"/>
            <a:ext cx="2933700" cy="136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4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2400" b="1" dirty="0"/>
              <a:t>Can you build a macro that automates the process of updating and refreshing all pivot tables in the workbook?</a:t>
            </a:r>
            <a:endParaRPr lang="en-IN" sz="2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605374" y="2052115"/>
            <a:ext cx="3891960" cy="453931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Open your Excel workbook.</a:t>
            </a:r>
          </a:p>
          <a:p>
            <a:r>
              <a:rPr lang="en-US" dirty="0"/>
              <a:t>Navigate to the "Data" tab on the ribbon.</a:t>
            </a:r>
          </a:p>
          <a:p>
            <a:r>
              <a:rPr lang="en-US" dirty="0"/>
              <a:t>Look for the "Refresh All" button in the "Connections" group. Click on it.</a:t>
            </a:r>
          </a:p>
          <a:p>
            <a:pPr lvl="1"/>
            <a:r>
              <a:rPr lang="en-US" dirty="0"/>
              <a:t>In Excel 2010 and 2013, you might find it under the "Refresh" option.</a:t>
            </a:r>
          </a:p>
          <a:p>
            <a:pPr lvl="1"/>
            <a:r>
              <a:rPr lang="en-US" dirty="0"/>
              <a:t>In Excel 2016 and later versions, it's usually in the "Connections" group.</a:t>
            </a:r>
          </a:p>
          <a:p>
            <a:r>
              <a:rPr lang="en-US" dirty="0"/>
              <a:t>Clicking "Refresh All" will update all connections and refresh all </a:t>
            </a:r>
            <a:r>
              <a:rPr lang="en-US" dirty="0" smtClean="0"/>
              <a:t>Pivot Tables </a:t>
            </a:r>
            <a:r>
              <a:rPr lang="en-US" dirty="0"/>
              <a:t>in the workbook.</a:t>
            </a:r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132" y="1982533"/>
            <a:ext cx="3895725" cy="224656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132" y="4324111"/>
            <a:ext cx="3895725" cy="22673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6" y="3031265"/>
            <a:ext cx="1222131" cy="12095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5949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lvl="0" algn="l"/>
            <a:r>
              <a:rPr lang="en-US" sz="2400" b="1" dirty="0"/>
              <a:t>Create a histogram to understand the distribution of "</a:t>
            </a:r>
            <a:r>
              <a:rPr lang="en-US" sz="2400" b="1" dirty="0" smtClean="0"/>
              <a:t>Exit Date</a:t>
            </a:r>
            <a:r>
              <a:rPr lang="en-US" sz="2400" b="1" dirty="0"/>
              <a:t>" for terminated employees.</a:t>
            </a:r>
            <a:r>
              <a:rPr lang="en-IN" sz="2400" b="1" dirty="0"/>
              <a:t/>
            </a:r>
            <a:br>
              <a:rPr lang="en-IN" sz="2400" b="1" dirty="0"/>
            </a:br>
            <a:endParaRPr lang="en-IN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6" y="3031265"/>
            <a:ext cx="1222131" cy="12095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808" y="2052116"/>
            <a:ext cx="7958331" cy="39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5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lvl="0" algn="l"/>
            <a:r>
              <a:rPr lang="en-US" sz="2400" b="1" dirty="0"/>
              <a:t>Utilize the SUMPRODUCT function to calculate the total training cost for employees in a specific location.</a:t>
            </a:r>
            <a:r>
              <a:rPr lang="en-IN" sz="2400" b="1" dirty="0"/>
              <a:t/>
            </a:r>
            <a:br>
              <a:rPr lang="en-IN" sz="2400" b="1" dirty="0"/>
            </a:br>
            <a:endParaRPr lang="en-IN" sz="24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11808" y="2175209"/>
            <a:ext cx="3436620" cy="4138504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1331" y="2226461"/>
            <a:ext cx="4396154" cy="265176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6251331" y="5008391"/>
            <a:ext cx="4432389" cy="13053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6" y="3031265"/>
            <a:ext cx="1222131" cy="12095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920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lvl="0" algn="l"/>
            <a:r>
              <a:rPr lang="en-US" sz="2400" b="1" dirty="0"/>
              <a:t>Develop a dashboard that provides an overview of key HR metrics, including headcount, performance, and training costs, using charts and pivot tables.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1808" y="2052116"/>
            <a:ext cx="7796540" cy="399782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2611807" y="2052116"/>
            <a:ext cx="7958331" cy="39978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6" y="3031265"/>
            <a:ext cx="1222131" cy="12095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0262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277209" y="743375"/>
            <a:ext cx="9012114" cy="5785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1341" y="184639"/>
            <a:ext cx="875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 smtClean="0"/>
              <a:t>EXCEL DASHBOARD</a:t>
            </a:r>
            <a:endParaRPr lang="en-IN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6" y="3031265"/>
            <a:ext cx="1222131" cy="12095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7117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341" y="184639"/>
            <a:ext cx="875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 smtClean="0"/>
              <a:t>EMPLOYEE DATA ANALYSIS DASHBOARD WITH POWER BI</a:t>
            </a:r>
            <a:endParaRPr lang="en-IN" b="1" u="sn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75" y="705033"/>
            <a:ext cx="4778310" cy="320754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808" y="705033"/>
            <a:ext cx="5328138" cy="3207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76" y="3991708"/>
            <a:ext cx="4778310" cy="27695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809" y="3991708"/>
            <a:ext cx="5328137" cy="276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3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slideteam.net/media/catalog/product/cache/1280x720/t/h/thank_you_big_data_analytics_architecture_ppt_powerpoint_presentation_file_clipart_images_Slide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99"/>
          <a:stretch/>
        </p:blipFill>
        <p:spPr bwMode="auto">
          <a:xfrm>
            <a:off x="1509591" y="254977"/>
            <a:ext cx="9144000" cy="34202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004646" y="3947746"/>
            <a:ext cx="8132885" cy="263769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815" y="4123592"/>
            <a:ext cx="479308" cy="439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814" y="4739054"/>
            <a:ext cx="479309" cy="378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32384" y="4123592"/>
            <a:ext cx="387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132384" y="4167444"/>
            <a:ext cx="387740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khushboopal1598@gmail.com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132384" y="4743422"/>
            <a:ext cx="529296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hlinkClick r:id="rId5"/>
              </a:rPr>
              <a:t>https://www.linkedin.com/in/khushboopalkp/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6" y="3031265"/>
            <a:ext cx="1222131" cy="12095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4164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800936"/>
          </a:xfr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 algn="l"/>
            <a:r>
              <a:rPr lang="en-US" sz="2400" b="1" dirty="0"/>
              <a:t>Can you create a pivot table to summarize the total number of employees in each department?</a:t>
            </a:r>
            <a:endParaRPr lang="en-IN" sz="24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808" y="1844057"/>
            <a:ext cx="5751974" cy="2516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6" y="2878865"/>
            <a:ext cx="1222131" cy="12095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4254244"/>
              </p:ext>
            </p:extLst>
          </p:nvPr>
        </p:nvGraphicFramePr>
        <p:xfrm>
          <a:off x="2611808" y="4596049"/>
          <a:ext cx="5751974" cy="184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2457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739389"/>
          </a:xfr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2400" b="1" dirty="0"/>
              <a:t>Apply conditional formatting to highlight employees with a "Performance Score" below 3 in red.</a:t>
            </a:r>
            <a:r>
              <a:rPr lang="en-IN" sz="2400" b="1" dirty="0"/>
              <a:t/>
            </a:r>
            <a:br>
              <a:rPr lang="en-IN" sz="2400" b="1" dirty="0"/>
            </a:br>
            <a:endParaRPr lang="en-IN" sz="2400" b="1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808" y="2453054"/>
            <a:ext cx="7958331" cy="39653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6" y="2878865"/>
            <a:ext cx="1222131" cy="12095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2611808" y="1899138"/>
            <a:ext cx="795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There are </a:t>
            </a:r>
            <a:r>
              <a:rPr lang="en-IN" b="1" dirty="0" smtClean="0">
                <a:solidFill>
                  <a:schemeClr val="accent1"/>
                </a:solidFill>
              </a:rPr>
              <a:t>2548 Employees </a:t>
            </a:r>
            <a:r>
              <a:rPr lang="en-IN" dirty="0" smtClean="0"/>
              <a:t>who have </a:t>
            </a:r>
            <a:r>
              <a:rPr lang="en-IN" dirty="0"/>
              <a:t>P</a:t>
            </a:r>
            <a:r>
              <a:rPr lang="en-IN" dirty="0" smtClean="0"/>
              <a:t>erformance Score below 3.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4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739389"/>
          </a:xfr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lvl="0" algn="l"/>
            <a:r>
              <a:rPr lang="en-US" sz="2400" b="1" dirty="0"/>
              <a:t>Calculate the average "Satisfaction Score" for male and female employees separately using a pivot table.</a:t>
            </a:r>
            <a:r>
              <a:rPr lang="en-IN" sz="2400" b="1" dirty="0"/>
              <a:t/>
            </a:r>
            <a:br>
              <a:rPr lang="en-IN" sz="2400" b="1" dirty="0"/>
            </a:br>
            <a:endParaRPr lang="en-IN" sz="24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11808" y="1993333"/>
            <a:ext cx="5723300" cy="17710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6" y="2878865"/>
            <a:ext cx="1222131" cy="12095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6859416"/>
              </p:ext>
            </p:extLst>
          </p:nvPr>
        </p:nvGraphicFramePr>
        <p:xfrm>
          <a:off x="2611808" y="3965331"/>
          <a:ext cx="5723300" cy="2110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99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739389"/>
          </a:xfr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2400" b="1" dirty="0"/>
              <a:t>Create a chart to visualize the distribution of "Work-Life Balance Score" for different job functions.</a:t>
            </a:r>
            <a:r>
              <a:rPr lang="en-IN" sz="2400" b="1" dirty="0"/>
              <a:t/>
            </a:r>
            <a:br>
              <a:rPr lang="en-IN" sz="2400" b="1" dirty="0"/>
            </a:b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6" y="2878865"/>
            <a:ext cx="1222131" cy="12095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808" y="2052116"/>
            <a:ext cx="7958331" cy="439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739389"/>
          </a:xfr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lvl="0" algn="l"/>
            <a:r>
              <a:rPr lang="en-US" sz="2400" b="1" dirty="0"/>
              <a:t>Filter the data to display only terminated employees and find out the most common "Termination Type."</a:t>
            </a:r>
            <a:r>
              <a:rPr lang="en-IN" dirty="0"/>
              <a:t/>
            </a:r>
            <a:br>
              <a:rPr lang="en-IN" dirty="0"/>
            </a:br>
            <a:r>
              <a:rPr lang="en-IN" sz="2400" b="1" dirty="0"/>
              <a:t/>
            </a:r>
            <a:br>
              <a:rPr lang="en-IN" sz="2400" b="1" dirty="0"/>
            </a:b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11807" y="2052116"/>
            <a:ext cx="7958331" cy="41112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6" y="2878865"/>
            <a:ext cx="1222131" cy="12095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254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739389"/>
          </a:xfr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2400" b="1" dirty="0"/>
              <a:t>Calculate the average "Engagement Score" for each department using a pivot table.</a:t>
            </a:r>
            <a:r>
              <a:rPr lang="en-IN" sz="2400" b="1" dirty="0"/>
              <a:t/>
            </a:r>
            <a:br>
              <a:rPr lang="en-IN" sz="2400" b="1" dirty="0"/>
            </a:br>
            <a:endParaRPr lang="en-IN" sz="2400" b="1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611808" y="1971756"/>
            <a:ext cx="4189908" cy="22385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6" y="2878865"/>
            <a:ext cx="1222131" cy="12095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9217550"/>
              </p:ext>
            </p:extLst>
          </p:nvPr>
        </p:nvGraphicFramePr>
        <p:xfrm>
          <a:off x="2703261" y="4210285"/>
          <a:ext cx="7742002" cy="2444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863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739389"/>
          </a:xfr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lvl="0" algn="l"/>
            <a:r>
              <a:rPr lang="en-US" sz="2400" b="1" dirty="0"/>
              <a:t>Use VLOOKUP to find the supervisor's email address for a specific employee.</a:t>
            </a:r>
            <a:r>
              <a:rPr lang="en-IN" sz="2400" b="1" dirty="0"/>
              <a:t/>
            </a:r>
            <a:br>
              <a:rPr lang="en-IN" sz="2400" b="1" dirty="0"/>
            </a:b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11808" y="2052116"/>
            <a:ext cx="8026884" cy="43135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6" y="2878865"/>
            <a:ext cx="1222131" cy="12095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761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617</TotalTime>
  <Words>567</Words>
  <Application>Microsoft Office PowerPoint</Application>
  <PresentationFormat>Widescreen</PresentationFormat>
  <Paragraphs>47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MS Shell Dlg 2</vt:lpstr>
      <vt:lpstr>Wingdings</vt:lpstr>
      <vt:lpstr>Wingdings 3</vt:lpstr>
      <vt:lpstr>Madison</vt:lpstr>
      <vt:lpstr>EMPLOYEE   DATA  ANALYSIS</vt:lpstr>
      <vt:lpstr>INTRODUCTION</vt:lpstr>
      <vt:lpstr>Can you create a pivot table to summarize the total number of employees in each department?</vt:lpstr>
      <vt:lpstr>Apply conditional formatting to highlight employees with a "Performance Score" below 3 in red. </vt:lpstr>
      <vt:lpstr>Calculate the average "Satisfaction Score" for male and female employees separately using a pivot table. </vt:lpstr>
      <vt:lpstr>Create a chart to visualize the distribution of "Work-Life Balance Score" for different job functions. </vt:lpstr>
      <vt:lpstr>Filter the data to display only terminated employees and find out the most common "Termination Type."  </vt:lpstr>
      <vt:lpstr>Calculate the average "Engagement Score" for each department using a pivot table. </vt:lpstr>
      <vt:lpstr>Use VLOOKUP to find the supervisor's email address for a specific employee. </vt:lpstr>
      <vt:lpstr>Can you identify the department with the highest average "Employee Rating?"  </vt:lpstr>
      <vt:lpstr>Create a scatter plot to explore the relationship between "Training Duration (Days)" and "Training Cost."</vt:lpstr>
      <vt:lpstr>Build a pivot table that shows the count of employees by "Race Desc" and "Gender Code." </vt:lpstr>
      <vt:lpstr>Use INDEX and MATCH functions to find the "Training Program Name" for an employee with a specific ID.  </vt:lpstr>
      <vt:lpstr>Create a multi-level pivot table to analyze the "Performance Score" by "Business Unit" &amp; "Job Function Description”. </vt:lpstr>
      <vt:lpstr>Design a dynamic chart that allows users to select and visualize the performance of any employee over time.</vt:lpstr>
      <vt:lpstr>Calculate the total training cost for each "Training Program Name" and display it in a bar chart. </vt:lpstr>
      <vt:lpstr>Apply advanced conditional formatting to highlight the top 10% and bottom 10% of employees based on "Current Employee Rating."</vt:lpstr>
      <vt:lpstr>PowerPoint Presentation</vt:lpstr>
      <vt:lpstr>Use a calculated field in a pivot table to determine the average "Engagement Score" per year.</vt:lpstr>
      <vt:lpstr>Can you build a macro that automates the process of updating and refreshing all pivot tables in the workbook?</vt:lpstr>
      <vt:lpstr>Create a histogram to understand the distribution of "Exit Date" for terminated employees. </vt:lpstr>
      <vt:lpstr>Utilize the SUMPRODUCT function to calculate the total training cost for employees in a specific location. </vt:lpstr>
      <vt:lpstr>Develop a dashboard that provides an overview of key HR metrics, including headcount, performance, and training costs, using charts and pivot tables.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ASSESSMENT</dc:title>
  <dc:creator>ACER</dc:creator>
  <cp:lastModifiedBy>ACER</cp:lastModifiedBy>
  <cp:revision>80</cp:revision>
  <dcterms:created xsi:type="dcterms:W3CDTF">2023-12-28T07:23:06Z</dcterms:created>
  <dcterms:modified xsi:type="dcterms:W3CDTF">2023-12-31T17:56:45Z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