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8" r:id="rId3"/>
    <p:sldId id="265" r:id="rId4"/>
    <p:sldId id="259" r:id="rId5"/>
    <p:sldId id="260" r:id="rId6"/>
    <p:sldId id="262" r:id="rId7"/>
    <p:sldId id="261" r:id="rId8"/>
    <p:sldId id="266" r:id="rId9"/>
    <p:sldId id="267" r:id="rId10"/>
    <p:sldId id="268" r:id="rId11"/>
    <p:sldId id="26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Audit of Finance &amp; accounts</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5F7D00-1BD9-4B2C-9E0D-5D5367FF7B07}" type="datetimeFigureOut">
              <a:rPr lang="en-US" smtClean="0"/>
              <a:t>02-Apr-20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F1F26F0-8236-4903-A943-B4E6EFAF4191}" type="slidenum">
              <a:rPr lang="en-US" smtClean="0"/>
              <a:t>‹#›</a:t>
            </a:fld>
            <a:endParaRPr lang="en-U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Audit of Finance &amp; accounts</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F7F92F-83B9-4392-A1B6-90E6C6454433}" type="datetimeFigureOut">
              <a:rPr lang="en-US" smtClean="0"/>
              <a:t>02-Apr-20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B81764-8457-4D29-AB10-9495FD7EFD23}" type="slidenum">
              <a:rPr lang="en-US" smtClean="0"/>
              <a:t>‹#›</a:t>
            </a:fld>
            <a:endParaRPr lang="en-US"/>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3B81764-8457-4D29-AB10-9495FD7EFD23}" type="slidenum">
              <a:rPr lang="en-US" smtClean="0"/>
              <a:t>3</a:t>
            </a:fld>
            <a:endParaRPr lang="en-US"/>
          </a:p>
        </p:txBody>
      </p:sp>
      <p:sp>
        <p:nvSpPr>
          <p:cNvPr id="5" name="Header Placeholder 4"/>
          <p:cNvSpPr>
            <a:spLocks noGrp="1"/>
          </p:cNvSpPr>
          <p:nvPr>
            <p:ph type="hdr" sz="quarter" idx="11"/>
          </p:nvPr>
        </p:nvSpPr>
        <p:spPr/>
        <p:txBody>
          <a:bodyPr/>
          <a:lstStyle/>
          <a:p>
            <a:r>
              <a:rPr lang="en-US" smtClean="0"/>
              <a:t>Audit of Finance &amp; accounts</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C7FA53-3B31-45C5-B42B-7B8B9CA2BF6D}" type="datetime1">
              <a:rPr lang="en-US" smtClean="0"/>
              <a:t>02-Apr-20</a:t>
            </a:fld>
            <a:endParaRPr lang="en-US"/>
          </a:p>
        </p:txBody>
      </p:sp>
      <p:sp>
        <p:nvSpPr>
          <p:cNvPr id="5" name="Footer Placeholder 4"/>
          <p:cNvSpPr>
            <a:spLocks noGrp="1"/>
          </p:cNvSpPr>
          <p:nvPr>
            <p:ph type="ftr" sz="quarter" idx="11"/>
          </p:nvPr>
        </p:nvSpPr>
        <p:spPr/>
        <p:txBody>
          <a:bodyPr/>
          <a:lstStyle/>
          <a:p>
            <a:r>
              <a:rPr lang="en-US" smtClean="0"/>
              <a:t>KPMG Advisory Services Private Limited  	</a:t>
            </a:r>
            <a:endParaRPr lang="en-US"/>
          </a:p>
        </p:txBody>
      </p:sp>
      <p:sp>
        <p:nvSpPr>
          <p:cNvPr id="6" name="Slide Number Placeholder 5"/>
          <p:cNvSpPr>
            <a:spLocks noGrp="1"/>
          </p:cNvSpPr>
          <p:nvPr>
            <p:ph type="sldNum" sz="quarter" idx="12"/>
          </p:nvPr>
        </p:nvSpPr>
        <p:spPr/>
        <p:txBody>
          <a:bodyPr/>
          <a:lstStyle/>
          <a:p>
            <a:fld id="{44127E5A-598C-40E8-96BE-DA51EE7E84C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B69D2E-1C1F-4261-BD2C-D8B83DD587E6}" type="datetime1">
              <a:rPr lang="en-US" smtClean="0"/>
              <a:t>02-Apr-20</a:t>
            </a:fld>
            <a:endParaRPr lang="en-US"/>
          </a:p>
        </p:txBody>
      </p:sp>
      <p:sp>
        <p:nvSpPr>
          <p:cNvPr id="5" name="Footer Placeholder 4"/>
          <p:cNvSpPr>
            <a:spLocks noGrp="1"/>
          </p:cNvSpPr>
          <p:nvPr>
            <p:ph type="ftr" sz="quarter" idx="11"/>
          </p:nvPr>
        </p:nvSpPr>
        <p:spPr/>
        <p:txBody>
          <a:bodyPr/>
          <a:lstStyle/>
          <a:p>
            <a:r>
              <a:rPr lang="en-US" smtClean="0"/>
              <a:t>KPMG Advisory Services Private Limited  	</a:t>
            </a:r>
            <a:endParaRPr lang="en-US"/>
          </a:p>
        </p:txBody>
      </p:sp>
      <p:sp>
        <p:nvSpPr>
          <p:cNvPr id="6" name="Slide Number Placeholder 5"/>
          <p:cNvSpPr>
            <a:spLocks noGrp="1"/>
          </p:cNvSpPr>
          <p:nvPr>
            <p:ph type="sldNum" sz="quarter" idx="12"/>
          </p:nvPr>
        </p:nvSpPr>
        <p:spPr/>
        <p:txBody>
          <a:bodyPr/>
          <a:lstStyle/>
          <a:p>
            <a:fld id="{44127E5A-598C-40E8-96BE-DA51EE7E84C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6579EA-9098-4E02-AB55-9C4811F60547}" type="datetime1">
              <a:rPr lang="en-US" smtClean="0"/>
              <a:t>02-Apr-20</a:t>
            </a:fld>
            <a:endParaRPr lang="en-US"/>
          </a:p>
        </p:txBody>
      </p:sp>
      <p:sp>
        <p:nvSpPr>
          <p:cNvPr id="5" name="Footer Placeholder 4"/>
          <p:cNvSpPr>
            <a:spLocks noGrp="1"/>
          </p:cNvSpPr>
          <p:nvPr>
            <p:ph type="ftr" sz="quarter" idx="11"/>
          </p:nvPr>
        </p:nvSpPr>
        <p:spPr/>
        <p:txBody>
          <a:bodyPr/>
          <a:lstStyle/>
          <a:p>
            <a:r>
              <a:rPr lang="en-US" smtClean="0"/>
              <a:t>KPMG Advisory Services Private Limited  	</a:t>
            </a:r>
            <a:endParaRPr lang="en-US"/>
          </a:p>
        </p:txBody>
      </p:sp>
      <p:sp>
        <p:nvSpPr>
          <p:cNvPr id="6" name="Slide Number Placeholder 5"/>
          <p:cNvSpPr>
            <a:spLocks noGrp="1"/>
          </p:cNvSpPr>
          <p:nvPr>
            <p:ph type="sldNum" sz="quarter" idx="12"/>
          </p:nvPr>
        </p:nvSpPr>
        <p:spPr/>
        <p:txBody>
          <a:bodyPr/>
          <a:lstStyle/>
          <a:p>
            <a:fld id="{44127E5A-598C-40E8-96BE-DA51EE7E84C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0D53AA-CBB7-4922-86A7-23304A9BE723}" type="datetime1">
              <a:rPr lang="en-US" smtClean="0"/>
              <a:t>02-Apr-20</a:t>
            </a:fld>
            <a:endParaRPr lang="en-US"/>
          </a:p>
        </p:txBody>
      </p:sp>
      <p:sp>
        <p:nvSpPr>
          <p:cNvPr id="5" name="Footer Placeholder 4"/>
          <p:cNvSpPr>
            <a:spLocks noGrp="1"/>
          </p:cNvSpPr>
          <p:nvPr>
            <p:ph type="ftr" sz="quarter" idx="11"/>
          </p:nvPr>
        </p:nvSpPr>
        <p:spPr/>
        <p:txBody>
          <a:bodyPr/>
          <a:lstStyle/>
          <a:p>
            <a:r>
              <a:rPr lang="en-US" smtClean="0"/>
              <a:t>KPMG Advisory Services Private Limited  	</a:t>
            </a:r>
            <a:endParaRPr lang="en-US"/>
          </a:p>
        </p:txBody>
      </p:sp>
      <p:sp>
        <p:nvSpPr>
          <p:cNvPr id="6" name="Slide Number Placeholder 5"/>
          <p:cNvSpPr>
            <a:spLocks noGrp="1"/>
          </p:cNvSpPr>
          <p:nvPr>
            <p:ph type="sldNum" sz="quarter" idx="12"/>
          </p:nvPr>
        </p:nvSpPr>
        <p:spPr/>
        <p:txBody>
          <a:bodyPr/>
          <a:lstStyle/>
          <a:p>
            <a:fld id="{44127E5A-598C-40E8-96BE-DA51EE7E84C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CE0D4B-F74E-4006-87C7-4E8F3A4C5983}" type="datetime1">
              <a:rPr lang="en-US" smtClean="0"/>
              <a:t>02-Apr-20</a:t>
            </a:fld>
            <a:endParaRPr lang="en-US"/>
          </a:p>
        </p:txBody>
      </p:sp>
      <p:sp>
        <p:nvSpPr>
          <p:cNvPr id="5" name="Footer Placeholder 4"/>
          <p:cNvSpPr>
            <a:spLocks noGrp="1"/>
          </p:cNvSpPr>
          <p:nvPr>
            <p:ph type="ftr" sz="quarter" idx="11"/>
          </p:nvPr>
        </p:nvSpPr>
        <p:spPr/>
        <p:txBody>
          <a:bodyPr/>
          <a:lstStyle/>
          <a:p>
            <a:r>
              <a:rPr lang="en-US" smtClean="0"/>
              <a:t>KPMG Advisory Services Private Limited  	</a:t>
            </a:r>
            <a:endParaRPr lang="en-US"/>
          </a:p>
        </p:txBody>
      </p:sp>
      <p:sp>
        <p:nvSpPr>
          <p:cNvPr id="6" name="Slide Number Placeholder 5"/>
          <p:cNvSpPr>
            <a:spLocks noGrp="1"/>
          </p:cNvSpPr>
          <p:nvPr>
            <p:ph type="sldNum" sz="quarter" idx="12"/>
          </p:nvPr>
        </p:nvSpPr>
        <p:spPr/>
        <p:txBody>
          <a:bodyPr/>
          <a:lstStyle/>
          <a:p>
            <a:fld id="{44127E5A-598C-40E8-96BE-DA51EE7E84C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0BF8C7-5B62-4C95-8863-F39D77655E47}" type="datetime1">
              <a:rPr lang="en-US" smtClean="0"/>
              <a:t>02-Apr-20</a:t>
            </a:fld>
            <a:endParaRPr lang="en-US"/>
          </a:p>
        </p:txBody>
      </p:sp>
      <p:sp>
        <p:nvSpPr>
          <p:cNvPr id="6" name="Footer Placeholder 5"/>
          <p:cNvSpPr>
            <a:spLocks noGrp="1"/>
          </p:cNvSpPr>
          <p:nvPr>
            <p:ph type="ftr" sz="quarter" idx="11"/>
          </p:nvPr>
        </p:nvSpPr>
        <p:spPr/>
        <p:txBody>
          <a:bodyPr/>
          <a:lstStyle/>
          <a:p>
            <a:r>
              <a:rPr lang="en-US" smtClean="0"/>
              <a:t>KPMG Advisory Services Private Limited  	</a:t>
            </a:r>
            <a:endParaRPr lang="en-US"/>
          </a:p>
        </p:txBody>
      </p:sp>
      <p:sp>
        <p:nvSpPr>
          <p:cNvPr id="7" name="Slide Number Placeholder 6"/>
          <p:cNvSpPr>
            <a:spLocks noGrp="1"/>
          </p:cNvSpPr>
          <p:nvPr>
            <p:ph type="sldNum" sz="quarter" idx="12"/>
          </p:nvPr>
        </p:nvSpPr>
        <p:spPr/>
        <p:txBody>
          <a:bodyPr/>
          <a:lstStyle/>
          <a:p>
            <a:fld id="{44127E5A-598C-40E8-96BE-DA51EE7E84C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F81BE3-A135-4B2E-A578-1C488CFBD87D}" type="datetime1">
              <a:rPr lang="en-US" smtClean="0"/>
              <a:t>02-Apr-20</a:t>
            </a:fld>
            <a:endParaRPr lang="en-US"/>
          </a:p>
        </p:txBody>
      </p:sp>
      <p:sp>
        <p:nvSpPr>
          <p:cNvPr id="8" name="Footer Placeholder 7"/>
          <p:cNvSpPr>
            <a:spLocks noGrp="1"/>
          </p:cNvSpPr>
          <p:nvPr>
            <p:ph type="ftr" sz="quarter" idx="11"/>
          </p:nvPr>
        </p:nvSpPr>
        <p:spPr/>
        <p:txBody>
          <a:bodyPr/>
          <a:lstStyle/>
          <a:p>
            <a:r>
              <a:rPr lang="en-US" smtClean="0"/>
              <a:t>KPMG Advisory Services Private Limited  	</a:t>
            </a:r>
            <a:endParaRPr lang="en-US"/>
          </a:p>
        </p:txBody>
      </p:sp>
      <p:sp>
        <p:nvSpPr>
          <p:cNvPr id="9" name="Slide Number Placeholder 8"/>
          <p:cNvSpPr>
            <a:spLocks noGrp="1"/>
          </p:cNvSpPr>
          <p:nvPr>
            <p:ph type="sldNum" sz="quarter" idx="12"/>
          </p:nvPr>
        </p:nvSpPr>
        <p:spPr/>
        <p:txBody>
          <a:bodyPr/>
          <a:lstStyle/>
          <a:p>
            <a:fld id="{44127E5A-598C-40E8-96BE-DA51EE7E84C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617DDF-9E12-45FE-A5EE-5BFAA09C6F80}" type="datetime1">
              <a:rPr lang="en-US" smtClean="0"/>
              <a:t>02-Apr-20</a:t>
            </a:fld>
            <a:endParaRPr lang="en-US"/>
          </a:p>
        </p:txBody>
      </p:sp>
      <p:sp>
        <p:nvSpPr>
          <p:cNvPr id="4" name="Footer Placeholder 3"/>
          <p:cNvSpPr>
            <a:spLocks noGrp="1"/>
          </p:cNvSpPr>
          <p:nvPr>
            <p:ph type="ftr" sz="quarter" idx="11"/>
          </p:nvPr>
        </p:nvSpPr>
        <p:spPr/>
        <p:txBody>
          <a:bodyPr/>
          <a:lstStyle/>
          <a:p>
            <a:r>
              <a:rPr lang="en-US" smtClean="0"/>
              <a:t>KPMG Advisory Services Private Limited  	</a:t>
            </a:r>
            <a:endParaRPr lang="en-US"/>
          </a:p>
        </p:txBody>
      </p:sp>
      <p:sp>
        <p:nvSpPr>
          <p:cNvPr id="5" name="Slide Number Placeholder 4"/>
          <p:cNvSpPr>
            <a:spLocks noGrp="1"/>
          </p:cNvSpPr>
          <p:nvPr>
            <p:ph type="sldNum" sz="quarter" idx="12"/>
          </p:nvPr>
        </p:nvSpPr>
        <p:spPr/>
        <p:txBody>
          <a:bodyPr/>
          <a:lstStyle/>
          <a:p>
            <a:fld id="{44127E5A-598C-40E8-96BE-DA51EE7E84C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A8C912-863E-47DD-8DCD-5A1621864D60}" type="datetime1">
              <a:rPr lang="en-US" smtClean="0"/>
              <a:t>02-Apr-20</a:t>
            </a:fld>
            <a:endParaRPr lang="en-US"/>
          </a:p>
        </p:txBody>
      </p:sp>
      <p:sp>
        <p:nvSpPr>
          <p:cNvPr id="3" name="Footer Placeholder 2"/>
          <p:cNvSpPr>
            <a:spLocks noGrp="1"/>
          </p:cNvSpPr>
          <p:nvPr>
            <p:ph type="ftr" sz="quarter" idx="11"/>
          </p:nvPr>
        </p:nvSpPr>
        <p:spPr/>
        <p:txBody>
          <a:bodyPr/>
          <a:lstStyle/>
          <a:p>
            <a:r>
              <a:rPr lang="en-US" smtClean="0"/>
              <a:t>KPMG Advisory Services Private Limited  	</a:t>
            </a:r>
            <a:endParaRPr lang="en-US"/>
          </a:p>
        </p:txBody>
      </p:sp>
      <p:sp>
        <p:nvSpPr>
          <p:cNvPr id="4" name="Slide Number Placeholder 3"/>
          <p:cNvSpPr>
            <a:spLocks noGrp="1"/>
          </p:cNvSpPr>
          <p:nvPr>
            <p:ph type="sldNum" sz="quarter" idx="12"/>
          </p:nvPr>
        </p:nvSpPr>
        <p:spPr/>
        <p:txBody>
          <a:bodyPr/>
          <a:lstStyle/>
          <a:p>
            <a:fld id="{44127E5A-598C-40E8-96BE-DA51EE7E84C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E77BEF-9C18-42ED-9F7F-83B9CE30F3A3}" type="datetime1">
              <a:rPr lang="en-US" smtClean="0"/>
              <a:t>02-Apr-20</a:t>
            </a:fld>
            <a:endParaRPr lang="en-US"/>
          </a:p>
        </p:txBody>
      </p:sp>
      <p:sp>
        <p:nvSpPr>
          <p:cNvPr id="6" name="Footer Placeholder 5"/>
          <p:cNvSpPr>
            <a:spLocks noGrp="1"/>
          </p:cNvSpPr>
          <p:nvPr>
            <p:ph type="ftr" sz="quarter" idx="11"/>
          </p:nvPr>
        </p:nvSpPr>
        <p:spPr/>
        <p:txBody>
          <a:bodyPr/>
          <a:lstStyle/>
          <a:p>
            <a:r>
              <a:rPr lang="en-US" smtClean="0"/>
              <a:t>KPMG Advisory Services Private Limited  	</a:t>
            </a:r>
            <a:endParaRPr lang="en-US"/>
          </a:p>
        </p:txBody>
      </p:sp>
      <p:sp>
        <p:nvSpPr>
          <p:cNvPr id="7" name="Slide Number Placeholder 6"/>
          <p:cNvSpPr>
            <a:spLocks noGrp="1"/>
          </p:cNvSpPr>
          <p:nvPr>
            <p:ph type="sldNum" sz="quarter" idx="12"/>
          </p:nvPr>
        </p:nvSpPr>
        <p:spPr/>
        <p:txBody>
          <a:bodyPr/>
          <a:lstStyle/>
          <a:p>
            <a:fld id="{44127E5A-598C-40E8-96BE-DA51EE7E84C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3A2772-7277-43C0-B631-B9FDDABE7D26}" type="datetime1">
              <a:rPr lang="en-US" smtClean="0"/>
              <a:t>02-Apr-20</a:t>
            </a:fld>
            <a:endParaRPr lang="en-US"/>
          </a:p>
        </p:txBody>
      </p:sp>
      <p:sp>
        <p:nvSpPr>
          <p:cNvPr id="6" name="Footer Placeholder 5"/>
          <p:cNvSpPr>
            <a:spLocks noGrp="1"/>
          </p:cNvSpPr>
          <p:nvPr>
            <p:ph type="ftr" sz="quarter" idx="11"/>
          </p:nvPr>
        </p:nvSpPr>
        <p:spPr/>
        <p:txBody>
          <a:bodyPr/>
          <a:lstStyle/>
          <a:p>
            <a:r>
              <a:rPr lang="en-US" smtClean="0"/>
              <a:t>KPMG Advisory Services Private Limited  	</a:t>
            </a:r>
            <a:endParaRPr lang="en-US"/>
          </a:p>
        </p:txBody>
      </p:sp>
      <p:sp>
        <p:nvSpPr>
          <p:cNvPr id="7" name="Slide Number Placeholder 6"/>
          <p:cNvSpPr>
            <a:spLocks noGrp="1"/>
          </p:cNvSpPr>
          <p:nvPr>
            <p:ph type="sldNum" sz="quarter" idx="12"/>
          </p:nvPr>
        </p:nvSpPr>
        <p:spPr/>
        <p:txBody>
          <a:bodyPr/>
          <a:lstStyle/>
          <a:p>
            <a:fld id="{44127E5A-598C-40E8-96BE-DA51EE7E84C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64835-D6DA-4E6B-920D-09AACF5427E9}" type="datetime1">
              <a:rPr lang="en-US" smtClean="0"/>
              <a:t>02-Apr-20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KPMG Advisory Services Private Limited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127E5A-598C-40E8-96BE-DA51EE7E84C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Text Box 2"/>
          <p:cNvSpPr txBox="1">
            <a:spLocks noChangeArrowheads="1"/>
          </p:cNvSpPr>
          <p:nvPr/>
        </p:nvSpPr>
        <p:spPr bwMode="auto">
          <a:xfrm>
            <a:off x="381000" y="533400"/>
            <a:ext cx="933450" cy="876300"/>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Organization Logo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Rectangle 3"/>
          <p:cNvSpPr>
            <a:spLocks noChangeArrowheads="1"/>
          </p:cNvSpPr>
          <p:nvPr/>
        </p:nvSpPr>
        <p:spPr bwMode="auto">
          <a:xfrm>
            <a:off x="304800" y="2133600"/>
            <a:ext cx="792480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Location:</a:t>
            </a:r>
            <a:r>
              <a:rPr kumimoji="0" lang="en-US" altLang="ja-JP"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Halol</a:t>
            </a:r>
          </a:p>
          <a:p>
            <a:pPr fontAlgn="t"/>
            <a:r>
              <a:rPr lang="en-US" sz="2000" b="1" dirty="0">
                <a:latin typeface="Times New Roman" pitchFamily="18" charset="0"/>
                <a:cs typeface="Times New Roman" pitchFamily="18" charset="0"/>
              </a:rPr>
              <a:t>Audit Start Date: </a:t>
            </a:r>
            <a:r>
              <a:rPr lang="en-US" sz="2000" dirty="0">
                <a:latin typeface="Times New Roman" pitchFamily="18" charset="0"/>
                <a:cs typeface="Times New Roman" pitchFamily="18" charset="0"/>
              </a:rPr>
              <a:t>1 January 2019</a:t>
            </a:r>
          </a:p>
          <a:p>
            <a:pPr fontAlgn="t"/>
            <a:r>
              <a:rPr lang="en-US" sz="2000" b="1" dirty="0">
                <a:latin typeface="Times New Roman" pitchFamily="18" charset="0"/>
                <a:cs typeface="Times New Roman" pitchFamily="18" charset="0"/>
              </a:rPr>
              <a:t>Audit End Date: </a:t>
            </a:r>
            <a:r>
              <a:rPr lang="en-US" sz="2000" dirty="0">
                <a:latin typeface="Times New Roman" pitchFamily="18" charset="0"/>
                <a:cs typeface="Times New Roman" pitchFamily="18" charset="0"/>
              </a:rPr>
              <a:t>31March 2019</a:t>
            </a:r>
            <a:r>
              <a:rPr lang="en-US" sz="2000" b="1" dirty="0">
                <a:latin typeface="Times New Roman" pitchFamily="18" charset="0"/>
                <a:cs typeface="Times New Roman" pitchFamily="18" charset="0"/>
              </a:rPr>
              <a:t>	</a:t>
            </a:r>
            <a:endParaRPr kumimoji="0" lang="en-US" altLang="ja-JP"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Date of report: </a:t>
            </a:r>
            <a:r>
              <a:rPr kumimoji="0" lang="en-US" altLang="ja-JP"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27 March 2020</a:t>
            </a:r>
          </a:p>
          <a:p>
            <a:r>
              <a:rPr lang="en-US" sz="2000" b="1" dirty="0" smtClean="0">
                <a:latin typeface="Times New Roman" pitchFamily="18" charset="0"/>
                <a:cs typeface="Times New Roman" pitchFamily="18" charset="0"/>
              </a:rPr>
              <a:t>Audit </a:t>
            </a:r>
            <a:r>
              <a:rPr lang="en-US" sz="2000" b="1" dirty="0">
                <a:latin typeface="Times New Roman" pitchFamily="18" charset="0"/>
                <a:cs typeface="Times New Roman" pitchFamily="18" charset="0"/>
              </a:rPr>
              <a:t>team member (s):</a:t>
            </a:r>
            <a:r>
              <a:rPr lang="en-US" sz="2000" dirty="0">
                <a:latin typeface="Times New Roman" pitchFamily="18" charset="0"/>
                <a:cs typeface="Times New Roman" pitchFamily="18" charset="0"/>
              </a:rPr>
              <a:t> </a:t>
            </a:r>
          </a:p>
          <a:p>
            <a:pPr marL="514350" lvl="0" indent="-514350">
              <a:buFont typeface="+mj-lt"/>
              <a:buAutoNum type="arabicPeriod"/>
            </a:pPr>
            <a:r>
              <a:rPr lang="en-US" sz="2000" dirty="0">
                <a:latin typeface="Times New Roman" pitchFamily="18" charset="0"/>
                <a:cs typeface="Times New Roman" pitchFamily="18" charset="0"/>
              </a:rPr>
              <a:t>XYZ</a:t>
            </a:r>
          </a:p>
          <a:p>
            <a:pPr marL="514350" indent="-514350">
              <a:buFont typeface="+mj-lt"/>
              <a:buAutoNum type="arabicPeriod"/>
            </a:pPr>
            <a:r>
              <a:rPr lang="en-US" sz="2000" dirty="0">
                <a:latin typeface="Times New Roman" pitchFamily="18" charset="0"/>
                <a:cs typeface="Times New Roman" pitchFamily="18" charset="0"/>
              </a:rPr>
              <a:t>PQR</a:t>
            </a:r>
            <a:endParaRPr kumimoji="0" lang="en-US" altLang="ja-JP"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6" name="Rectangle 5"/>
          <p:cNvSpPr/>
          <p:nvPr/>
        </p:nvSpPr>
        <p:spPr>
          <a:xfrm>
            <a:off x="2743200" y="533400"/>
            <a:ext cx="4572000" cy="1200329"/>
          </a:xfrm>
          <a:prstGeom prst="rect">
            <a:avLst/>
          </a:prstGeom>
        </p:spPr>
        <p:txBody>
          <a:bodyPr wrap="square">
            <a:spAutoFit/>
          </a:bodyPr>
          <a:lstStyle/>
          <a:p>
            <a:r>
              <a:rPr kumimoji="0" lang="en-US" altLang="ja-JP" sz="2400" b="1" i="0" u="none" strike="noStrike" cap="none" normalizeH="0" baseline="0" dirty="0" smtClean="0">
                <a:ln>
                  <a:noFill/>
                </a:ln>
                <a:solidFill>
                  <a:srgbClr val="0070C0"/>
                </a:solidFill>
                <a:effectLst/>
                <a:latin typeface="Times New Roman" pitchFamily="18" charset="0"/>
                <a:ea typeface="MS Mincho" pitchFamily="49" charset="-128"/>
                <a:cs typeface="Times New Roman" pitchFamily="18" charset="0"/>
              </a:rPr>
              <a:t>ABC Limited</a:t>
            </a:r>
          </a:p>
          <a:p>
            <a:endParaRPr lang="en-US" sz="2400" b="1" dirty="0">
              <a:solidFill>
                <a:srgbClr val="0070C0"/>
              </a:solidFill>
              <a:latin typeface="Times New Roman" pitchFamily="18" charset="0"/>
              <a:ea typeface="MS Mincho" pitchFamily="49" charset="-128"/>
              <a:cs typeface="Times New Roman" pitchFamily="18" charset="0"/>
            </a:endParaRPr>
          </a:p>
          <a:p>
            <a:r>
              <a:rPr kumimoji="0" lang="en-US" altLang="ja-JP" sz="240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Finance &amp; accounts</a:t>
            </a:r>
            <a:endParaRPr lang="en-US" sz="2400" b="1" dirty="0">
              <a:solidFill>
                <a:srgbClr val="0070C0"/>
              </a:solidFill>
            </a:endParaRPr>
          </a:p>
        </p:txBody>
      </p:sp>
      <p:sp>
        <p:nvSpPr>
          <p:cNvPr id="8" name="Slide Number Placeholder 7"/>
          <p:cNvSpPr>
            <a:spLocks noGrp="1"/>
          </p:cNvSpPr>
          <p:nvPr>
            <p:ph type="sldNum" sz="quarter" idx="12"/>
          </p:nvPr>
        </p:nvSpPr>
        <p:spPr/>
        <p:txBody>
          <a:bodyPr/>
          <a:lstStyle/>
          <a:p>
            <a:fld id="{44127E5A-598C-40E8-96BE-DA51EE7E84C0}"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0" y="0"/>
            <a:ext cx="914400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Executive Summary</a:t>
            </a:r>
          </a:p>
          <a:p>
            <a:pPr marL="0" marR="0" lvl="0" indent="0" algn="just" defTabSz="914400" rtl="0" eaLnBrk="1" fontAlgn="base" latinLnBrk="0" hangingPunct="1">
              <a:lnSpc>
                <a:spcPct val="100000"/>
              </a:lnSpc>
              <a:spcBef>
                <a:spcPct val="0"/>
              </a:spcBef>
              <a:spcAft>
                <a:spcPct val="0"/>
              </a:spcAft>
              <a:buClrTx/>
              <a:buSzTx/>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Accounts receivable are divided into two categories: internal accounts (created for transactions with other federal departments or organizations) and external accounts (created for other types of clients). The audit dealt with both internal and external accounts receivable created during the 2007</a:t>
            </a:r>
            <a:r>
              <a:rPr kumimoji="0" lang="en-US" sz="2000" b="0" i="0" u="none" strike="noStrike" cap="none" normalizeH="0" baseline="0" dirty="0" smtClean="0">
                <a:ln>
                  <a:noFill/>
                </a:ln>
                <a:solidFill>
                  <a:schemeClr val="tx1"/>
                </a:solidFill>
                <a:effectLst/>
                <a:latin typeface="Calibri"/>
                <a:ea typeface="Calibri" pitchFamily="34" charset="0"/>
                <a:cs typeface="Times New Roman" pitchFamily="18" charset="0"/>
              </a:rPr>
              <a:t>–</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2008 fiscal year and with accounts receivable as at April 1, 2008.  On March 31, 2008, the balance of accounts receivable was $7.6 million, $3.3 million (43.4%) of which were with external parties.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Slide Number Placeholder 2"/>
          <p:cNvSpPr>
            <a:spLocks noGrp="1"/>
          </p:cNvSpPr>
          <p:nvPr>
            <p:ph type="sldNum" sz="quarter" idx="12"/>
          </p:nvPr>
        </p:nvSpPr>
        <p:spPr/>
        <p:txBody>
          <a:bodyPr/>
          <a:lstStyle/>
          <a:p>
            <a:fld id="{44127E5A-598C-40E8-96BE-DA51EE7E84C0}" type="slidenum">
              <a:rPr lang="en-US" smtClean="0"/>
              <a:t>10</a:t>
            </a:fld>
            <a:endParaRPr lang="en-US"/>
          </a:p>
        </p:txBody>
      </p:sp>
      <p:sp>
        <p:nvSpPr>
          <p:cNvPr id="4" name="Footer Placeholder 3"/>
          <p:cNvSpPr>
            <a:spLocks noGrp="1"/>
          </p:cNvSpPr>
          <p:nvPr>
            <p:ph type="ftr" sz="quarter" idx="11"/>
          </p:nvPr>
        </p:nvSpPr>
        <p:spPr/>
        <p:txBody>
          <a:bodyPr/>
          <a:lstStyle/>
          <a:p>
            <a:r>
              <a:rPr lang="en-US" smtClean="0"/>
              <a:t>KPMG Advisory Services Private Limited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txBox="1">
            <a:spLocks/>
          </p:cNvSpPr>
          <p:nvPr>
            <p:custDataLst>
              <p:tags r:id="rId1"/>
            </p:custDataLst>
          </p:nvPr>
        </p:nvSpPr>
        <p:spPr>
          <a:xfrm>
            <a:off x="56716" y="5105400"/>
            <a:ext cx="9087284" cy="310633"/>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2020 KPMG, an Indian Registered Partnership and a member firm of the KPMG network of independent member firms affiliated with KPMG International Cooperative (“KPMG International”), a Swiss entity. All rights reserved.</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 name="Text Placeholder 2"/>
          <p:cNvSpPr txBox="1">
            <a:spLocks/>
          </p:cNvSpPr>
          <p:nvPr/>
        </p:nvSpPr>
        <p:spPr>
          <a:xfrm>
            <a:off x="228600" y="5715000"/>
            <a:ext cx="7811467" cy="18685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The KPMG name and logo are registered trademarks or trademarks of KPMG International. </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4" name="Text Placeholder 3"/>
          <p:cNvSpPr txBox="1">
            <a:spLocks/>
          </p:cNvSpPr>
          <p:nvPr/>
        </p:nvSpPr>
        <p:spPr>
          <a:xfrm>
            <a:off x="0" y="3124200"/>
            <a:ext cx="9067800" cy="1828800"/>
          </a:xfrm>
          <a:prstGeom prst="rect">
            <a:avLst/>
          </a:prstGeom>
        </p:spPr>
        <p:txBody>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16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6" name="Text Placeholder 4"/>
          <p:cNvSpPr txBox="1">
            <a:spLocks/>
          </p:cNvSpPr>
          <p:nvPr/>
        </p:nvSpPr>
        <p:spPr>
          <a:xfrm>
            <a:off x="228600" y="2209800"/>
            <a:ext cx="8915400" cy="25146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dirty="0" smtClean="0">
                <a:ln>
                  <a:noFill/>
                </a:ln>
                <a:solidFill>
                  <a:srgbClr val="0070C0"/>
                </a:solidFill>
                <a:effectLst/>
                <a:uLnTx/>
                <a:uFillTx/>
                <a:latin typeface="Times New Roman" pitchFamily="18" charset="0"/>
                <a:cs typeface="Times New Roman" pitchFamily="18" charset="0"/>
              </a:rPr>
              <a:t>kpmg.com/</a:t>
            </a:r>
            <a:r>
              <a:rPr kumimoji="0" lang="en-US" b="0" i="0" u="none" strike="noStrike" kern="1200" cap="none" spc="0" normalizeH="0" baseline="0" noProof="0" dirty="0" err="1" smtClean="0">
                <a:ln>
                  <a:noFill/>
                </a:ln>
                <a:solidFill>
                  <a:srgbClr val="0070C0"/>
                </a:solidFill>
                <a:effectLst/>
                <a:uLnTx/>
                <a:uFillTx/>
                <a:latin typeface="Times New Roman" pitchFamily="18" charset="0"/>
                <a:cs typeface="Times New Roman" pitchFamily="18" charset="0"/>
              </a:rPr>
              <a:t>socialmedia</a:t>
            </a:r>
            <a:endParaRPr lang="en-US" dirty="0">
              <a:latin typeface="Times New Roman" pitchFamily="18" charset="0"/>
              <a:cs typeface="Times New Roman" pitchFamily="18" charset="0"/>
            </a:endParaRPr>
          </a:p>
          <a:p>
            <a:pPr marL="342900" lvl="0" indent="-342900">
              <a:spcBef>
                <a:spcPct val="20000"/>
              </a:spcBef>
              <a:defRPr/>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information contained herein is of a general nature and is not intended to address </a:t>
            </a:r>
            <a:r>
              <a:rPr lang="en-US" dirty="0" smtClean="0">
                <a:latin typeface="Times New Roman" pitchFamily="18" charset="0"/>
                <a:cs typeface="Times New Roman" pitchFamily="18" charset="0"/>
              </a:rPr>
              <a:t>the circumstances </a:t>
            </a:r>
            <a:r>
              <a:rPr lang="en-US" dirty="0">
                <a:latin typeface="Times New Roman" pitchFamily="18" charset="0"/>
                <a:cs typeface="Times New Roman" pitchFamily="18" charset="0"/>
              </a:rPr>
              <a:t>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b="0" i="0" u="none" strike="noStrike" kern="1200" cap="none" spc="0" normalizeH="0" baseline="0" noProof="0" dirty="0">
              <a:ln>
                <a:noFill/>
              </a:ln>
              <a:solidFill>
                <a:srgbClr val="0070C0"/>
              </a:solidFill>
              <a:effectLst/>
              <a:uLnTx/>
              <a:uFillTx/>
              <a:latin typeface="Times New Roman" pitchFamily="18" charset="0"/>
              <a:cs typeface="Times New Roman" pitchFamily="18" charset="0"/>
            </a:endParaRPr>
          </a:p>
        </p:txBody>
      </p:sp>
      <p:sp>
        <p:nvSpPr>
          <p:cNvPr id="9" name="Text Box 2"/>
          <p:cNvSpPr txBox="1">
            <a:spLocks noChangeArrowheads="1"/>
          </p:cNvSpPr>
          <p:nvPr/>
        </p:nvSpPr>
        <p:spPr bwMode="auto">
          <a:xfrm>
            <a:off x="381000" y="533400"/>
            <a:ext cx="933450" cy="876300"/>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cs typeface="Arial" pitchFamily="34" charset="0"/>
              </a:rPr>
              <a:t>KPMG Logo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Slide Number Placeholder 9"/>
          <p:cNvSpPr>
            <a:spLocks noGrp="1"/>
          </p:cNvSpPr>
          <p:nvPr>
            <p:ph type="sldNum" sz="quarter" idx="12"/>
          </p:nvPr>
        </p:nvSpPr>
        <p:spPr/>
        <p:txBody>
          <a:bodyPr/>
          <a:lstStyle/>
          <a:p>
            <a:fld id="{44127E5A-598C-40E8-96BE-DA51EE7E84C0}" type="slidenum">
              <a:rPr lang="en-US" smtClean="0"/>
              <a:t>11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304800" y="685800"/>
            <a:ext cx="84582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List of Content</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Audit scope &amp; objective</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Detailed Findings / Issues/ Findings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Purpose/ Rationale of the Audit</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Executive Summary</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Summary of Issues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44127E5A-598C-40E8-96BE-DA51EE7E84C0}" type="slidenum">
              <a:rPr lang="en-US" smtClean="0"/>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0" y="381000"/>
            <a:ext cx="9144000" cy="34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Audit scope &amp; objective</a:t>
            </a:r>
          </a:p>
          <a:p>
            <a:pPr marL="0" marR="0" lvl="0" indent="0" algn="just" defTabSz="914400" rtl="0" eaLnBrk="1" fontAlgn="base" latinLnBrk="0" hangingPunct="1">
              <a:lnSpc>
                <a:spcPct val="100000"/>
              </a:lnSpc>
              <a:spcBef>
                <a:spcPct val="0"/>
              </a:spcBef>
              <a:spcAft>
                <a:spcPct val="0"/>
              </a:spcAft>
              <a:buClrTx/>
              <a:buSzTx/>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altLang="zh-CN" sz="2000" b="1" dirty="0">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kumimoji="0" lang="en-US" altLang="zh-CN"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CA" altLang="zh-CN"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purpose of this audit was to ensure that Environment Canada’s accounts receivable are managed fairly, efficiently and effectively to recover such receivables and minimize the risk of loss. </a:t>
            </a:r>
            <a:endParaRPr kumimoji="0" lang="en-US" altLang="zh-CN"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CA" altLang="zh-CN"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audit objectives were to assess:</a:t>
            </a:r>
            <a:endParaRPr kumimoji="0" lang="en-US" altLang="zh-CN"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lvl="1" algn="just" eaLnBrk="0" fontAlgn="base" hangingPunct="0">
              <a:spcBef>
                <a:spcPct val="0"/>
              </a:spcBef>
              <a:spcAft>
                <a:spcPct val="0"/>
              </a:spcAft>
              <a:buFontTx/>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CA" altLang="zh-CN"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Whether the framework of controls for the management of accounts receivable is appropriate; and</a:t>
            </a:r>
            <a:endParaRPr kumimoji="0" lang="en-US" altLang="zh-CN"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lvl="1" algn="just" eaLnBrk="0" fontAlgn="base" hangingPunct="0">
              <a:spcBef>
                <a:spcPct val="0"/>
              </a:spcBef>
              <a:spcAft>
                <a:spcPct val="0"/>
              </a:spcAft>
              <a:buFontTx/>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CA" altLang="zh-CN"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degree of the Department’s compliance with the applicable accounting regulations, policies and standards.</a:t>
            </a:r>
            <a:endParaRPr kumimoji="0" lang="en-US" altLang="zh-CN"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44127E5A-598C-40E8-96BE-DA51EE7E84C0}" type="slidenum">
              <a:rPr lang="en-US" smtClean="0"/>
              <a:t>3</a:t>
            </a:fld>
            <a:endParaRPr lang="en-US"/>
          </a:p>
        </p:txBody>
      </p:sp>
      <p:sp>
        <p:nvSpPr>
          <p:cNvPr id="4" name="Footer Placeholder 3"/>
          <p:cNvSpPr>
            <a:spLocks noGrp="1"/>
          </p:cNvSpPr>
          <p:nvPr>
            <p:ph type="ftr" sz="quarter" idx="11"/>
          </p:nvPr>
        </p:nvSpPr>
        <p:spPr/>
        <p:txBody>
          <a:bodyPr/>
          <a:lstStyle/>
          <a:p>
            <a:r>
              <a:rPr lang="en-US" dirty="0" smtClean="0"/>
              <a:t>KPMG Advisory Services Private Limited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0" y="457200"/>
            <a:ext cx="91440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tab pos="914400" algn="l"/>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Detailed Findings / Issues/ Findings</a:t>
            </a:r>
          </a:p>
          <a:p>
            <a:pPr marL="0" marR="0" lvl="0" indent="0" algn="just" defTabSz="914400" rtl="0" eaLnBrk="1" fontAlgn="base" latinLnBrk="0" hangingPunct="1">
              <a:lnSpc>
                <a:spcPct val="100000"/>
              </a:lnSpc>
              <a:spcBef>
                <a:spcPct val="0"/>
              </a:spcBef>
              <a:spcAft>
                <a:spcPct val="0"/>
              </a:spcAft>
              <a:buClrTx/>
              <a:buSzTx/>
              <a:tabLst>
                <a:tab pos="914400" algn="l"/>
              </a:tabLst>
            </a:pPr>
            <a:endParaRPr kumimoji="0" lang="en-US" altLang="zh-CN"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Lst>
            </a:pPr>
            <a:r>
              <a:rPr kumimoji="0" lang="en-US" altLang="zh-CN"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Issue Id: </a:t>
            </a:r>
            <a:r>
              <a:rPr kumimoji="0" lang="en-US" altLang="zh-CN"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ISU-1</a:t>
            </a:r>
          </a:p>
          <a:p>
            <a:pPr marL="0" marR="0" lvl="0" indent="0" algn="just" defTabSz="914400" rtl="0" eaLnBrk="0" fontAlgn="base" latinLnBrk="0" hangingPunct="0">
              <a:lnSpc>
                <a:spcPct val="100000"/>
              </a:lnSpc>
              <a:spcBef>
                <a:spcPct val="0"/>
              </a:spcBef>
              <a:spcAft>
                <a:spcPct val="0"/>
              </a:spcAft>
              <a:buClrTx/>
              <a:buSzTx/>
              <a:buFontTx/>
              <a:buNone/>
              <a:tabLst>
                <a:tab pos="914400" algn="l"/>
              </a:tabLst>
            </a:pPr>
            <a:endParaRPr kumimoji="0" lang="en-US" altLang="zh-CN"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Lst>
            </a:pPr>
            <a:r>
              <a:rPr kumimoji="0" lang="en-US" altLang="zh-CN"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Scope:</a:t>
            </a:r>
          </a:p>
          <a:p>
            <a:pPr marL="0" marR="0" lvl="0" indent="0" algn="just" defTabSz="914400" rtl="0" eaLnBrk="0" fontAlgn="base" latinLnBrk="0" hangingPunct="0">
              <a:lnSpc>
                <a:spcPct val="100000"/>
              </a:lnSpc>
              <a:spcBef>
                <a:spcPct val="0"/>
              </a:spcBef>
              <a:spcAft>
                <a:spcPct val="0"/>
              </a:spcAft>
              <a:buClrTx/>
              <a:buSzTx/>
              <a:buFontTx/>
              <a:buNone/>
              <a:tabLst>
                <a:tab pos="914400" algn="l"/>
              </a:tabLst>
            </a:pPr>
            <a:endParaRPr kumimoji="0" lang="en-US" altLang="zh-CN"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Lst>
            </a:pPr>
            <a:r>
              <a:rPr kumimoji="0" lang="en-US" altLang="zh-CN"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Finding(s): </a:t>
            </a:r>
            <a:r>
              <a:rPr kumimoji="0" lang="en-CA" altLang="zh-CN"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Recovery of Debts</a:t>
            </a:r>
            <a:r>
              <a:rPr kumimoji="0" lang="en-CA" altLang="zh-CN"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altLang="zh-CN"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Lst>
            </a:pPr>
            <a:r>
              <a:rPr kumimoji="0" lang="en-CA" altLang="zh-CN"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Treasury Board of Canada Secretariat Policy on Receivables Management  stipulates that departments must vigorously pursue the collection of receivables. These measures must be appropriate, timely and cost-effective. The results of the audit reveal that the Department does not seem to be fully compliant with this requirement.</a:t>
            </a:r>
            <a:endParaRPr kumimoji="0" lang="en-US" altLang="zh-CN"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Lst>
            </a:pPr>
            <a:r>
              <a:rPr kumimoji="0" lang="en-CA" altLang="zh-CN"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Monthly account statements are generated and are sent to all clients who have unpaid balances with the Department. These account statements are generated during the first three months following the original invoice.</a:t>
            </a:r>
          </a:p>
          <a:p>
            <a:pPr marL="0" marR="0" lvl="0" indent="0" algn="just" defTabSz="914400" rtl="0" eaLnBrk="0" fontAlgn="base" latinLnBrk="0" hangingPunct="0">
              <a:lnSpc>
                <a:spcPct val="100000"/>
              </a:lnSpc>
              <a:spcBef>
                <a:spcPct val="0"/>
              </a:spcBef>
              <a:spcAft>
                <a:spcPct val="0"/>
              </a:spcAft>
              <a:buClrTx/>
              <a:buSzTx/>
              <a:buFontTx/>
              <a:buNone/>
              <a:tabLst>
                <a:tab pos="914400" algn="l"/>
              </a:tabLst>
            </a:pPr>
            <a:endParaRPr kumimoji="0" lang="en-US" altLang="zh-CN"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Lst>
            </a:pPr>
            <a:r>
              <a:rPr kumimoji="0" lang="en-US" altLang="zh-CN"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No. of case: </a:t>
            </a:r>
            <a:r>
              <a:rPr kumimoji="0" lang="en-US" altLang="zh-CN"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a:t>
            </a:r>
            <a:r>
              <a:rPr kumimoji="0" lang="en-US" altLang="zh-CN"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altLang="zh-CN"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Lst>
            </a:pPr>
            <a:endParaRPr kumimoji="0" lang="en-US" altLang="zh-CN"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Lst>
            </a:pPr>
            <a:r>
              <a:rPr kumimoji="0" lang="en-US" altLang="zh-CN"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Probable causes:</a:t>
            </a:r>
            <a:endParaRPr kumimoji="0" lang="en-US" altLang="zh-CN"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44127E5A-598C-40E8-96BE-DA51EE7E84C0}" type="slidenum">
              <a:rPr lang="en-US" smtClean="0"/>
              <a:t>4</a:t>
            </a:fld>
            <a:endParaRPr lang="en-US"/>
          </a:p>
        </p:txBody>
      </p:sp>
      <p:sp>
        <p:nvSpPr>
          <p:cNvPr id="4" name="Footer Placeholder 3"/>
          <p:cNvSpPr>
            <a:spLocks noGrp="1"/>
          </p:cNvSpPr>
          <p:nvPr>
            <p:ph type="ftr" sz="quarter" idx="11"/>
          </p:nvPr>
        </p:nvSpPr>
        <p:spPr/>
        <p:txBody>
          <a:bodyPr/>
          <a:lstStyle/>
          <a:p>
            <a:r>
              <a:rPr lang="en-US" smtClean="0"/>
              <a:t>KPMG Advisory Services Private Limited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57200"/>
            <a:ext cx="9144000" cy="3170099"/>
          </a:xfrm>
          <a:prstGeom prst="rect">
            <a:avLst/>
          </a:prstGeom>
        </p:spPr>
        <p:txBody>
          <a:bodyPr wrap="square">
            <a:spAutoFit/>
          </a:bodyPr>
          <a:lstStyle/>
          <a:p>
            <a:pPr lvl="0" algn="just" eaLnBrk="0" fontAlgn="base" hangingPunct="0">
              <a:spcBef>
                <a:spcPct val="0"/>
              </a:spcBef>
              <a:spcAft>
                <a:spcPct val="0"/>
              </a:spcAft>
              <a:tabLst>
                <a:tab pos="914400" algn="l"/>
              </a:tabLst>
            </a:pPr>
            <a:endParaRPr kumimoji="0" lang="en-US" altLang="zh-CN"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lvl="0" algn="just" eaLnBrk="0" fontAlgn="base" hangingPunct="0">
              <a:spcBef>
                <a:spcPct val="0"/>
              </a:spcBef>
              <a:spcAft>
                <a:spcPct val="0"/>
              </a:spcAft>
              <a:tabLst>
                <a:tab pos="914400" algn="l"/>
              </a:tabLst>
            </a:pPr>
            <a:r>
              <a:rPr kumimoji="0" lang="en-US" altLang="zh-CN"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Potential Risk(s)/ Risk</a:t>
            </a:r>
          </a:p>
          <a:p>
            <a:pPr lvl="0" algn="just" eaLnBrk="0" fontAlgn="base" hangingPunct="0">
              <a:spcBef>
                <a:spcPct val="0"/>
              </a:spcBef>
              <a:spcAft>
                <a:spcPct val="0"/>
              </a:spcAft>
              <a:tabLst>
                <a:tab pos="914400" algn="l"/>
              </a:tabLst>
            </a:pPr>
            <a:endParaRPr kumimoji="0" lang="en-US" altLang="zh-CN"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lvl="0" algn="just" eaLnBrk="0" fontAlgn="base" hangingPunct="0">
              <a:spcBef>
                <a:spcPct val="0"/>
              </a:spcBef>
              <a:spcAft>
                <a:spcPct val="0"/>
              </a:spcAft>
              <a:tabLst>
                <a:tab pos="914400" algn="l"/>
              </a:tabLst>
            </a:pPr>
            <a:r>
              <a:rPr kumimoji="0" lang="en-CA" altLang="zh-CN"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During the planning of the audit, a risk analysis was carried out to identify, evaluate and prioritize the risks associated with the management of accounts receivable. This analysis was based upon an examination of the accounting policies, manuals and standards that govern the management of accounts receivable and on an analysis of the data contained in the Department’s financial system. Key personnel in the management of accounts receivable were also interviewed.</a:t>
            </a:r>
            <a:endParaRPr kumimoji="0" lang="en-US" altLang="zh-CN"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lvl="0" algn="just" eaLnBrk="0" fontAlgn="base" hangingPunct="0">
              <a:spcBef>
                <a:spcPct val="0"/>
              </a:spcBef>
              <a:spcAft>
                <a:spcPct val="0"/>
              </a:spcAft>
              <a:tabLst>
                <a:tab pos="914400" algn="l"/>
              </a:tabLst>
            </a:pPr>
            <a:endParaRPr lang="en-US" sz="20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44127E5A-598C-40E8-96BE-DA51EE7E84C0}" type="slidenum">
              <a:rPr lang="en-US" smtClean="0"/>
              <a:t>5</a:t>
            </a:fld>
            <a:endParaRPr lang="en-US"/>
          </a:p>
        </p:txBody>
      </p:sp>
      <p:sp>
        <p:nvSpPr>
          <p:cNvPr id="4" name="Footer Placeholder 3"/>
          <p:cNvSpPr>
            <a:spLocks noGrp="1"/>
          </p:cNvSpPr>
          <p:nvPr>
            <p:ph type="ftr" sz="quarter" idx="11"/>
          </p:nvPr>
        </p:nvSpPr>
        <p:spPr/>
        <p:txBody>
          <a:bodyPr/>
          <a:lstStyle/>
          <a:p>
            <a:r>
              <a:rPr lang="en-US" smtClean="0"/>
              <a:t>KPMG Advisory Services Private Limited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 y="1524000"/>
          <a:ext cx="8763000" cy="4962741"/>
        </p:xfrm>
        <a:graphic>
          <a:graphicData uri="http://schemas.openxmlformats.org/drawingml/2006/table">
            <a:tbl>
              <a:tblPr/>
              <a:tblGrid>
                <a:gridCol w="1752600"/>
                <a:gridCol w="1752600"/>
                <a:gridCol w="1752600"/>
                <a:gridCol w="1752600"/>
                <a:gridCol w="1752600"/>
              </a:tblGrid>
              <a:tr h="218859">
                <a:tc>
                  <a:txBody>
                    <a:bodyPr/>
                    <a:lstStyle/>
                    <a:p>
                      <a:pPr marL="0" marR="0" algn="just">
                        <a:lnSpc>
                          <a:spcPct val="115000"/>
                        </a:lnSpc>
                        <a:spcBef>
                          <a:spcPts val="0"/>
                        </a:spcBef>
                        <a:spcAft>
                          <a:spcPts val="0"/>
                        </a:spcAft>
                      </a:pPr>
                      <a:r>
                        <a:rPr lang="en-CA" sz="1400" dirty="0">
                          <a:latin typeface="Times New Roman" pitchFamily="18" charset="0"/>
                          <a:ea typeface="Times New Roman"/>
                          <a:cs typeface="Times New Roman" pitchFamily="18" charset="0"/>
                        </a:rPr>
                        <a:t> </a:t>
                      </a:r>
                      <a:endParaRPr lang="en-US" sz="1400" dirty="0">
                        <a:latin typeface="Times New Roman" pitchFamily="18" charset="0"/>
                        <a:ea typeface="Times New Roman"/>
                        <a:cs typeface="Times New Roman" pitchFamily="18" charset="0"/>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CA" sz="1400">
                          <a:latin typeface="Times New Roman" pitchFamily="18" charset="0"/>
                          <a:ea typeface="Times New Roman"/>
                          <a:cs typeface="Times New Roman" pitchFamily="18" charset="0"/>
                        </a:rPr>
                        <a:t> </a:t>
                      </a:r>
                      <a:endParaRPr lang="en-US" sz="1400">
                        <a:latin typeface="Times New Roman" pitchFamily="18" charset="0"/>
                        <a:ea typeface="Times New Roman"/>
                        <a:cs typeface="Times New Roman" pitchFamily="18" charset="0"/>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CA" sz="1400" b="1">
                          <a:latin typeface="Times New Roman" pitchFamily="18" charset="0"/>
                          <a:ea typeface="Times New Roman"/>
                          <a:cs typeface="Times New Roman" pitchFamily="18" charset="0"/>
                        </a:rPr>
                        <a:t>Low</a:t>
                      </a:r>
                      <a:endParaRPr lang="en-US" sz="1400">
                        <a:latin typeface="Times New Roman" pitchFamily="18" charset="0"/>
                        <a:ea typeface="Times New Roman"/>
                        <a:cs typeface="Times New Roman"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CA" sz="1400" b="1">
                          <a:latin typeface="Times New Roman" pitchFamily="18" charset="0"/>
                          <a:ea typeface="Times New Roman"/>
                          <a:cs typeface="Times New Roman" pitchFamily="18" charset="0"/>
                        </a:rPr>
                        <a:t>Medium</a:t>
                      </a:r>
                      <a:endParaRPr lang="en-US" sz="1400">
                        <a:latin typeface="Times New Roman" pitchFamily="18" charset="0"/>
                        <a:ea typeface="Times New Roman"/>
                        <a:cs typeface="Times New Roman"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CA" sz="1400" b="1">
                          <a:latin typeface="Times New Roman" pitchFamily="18" charset="0"/>
                          <a:ea typeface="Times New Roman"/>
                          <a:cs typeface="Times New Roman" pitchFamily="18" charset="0"/>
                        </a:rPr>
                        <a:t>High</a:t>
                      </a:r>
                      <a:endParaRPr lang="en-US" sz="1400">
                        <a:latin typeface="Times New Roman" pitchFamily="18" charset="0"/>
                        <a:ea typeface="Times New Roman"/>
                        <a:cs typeface="Times New Roman"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15401">
                <a:tc rowSpan="3">
                  <a:txBody>
                    <a:bodyPr/>
                    <a:lstStyle/>
                    <a:p>
                      <a:pPr marL="71755" marR="71755" algn="just">
                        <a:lnSpc>
                          <a:spcPct val="115000"/>
                        </a:lnSpc>
                        <a:spcBef>
                          <a:spcPts val="0"/>
                        </a:spcBef>
                        <a:spcAft>
                          <a:spcPts val="0"/>
                        </a:spcAft>
                      </a:pPr>
                      <a:r>
                        <a:rPr lang="en-CA" sz="1400" b="1" dirty="0">
                          <a:latin typeface="Times New Roman" pitchFamily="18" charset="0"/>
                          <a:ea typeface="Times New Roman"/>
                          <a:cs typeface="Times New Roman" pitchFamily="18" charset="0"/>
                        </a:rPr>
                        <a:t>Impact</a:t>
                      </a:r>
                      <a:endParaRPr lang="en-US" sz="1400" dirty="0">
                        <a:latin typeface="Times New Roman" pitchFamily="18" charset="0"/>
                        <a:ea typeface="Times New Roman"/>
                        <a:cs typeface="Times New Roman" pitchFamily="18" charset="0"/>
                      </a:endParaRPr>
                    </a:p>
                  </a:txBody>
                  <a:tcPr marL="0" marR="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CA" sz="1400" b="1" dirty="0">
                          <a:latin typeface="Times New Roman" pitchFamily="18" charset="0"/>
                          <a:ea typeface="Times New Roman"/>
                          <a:cs typeface="Times New Roman" pitchFamily="18" charset="0"/>
                        </a:rPr>
                        <a:t>High</a:t>
                      </a:r>
                      <a:endParaRPr lang="en-US" sz="14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15000"/>
                        </a:lnSpc>
                        <a:spcBef>
                          <a:spcPts val="0"/>
                        </a:spcBef>
                        <a:spcAft>
                          <a:spcPts val="0"/>
                        </a:spcAft>
                        <a:buSzPts val="1000"/>
                        <a:buFont typeface="Wingdings"/>
                        <a:buChar char=""/>
                        <a:tabLst>
                          <a:tab pos="228600" algn="l"/>
                        </a:tabLst>
                      </a:pPr>
                      <a:r>
                        <a:rPr lang="en-CA" sz="1400" b="1" dirty="0">
                          <a:latin typeface="Times New Roman" pitchFamily="18" charset="0"/>
                          <a:ea typeface="Times New Roman"/>
                          <a:cs typeface="Times New Roman" pitchFamily="18" charset="0"/>
                        </a:rPr>
                        <a:t>Problems with invoicing (delays, amounts)</a:t>
                      </a:r>
                      <a:endParaRPr lang="en-US" sz="1400" dirty="0">
                        <a:latin typeface="Times New Roman" pitchFamily="18" charset="0"/>
                        <a:ea typeface="Times New Roman"/>
                        <a:cs typeface="Times New Roman" pitchFamily="18" charset="0"/>
                      </a:endParaRPr>
                    </a:p>
                    <a:p>
                      <a:pPr marL="0" marR="0" algn="just">
                        <a:lnSpc>
                          <a:spcPct val="115000"/>
                        </a:lnSpc>
                        <a:spcBef>
                          <a:spcPts val="0"/>
                        </a:spcBef>
                        <a:spcAft>
                          <a:spcPts val="0"/>
                        </a:spcAft>
                      </a:pPr>
                      <a:r>
                        <a:rPr lang="en-CA" sz="1400" b="1" dirty="0">
                          <a:latin typeface="Times New Roman" pitchFamily="18" charset="0"/>
                          <a:ea typeface="Times New Roman"/>
                          <a:cs typeface="Times New Roman" pitchFamily="18" charset="0"/>
                        </a:rPr>
                        <a:t> </a:t>
                      </a:r>
                      <a:endParaRPr lang="en-US" sz="14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marL="342900" marR="0" lvl="0" indent="-342900" algn="just">
                        <a:lnSpc>
                          <a:spcPct val="115000"/>
                        </a:lnSpc>
                        <a:spcBef>
                          <a:spcPts val="0"/>
                        </a:spcBef>
                        <a:spcAft>
                          <a:spcPts val="0"/>
                        </a:spcAft>
                        <a:buSzPts val="1000"/>
                        <a:buFont typeface="Wingdings"/>
                        <a:buChar char=""/>
                        <a:tabLst>
                          <a:tab pos="228600" algn="l"/>
                        </a:tabLst>
                      </a:pPr>
                      <a:r>
                        <a:rPr lang="en-CA" sz="1400" b="1">
                          <a:latin typeface="Times New Roman" pitchFamily="18" charset="0"/>
                          <a:ea typeface="Times New Roman"/>
                          <a:cs typeface="Times New Roman" pitchFamily="18" charset="0"/>
                        </a:rPr>
                        <a:t>Inadequate controls</a:t>
                      </a:r>
                      <a:endParaRPr lang="en-US" sz="140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16510" marR="0" algn="just">
                        <a:lnSpc>
                          <a:spcPct val="115000"/>
                        </a:lnSpc>
                        <a:spcBef>
                          <a:spcPts val="0"/>
                        </a:spcBef>
                        <a:spcAft>
                          <a:spcPts val="0"/>
                        </a:spcAft>
                      </a:pPr>
                      <a:r>
                        <a:rPr lang="en-CA" sz="1400" b="1">
                          <a:latin typeface="Times New Roman" pitchFamily="18" charset="0"/>
                          <a:ea typeface="Times New Roman"/>
                          <a:cs typeface="Times New Roman" pitchFamily="18" charset="0"/>
                        </a:rPr>
                        <a:t> </a:t>
                      </a:r>
                      <a:endParaRPr lang="en-US" sz="140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r>
              <a:tr h="1408270">
                <a:tc vMerge="1">
                  <a:txBody>
                    <a:bodyPr/>
                    <a:lstStyle/>
                    <a:p>
                      <a:endParaRPr lang="en-US"/>
                    </a:p>
                  </a:txBody>
                  <a:tcPr/>
                </a:tc>
                <a:tc>
                  <a:txBody>
                    <a:bodyPr/>
                    <a:lstStyle/>
                    <a:p>
                      <a:pPr marL="0" marR="0" algn="just">
                        <a:lnSpc>
                          <a:spcPct val="115000"/>
                        </a:lnSpc>
                        <a:spcBef>
                          <a:spcPts val="0"/>
                        </a:spcBef>
                        <a:spcAft>
                          <a:spcPts val="0"/>
                        </a:spcAft>
                      </a:pPr>
                      <a:r>
                        <a:rPr lang="en-CA" sz="1400" b="1">
                          <a:latin typeface="Times New Roman" pitchFamily="18" charset="0"/>
                          <a:ea typeface="Times New Roman"/>
                          <a:cs typeface="Times New Roman" pitchFamily="18" charset="0"/>
                        </a:rPr>
                        <a:t>Medium</a:t>
                      </a:r>
                      <a:endParaRPr lang="en-US" sz="140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400" dirty="0">
                        <a:latin typeface="Times New Roman" pitchFamily="18" charset="0"/>
                        <a:ea typeface="Times New Roman"/>
                        <a:cs typeface="Times New Roman"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marL="342900" marR="0" lvl="0" indent="-342900" algn="just">
                        <a:lnSpc>
                          <a:spcPct val="115000"/>
                        </a:lnSpc>
                        <a:spcBef>
                          <a:spcPts val="0"/>
                        </a:spcBef>
                        <a:spcAft>
                          <a:spcPts val="0"/>
                        </a:spcAft>
                        <a:buSzPts val="1200"/>
                        <a:buFont typeface="Wingdings"/>
                        <a:buChar char=""/>
                        <a:tabLst>
                          <a:tab pos="228600" algn="l"/>
                        </a:tabLst>
                      </a:pPr>
                      <a:r>
                        <a:rPr lang="en-CA" sz="1400" b="1">
                          <a:latin typeface="Times New Roman" pitchFamily="18" charset="0"/>
                          <a:ea typeface="Times New Roman"/>
                          <a:cs typeface="Times New Roman" pitchFamily="18" charset="0"/>
                        </a:rPr>
                        <a:t>Unjustified or unauthorized write-offs</a:t>
                      </a:r>
                      <a:endParaRPr lang="en-US" sz="1400">
                        <a:latin typeface="Times New Roman" pitchFamily="18" charset="0"/>
                        <a:ea typeface="Times New Roman"/>
                        <a:cs typeface="Times New Roman" pitchFamily="18" charset="0"/>
                      </a:endParaRPr>
                    </a:p>
                    <a:p>
                      <a:pPr marL="342900" marR="0" lvl="0" indent="-342900" algn="just">
                        <a:lnSpc>
                          <a:spcPct val="115000"/>
                        </a:lnSpc>
                        <a:spcBef>
                          <a:spcPts val="0"/>
                        </a:spcBef>
                        <a:spcAft>
                          <a:spcPts val="0"/>
                        </a:spcAft>
                        <a:buSzPts val="1000"/>
                        <a:buFont typeface="Wingdings"/>
                        <a:buChar char=""/>
                        <a:tabLst>
                          <a:tab pos="228600" algn="l"/>
                        </a:tabLst>
                      </a:pPr>
                      <a:r>
                        <a:rPr lang="en-CA" sz="1400" b="1">
                          <a:latin typeface="Times New Roman" pitchFamily="18" charset="0"/>
                          <a:ea typeface="Times New Roman"/>
                          <a:cs typeface="Times New Roman" pitchFamily="18" charset="0"/>
                        </a:rPr>
                        <a:t>Ineffective collection measures</a:t>
                      </a:r>
                      <a:endParaRPr lang="en-US" sz="140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marL="36195" marR="37465" algn="just">
                        <a:lnSpc>
                          <a:spcPct val="115000"/>
                        </a:lnSpc>
                        <a:spcBef>
                          <a:spcPts val="0"/>
                        </a:spcBef>
                        <a:spcAft>
                          <a:spcPts val="0"/>
                        </a:spcAft>
                        <a:tabLst>
                          <a:tab pos="73660" algn="l"/>
                        </a:tabLst>
                      </a:pPr>
                      <a:r>
                        <a:rPr lang="en-CA" sz="1400" b="1" dirty="0">
                          <a:latin typeface="Times New Roman" pitchFamily="18" charset="0"/>
                          <a:ea typeface="Times New Roman"/>
                          <a:cs typeface="Times New Roman" pitchFamily="18" charset="0"/>
                        </a:rPr>
                        <a:t> </a:t>
                      </a:r>
                      <a:endParaRPr lang="en-US" sz="14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r>
              <a:tr h="1884034">
                <a:tc vMerge="1">
                  <a:txBody>
                    <a:bodyPr/>
                    <a:lstStyle/>
                    <a:p>
                      <a:endParaRPr lang="en-US"/>
                    </a:p>
                  </a:txBody>
                  <a:tcPr/>
                </a:tc>
                <a:tc>
                  <a:txBody>
                    <a:bodyPr/>
                    <a:lstStyle/>
                    <a:p>
                      <a:pPr marL="0" marR="0" algn="just">
                        <a:lnSpc>
                          <a:spcPct val="115000"/>
                        </a:lnSpc>
                        <a:spcBef>
                          <a:spcPts val="0"/>
                        </a:spcBef>
                        <a:spcAft>
                          <a:spcPts val="0"/>
                        </a:spcAft>
                      </a:pPr>
                      <a:r>
                        <a:rPr lang="en-CA" sz="1400" b="1">
                          <a:latin typeface="Times New Roman" pitchFamily="18" charset="0"/>
                          <a:ea typeface="Times New Roman"/>
                          <a:cs typeface="Times New Roman" pitchFamily="18" charset="0"/>
                        </a:rPr>
                        <a:t>Low</a:t>
                      </a:r>
                      <a:endParaRPr lang="en-US" sz="140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15000"/>
                        </a:lnSpc>
                        <a:spcBef>
                          <a:spcPts val="0"/>
                        </a:spcBef>
                        <a:spcAft>
                          <a:spcPts val="0"/>
                        </a:spcAft>
                        <a:buSzPts val="1000"/>
                        <a:buFont typeface="Wingdings"/>
                        <a:buChar char=""/>
                        <a:tabLst>
                          <a:tab pos="228600" algn="l"/>
                        </a:tabLst>
                      </a:pPr>
                      <a:r>
                        <a:rPr lang="en-CA" sz="1400" b="1" dirty="0">
                          <a:latin typeface="Times New Roman" pitchFamily="18" charset="0"/>
                          <a:ea typeface="Times New Roman"/>
                          <a:cs typeface="Times New Roman" pitchFamily="18" charset="0"/>
                        </a:rPr>
                        <a:t>Inefficient management of deposits (delays, protection of assets)</a:t>
                      </a:r>
                      <a:endParaRPr lang="en-US" sz="1400" dirty="0">
                        <a:latin typeface="Times New Roman" pitchFamily="18" charset="0"/>
                        <a:ea typeface="Times New Roman"/>
                        <a:cs typeface="Times New Roman" pitchFamily="18" charset="0"/>
                      </a:endParaRPr>
                    </a:p>
                    <a:p>
                      <a:pPr marL="342900" marR="0" lvl="0" indent="-342900" algn="just">
                        <a:lnSpc>
                          <a:spcPct val="115000"/>
                        </a:lnSpc>
                        <a:spcBef>
                          <a:spcPts val="0"/>
                        </a:spcBef>
                        <a:spcAft>
                          <a:spcPts val="0"/>
                        </a:spcAft>
                        <a:buSzPts val="1000"/>
                        <a:buFont typeface="Wingdings"/>
                        <a:buChar char=""/>
                        <a:tabLst>
                          <a:tab pos="228600" algn="l"/>
                        </a:tabLst>
                      </a:pPr>
                      <a:r>
                        <a:rPr lang="en-CA" sz="1400" b="1" dirty="0">
                          <a:latin typeface="Times New Roman" pitchFamily="18" charset="0"/>
                          <a:ea typeface="Times New Roman"/>
                          <a:cs typeface="Times New Roman" pitchFamily="18" charset="0"/>
                        </a:rPr>
                        <a:t>Failure to comply with year-end procedures</a:t>
                      </a:r>
                      <a:endParaRPr lang="en-US" sz="14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marL="342900" marR="0" lvl="0" indent="-342900" algn="just">
                        <a:lnSpc>
                          <a:spcPct val="115000"/>
                        </a:lnSpc>
                        <a:spcBef>
                          <a:spcPts val="0"/>
                        </a:spcBef>
                        <a:spcAft>
                          <a:spcPts val="0"/>
                        </a:spcAft>
                        <a:buSzPts val="1200"/>
                        <a:buFont typeface="Wingdings"/>
                        <a:buChar char=""/>
                        <a:tabLst>
                          <a:tab pos="228600" algn="l"/>
                        </a:tabLst>
                      </a:pPr>
                      <a:r>
                        <a:rPr lang="en-CA" sz="1400" b="1">
                          <a:latin typeface="Times New Roman" pitchFamily="18" charset="0"/>
                          <a:ea typeface="Times New Roman"/>
                          <a:cs typeface="Times New Roman" pitchFamily="18" charset="0"/>
                        </a:rPr>
                        <a:t>Failure to charge interest on overdue accounts</a:t>
                      </a:r>
                      <a:endParaRPr lang="en-US" sz="1400">
                        <a:latin typeface="Times New Roman" pitchFamily="18" charset="0"/>
                        <a:ea typeface="Times New Roman"/>
                        <a:cs typeface="Times New Roman" pitchFamily="18" charset="0"/>
                      </a:endParaRPr>
                    </a:p>
                    <a:p>
                      <a:pPr marL="342900" marR="0" lvl="0" indent="-342900" algn="just">
                        <a:lnSpc>
                          <a:spcPct val="115000"/>
                        </a:lnSpc>
                        <a:spcBef>
                          <a:spcPts val="0"/>
                        </a:spcBef>
                        <a:spcAft>
                          <a:spcPts val="0"/>
                        </a:spcAft>
                        <a:buSzPts val="1200"/>
                        <a:buFont typeface="Wingdings"/>
                        <a:buChar char=""/>
                        <a:tabLst>
                          <a:tab pos="228600" algn="l"/>
                        </a:tabLst>
                      </a:pPr>
                      <a:r>
                        <a:rPr lang="en-CA" sz="1400" b="1">
                          <a:latin typeface="Times New Roman" pitchFamily="18" charset="0"/>
                          <a:ea typeface="Times New Roman"/>
                          <a:cs typeface="Times New Roman" pitchFamily="18" charset="0"/>
                        </a:rPr>
                        <a:t>Uncollectible debts not written off</a:t>
                      </a:r>
                      <a:endParaRPr lang="en-US" sz="140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marL="342900" marR="0" lvl="0" indent="-342900" algn="just">
                        <a:lnSpc>
                          <a:spcPct val="115000"/>
                        </a:lnSpc>
                        <a:spcBef>
                          <a:spcPts val="0"/>
                        </a:spcBef>
                        <a:spcAft>
                          <a:spcPts val="0"/>
                        </a:spcAft>
                        <a:buSzPts val="1200"/>
                        <a:buFont typeface="Wingdings"/>
                        <a:buChar char=""/>
                        <a:tabLst>
                          <a:tab pos="228600" algn="l"/>
                        </a:tabLst>
                      </a:pPr>
                      <a:r>
                        <a:rPr lang="en-CA" sz="1400" b="1" dirty="0">
                          <a:latin typeface="Times New Roman" pitchFamily="18" charset="0"/>
                          <a:ea typeface="Times New Roman"/>
                          <a:cs typeface="Times New Roman" pitchFamily="18" charset="0"/>
                        </a:rPr>
                        <a:t>Incorrect amounts for the allowance for uncollectible debts ($) </a:t>
                      </a:r>
                      <a:endParaRPr lang="en-US" sz="14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r>
              <a:tr h="218859">
                <a:tc>
                  <a:txBody>
                    <a:bodyPr/>
                    <a:lstStyle/>
                    <a:p>
                      <a:pPr marL="0" marR="0" algn="just">
                        <a:lnSpc>
                          <a:spcPct val="115000"/>
                        </a:lnSpc>
                        <a:spcBef>
                          <a:spcPts val="0"/>
                        </a:spcBef>
                        <a:spcAft>
                          <a:spcPts val="0"/>
                        </a:spcAft>
                      </a:pPr>
                      <a:r>
                        <a:rPr lang="en-CA" sz="1400">
                          <a:latin typeface="Times New Roman" pitchFamily="18" charset="0"/>
                          <a:ea typeface="Times New Roman"/>
                          <a:cs typeface="Times New Roman" pitchFamily="18" charset="0"/>
                        </a:rPr>
                        <a:t> </a:t>
                      </a:r>
                      <a:endParaRPr lang="en-US" sz="1400">
                        <a:latin typeface="Times New Roman" pitchFamily="18" charset="0"/>
                        <a:ea typeface="Times New Roman"/>
                        <a:cs typeface="Times New Roman" pitchFamily="18" charset="0"/>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CA" sz="1400">
                          <a:latin typeface="Times New Roman" pitchFamily="18" charset="0"/>
                          <a:ea typeface="Times New Roman"/>
                          <a:cs typeface="Times New Roman" pitchFamily="18" charset="0"/>
                        </a:rPr>
                        <a:t> </a:t>
                      </a:r>
                      <a:endParaRPr lang="en-US" sz="1400">
                        <a:latin typeface="Times New Roman" pitchFamily="18" charset="0"/>
                        <a:ea typeface="Times New Roman"/>
                        <a:cs typeface="Times New Roman" pitchFamily="18" charset="0"/>
                      </a:endParaRPr>
                    </a:p>
                  </a:txBody>
                  <a:tcPr marL="0" marR="0" marT="0"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gridSpan="3">
                  <a:txBody>
                    <a:bodyPr/>
                    <a:lstStyle/>
                    <a:p>
                      <a:pPr marL="0" marR="0" algn="just">
                        <a:lnSpc>
                          <a:spcPct val="115000"/>
                        </a:lnSpc>
                        <a:spcBef>
                          <a:spcPts val="0"/>
                        </a:spcBef>
                        <a:spcAft>
                          <a:spcPts val="0"/>
                        </a:spcAft>
                      </a:pPr>
                      <a:r>
                        <a:rPr lang="en-CA" sz="1400" b="1" dirty="0">
                          <a:latin typeface="Times New Roman" pitchFamily="18" charset="0"/>
                          <a:ea typeface="Times New Roman"/>
                          <a:cs typeface="Times New Roman" pitchFamily="18" charset="0"/>
                        </a:rPr>
                        <a:t>Probability</a:t>
                      </a:r>
                      <a:endParaRPr lang="en-US" sz="14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17409" name="Rectangle 1"/>
          <p:cNvSpPr>
            <a:spLocks noChangeArrowheads="1"/>
          </p:cNvSpPr>
          <p:nvPr/>
        </p:nvSpPr>
        <p:spPr bwMode="auto">
          <a:xfrm>
            <a:off x="0" y="0"/>
            <a:ext cx="9144000"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28600" algn="l"/>
              </a:tabLst>
            </a:pPr>
            <a:r>
              <a:rPr kumimoji="0" lang="en-US" altLang="zh-CN"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Major / Financial Impaction</a:t>
            </a:r>
          </a:p>
          <a:p>
            <a:pPr marL="0" marR="0" lvl="0" indent="0" algn="l" defTabSz="914400" rtl="0" eaLnBrk="1" fontAlgn="base" latinLnBrk="0" hangingPunct="1">
              <a:lnSpc>
                <a:spcPct val="100000"/>
              </a:lnSpc>
              <a:spcBef>
                <a:spcPct val="0"/>
              </a:spcBef>
              <a:spcAft>
                <a:spcPct val="0"/>
              </a:spcAft>
              <a:buClrTx/>
              <a:buSzTx/>
              <a:buFontTx/>
              <a:buNone/>
              <a:tabLst>
                <a:tab pos="228600" algn="l"/>
              </a:tabLst>
            </a:pPr>
            <a:endParaRPr kumimoji="0" lang="en-US" altLang="zh-CN"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CA" altLang="zh-CN"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identified risks were then evaluated in terms of the probability of their becoming a reality and of their impact on the Department’s activities. </a:t>
            </a:r>
            <a:endParaRPr kumimoji="0" lang="en-US" altLang="zh-CN"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endParaRPr kumimoji="0" lang="en-US" altLang="zh-CN"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4127E5A-598C-40E8-96BE-DA51EE7E84C0}" type="slidenum">
              <a:rPr lang="en-US" smtClean="0"/>
              <a:t>6</a:t>
            </a:fld>
            <a:endParaRPr lang="en-US"/>
          </a:p>
        </p:txBody>
      </p:sp>
      <p:sp>
        <p:nvSpPr>
          <p:cNvPr id="5" name="Footer Placeholder 4"/>
          <p:cNvSpPr>
            <a:spLocks noGrp="1"/>
          </p:cNvSpPr>
          <p:nvPr>
            <p:ph type="ftr" sz="quarter" idx="11"/>
          </p:nvPr>
        </p:nvSpPr>
        <p:spPr/>
        <p:txBody>
          <a:bodyPr/>
          <a:lstStyle/>
          <a:p>
            <a:r>
              <a:rPr lang="en-US" smtClean="0"/>
              <a:t>KPMG Advisory Services Private Limited  	</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4800"/>
            <a:ext cx="9144000" cy="4247317"/>
          </a:xfrm>
          <a:prstGeom prst="rect">
            <a:avLst/>
          </a:prstGeom>
        </p:spPr>
        <p:txBody>
          <a:bodyPr wrap="square">
            <a:spAutoFit/>
          </a:bodyPr>
          <a:lstStyle/>
          <a:p>
            <a:pPr lvl="0" algn="just" eaLnBrk="0" fontAlgn="base" hangingPunct="0">
              <a:spcBef>
                <a:spcPct val="0"/>
              </a:spcBef>
              <a:spcAft>
                <a:spcPct val="0"/>
              </a:spcAft>
              <a:tabLst>
                <a:tab pos="914400" algn="l"/>
              </a:tabLst>
            </a:pPr>
            <a:r>
              <a:rPr kumimoji="0" lang="en-US" altLang="zh-CN"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Recommendation(s): </a:t>
            </a:r>
            <a:endParaRPr kumimoji="0" lang="en-US" altLang="zh-CN"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lvl="0" algn="just" eaLnBrk="0" fontAlgn="base" hangingPunct="0">
              <a:spcBef>
                <a:spcPct val="0"/>
              </a:spcBef>
              <a:spcAft>
                <a:spcPct val="0"/>
              </a:spcAft>
              <a:tabLst>
                <a:tab pos="914400" algn="l"/>
              </a:tabLst>
            </a:pPr>
            <a:r>
              <a:rPr kumimoji="0" lang="en-CA" altLang="zh-CN"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 The Assistant Deputy Minister, Finance and Corporate Branch, should:</a:t>
            </a:r>
            <a:endParaRPr kumimoji="0" lang="en-US" altLang="zh-CN"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lvl="0" algn="just" eaLnBrk="0" fontAlgn="base" hangingPunct="0">
              <a:spcBef>
                <a:spcPct val="0"/>
              </a:spcBef>
              <a:spcAft>
                <a:spcPct val="0"/>
              </a:spcAft>
              <a:buFontTx/>
              <a:buChar char="•"/>
              <a:tabLst>
                <a:tab pos="914400" algn="l"/>
              </a:tabLst>
            </a:pPr>
            <a:r>
              <a:rPr kumimoji="0" lang="en-CA" altLang="zh-CN"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take the actions necessary to recover or write off the amounts over 365 days past due.</a:t>
            </a:r>
            <a:endParaRPr kumimoji="0" lang="en-US" altLang="zh-CN"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lvl="0" algn="just" eaLnBrk="0" fontAlgn="base" hangingPunct="0">
              <a:spcBef>
                <a:spcPct val="0"/>
              </a:spcBef>
              <a:spcAft>
                <a:spcPct val="0"/>
              </a:spcAft>
              <a:buFontTx/>
              <a:buChar char="•"/>
              <a:tabLst>
                <a:tab pos="914400" algn="l"/>
              </a:tabLst>
            </a:pPr>
            <a:r>
              <a:rPr kumimoji="0" lang="en-CA" altLang="zh-CN"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Ensure that guidelines are sent to the Department’s accounting office’s concerning the management of amounts to be collected. </a:t>
            </a:r>
          </a:p>
          <a:p>
            <a:pPr lvl="0" algn="just" eaLnBrk="0" fontAlgn="base" hangingPunct="0">
              <a:spcBef>
                <a:spcPct val="0"/>
              </a:spcBef>
              <a:spcAft>
                <a:spcPct val="0"/>
              </a:spcAft>
              <a:tabLst>
                <a:tab pos="914400" algn="l"/>
              </a:tabLst>
            </a:pPr>
            <a:endParaRPr kumimoji="0" lang="en-US" altLang="zh-CN"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lvl="0" algn="just" eaLnBrk="0" fontAlgn="base" hangingPunct="0">
              <a:spcBef>
                <a:spcPct val="0"/>
              </a:spcBef>
              <a:spcAft>
                <a:spcPct val="0"/>
              </a:spcAft>
              <a:tabLst>
                <a:tab pos="914400" algn="l"/>
              </a:tabLst>
            </a:pPr>
            <a:r>
              <a:rPr kumimoji="0" lang="en-US" altLang="zh-CN"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Management Response: </a:t>
            </a:r>
            <a:r>
              <a:rPr kumimoji="0" lang="en-CA" altLang="zh-CN"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Management agreed with the recommendation and provided a detailed action plan to address it.</a:t>
            </a:r>
            <a:endParaRPr kumimoji="0" lang="en-US" altLang="zh-CN"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lvl="0" algn="just" eaLnBrk="0" fontAlgn="base" hangingPunct="0">
              <a:spcBef>
                <a:spcPct val="0"/>
              </a:spcBef>
              <a:spcAft>
                <a:spcPct val="0"/>
              </a:spcAft>
              <a:tabLst>
                <a:tab pos="914400" algn="l"/>
              </a:tabLst>
            </a:pPr>
            <a:r>
              <a:rPr kumimoji="0" lang="en-US" altLang="zh-CN"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Manage action plan (s)</a:t>
            </a:r>
            <a:endParaRPr kumimoji="0" lang="en-US" altLang="zh-CN"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lvl="0" algn="just" eaLnBrk="0" fontAlgn="base" hangingPunct="0">
              <a:spcBef>
                <a:spcPct val="0"/>
              </a:spcBef>
              <a:spcAft>
                <a:spcPct val="0"/>
              </a:spcAft>
              <a:tabLst>
                <a:tab pos="914400" algn="l"/>
              </a:tabLst>
            </a:pPr>
            <a:r>
              <a:rPr kumimoji="0" lang="en-US" altLang="zh-CN"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Responsibility</a:t>
            </a:r>
            <a:endParaRPr kumimoji="0" lang="en-US" altLang="zh-CN"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lvl="0" algn="just" eaLnBrk="0" fontAlgn="base" hangingPunct="0">
              <a:spcBef>
                <a:spcPct val="0"/>
              </a:spcBef>
              <a:spcAft>
                <a:spcPct val="0"/>
              </a:spcAft>
              <a:tabLst>
                <a:tab pos="914400" algn="l"/>
              </a:tabLst>
            </a:pPr>
            <a:r>
              <a:rPr kumimoji="0" lang="en-US" altLang="zh-CN"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Timeline</a:t>
            </a:r>
            <a:endParaRPr kumimoji="0" lang="en-US" altLang="zh-CN"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lvl="0" algn="just" eaLnBrk="0" fontAlgn="base" hangingPunct="0">
              <a:spcBef>
                <a:spcPct val="0"/>
              </a:spcBef>
              <a:spcAft>
                <a:spcPct val="0"/>
              </a:spcAft>
              <a:tabLst>
                <a:tab pos="914400" algn="l"/>
              </a:tabLst>
            </a:pPr>
            <a:r>
              <a:rPr kumimoji="0" lang="en-US" altLang="zh-CN"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Show upload file: </a:t>
            </a:r>
            <a:r>
              <a:rPr kumimoji="0" lang="en-US" altLang="zh-CN"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Show uploads working paper</a:t>
            </a:r>
          </a:p>
          <a:p>
            <a:pPr lvl="0" algn="just" eaLnBrk="0" fontAlgn="base" hangingPunct="0">
              <a:spcBef>
                <a:spcPct val="0"/>
              </a:spcBef>
              <a:spcAft>
                <a:spcPct val="0"/>
              </a:spcAft>
              <a:tabLst>
                <a:tab pos="914400" algn="l"/>
              </a:tabLst>
            </a:pPr>
            <a:r>
              <a:rPr kumimoji="0" lang="en-US" altLang="zh-CN"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Finding status: </a:t>
            </a:r>
            <a:r>
              <a:rPr kumimoji="0" lang="en-US" altLang="zh-CN"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Open</a:t>
            </a:r>
          </a:p>
          <a:p>
            <a:pPr lvl="0" algn="just" eaLnBrk="0" fontAlgn="base" hangingPunct="0">
              <a:spcBef>
                <a:spcPct val="0"/>
              </a:spcBef>
              <a:spcAft>
                <a:spcPct val="0"/>
              </a:spcAft>
              <a:tabLst>
                <a:tab pos="914400" algn="l"/>
              </a:tabLst>
            </a:pPr>
            <a:r>
              <a:rPr kumimoji="0" lang="en-US" altLang="zh-CN"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Finding Type: </a:t>
            </a:r>
            <a:r>
              <a:rPr kumimoji="0" lang="en-US" altLang="zh-CN"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Financial</a:t>
            </a:r>
          </a:p>
          <a:p>
            <a:pPr lvl="0" algn="just" eaLnBrk="0" fontAlgn="base" hangingPunct="0">
              <a:spcBef>
                <a:spcPct val="0"/>
              </a:spcBef>
              <a:spcAft>
                <a:spcPct val="0"/>
              </a:spcAft>
              <a:tabLst>
                <a:tab pos="914400" algn="l"/>
              </a:tabLst>
            </a:pPr>
            <a:r>
              <a:rPr kumimoji="0" lang="en-US" altLang="zh-CN"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Finding Nature: </a:t>
            </a:r>
            <a:r>
              <a:rPr kumimoji="0" lang="en-US" altLang="zh-CN"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Operational Laps</a:t>
            </a:r>
            <a:endParaRPr lang="en-US"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44127E5A-598C-40E8-96BE-DA51EE7E84C0}" type="slidenum">
              <a:rPr lang="en-US" smtClean="0"/>
              <a:t>7</a:t>
            </a:fld>
            <a:endParaRPr lang="en-US"/>
          </a:p>
        </p:txBody>
      </p:sp>
      <p:sp>
        <p:nvSpPr>
          <p:cNvPr id="4" name="Footer Placeholder 3"/>
          <p:cNvSpPr>
            <a:spLocks noGrp="1"/>
          </p:cNvSpPr>
          <p:nvPr>
            <p:ph type="ftr" sz="quarter" idx="11"/>
          </p:nvPr>
        </p:nvSpPr>
        <p:spPr/>
        <p:txBody>
          <a:bodyPr/>
          <a:lstStyle/>
          <a:p>
            <a:r>
              <a:rPr lang="en-US" smtClean="0"/>
              <a:t>KPMG Advisory Services Private Limited  	</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0" y="381000"/>
            <a:ext cx="914400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Purpose/ Rationale of the Audit</a:t>
            </a:r>
          </a:p>
          <a:p>
            <a:pPr marL="0" marR="0" lvl="0" indent="0" algn="just" defTabSz="914400" rtl="0" eaLnBrk="1" fontAlgn="base" latinLnBrk="0" hangingPunct="1">
              <a:lnSpc>
                <a:spcPct val="100000"/>
              </a:lnSpc>
              <a:spcBef>
                <a:spcPct val="0"/>
              </a:spcBef>
              <a:spcAft>
                <a:spcPct val="0"/>
              </a:spcAft>
              <a:buClrTx/>
              <a:buSzTx/>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purpose of the audit was to ensure that Environment Canada</a:t>
            </a:r>
            <a:r>
              <a:rPr kumimoji="0" lang="en-US" sz="2000" b="0" i="0" u="none" strike="noStrike" cap="none" normalizeH="0" baseline="0" dirty="0" smtClean="0">
                <a:ln>
                  <a:noFill/>
                </a:ln>
                <a:solidFill>
                  <a:schemeClr val="tx1"/>
                </a:solidFill>
                <a:effectLst/>
                <a:latin typeface="Calibri"/>
                <a:ea typeface="Calibri" pitchFamily="34" charset="0"/>
                <a:cs typeface="Times New Roman" pitchFamily="18" charset="0"/>
              </a:rPr>
              <a:t>’</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 accounts receivable are managed fairly, efficiently and effectively in order to recover such receivables and minimize the risk of loss. With this in mind, the specific objectives of the audit were to evaluate the adequacy of the management control framework of accounts receivable as well as the degree to which the Department is in compliance with the applicable accounting regulations, policies and standards.</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endParaRPr kumimoji="0" lang="en-CA"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Slide Number Placeholder 2"/>
          <p:cNvSpPr>
            <a:spLocks noGrp="1"/>
          </p:cNvSpPr>
          <p:nvPr>
            <p:ph type="sldNum" sz="quarter" idx="12"/>
          </p:nvPr>
        </p:nvSpPr>
        <p:spPr/>
        <p:txBody>
          <a:bodyPr/>
          <a:lstStyle/>
          <a:p>
            <a:fld id="{44127E5A-598C-40E8-96BE-DA51EE7E84C0}" type="slidenum">
              <a:rPr lang="en-US" smtClean="0"/>
              <a:t>8</a:t>
            </a:fld>
            <a:endParaRPr lang="en-US"/>
          </a:p>
        </p:txBody>
      </p:sp>
      <p:sp>
        <p:nvSpPr>
          <p:cNvPr id="4" name="Footer Placeholder 3"/>
          <p:cNvSpPr>
            <a:spLocks noGrp="1"/>
          </p:cNvSpPr>
          <p:nvPr>
            <p:ph type="ftr" sz="quarter" idx="11"/>
          </p:nvPr>
        </p:nvSpPr>
        <p:spPr/>
        <p:txBody>
          <a:bodyPr/>
          <a:lstStyle/>
          <a:p>
            <a:r>
              <a:rPr lang="en-US" smtClean="0"/>
              <a:t>KPMG Advisory Services Private Limited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610600" cy="4401205"/>
          </a:xfrm>
          <a:prstGeom prst="rect">
            <a:avLst/>
          </a:prstGeom>
        </p:spPr>
        <p:txBody>
          <a:bodyPr wrap="square">
            <a:spAutoFit/>
          </a:bodyPr>
          <a:lstStyle/>
          <a:p>
            <a:pPr lvl="0" algn="just" eaLnBrk="0" fontAlgn="base" hangingPunct="0">
              <a:spcBef>
                <a:spcPct val="0"/>
              </a:spcBef>
              <a:spcAft>
                <a:spcPct val="0"/>
              </a:spcAf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Summary of Issues</a:t>
            </a:r>
          </a:p>
          <a:p>
            <a:pPr lvl="0" algn="just" eaLnBrk="0" fontAlgn="base" hangingPunct="0">
              <a:spcBef>
                <a:spcPct val="0"/>
              </a:spcBef>
              <a:spcAft>
                <a:spcPct val="0"/>
              </a:spcAf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buFontTx/>
              <a:buChar char="•"/>
            </a:pPr>
            <a:r>
              <a:rPr kumimoji="0" lang="en-CA"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main findings of the audit show that, in general, the Department</a:t>
            </a:r>
            <a:r>
              <a:rPr lang="en-CA" sz="2000" dirty="0">
                <a:ea typeface="Calibri" pitchFamily="34" charset="0"/>
                <a:cs typeface="Times New Roman" pitchFamily="18" charset="0"/>
              </a:rPr>
              <a:t>’</a:t>
            </a:r>
            <a:r>
              <a:rPr kumimoji="0" lang="en-CA"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 accounts receivable are managed in accordance with the principles of due diligence and in compliance with the main requirements that govern them.</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buFontTx/>
              <a:buChar char="•"/>
            </a:pPr>
            <a:r>
              <a:rPr kumimoji="0" lang="en-CA"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However, certain processes could benefit from further review in order to improve their efficiency, fairness and consistency. For example, the Delegation of Financial Signing Authorities could be modified in order to reduce the level of approval required for the writing off of interest. Currently, the approval of the Director of Financial Policy and Operations is required to write off interest amounts that are often less than a dollar.</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buFontTx/>
              <a:buChar char="•"/>
            </a:pPr>
            <a:r>
              <a:rPr kumimoji="0" lang="en-CA"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Guidelines should also be communicated to accounting offices across the Department in order to standardize the accounts receivable management process. This subject is dealt with in greater detail in various sections of the report.</a:t>
            </a:r>
            <a:endParaRPr kumimoji="0" lang="en-CA"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Slide Number Placeholder 2"/>
          <p:cNvSpPr>
            <a:spLocks noGrp="1"/>
          </p:cNvSpPr>
          <p:nvPr>
            <p:ph type="sldNum" sz="quarter" idx="12"/>
          </p:nvPr>
        </p:nvSpPr>
        <p:spPr/>
        <p:txBody>
          <a:bodyPr/>
          <a:lstStyle/>
          <a:p>
            <a:fld id="{44127E5A-598C-40E8-96BE-DA51EE7E84C0}" type="slidenum">
              <a:rPr lang="en-US" smtClean="0"/>
              <a:t>9</a:t>
            </a:fld>
            <a:endParaRPr lang="en-US"/>
          </a:p>
        </p:txBody>
      </p:sp>
      <p:sp>
        <p:nvSpPr>
          <p:cNvPr id="4" name="Footer Placeholder 3"/>
          <p:cNvSpPr>
            <a:spLocks noGrp="1"/>
          </p:cNvSpPr>
          <p:nvPr>
            <p:ph type="ftr" sz="quarter" idx="11"/>
          </p:nvPr>
        </p:nvSpPr>
        <p:spPr/>
        <p:txBody>
          <a:bodyPr/>
          <a:lstStyle/>
          <a:p>
            <a:r>
              <a:rPr lang="en-US" smtClean="0"/>
              <a:t>KPMG Advisory Services Private Limited  	</a:t>
            </a:r>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PYRIGHT1"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1023</Words>
  <Application>Microsoft Office PowerPoint</Application>
  <PresentationFormat>On-screen Show (4:3)</PresentationFormat>
  <Paragraphs>118</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34</cp:revision>
  <dcterms:created xsi:type="dcterms:W3CDTF">2020-04-02T09:29:16Z</dcterms:created>
  <dcterms:modified xsi:type="dcterms:W3CDTF">2020-04-02T10:20:26Z</dcterms:modified>
</cp:coreProperties>
</file>