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78" r:id="rId3"/>
    <p:sldId id="267" r:id="rId4"/>
    <p:sldId id="262" r:id="rId5"/>
    <p:sldId id="268" r:id="rId6"/>
    <p:sldId id="280" r:id="rId7"/>
    <p:sldId id="281" r:id="rId8"/>
    <p:sldId id="282" r:id="rId9"/>
    <p:sldId id="283" r:id="rId10"/>
    <p:sldId id="264" r:id="rId11"/>
  </p:sldIdLst>
  <p:sldSz cx="12192000" cy="6858000"/>
  <p:notesSz cx="6858000" cy="9144000"/>
  <p:embeddedFontLst>
    <p:embeddedFont>
      <p:font typeface="KPMG Extralight" panose="020B0604020202020204" charset="0"/>
      <p:regular r:id="rId12"/>
      <p:italic r:id="rId13"/>
    </p:embeddedFont>
  </p:embeddedFont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0"/>
    <a:srgbClr val="005892"/>
    <a:srgbClr val="0C83E1"/>
    <a:srgbClr val="286881"/>
    <a:srgbClr val="FEFEFE"/>
    <a:srgbClr val="EDF2F6"/>
    <a:srgbClr val="BC204B"/>
    <a:srgbClr val="F68D2E"/>
    <a:srgbClr val="EAAA00"/>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65" autoAdjust="0"/>
  </p:normalViewPr>
  <p:slideViewPr>
    <p:cSldViewPr snapToGrid="0" showGuides="1">
      <p:cViewPr varScale="1">
        <p:scale>
          <a:sx n="72" d="100"/>
          <a:sy n="72" d="100"/>
        </p:scale>
        <p:origin x="618" y="78"/>
      </p:cViewPr>
      <p:guideLst/>
    </p:cSldViewPr>
  </p:slideViewPr>
  <p:outlineViewPr>
    <p:cViewPr>
      <p:scale>
        <a:sx n="33" d="100"/>
        <a:sy n="33" d="100"/>
      </p:scale>
      <p:origin x="0" y="-1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7999" y="1453500"/>
            <a:ext cx="8811861" cy="1975500"/>
          </a:xfrm>
        </p:spPr>
        <p:txBody>
          <a:bodyPr/>
          <a:lstStyle/>
          <a:p>
            <a:r>
              <a:rPr lang="en-GB" sz="8800" dirty="0"/>
              <a:t>[#Paragraph1#]</a:t>
            </a:r>
            <a:endParaRPr lang="en-US" sz="8800" noProof="0" dirty="0"/>
          </a:p>
        </p:txBody>
      </p:sp>
      <p:sp>
        <p:nvSpPr>
          <p:cNvPr id="5" name="Subtitle 4"/>
          <p:cNvSpPr>
            <a:spLocks noGrp="1"/>
          </p:cNvSpPr>
          <p:nvPr>
            <p:ph type="body" sz="quarter" idx="11"/>
          </p:nvPr>
        </p:nvSpPr>
        <p:spPr>
          <a:xfrm>
            <a:off x="1008000" y="5036399"/>
            <a:ext cx="8217600" cy="1311391"/>
          </a:xfrm>
        </p:spPr>
        <p:txBody>
          <a:bodyPr/>
          <a:lstStyle/>
          <a:p>
            <a:endParaRPr lang="en-US" noProof="0" dirty="0"/>
          </a:p>
          <a:p>
            <a:endParaRPr lang="en-US" dirty="0"/>
          </a:p>
          <a:p>
            <a:r>
              <a:rPr lang="en-US" noProof="0" dirty="0"/>
              <a:t>Governance Risk and Compliance Services</a:t>
            </a:r>
          </a:p>
          <a:p>
            <a:r>
              <a:rPr lang="en-US" noProof="0" dirty="0"/>
              <a:t>—</a:t>
            </a:r>
          </a:p>
          <a:p>
            <a:r>
              <a:rPr lang="en-US" noProof="0" dirty="0"/>
              <a:t>[#Paragraph3#]</a:t>
            </a:r>
          </a:p>
        </p:txBody>
      </p:sp>
      <p:sp>
        <p:nvSpPr>
          <p:cNvPr id="2" name="TextBox 1">
            <a:extLst>
              <a:ext uri="{FF2B5EF4-FFF2-40B4-BE49-F238E27FC236}">
                <a16:creationId xmlns:a16="http://schemas.microsoft.com/office/drawing/2014/main" id="{1C1F37FD-81C1-4DCF-9273-E1BC95F0B79C}"/>
              </a:ext>
            </a:extLst>
          </p:cNvPr>
          <p:cNvSpPr txBox="1"/>
          <p:nvPr/>
        </p:nvSpPr>
        <p:spPr>
          <a:xfrm>
            <a:off x="1007999" y="3574772"/>
            <a:ext cx="8666087" cy="1421296"/>
          </a:xfrm>
          <a:prstGeom prst="rect">
            <a:avLst/>
          </a:prstGeom>
          <a:noFill/>
        </p:spPr>
        <p:txBody>
          <a:bodyPr wrap="square" lIns="54610" tIns="54610" rIns="54610" bIns="54610" rtlCol="0">
            <a:noAutofit/>
          </a:bodyPr>
          <a:lstStyle/>
          <a:p>
            <a:pPr>
              <a:spcAft>
                <a:spcPts val="600"/>
              </a:spcAft>
            </a:pPr>
            <a:r>
              <a:rPr lang="en-IN" sz="1500" dirty="0">
                <a:solidFill>
                  <a:schemeClr val="bg1"/>
                </a:solidFill>
              </a:rPr>
              <a:t>[#Paragraph2#]</a:t>
            </a:r>
          </a:p>
        </p:txBody>
      </p:sp>
    </p:spTree>
    <p:extLst>
      <p:ext uri="{BB962C8B-B14F-4D97-AF65-F5344CB8AC3E}">
        <p14:creationId xmlns:p14="http://schemas.microsoft.com/office/powerpoint/2010/main" val="43828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dirty="0"/>
            </a:br>
            <a:br>
              <a:rPr lang="en-US" sz="900" noProof="0" dirty="0"/>
            </a:br>
            <a:r>
              <a:rPr lang="en-US" sz="900"/>
              <a:t>© 2020 </a:t>
            </a:r>
            <a:r>
              <a:rPr lang="en-US" sz="900" dirty="0"/>
              <a:t>KPMG, an Indian Registered Partnership and a member firm of the KPMG network of independent member firms affiliated with KPMG International Cooperative (“KPMG International”), a Swiss entity. All rights reserved.</a:t>
            </a:r>
            <a:br>
              <a:rPr lang="en-US" sz="900" dirty="0"/>
            </a:br>
            <a:br>
              <a:rPr lang="en-US" sz="900" dirty="0"/>
            </a:br>
            <a:r>
              <a:rPr lang="en-US" sz="900" dirty="0"/>
              <a:t>The KPMG name and logo are registered trademarks or trademarks of KPMG International. </a:t>
            </a:r>
          </a:p>
          <a:p>
            <a:endParaRPr lang="en-US" sz="900" noProof="0" dirty="0"/>
          </a:p>
        </p:txBody>
      </p:sp>
      <p:sp>
        <p:nvSpPr>
          <p:cNvPr id="5" name="Text Placeholder 4"/>
          <p:cNvSpPr>
            <a:spLocks noGrp="1"/>
          </p:cNvSpPr>
          <p:nvPr>
            <p:ph type="body" sz="quarter" idx="14"/>
          </p:nvPr>
        </p:nvSpPr>
        <p:spPr>
          <a:xfrm>
            <a:off x="2729163" y="2750636"/>
            <a:ext cx="2411738" cy="119064"/>
          </a:xfrm>
        </p:spPr>
        <p:txBody>
          <a:bodyPr/>
          <a:lstStyle/>
          <a:p>
            <a:r>
              <a:rPr lang="en-US" dirty="0" err="1"/>
              <a:t>home.kpmg</a:t>
            </a:r>
            <a:r>
              <a:rPr lang="en-US" dirty="0"/>
              <a:t>/in/</a:t>
            </a:r>
            <a:r>
              <a:rPr lang="en-US" dirty="0" err="1"/>
              <a:t>socialmedia</a:t>
            </a:r>
            <a:endParaRPr lang="en-US"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394525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D3DE5-E924-43A4-9A28-8A10B63D3EC2}"/>
              </a:ext>
            </a:extLst>
          </p:cNvPr>
          <p:cNvSpPr>
            <a:spLocks noGrp="1"/>
          </p:cNvSpPr>
          <p:nvPr>
            <p:ph type="ctrTitle"/>
          </p:nvPr>
        </p:nvSpPr>
        <p:spPr/>
        <p:txBody>
          <a:bodyPr/>
          <a:lstStyle/>
          <a:p>
            <a:r>
              <a:rPr lang="en-IN" dirty="0"/>
              <a:t>Audit Landscape</a:t>
            </a:r>
          </a:p>
        </p:txBody>
      </p:sp>
    </p:spTree>
    <p:extLst>
      <p:ext uri="{BB962C8B-B14F-4D97-AF65-F5344CB8AC3E}">
        <p14:creationId xmlns:p14="http://schemas.microsoft.com/office/powerpoint/2010/main" val="49610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a:t>Audit Landscape</a:t>
            </a:r>
            <a:endParaRPr lang="en-US" noProof="0" dirty="0"/>
          </a:p>
        </p:txBody>
      </p:sp>
      <p:sp>
        <p:nvSpPr>
          <p:cNvPr id="12" name="Text Placeholder 11"/>
          <p:cNvSpPr>
            <a:spLocks noGrp="1"/>
          </p:cNvSpPr>
          <p:nvPr>
            <p:ph type="body" sz="quarter" idx="21"/>
          </p:nvPr>
        </p:nvSpPr>
        <p:spPr/>
        <p:txBody>
          <a:bodyPr/>
          <a:lstStyle/>
          <a:p>
            <a:r>
              <a:rPr lang="en-GB" dirty="0"/>
              <a:t>[#Paragraph1#]</a:t>
            </a:r>
          </a:p>
        </p:txBody>
      </p:sp>
      <p:sp>
        <p:nvSpPr>
          <p:cNvPr id="13" name="Text Placeholder 12"/>
          <p:cNvSpPr>
            <a:spLocks noGrp="1"/>
          </p:cNvSpPr>
          <p:nvPr>
            <p:ph type="body" sz="quarter" idx="26"/>
          </p:nvPr>
        </p:nvSpPr>
        <p:spPr/>
        <p:txBody>
          <a:bodyPr/>
          <a:lstStyle/>
          <a:p>
            <a:r>
              <a:rPr lang="en-IN" dirty="0"/>
              <a:t>Process</a:t>
            </a:r>
            <a:endParaRPr lang="en-GB" dirty="0"/>
          </a:p>
        </p:txBody>
      </p:sp>
      <p:sp>
        <p:nvSpPr>
          <p:cNvPr id="14" name="Text Placeholder 13"/>
          <p:cNvSpPr>
            <a:spLocks noGrp="1"/>
          </p:cNvSpPr>
          <p:nvPr>
            <p:ph type="body" sz="quarter" idx="48"/>
          </p:nvPr>
        </p:nvSpPr>
        <p:spPr/>
        <p:txBody>
          <a:bodyPr/>
          <a:lstStyle/>
          <a:p>
            <a:r>
              <a:rPr lang="en-IN" dirty="0"/>
              <a:t>Audit Period</a:t>
            </a:r>
            <a:endParaRPr lang="en-GB" dirty="0"/>
          </a:p>
        </p:txBody>
      </p:sp>
      <p:sp>
        <p:nvSpPr>
          <p:cNvPr id="15" name="Text Placeholder 14"/>
          <p:cNvSpPr>
            <a:spLocks noGrp="1"/>
          </p:cNvSpPr>
          <p:nvPr>
            <p:ph type="body" sz="quarter" idx="50"/>
          </p:nvPr>
        </p:nvSpPr>
        <p:spPr/>
        <p:txBody>
          <a:bodyPr/>
          <a:lstStyle/>
          <a:p>
            <a:r>
              <a:rPr lang="en-IN" dirty="0"/>
              <a:t>Sub-Process</a:t>
            </a:r>
            <a:endParaRPr lang="en-GB" dirty="0"/>
          </a:p>
        </p:txBody>
      </p:sp>
      <p:sp>
        <p:nvSpPr>
          <p:cNvPr id="16" name="Text Placeholder 15"/>
          <p:cNvSpPr>
            <a:spLocks noGrp="1"/>
          </p:cNvSpPr>
          <p:nvPr>
            <p:ph type="body" sz="quarter" idx="52"/>
          </p:nvPr>
        </p:nvSpPr>
        <p:spPr/>
        <p:txBody>
          <a:bodyPr/>
          <a:lstStyle/>
          <a:p>
            <a:r>
              <a:rPr lang="en-IN" dirty="0"/>
              <a:t>Scope Exclusions / Limitations</a:t>
            </a:r>
            <a:endParaRPr lang="en-GB" dirty="0"/>
          </a:p>
        </p:txBody>
      </p:sp>
      <p:sp>
        <p:nvSpPr>
          <p:cNvPr id="17" name="Text Placeholder 16"/>
          <p:cNvSpPr>
            <a:spLocks noGrp="1"/>
          </p:cNvSpPr>
          <p:nvPr>
            <p:ph type="body" sz="quarter" idx="53"/>
          </p:nvPr>
        </p:nvSpPr>
        <p:spPr>
          <a:xfrm>
            <a:off x="1003347" y="1718873"/>
            <a:ext cx="3849600" cy="1917236"/>
          </a:xfrm>
        </p:spPr>
        <p:txBody>
          <a:bodyPr/>
          <a:lstStyle/>
          <a:p>
            <a:r>
              <a:rPr lang="en-GB" dirty="0"/>
              <a:t>[#List1(string[])#]</a:t>
            </a:r>
          </a:p>
          <a:p>
            <a:endParaRPr lang="en-GB" dirty="0"/>
          </a:p>
        </p:txBody>
      </p:sp>
      <p:sp>
        <p:nvSpPr>
          <p:cNvPr id="18" name="Text Placeholder 17"/>
          <p:cNvSpPr>
            <a:spLocks noGrp="1"/>
          </p:cNvSpPr>
          <p:nvPr>
            <p:ph type="body" sz="quarter" idx="54"/>
          </p:nvPr>
        </p:nvSpPr>
        <p:spPr>
          <a:xfrm>
            <a:off x="1003347" y="4404049"/>
            <a:ext cx="3849600" cy="1917237"/>
          </a:xfrm>
        </p:spPr>
        <p:txBody>
          <a:bodyPr/>
          <a:lstStyle/>
          <a:p>
            <a:r>
              <a:rPr lang="en-GB" dirty="0"/>
              <a:t>[#Paragraph4#]</a:t>
            </a:r>
          </a:p>
          <a:p>
            <a:endParaRPr lang="en-GB" dirty="0"/>
          </a:p>
        </p:txBody>
      </p:sp>
      <p:sp>
        <p:nvSpPr>
          <p:cNvPr id="19" name="Text Placeholder 18"/>
          <p:cNvSpPr>
            <a:spLocks noGrp="1"/>
          </p:cNvSpPr>
          <p:nvPr>
            <p:ph type="body" sz="quarter" idx="55"/>
          </p:nvPr>
        </p:nvSpPr>
        <p:spPr>
          <a:xfrm>
            <a:off x="7342095" y="1718872"/>
            <a:ext cx="3849600" cy="1917235"/>
          </a:xfrm>
        </p:spPr>
        <p:txBody>
          <a:bodyPr/>
          <a:lstStyle/>
          <a:p>
            <a:r>
              <a:rPr lang="en-GB" dirty="0"/>
              <a:t>[#List2(string[])#]</a:t>
            </a:r>
          </a:p>
          <a:p>
            <a:endParaRPr lang="en-GB" dirty="0"/>
          </a:p>
        </p:txBody>
      </p:sp>
      <p:sp>
        <p:nvSpPr>
          <p:cNvPr id="20" name="Text Placeholder 19"/>
          <p:cNvSpPr>
            <a:spLocks noGrp="1"/>
          </p:cNvSpPr>
          <p:nvPr>
            <p:ph type="body" sz="quarter" idx="56"/>
          </p:nvPr>
        </p:nvSpPr>
        <p:spPr>
          <a:xfrm>
            <a:off x="7342095" y="4404049"/>
            <a:ext cx="3849600" cy="1917235"/>
          </a:xfrm>
        </p:spPr>
        <p:txBody>
          <a:bodyPr/>
          <a:lstStyle/>
          <a:p>
            <a:r>
              <a:rPr lang="en-GB" dirty="0"/>
              <a:t>[#List3(string[])#]</a:t>
            </a:r>
          </a:p>
          <a:p>
            <a:endParaRPr lang="en-GB" dirty="0"/>
          </a:p>
        </p:txBody>
      </p:sp>
    </p:spTree>
    <p:extLst>
      <p:ext uri="{BB962C8B-B14F-4D97-AF65-F5344CB8AC3E}">
        <p14:creationId xmlns:p14="http://schemas.microsoft.com/office/powerpoint/2010/main" val="387166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Executive Summary</a:t>
            </a:r>
            <a:endParaRPr lang="en-US" noProof="0" dirty="0"/>
          </a:p>
        </p:txBody>
      </p:sp>
    </p:spTree>
    <p:extLst>
      <p:ext uri="{BB962C8B-B14F-4D97-AF65-F5344CB8AC3E}">
        <p14:creationId xmlns:p14="http://schemas.microsoft.com/office/powerpoint/2010/main" val="237453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200" y="392243"/>
            <a:ext cx="10185600" cy="518400"/>
          </a:xfrm>
        </p:spPr>
        <p:txBody>
          <a:bodyPr/>
          <a:lstStyle/>
          <a:p>
            <a:r>
              <a:rPr lang="en-IN" dirty="0"/>
              <a:t>Executive Summary</a:t>
            </a:r>
            <a:endParaRPr lang="en-US" noProof="0" dirty="0"/>
          </a:p>
        </p:txBody>
      </p:sp>
      <p:graphicFrame>
        <p:nvGraphicFramePr>
          <p:cNvPr id="6" name="Table 5">
            <a:extLst>
              <a:ext uri="{FF2B5EF4-FFF2-40B4-BE49-F238E27FC236}">
                <a16:creationId xmlns:a16="http://schemas.microsoft.com/office/drawing/2014/main" id="{121A43FB-6273-4E07-8635-8AE35CAC8BFB}"/>
              </a:ext>
            </a:extLst>
          </p:cNvPr>
          <p:cNvGraphicFramePr>
            <a:graphicFrameLocks noGrp="1"/>
          </p:cNvGraphicFramePr>
          <p:nvPr>
            <p:extLst>
              <p:ext uri="{D42A27DB-BD31-4B8C-83A1-F6EECF244321}">
                <p14:modId xmlns:p14="http://schemas.microsoft.com/office/powerpoint/2010/main" val="3493034268"/>
              </p:ext>
            </p:extLst>
          </p:nvPr>
        </p:nvGraphicFramePr>
        <p:xfrm>
          <a:off x="962032" y="1132840"/>
          <a:ext cx="10871015" cy="340378"/>
        </p:xfrm>
        <a:graphic>
          <a:graphicData uri="http://schemas.openxmlformats.org/drawingml/2006/table">
            <a:tbl>
              <a:tblPr firstRow="1" bandRow="1">
                <a:tableStyleId>{5C22544A-7EE6-4342-B048-85BDC9FD1C3A}</a:tableStyleId>
              </a:tblPr>
              <a:tblGrid>
                <a:gridCol w="612000">
                  <a:extLst>
                    <a:ext uri="{9D8B030D-6E8A-4147-A177-3AD203B41FA5}">
                      <a16:colId xmlns:a16="http://schemas.microsoft.com/office/drawing/2014/main" val="2772259151"/>
                    </a:ext>
                  </a:extLst>
                </a:gridCol>
                <a:gridCol w="1288435">
                  <a:extLst>
                    <a:ext uri="{9D8B030D-6E8A-4147-A177-3AD203B41FA5}">
                      <a16:colId xmlns:a16="http://schemas.microsoft.com/office/drawing/2014/main" val="720477118"/>
                    </a:ext>
                  </a:extLst>
                </a:gridCol>
                <a:gridCol w="1643380">
                  <a:extLst>
                    <a:ext uri="{9D8B030D-6E8A-4147-A177-3AD203B41FA5}">
                      <a16:colId xmlns:a16="http://schemas.microsoft.com/office/drawing/2014/main" val="3343416509"/>
                    </a:ext>
                  </a:extLst>
                </a:gridCol>
                <a:gridCol w="5850835">
                  <a:extLst>
                    <a:ext uri="{9D8B030D-6E8A-4147-A177-3AD203B41FA5}">
                      <a16:colId xmlns:a16="http://schemas.microsoft.com/office/drawing/2014/main" val="1763390063"/>
                    </a:ext>
                  </a:extLst>
                </a:gridCol>
                <a:gridCol w="1476365">
                  <a:extLst>
                    <a:ext uri="{9D8B030D-6E8A-4147-A177-3AD203B41FA5}">
                      <a16:colId xmlns:a16="http://schemas.microsoft.com/office/drawing/2014/main" val="3730176938"/>
                    </a:ext>
                  </a:extLst>
                </a:gridCol>
              </a:tblGrid>
              <a:tr h="340378">
                <a:tc>
                  <a:txBody>
                    <a:bodyPr/>
                    <a:lstStyle/>
                    <a:p>
                      <a:pPr algn="ctr"/>
                      <a:r>
                        <a:rPr lang="en-IN" sz="1100" b="1" kern="1200" dirty="0">
                          <a:solidFill>
                            <a:schemeClr val="lt1"/>
                          </a:solidFill>
                          <a:latin typeface="+mn-lt"/>
                          <a:ea typeface="+mn-ea"/>
                          <a:cs typeface="+mn-cs"/>
                        </a:rPr>
                        <a:t>#</a:t>
                      </a:r>
                      <a:endParaRPr lang="en-IN" sz="1100" dirty="0"/>
                    </a:p>
                  </a:txBody>
                  <a:tcPr anchor="ctr">
                    <a:solidFill>
                      <a:schemeClr val="tx2"/>
                    </a:solidFill>
                  </a:tcPr>
                </a:tc>
                <a:tc>
                  <a:txBody>
                    <a:bodyPr/>
                    <a:lstStyle/>
                    <a:p>
                      <a:pPr algn="ctr"/>
                      <a:r>
                        <a:rPr lang="en-IN" sz="1100" b="1" kern="1200" dirty="0">
                          <a:solidFill>
                            <a:schemeClr val="lt1"/>
                          </a:solidFill>
                          <a:latin typeface="+mn-lt"/>
                          <a:ea typeface="+mn-ea"/>
                          <a:cs typeface="+mn-cs"/>
                        </a:rPr>
                        <a:t>Process</a:t>
                      </a:r>
                      <a:endParaRPr lang="en-IN" sz="1100" dirty="0"/>
                    </a:p>
                  </a:txBody>
                  <a:tcPr anchor="ctr">
                    <a:solidFill>
                      <a:schemeClr val="tx2"/>
                    </a:solidFill>
                  </a:tcPr>
                </a:tc>
                <a:tc>
                  <a:txBody>
                    <a:bodyPr/>
                    <a:lstStyle/>
                    <a:p>
                      <a:pPr algn="ctr"/>
                      <a:r>
                        <a:rPr lang="en-IN" sz="1100" b="1" kern="1200" dirty="0">
                          <a:solidFill>
                            <a:schemeClr val="lt1"/>
                          </a:solidFill>
                          <a:latin typeface="+mn-lt"/>
                          <a:ea typeface="+mn-ea"/>
                          <a:cs typeface="+mn-cs"/>
                        </a:rPr>
                        <a:t>Sub-Process</a:t>
                      </a: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b="1" kern="1200" dirty="0">
                          <a:solidFill>
                            <a:schemeClr val="lt1"/>
                          </a:solidFill>
                          <a:latin typeface="+mn-lt"/>
                          <a:ea typeface="+mn-ea"/>
                          <a:cs typeface="+mn-cs"/>
                        </a:rPr>
                        <a:t>Observation Heading</a:t>
                      </a:r>
                      <a:endParaRPr lang="en-IN" sz="1100" dirty="0"/>
                    </a:p>
                  </a:txBody>
                  <a:tcPr anchor="ctr">
                    <a:solidFill>
                      <a:schemeClr val="tx2"/>
                    </a:solidFill>
                  </a:tcPr>
                </a:tc>
                <a:tc>
                  <a:txBody>
                    <a:bodyPr/>
                    <a:lstStyle/>
                    <a:p>
                      <a:pPr algn="ctr"/>
                      <a:r>
                        <a:rPr lang="en-IN" sz="1100" b="1" kern="1200" dirty="0">
                          <a:solidFill>
                            <a:schemeClr val="lt1"/>
                          </a:solidFill>
                          <a:latin typeface="+mn-lt"/>
                          <a:ea typeface="+mn-ea"/>
                          <a:cs typeface="+mn-cs"/>
                        </a:rPr>
                        <a:t>Rating</a:t>
                      </a:r>
                      <a:endParaRPr lang="en-IN" sz="1100" dirty="0"/>
                    </a:p>
                  </a:txBody>
                  <a:tcPr anchor="ctr">
                    <a:solidFill>
                      <a:schemeClr val="tx2"/>
                    </a:solidFill>
                  </a:tcPr>
                </a:tc>
                <a:extLst>
                  <a:ext uri="{0D108BD9-81ED-4DB2-BD59-A6C34878D82A}">
                    <a16:rowId xmlns:a16="http://schemas.microsoft.com/office/drawing/2014/main" val="1306979883"/>
                  </a:ext>
                </a:extLst>
              </a:tr>
            </a:tbl>
          </a:graphicData>
        </a:graphic>
      </p:graphicFrame>
    </p:spTree>
    <p:extLst>
      <p:ext uri="{BB962C8B-B14F-4D97-AF65-F5344CB8AC3E}">
        <p14:creationId xmlns:p14="http://schemas.microsoft.com/office/powerpoint/2010/main" val="343027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Stakeholders</a:t>
            </a:r>
            <a:endParaRPr lang="en-US" noProof="0" dirty="0"/>
          </a:p>
        </p:txBody>
      </p:sp>
    </p:spTree>
    <p:extLst>
      <p:ext uri="{BB962C8B-B14F-4D97-AF65-F5344CB8AC3E}">
        <p14:creationId xmlns:p14="http://schemas.microsoft.com/office/powerpoint/2010/main" val="214496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endParaRPr lang="en-US" noProof="0" dirty="0"/>
          </a:p>
        </p:txBody>
      </p:sp>
      <p:graphicFrame>
        <p:nvGraphicFramePr>
          <p:cNvPr id="15" name="Table 14">
            <a:extLst>
              <a:ext uri="{FF2B5EF4-FFF2-40B4-BE49-F238E27FC236}">
                <a16:creationId xmlns:a16="http://schemas.microsoft.com/office/drawing/2014/main" id="{DEFB9CE0-44A7-4A34-B8AB-E1C794C24D5B}"/>
              </a:ext>
            </a:extLst>
          </p:cNvPr>
          <p:cNvGraphicFramePr>
            <a:graphicFrameLocks noGrp="1"/>
          </p:cNvGraphicFramePr>
          <p:nvPr>
            <p:extLst>
              <p:ext uri="{D42A27DB-BD31-4B8C-83A1-F6EECF244321}">
                <p14:modId xmlns:p14="http://schemas.microsoft.com/office/powerpoint/2010/main" val="2021080310"/>
              </p:ext>
            </p:extLst>
          </p:nvPr>
        </p:nvGraphicFramePr>
        <p:xfrm>
          <a:off x="1027455" y="1220850"/>
          <a:ext cx="10195200" cy="404899"/>
        </p:xfrm>
        <a:graphic>
          <a:graphicData uri="http://schemas.openxmlformats.org/drawingml/2006/table">
            <a:tbl>
              <a:tblPr firstRow="1" bandRow="1">
                <a:tableStyleId>{B301B821-A1FF-4177-AEE7-76D212191A09}</a:tableStyleId>
              </a:tblPr>
              <a:tblGrid>
                <a:gridCol w="828723">
                  <a:extLst>
                    <a:ext uri="{9D8B030D-6E8A-4147-A177-3AD203B41FA5}">
                      <a16:colId xmlns:a16="http://schemas.microsoft.com/office/drawing/2014/main" val="20000"/>
                    </a:ext>
                  </a:extLst>
                </a:gridCol>
                <a:gridCol w="5847448">
                  <a:extLst>
                    <a:ext uri="{9D8B030D-6E8A-4147-A177-3AD203B41FA5}">
                      <a16:colId xmlns:a16="http://schemas.microsoft.com/office/drawing/2014/main" val="20001"/>
                    </a:ext>
                  </a:extLst>
                </a:gridCol>
                <a:gridCol w="3519029">
                  <a:extLst>
                    <a:ext uri="{9D8B030D-6E8A-4147-A177-3AD203B41FA5}">
                      <a16:colId xmlns:a16="http://schemas.microsoft.com/office/drawing/2014/main" val="20002"/>
                    </a:ext>
                  </a:extLst>
                </a:gridCol>
              </a:tblGrid>
              <a:tr h="404899">
                <a:tc>
                  <a:txBody>
                    <a:bodyPr/>
                    <a:lstStyle/>
                    <a:p>
                      <a:pPr algn="ctr"/>
                      <a:r>
                        <a:rPr lang="en-IN" sz="1100" b="1" kern="1200" dirty="0">
                          <a:solidFill>
                            <a:schemeClr val="lt1"/>
                          </a:solidFill>
                          <a:latin typeface="+mn-lt"/>
                          <a:ea typeface="+mn-ea"/>
                          <a:cs typeface="+mn-cs"/>
                        </a:rPr>
                        <a:t>#</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IN" sz="1100" b="1" kern="1200" dirty="0">
                          <a:solidFill>
                            <a:schemeClr val="lt1"/>
                          </a:solidFill>
                          <a:latin typeface="+mn-lt"/>
                          <a:ea typeface="+mn-ea"/>
                          <a:cs typeface="+mn-cs"/>
                        </a:rPr>
                        <a:t>Name | Designation</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IN" sz="1100" b="1" kern="1200" dirty="0">
                          <a:solidFill>
                            <a:schemeClr val="lt1"/>
                          </a:solidFill>
                          <a:latin typeface="+mn-lt"/>
                          <a:ea typeface="+mn-ea"/>
                          <a:cs typeface="+mn-cs"/>
                        </a:rPr>
                        <a:t>Date of Discussions</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235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Team</a:t>
            </a:r>
            <a:endParaRPr lang="en-US" noProof="0" dirty="0"/>
          </a:p>
        </p:txBody>
      </p:sp>
      <p:graphicFrame>
        <p:nvGraphicFramePr>
          <p:cNvPr id="15" name="Table 14">
            <a:extLst>
              <a:ext uri="{FF2B5EF4-FFF2-40B4-BE49-F238E27FC236}">
                <a16:creationId xmlns:a16="http://schemas.microsoft.com/office/drawing/2014/main" id="{DEFB9CE0-44A7-4A34-B8AB-E1C794C24D5B}"/>
              </a:ext>
            </a:extLst>
          </p:cNvPr>
          <p:cNvGraphicFramePr>
            <a:graphicFrameLocks noGrp="1"/>
          </p:cNvGraphicFramePr>
          <p:nvPr>
            <p:extLst>
              <p:ext uri="{D42A27DB-BD31-4B8C-83A1-F6EECF244321}">
                <p14:modId xmlns:p14="http://schemas.microsoft.com/office/powerpoint/2010/main" val="780065835"/>
              </p:ext>
            </p:extLst>
          </p:nvPr>
        </p:nvGraphicFramePr>
        <p:xfrm>
          <a:off x="1000951" y="1247354"/>
          <a:ext cx="10195200" cy="404899"/>
        </p:xfrm>
        <a:graphic>
          <a:graphicData uri="http://schemas.openxmlformats.org/drawingml/2006/table">
            <a:tbl>
              <a:tblPr firstRow="1" bandRow="1">
                <a:tableStyleId>{B301B821-A1FF-4177-AEE7-76D212191A09}</a:tableStyleId>
              </a:tblPr>
              <a:tblGrid>
                <a:gridCol w="828723">
                  <a:extLst>
                    <a:ext uri="{9D8B030D-6E8A-4147-A177-3AD203B41FA5}">
                      <a16:colId xmlns:a16="http://schemas.microsoft.com/office/drawing/2014/main" val="20000"/>
                    </a:ext>
                  </a:extLst>
                </a:gridCol>
                <a:gridCol w="5847448">
                  <a:extLst>
                    <a:ext uri="{9D8B030D-6E8A-4147-A177-3AD203B41FA5}">
                      <a16:colId xmlns:a16="http://schemas.microsoft.com/office/drawing/2014/main" val="20001"/>
                    </a:ext>
                  </a:extLst>
                </a:gridCol>
                <a:gridCol w="3519029">
                  <a:extLst>
                    <a:ext uri="{9D8B030D-6E8A-4147-A177-3AD203B41FA5}">
                      <a16:colId xmlns:a16="http://schemas.microsoft.com/office/drawing/2014/main" val="20002"/>
                    </a:ext>
                  </a:extLst>
                </a:gridCol>
              </a:tblGrid>
              <a:tr h="404899">
                <a:tc>
                  <a:txBody>
                    <a:bodyPr/>
                    <a:lstStyle/>
                    <a:p>
                      <a:pPr algn="ctr"/>
                      <a:r>
                        <a:rPr lang="en-IN" sz="1100" b="1" kern="1200" dirty="0">
                          <a:solidFill>
                            <a:schemeClr val="lt1"/>
                          </a:solidFill>
                          <a:latin typeface="+mn-lt"/>
                          <a:ea typeface="+mn-ea"/>
                          <a:cs typeface="+mn-cs"/>
                        </a:rPr>
                        <a:t>#</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IN" sz="1100" b="1" kern="1200" dirty="0">
                          <a:solidFill>
                            <a:schemeClr val="lt1"/>
                          </a:solidFill>
                          <a:latin typeface="+mn-lt"/>
                          <a:ea typeface="+mn-ea"/>
                          <a:cs typeface="+mn-cs"/>
                        </a:rPr>
                        <a:t>Name</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IN" sz="1100" b="1" kern="1200" dirty="0">
                          <a:solidFill>
                            <a:schemeClr val="lt1"/>
                          </a:solidFill>
                          <a:latin typeface="+mn-lt"/>
                          <a:ea typeface="+mn-ea"/>
                          <a:cs typeface="+mn-cs"/>
                        </a:rPr>
                        <a:t>Designation</a:t>
                      </a:r>
                      <a:endParaRPr lang="en-US" sz="1100" b="1" dirty="0">
                        <a:solidFill>
                          <a:schemeClr val="bg1"/>
                        </a:solidFill>
                        <a:latin typeface="+mn-lt"/>
                        <a:ea typeface="Verdana" pitchFamily="34" charset="0"/>
                        <a:cs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127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Detailed Observations</a:t>
            </a:r>
            <a:endParaRPr lang="en-US" noProof="0" dirty="0"/>
          </a:p>
        </p:txBody>
      </p:sp>
    </p:spTree>
    <p:extLst>
      <p:ext uri="{BB962C8B-B14F-4D97-AF65-F5344CB8AC3E}">
        <p14:creationId xmlns:p14="http://schemas.microsoft.com/office/powerpoint/2010/main" val="2519859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26"/>
  <p:tag name="TYPE" val="ScreenWide"/>
  <p:tag name="KEYWORD" val="SCREENWIDE"/>
  <p:tag name="TEMPLATEVERSION" val="17/07/2017 11: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228</TotalTime>
  <Words>219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KPMG Extralight</vt:lpstr>
      <vt:lpstr>KPMG_Widescreen_16:9 02/02/2016</vt:lpstr>
      <vt:lpstr>[#Paragraph1#]</vt:lpstr>
      <vt:lpstr>Audit Landscape</vt:lpstr>
      <vt:lpstr>Audit Landscape</vt:lpstr>
      <vt:lpstr>Executive Summary</vt:lpstr>
      <vt:lpstr>Executive Summary</vt:lpstr>
      <vt:lpstr>Stakeholders</vt:lpstr>
      <vt:lpstr>Stakeholders</vt:lpstr>
      <vt:lpstr>Audit Team</vt:lpstr>
      <vt:lpstr>Detailed Observations</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Malekar, Vivek</dc:creator>
  <cp:lastModifiedBy>Khushbu Panwala</cp:lastModifiedBy>
  <cp:revision>265</cp:revision>
  <dcterms:created xsi:type="dcterms:W3CDTF">2018-01-11T05:59:12Z</dcterms:created>
  <dcterms:modified xsi:type="dcterms:W3CDTF">2020-08-07T02:48:22Z</dcterms:modified>
  <cp:category>KPMG Confidential</cp:category>
</cp:coreProperties>
</file>