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8" r:id="rId3"/>
    <p:sldId id="270" r:id="rId4"/>
    <p:sldId id="265" r:id="rId5"/>
    <p:sldId id="271" r:id="rId6"/>
    <p:sldId id="259" r:id="rId7"/>
    <p:sldId id="272" r:id="rId8"/>
    <p:sldId id="273" r:id="rId9"/>
    <p:sldId id="274" r:id="rId10"/>
    <p:sldId id="275" r:id="rId11"/>
    <p:sldId id="276" r:id="rId12"/>
    <p:sldId id="277"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72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Audit of Finance &amp; accounts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5F7D00-1BD9-4B2C-9E0D-5D5367FF7B07}" type="datetimeFigureOut">
              <a:rPr lang="en-US" smtClean="0"/>
              <a:pPr/>
              <a:t>30-Apr-20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1F26F0-8236-4903-A943-B4E6EFAF4191}"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Audit of Finance &amp; accounts</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F7F92F-83B9-4392-A1B6-90E6C6454433}" type="datetimeFigureOut">
              <a:rPr lang="en-US" smtClean="0"/>
              <a:pPr/>
              <a:t>30-Apr-20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B81764-8457-4D29-AB10-9495FD7EFD23}"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B81764-8457-4D29-AB10-9495FD7EFD23}" type="slidenum">
              <a:rPr lang="en-US" smtClean="0"/>
              <a:pPr/>
              <a:t>4</a:t>
            </a:fld>
            <a:endParaRPr lang="en-US"/>
          </a:p>
        </p:txBody>
      </p:sp>
      <p:sp>
        <p:nvSpPr>
          <p:cNvPr id="5" name="Header Placeholder 4"/>
          <p:cNvSpPr>
            <a:spLocks noGrp="1"/>
          </p:cNvSpPr>
          <p:nvPr>
            <p:ph type="hdr" sz="quarter" idx="11"/>
          </p:nvPr>
        </p:nvSpPr>
        <p:spPr/>
        <p:txBody>
          <a:bodyPr/>
          <a:lstStyle/>
          <a:p>
            <a:r>
              <a:rPr lang="en-US" smtClean="0"/>
              <a:t>Audit of Finance &amp; accounts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C7FA53-3B31-45C5-B42B-7B8B9CA2BF6D}" type="datetime1">
              <a:rPr lang="en-US" smtClean="0"/>
              <a:pPr/>
              <a:t>30-Apr-20</a:t>
            </a:fld>
            <a:endParaRPr lang="en-US"/>
          </a:p>
        </p:txBody>
      </p:sp>
      <p:sp>
        <p:nvSpPr>
          <p:cNvPr id="5" name="Footer Placeholder 4"/>
          <p:cNvSpPr>
            <a:spLocks noGrp="1"/>
          </p:cNvSpPr>
          <p:nvPr>
            <p:ph type="ftr" sz="quarter" idx="11"/>
          </p:nvPr>
        </p:nvSpPr>
        <p:spPr/>
        <p:txBody>
          <a:bodyPr/>
          <a:lstStyle/>
          <a:p>
            <a:r>
              <a:rPr lang="en-US" smtClean="0"/>
              <a:t>KPMG Advisory Services Private Limited  	</a:t>
            </a:r>
            <a:endParaRPr lang="en-US"/>
          </a:p>
        </p:txBody>
      </p:sp>
      <p:sp>
        <p:nvSpPr>
          <p:cNvPr id="6" name="Slide Number Placeholder 5"/>
          <p:cNvSpPr>
            <a:spLocks noGrp="1"/>
          </p:cNvSpPr>
          <p:nvPr>
            <p:ph type="sldNum" sz="quarter" idx="12"/>
          </p:nvPr>
        </p:nvSpPr>
        <p:spPr/>
        <p:txBody>
          <a:bodyPr/>
          <a:lstStyle/>
          <a:p>
            <a:fld id="{44127E5A-598C-40E8-96BE-DA51EE7E84C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B69D2E-1C1F-4261-BD2C-D8B83DD587E6}" type="datetime1">
              <a:rPr lang="en-US" smtClean="0"/>
              <a:pPr/>
              <a:t>30-Apr-20</a:t>
            </a:fld>
            <a:endParaRPr lang="en-US"/>
          </a:p>
        </p:txBody>
      </p:sp>
      <p:sp>
        <p:nvSpPr>
          <p:cNvPr id="5" name="Footer Placeholder 4"/>
          <p:cNvSpPr>
            <a:spLocks noGrp="1"/>
          </p:cNvSpPr>
          <p:nvPr>
            <p:ph type="ftr" sz="quarter" idx="11"/>
          </p:nvPr>
        </p:nvSpPr>
        <p:spPr/>
        <p:txBody>
          <a:bodyPr/>
          <a:lstStyle/>
          <a:p>
            <a:r>
              <a:rPr lang="en-US" smtClean="0"/>
              <a:t>KPMG Advisory Services Private Limited  	</a:t>
            </a:r>
            <a:endParaRPr lang="en-US"/>
          </a:p>
        </p:txBody>
      </p:sp>
      <p:sp>
        <p:nvSpPr>
          <p:cNvPr id="6" name="Slide Number Placeholder 5"/>
          <p:cNvSpPr>
            <a:spLocks noGrp="1"/>
          </p:cNvSpPr>
          <p:nvPr>
            <p:ph type="sldNum" sz="quarter" idx="12"/>
          </p:nvPr>
        </p:nvSpPr>
        <p:spPr/>
        <p:txBody>
          <a:bodyPr/>
          <a:lstStyle/>
          <a:p>
            <a:fld id="{44127E5A-598C-40E8-96BE-DA51EE7E84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6579EA-9098-4E02-AB55-9C4811F60547}" type="datetime1">
              <a:rPr lang="en-US" smtClean="0"/>
              <a:pPr/>
              <a:t>30-Apr-20</a:t>
            </a:fld>
            <a:endParaRPr lang="en-US"/>
          </a:p>
        </p:txBody>
      </p:sp>
      <p:sp>
        <p:nvSpPr>
          <p:cNvPr id="5" name="Footer Placeholder 4"/>
          <p:cNvSpPr>
            <a:spLocks noGrp="1"/>
          </p:cNvSpPr>
          <p:nvPr>
            <p:ph type="ftr" sz="quarter" idx="11"/>
          </p:nvPr>
        </p:nvSpPr>
        <p:spPr/>
        <p:txBody>
          <a:bodyPr/>
          <a:lstStyle/>
          <a:p>
            <a:r>
              <a:rPr lang="en-US" smtClean="0"/>
              <a:t>KPMG Advisory Services Private Limited  	</a:t>
            </a:r>
            <a:endParaRPr lang="en-US"/>
          </a:p>
        </p:txBody>
      </p:sp>
      <p:sp>
        <p:nvSpPr>
          <p:cNvPr id="6" name="Slide Number Placeholder 5"/>
          <p:cNvSpPr>
            <a:spLocks noGrp="1"/>
          </p:cNvSpPr>
          <p:nvPr>
            <p:ph type="sldNum" sz="quarter" idx="12"/>
          </p:nvPr>
        </p:nvSpPr>
        <p:spPr/>
        <p:txBody>
          <a:bodyPr/>
          <a:lstStyle/>
          <a:p>
            <a:fld id="{44127E5A-598C-40E8-96BE-DA51EE7E84C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D53AA-CBB7-4922-86A7-23304A9BE723}" type="datetime1">
              <a:rPr lang="en-US" smtClean="0"/>
              <a:pPr/>
              <a:t>30-Apr-20</a:t>
            </a:fld>
            <a:endParaRPr lang="en-US"/>
          </a:p>
        </p:txBody>
      </p:sp>
      <p:sp>
        <p:nvSpPr>
          <p:cNvPr id="5" name="Footer Placeholder 4"/>
          <p:cNvSpPr>
            <a:spLocks noGrp="1"/>
          </p:cNvSpPr>
          <p:nvPr>
            <p:ph type="ftr" sz="quarter" idx="11"/>
          </p:nvPr>
        </p:nvSpPr>
        <p:spPr/>
        <p:txBody>
          <a:bodyPr/>
          <a:lstStyle/>
          <a:p>
            <a:r>
              <a:rPr lang="en-US" smtClean="0"/>
              <a:t>KPMG Advisory Services Private Limited  	</a:t>
            </a:r>
            <a:endParaRPr lang="en-US"/>
          </a:p>
        </p:txBody>
      </p:sp>
      <p:sp>
        <p:nvSpPr>
          <p:cNvPr id="6" name="Slide Number Placeholder 5"/>
          <p:cNvSpPr>
            <a:spLocks noGrp="1"/>
          </p:cNvSpPr>
          <p:nvPr>
            <p:ph type="sldNum" sz="quarter" idx="12"/>
          </p:nvPr>
        </p:nvSpPr>
        <p:spPr/>
        <p:txBody>
          <a:bodyPr/>
          <a:lstStyle/>
          <a:p>
            <a:fld id="{44127E5A-598C-40E8-96BE-DA51EE7E84C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E0D4B-F74E-4006-87C7-4E8F3A4C5983}" type="datetime1">
              <a:rPr lang="en-US" smtClean="0"/>
              <a:pPr/>
              <a:t>30-Apr-20</a:t>
            </a:fld>
            <a:endParaRPr lang="en-US"/>
          </a:p>
        </p:txBody>
      </p:sp>
      <p:sp>
        <p:nvSpPr>
          <p:cNvPr id="5" name="Footer Placeholder 4"/>
          <p:cNvSpPr>
            <a:spLocks noGrp="1"/>
          </p:cNvSpPr>
          <p:nvPr>
            <p:ph type="ftr" sz="quarter" idx="11"/>
          </p:nvPr>
        </p:nvSpPr>
        <p:spPr/>
        <p:txBody>
          <a:bodyPr/>
          <a:lstStyle/>
          <a:p>
            <a:r>
              <a:rPr lang="en-US" smtClean="0"/>
              <a:t>KPMG Advisory Services Private Limited  	</a:t>
            </a:r>
            <a:endParaRPr lang="en-US"/>
          </a:p>
        </p:txBody>
      </p:sp>
      <p:sp>
        <p:nvSpPr>
          <p:cNvPr id="6" name="Slide Number Placeholder 5"/>
          <p:cNvSpPr>
            <a:spLocks noGrp="1"/>
          </p:cNvSpPr>
          <p:nvPr>
            <p:ph type="sldNum" sz="quarter" idx="12"/>
          </p:nvPr>
        </p:nvSpPr>
        <p:spPr/>
        <p:txBody>
          <a:bodyPr/>
          <a:lstStyle/>
          <a:p>
            <a:fld id="{44127E5A-598C-40E8-96BE-DA51EE7E84C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0BF8C7-5B62-4C95-8863-F39D77655E47}" type="datetime1">
              <a:rPr lang="en-US" smtClean="0"/>
              <a:pPr/>
              <a:t>30-Apr-20</a:t>
            </a:fld>
            <a:endParaRPr lang="en-US"/>
          </a:p>
        </p:txBody>
      </p:sp>
      <p:sp>
        <p:nvSpPr>
          <p:cNvPr id="6" name="Footer Placeholder 5"/>
          <p:cNvSpPr>
            <a:spLocks noGrp="1"/>
          </p:cNvSpPr>
          <p:nvPr>
            <p:ph type="ftr" sz="quarter" idx="11"/>
          </p:nvPr>
        </p:nvSpPr>
        <p:spPr/>
        <p:txBody>
          <a:bodyPr/>
          <a:lstStyle/>
          <a:p>
            <a:r>
              <a:rPr lang="en-US" smtClean="0"/>
              <a:t>KPMG Advisory Services Private Limited  	</a:t>
            </a:r>
            <a:endParaRPr lang="en-US"/>
          </a:p>
        </p:txBody>
      </p:sp>
      <p:sp>
        <p:nvSpPr>
          <p:cNvPr id="7" name="Slide Number Placeholder 6"/>
          <p:cNvSpPr>
            <a:spLocks noGrp="1"/>
          </p:cNvSpPr>
          <p:nvPr>
            <p:ph type="sldNum" sz="quarter" idx="12"/>
          </p:nvPr>
        </p:nvSpPr>
        <p:spPr/>
        <p:txBody>
          <a:bodyPr/>
          <a:lstStyle/>
          <a:p>
            <a:fld id="{44127E5A-598C-40E8-96BE-DA51EE7E84C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F81BE3-A135-4B2E-A578-1C488CFBD87D}" type="datetime1">
              <a:rPr lang="en-US" smtClean="0"/>
              <a:pPr/>
              <a:t>30-Apr-20</a:t>
            </a:fld>
            <a:endParaRPr lang="en-US"/>
          </a:p>
        </p:txBody>
      </p:sp>
      <p:sp>
        <p:nvSpPr>
          <p:cNvPr id="8" name="Footer Placeholder 7"/>
          <p:cNvSpPr>
            <a:spLocks noGrp="1"/>
          </p:cNvSpPr>
          <p:nvPr>
            <p:ph type="ftr" sz="quarter" idx="11"/>
          </p:nvPr>
        </p:nvSpPr>
        <p:spPr/>
        <p:txBody>
          <a:bodyPr/>
          <a:lstStyle/>
          <a:p>
            <a:r>
              <a:rPr lang="en-US" smtClean="0"/>
              <a:t>KPMG Advisory Services Private Limited  	</a:t>
            </a:r>
            <a:endParaRPr lang="en-US"/>
          </a:p>
        </p:txBody>
      </p:sp>
      <p:sp>
        <p:nvSpPr>
          <p:cNvPr id="9" name="Slide Number Placeholder 8"/>
          <p:cNvSpPr>
            <a:spLocks noGrp="1"/>
          </p:cNvSpPr>
          <p:nvPr>
            <p:ph type="sldNum" sz="quarter" idx="12"/>
          </p:nvPr>
        </p:nvSpPr>
        <p:spPr/>
        <p:txBody>
          <a:bodyPr/>
          <a:lstStyle/>
          <a:p>
            <a:fld id="{44127E5A-598C-40E8-96BE-DA51EE7E84C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617DDF-9E12-45FE-A5EE-5BFAA09C6F80}" type="datetime1">
              <a:rPr lang="en-US" smtClean="0"/>
              <a:pPr/>
              <a:t>30-Apr-20</a:t>
            </a:fld>
            <a:endParaRPr lang="en-US"/>
          </a:p>
        </p:txBody>
      </p:sp>
      <p:sp>
        <p:nvSpPr>
          <p:cNvPr id="4" name="Footer Placeholder 3"/>
          <p:cNvSpPr>
            <a:spLocks noGrp="1"/>
          </p:cNvSpPr>
          <p:nvPr>
            <p:ph type="ftr" sz="quarter" idx="11"/>
          </p:nvPr>
        </p:nvSpPr>
        <p:spPr/>
        <p:txBody>
          <a:bodyPr/>
          <a:lstStyle/>
          <a:p>
            <a:r>
              <a:rPr lang="en-US" smtClean="0"/>
              <a:t>KPMG Advisory Services Private Limited  	</a:t>
            </a:r>
            <a:endParaRPr lang="en-US"/>
          </a:p>
        </p:txBody>
      </p:sp>
      <p:sp>
        <p:nvSpPr>
          <p:cNvPr id="5" name="Slide Number Placeholder 4"/>
          <p:cNvSpPr>
            <a:spLocks noGrp="1"/>
          </p:cNvSpPr>
          <p:nvPr>
            <p:ph type="sldNum" sz="quarter" idx="12"/>
          </p:nvPr>
        </p:nvSpPr>
        <p:spPr/>
        <p:txBody>
          <a:bodyPr/>
          <a:lstStyle/>
          <a:p>
            <a:fld id="{44127E5A-598C-40E8-96BE-DA51EE7E84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8C912-863E-47DD-8DCD-5A1621864D60}" type="datetime1">
              <a:rPr lang="en-US" smtClean="0"/>
              <a:pPr/>
              <a:t>30-Apr-20</a:t>
            </a:fld>
            <a:endParaRPr lang="en-US"/>
          </a:p>
        </p:txBody>
      </p:sp>
      <p:sp>
        <p:nvSpPr>
          <p:cNvPr id="3" name="Footer Placeholder 2"/>
          <p:cNvSpPr>
            <a:spLocks noGrp="1"/>
          </p:cNvSpPr>
          <p:nvPr>
            <p:ph type="ftr" sz="quarter" idx="11"/>
          </p:nvPr>
        </p:nvSpPr>
        <p:spPr/>
        <p:txBody>
          <a:bodyPr/>
          <a:lstStyle/>
          <a:p>
            <a:r>
              <a:rPr lang="en-US" smtClean="0"/>
              <a:t>KPMG Advisory Services Private Limited  	</a:t>
            </a:r>
            <a:endParaRPr lang="en-US"/>
          </a:p>
        </p:txBody>
      </p:sp>
      <p:sp>
        <p:nvSpPr>
          <p:cNvPr id="4" name="Slide Number Placeholder 3"/>
          <p:cNvSpPr>
            <a:spLocks noGrp="1"/>
          </p:cNvSpPr>
          <p:nvPr>
            <p:ph type="sldNum" sz="quarter" idx="12"/>
          </p:nvPr>
        </p:nvSpPr>
        <p:spPr/>
        <p:txBody>
          <a:bodyPr/>
          <a:lstStyle/>
          <a:p>
            <a:fld id="{44127E5A-598C-40E8-96BE-DA51EE7E84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77BEF-9C18-42ED-9F7F-83B9CE30F3A3}" type="datetime1">
              <a:rPr lang="en-US" smtClean="0"/>
              <a:pPr/>
              <a:t>30-Apr-20</a:t>
            </a:fld>
            <a:endParaRPr lang="en-US"/>
          </a:p>
        </p:txBody>
      </p:sp>
      <p:sp>
        <p:nvSpPr>
          <p:cNvPr id="6" name="Footer Placeholder 5"/>
          <p:cNvSpPr>
            <a:spLocks noGrp="1"/>
          </p:cNvSpPr>
          <p:nvPr>
            <p:ph type="ftr" sz="quarter" idx="11"/>
          </p:nvPr>
        </p:nvSpPr>
        <p:spPr/>
        <p:txBody>
          <a:bodyPr/>
          <a:lstStyle/>
          <a:p>
            <a:r>
              <a:rPr lang="en-US" smtClean="0"/>
              <a:t>KPMG Advisory Services Private Limited  	</a:t>
            </a:r>
            <a:endParaRPr lang="en-US"/>
          </a:p>
        </p:txBody>
      </p:sp>
      <p:sp>
        <p:nvSpPr>
          <p:cNvPr id="7" name="Slide Number Placeholder 6"/>
          <p:cNvSpPr>
            <a:spLocks noGrp="1"/>
          </p:cNvSpPr>
          <p:nvPr>
            <p:ph type="sldNum" sz="quarter" idx="12"/>
          </p:nvPr>
        </p:nvSpPr>
        <p:spPr/>
        <p:txBody>
          <a:bodyPr/>
          <a:lstStyle/>
          <a:p>
            <a:fld id="{44127E5A-598C-40E8-96BE-DA51EE7E84C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A2772-7277-43C0-B631-B9FDDABE7D26}" type="datetime1">
              <a:rPr lang="en-US" smtClean="0"/>
              <a:pPr/>
              <a:t>30-Apr-20</a:t>
            </a:fld>
            <a:endParaRPr lang="en-US"/>
          </a:p>
        </p:txBody>
      </p:sp>
      <p:sp>
        <p:nvSpPr>
          <p:cNvPr id="6" name="Footer Placeholder 5"/>
          <p:cNvSpPr>
            <a:spLocks noGrp="1"/>
          </p:cNvSpPr>
          <p:nvPr>
            <p:ph type="ftr" sz="quarter" idx="11"/>
          </p:nvPr>
        </p:nvSpPr>
        <p:spPr/>
        <p:txBody>
          <a:bodyPr/>
          <a:lstStyle/>
          <a:p>
            <a:r>
              <a:rPr lang="en-US" smtClean="0"/>
              <a:t>KPMG Advisory Services Private Limited  	</a:t>
            </a:r>
            <a:endParaRPr lang="en-US"/>
          </a:p>
        </p:txBody>
      </p:sp>
      <p:sp>
        <p:nvSpPr>
          <p:cNvPr id="7" name="Slide Number Placeholder 6"/>
          <p:cNvSpPr>
            <a:spLocks noGrp="1"/>
          </p:cNvSpPr>
          <p:nvPr>
            <p:ph type="sldNum" sz="quarter" idx="12"/>
          </p:nvPr>
        </p:nvSpPr>
        <p:spPr/>
        <p:txBody>
          <a:bodyPr/>
          <a:lstStyle/>
          <a:p>
            <a:fld id="{44127E5A-598C-40E8-96BE-DA51EE7E84C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64835-D6DA-4E6B-920D-09AACF5427E9}" type="datetime1">
              <a:rPr lang="en-US" smtClean="0"/>
              <a:pPr/>
              <a:t>30-Apr-20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KPMG Advisory Services Private Limited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27E5A-598C-40E8-96BE-DA51EE7E84C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mailto:pqr@example.com" TargetMode="External"/><Relationship Id="rId2" Type="http://schemas.openxmlformats.org/officeDocument/2006/relationships/hyperlink" Target="mailto:abc@example.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304800" y="2133600"/>
            <a:ext cx="79248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Location:</a:t>
            </a:r>
            <a:r>
              <a:rPr kumimoji="0" lang="en-US" altLang="ja-JP"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Halol</a:t>
            </a:r>
          </a:p>
          <a:p>
            <a:pPr fontAlgn="t"/>
            <a:r>
              <a:rPr lang="en-US" sz="2000" b="1" dirty="0">
                <a:latin typeface="Times New Roman" pitchFamily="18" charset="0"/>
                <a:cs typeface="Times New Roman" pitchFamily="18" charset="0"/>
              </a:rPr>
              <a:t>Audit Start Date: </a:t>
            </a:r>
            <a:r>
              <a:rPr lang="en-US" sz="2000" dirty="0">
                <a:latin typeface="Times New Roman" pitchFamily="18" charset="0"/>
                <a:cs typeface="Times New Roman" pitchFamily="18" charset="0"/>
              </a:rPr>
              <a:t>1 January 2019</a:t>
            </a:r>
          </a:p>
          <a:p>
            <a:pPr fontAlgn="t"/>
            <a:r>
              <a:rPr lang="en-US" sz="2000" b="1" dirty="0">
                <a:latin typeface="Times New Roman" pitchFamily="18" charset="0"/>
                <a:cs typeface="Times New Roman" pitchFamily="18" charset="0"/>
              </a:rPr>
              <a:t>Audit End Date: </a:t>
            </a:r>
            <a:r>
              <a:rPr lang="en-US" sz="2000" dirty="0">
                <a:latin typeface="Times New Roman" pitchFamily="18" charset="0"/>
                <a:cs typeface="Times New Roman" pitchFamily="18" charset="0"/>
              </a:rPr>
              <a:t>31March 2019</a:t>
            </a:r>
            <a:r>
              <a:rPr lang="en-US" sz="2000" b="1" dirty="0">
                <a:latin typeface="Times New Roman" pitchFamily="18" charset="0"/>
                <a:cs typeface="Times New Roman" pitchFamily="18" charset="0"/>
              </a:rPr>
              <a:t>	</a:t>
            </a:r>
            <a:endParaRPr kumimoji="0" lang="en-US" altLang="ja-JP"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Date of report: </a:t>
            </a:r>
            <a:r>
              <a:rPr kumimoji="0" lang="en-US" altLang="ja-JP"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27 March 2020</a:t>
            </a:r>
          </a:p>
          <a:p>
            <a:r>
              <a:rPr lang="en-US" sz="2000" b="1" dirty="0" smtClean="0">
                <a:latin typeface="Times New Roman" pitchFamily="18" charset="0"/>
                <a:cs typeface="Times New Roman" pitchFamily="18" charset="0"/>
              </a:rPr>
              <a:t>Audit </a:t>
            </a:r>
            <a:r>
              <a:rPr lang="en-US" sz="2000" b="1" dirty="0">
                <a:latin typeface="Times New Roman" pitchFamily="18" charset="0"/>
                <a:cs typeface="Times New Roman" pitchFamily="18" charset="0"/>
              </a:rPr>
              <a:t>team member (s):</a:t>
            </a:r>
            <a:r>
              <a:rPr lang="en-US" sz="2000" dirty="0">
                <a:latin typeface="Times New Roman" pitchFamily="18" charset="0"/>
                <a:cs typeface="Times New Roman" pitchFamily="18" charset="0"/>
              </a:rPr>
              <a:t> </a:t>
            </a:r>
          </a:p>
          <a:p>
            <a:pPr marL="514350" lvl="0" indent="-514350">
              <a:buFont typeface="+mj-lt"/>
              <a:buAutoNum type="arabicPeriod"/>
            </a:pPr>
            <a:r>
              <a:rPr lang="en-US" sz="2000" dirty="0">
                <a:latin typeface="Times New Roman" pitchFamily="18" charset="0"/>
                <a:cs typeface="Times New Roman" pitchFamily="18" charset="0"/>
              </a:rPr>
              <a:t>XYZ</a:t>
            </a:r>
          </a:p>
          <a:p>
            <a:pPr marL="514350" indent="-514350">
              <a:buFont typeface="+mj-lt"/>
              <a:buAutoNum type="arabicPeriod"/>
            </a:pPr>
            <a:r>
              <a:rPr lang="en-US" sz="2000" dirty="0">
                <a:latin typeface="Times New Roman" pitchFamily="18" charset="0"/>
                <a:cs typeface="Times New Roman" pitchFamily="18" charset="0"/>
              </a:rPr>
              <a:t>PQR</a:t>
            </a:r>
            <a:endParaRPr kumimoji="0" lang="en-US" altLang="ja-JP"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Rectangle 5"/>
          <p:cNvSpPr/>
          <p:nvPr/>
        </p:nvSpPr>
        <p:spPr>
          <a:xfrm>
            <a:off x="2743200" y="533400"/>
            <a:ext cx="4572000" cy="1200329"/>
          </a:xfrm>
          <a:prstGeom prst="rect">
            <a:avLst/>
          </a:prstGeom>
        </p:spPr>
        <p:txBody>
          <a:bodyPr wrap="square">
            <a:spAutoFit/>
          </a:bodyPr>
          <a:lstStyle/>
          <a:p>
            <a:r>
              <a:rPr kumimoji="0" lang="en-US" altLang="ja-JP" sz="2400" b="1" i="0" u="none" strike="noStrike" cap="none" normalizeH="0" baseline="0" dirty="0" smtClean="0">
                <a:ln>
                  <a:noFill/>
                </a:ln>
                <a:solidFill>
                  <a:srgbClr val="0070C0"/>
                </a:solidFill>
                <a:effectLst/>
                <a:latin typeface="Times New Roman" pitchFamily="18" charset="0"/>
                <a:ea typeface="MS Mincho" pitchFamily="49" charset="-128"/>
                <a:cs typeface="Times New Roman" pitchFamily="18" charset="0"/>
              </a:rPr>
              <a:t>ABC Limited</a:t>
            </a:r>
          </a:p>
          <a:p>
            <a:endParaRPr lang="en-US" sz="2400" b="1" dirty="0">
              <a:solidFill>
                <a:srgbClr val="0070C0"/>
              </a:solidFill>
              <a:latin typeface="Times New Roman" pitchFamily="18" charset="0"/>
              <a:ea typeface="MS Mincho" pitchFamily="49" charset="-128"/>
              <a:cs typeface="Times New Roman" pitchFamily="18" charset="0"/>
            </a:endParaRPr>
          </a:p>
          <a:p>
            <a:r>
              <a:rPr kumimoji="0" lang="en-US" altLang="ja-JP" sz="24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Finance &amp; accounts</a:t>
            </a:r>
            <a:endParaRPr lang="en-US" sz="2400" b="1" dirty="0">
              <a:solidFill>
                <a:srgbClr val="0070C0"/>
              </a:solidFill>
            </a:endParaRPr>
          </a:p>
        </p:txBody>
      </p:sp>
      <p:sp>
        <p:nvSpPr>
          <p:cNvPr id="8" name="Slide Number Placeholder 7"/>
          <p:cNvSpPr>
            <a:spLocks noGrp="1"/>
          </p:cNvSpPr>
          <p:nvPr>
            <p:ph type="sldNum" sz="quarter" idx="12"/>
          </p:nvPr>
        </p:nvSpPr>
        <p:spPr/>
        <p:txBody>
          <a:bodyPr/>
          <a:lstStyle/>
          <a:p>
            <a:fld id="{44127E5A-598C-40E8-96BE-DA51EE7E84C0}"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304800"/>
            <a:ext cx="205857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en-US"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Working File Upload</a:t>
            </a: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71" name="Rectangle 3"/>
          <p:cNvSpPr>
            <a:spLocks noChangeArrowheads="1"/>
          </p:cNvSpPr>
          <p:nvPr/>
        </p:nvSpPr>
        <p:spPr bwMode="auto">
          <a:xfrm>
            <a:off x="0" y="914400"/>
            <a:ext cx="9144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It is a long-established fact that a reader will be distracted by the readable content of a page when looking at its layout. The point of using </a:t>
            </a:r>
            <a:r>
              <a:rPr kumimoji="0" lang="en-US" sz="12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Lorem</a:t>
            </a: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t>
            </a:r>
            <a:r>
              <a:rPr kumimoji="0" lang="en-US" sz="12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Ipsum</a:t>
            </a: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is that it has a more-or-less normal distribution of letters, as opposed to using 'Content here, content here', making it look like readable English.</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nvGraphicFramePr>
        <p:xfrm>
          <a:off x="1371600" y="1981200"/>
          <a:ext cx="4794885" cy="1261872"/>
        </p:xfrm>
        <a:graphic>
          <a:graphicData uri="http://schemas.openxmlformats.org/drawingml/2006/table">
            <a:tbl>
              <a:tblPr/>
              <a:tblGrid>
                <a:gridCol w="995045"/>
                <a:gridCol w="949960"/>
                <a:gridCol w="949960"/>
                <a:gridCol w="949960"/>
                <a:gridCol w="949960"/>
              </a:tblGrid>
              <a:tr h="0">
                <a:tc>
                  <a:txBody>
                    <a:bodyPr/>
                    <a:lstStyle/>
                    <a:p>
                      <a:pPr marL="0" marR="0" fontAlgn="base">
                        <a:lnSpc>
                          <a:spcPct val="115000"/>
                        </a:lnSpc>
                        <a:spcBef>
                          <a:spcPts val="0"/>
                        </a:spcBef>
                        <a:spcAft>
                          <a:spcPts val="0"/>
                        </a:spcAft>
                      </a:pPr>
                      <a:r>
                        <a:rPr lang="en-US" sz="1200" b="1">
                          <a:solidFill>
                            <a:srgbClr val="FFFFFF"/>
                          </a:solidFill>
                          <a:latin typeface="Calibri"/>
                          <a:ea typeface="Times New Roman"/>
                          <a:cs typeface="Calibri"/>
                        </a:rPr>
                        <a:t>Lorem Ipsum</a:t>
                      </a:r>
                      <a:r>
                        <a:rPr lang="en-IN" sz="1200">
                          <a:solidFill>
                            <a:srgbClr val="FFFFFF"/>
                          </a:solidFill>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8D"/>
                    </a:solidFill>
                  </a:tcPr>
                </a:tc>
                <a:tc>
                  <a:txBody>
                    <a:bodyPr/>
                    <a:lstStyle/>
                    <a:p>
                      <a:pPr marL="0" marR="0" fontAlgn="base">
                        <a:lnSpc>
                          <a:spcPct val="115000"/>
                        </a:lnSpc>
                        <a:spcBef>
                          <a:spcPts val="0"/>
                        </a:spcBef>
                        <a:spcAft>
                          <a:spcPts val="0"/>
                        </a:spcAft>
                      </a:pPr>
                      <a:r>
                        <a:rPr lang="en-US" sz="1200" b="1">
                          <a:solidFill>
                            <a:srgbClr val="FFFFFF"/>
                          </a:solidFill>
                          <a:latin typeface="Calibri"/>
                          <a:ea typeface="Times New Roman"/>
                          <a:cs typeface="Calibri"/>
                        </a:rPr>
                        <a:t>Ipsum</a:t>
                      </a:r>
                      <a:r>
                        <a:rPr lang="en-IN" sz="1200">
                          <a:solidFill>
                            <a:srgbClr val="FFFFFF"/>
                          </a:solidFill>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8D"/>
                    </a:solidFill>
                  </a:tcPr>
                </a:tc>
                <a:tc>
                  <a:txBody>
                    <a:bodyPr/>
                    <a:lstStyle/>
                    <a:p>
                      <a:pPr marL="0" marR="0" fontAlgn="base">
                        <a:lnSpc>
                          <a:spcPct val="115000"/>
                        </a:lnSpc>
                        <a:spcBef>
                          <a:spcPts val="0"/>
                        </a:spcBef>
                        <a:spcAft>
                          <a:spcPts val="0"/>
                        </a:spcAft>
                      </a:pPr>
                      <a:r>
                        <a:rPr lang="en-US" sz="1200" b="1">
                          <a:solidFill>
                            <a:srgbClr val="FFFFFF"/>
                          </a:solidFill>
                          <a:latin typeface="Calibri"/>
                          <a:ea typeface="Times New Roman"/>
                          <a:cs typeface="Calibri"/>
                        </a:rPr>
                        <a:t>Lorem </a:t>
                      </a:r>
                      <a:r>
                        <a:rPr lang="en-IN" sz="1200">
                          <a:solidFill>
                            <a:srgbClr val="FFFFFF"/>
                          </a:solidFill>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8D"/>
                    </a:solidFill>
                  </a:tcPr>
                </a:tc>
                <a:tc>
                  <a:txBody>
                    <a:bodyPr/>
                    <a:lstStyle/>
                    <a:p>
                      <a:pPr marL="0" marR="0" fontAlgn="base">
                        <a:lnSpc>
                          <a:spcPct val="115000"/>
                        </a:lnSpc>
                        <a:spcBef>
                          <a:spcPts val="0"/>
                        </a:spcBef>
                        <a:spcAft>
                          <a:spcPts val="0"/>
                        </a:spcAft>
                      </a:pPr>
                      <a:r>
                        <a:rPr lang="en-US" sz="1200" b="1">
                          <a:solidFill>
                            <a:srgbClr val="FFFFFF"/>
                          </a:solidFill>
                          <a:latin typeface="Calibri"/>
                          <a:ea typeface="Times New Roman"/>
                          <a:cs typeface="Calibri"/>
                        </a:rPr>
                        <a:t>Ipsum</a:t>
                      </a:r>
                      <a:r>
                        <a:rPr lang="en-IN" sz="1200">
                          <a:solidFill>
                            <a:srgbClr val="FFFFFF"/>
                          </a:solidFill>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8D"/>
                    </a:solidFill>
                  </a:tcPr>
                </a:tc>
                <a:tc>
                  <a:txBody>
                    <a:bodyPr/>
                    <a:lstStyle/>
                    <a:p>
                      <a:pPr marL="0" marR="0" fontAlgn="base">
                        <a:lnSpc>
                          <a:spcPct val="115000"/>
                        </a:lnSpc>
                        <a:spcBef>
                          <a:spcPts val="0"/>
                        </a:spcBef>
                        <a:spcAft>
                          <a:spcPts val="0"/>
                        </a:spcAft>
                      </a:pPr>
                      <a:r>
                        <a:rPr lang="en-US" sz="1200" b="1">
                          <a:solidFill>
                            <a:srgbClr val="FFFFFF"/>
                          </a:solidFill>
                          <a:latin typeface="Calibri"/>
                          <a:ea typeface="Times New Roman"/>
                          <a:cs typeface="Calibri"/>
                        </a:rPr>
                        <a:t>Lorem </a:t>
                      </a:r>
                      <a:r>
                        <a:rPr lang="en-IN" sz="1200">
                          <a:solidFill>
                            <a:srgbClr val="FFFFFF"/>
                          </a:solidFill>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8D"/>
                    </a:solidFill>
                  </a:tcPr>
                </a:tc>
              </a:tr>
              <a:tr h="0">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dirty="0" err="1">
                          <a:solidFill>
                            <a:srgbClr val="000000"/>
                          </a:solidFill>
                          <a:latin typeface="Calibri"/>
                          <a:ea typeface="Times New Roman"/>
                          <a:cs typeface="Calibri"/>
                        </a:rPr>
                        <a:t>Lorem</a:t>
                      </a:r>
                      <a:r>
                        <a:rPr lang="en-US" sz="1200" dirty="0">
                          <a:solidFill>
                            <a:srgbClr val="000000"/>
                          </a:solidFill>
                          <a:latin typeface="Calibri"/>
                          <a:ea typeface="Times New Roman"/>
                          <a:cs typeface="Calibri"/>
                        </a:rPr>
                        <a:t> </a:t>
                      </a:r>
                      <a:r>
                        <a:rPr lang="en-US" sz="1200" dirty="0" err="1">
                          <a:solidFill>
                            <a:srgbClr val="000000"/>
                          </a:solidFill>
                          <a:latin typeface="Calibri"/>
                          <a:ea typeface="Times New Roman"/>
                          <a:cs typeface="Calibri"/>
                        </a:rPr>
                        <a:t>Ipsum</a:t>
                      </a:r>
                      <a:r>
                        <a:rPr lang="en-IN" sz="1200" dirty="0">
                          <a:latin typeface="Calibri"/>
                          <a:ea typeface="Times New Roman"/>
                          <a:cs typeface="Calibri"/>
                        </a:rPr>
                        <a:t> </a:t>
                      </a:r>
                      <a:r>
                        <a:rPr lang="en-US" sz="1200" dirty="0">
                          <a:latin typeface="Calibri"/>
                          <a:ea typeface="Times New Roman"/>
                          <a:cs typeface="Calibri"/>
                        </a:rPr>
                        <a:t> </a:t>
                      </a:r>
                      <a:endParaRPr lang="en-US" sz="11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ectangle 9"/>
          <p:cNvSpPr/>
          <p:nvPr/>
        </p:nvSpPr>
        <p:spPr>
          <a:xfrm>
            <a:off x="685800" y="3657600"/>
            <a:ext cx="7467600" cy="1200329"/>
          </a:xfrm>
          <a:prstGeom prst="rect">
            <a:avLst/>
          </a:prstGeom>
        </p:spPr>
        <p:txBody>
          <a:bodyPr wrap="square">
            <a:spAutoFit/>
          </a:bodyPr>
          <a:lstStyle/>
          <a:p>
            <a:r>
              <a:rPr lang="en-US" dirty="0" smtClean="0"/>
              <a:t>It is a long-established fact that a reader will be distracted by the readable content of a page when looking at its layout. The point of using </a:t>
            </a:r>
            <a:r>
              <a:rPr lang="en-US" dirty="0" err="1" smtClean="0"/>
              <a:t>Lorem</a:t>
            </a:r>
            <a:r>
              <a:rPr lang="en-US" dirty="0" smtClean="0"/>
              <a:t> </a:t>
            </a:r>
            <a:r>
              <a:rPr lang="en-US" dirty="0" err="1" smtClean="0"/>
              <a:t>Ipsum</a:t>
            </a:r>
            <a:r>
              <a:rPr lang="en-US" dirty="0" smtClean="0"/>
              <a:t> is that it has a more-or-less normal distribution of letters, as opposed to using 'Content here, content here', making it look like readable English.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KPMG Advisory Services Private Limited  	</a:t>
            </a:r>
            <a:endParaRPr lang="en-US"/>
          </a:p>
        </p:txBody>
      </p:sp>
      <p:sp>
        <p:nvSpPr>
          <p:cNvPr id="3" name="Slide Number Placeholder 2"/>
          <p:cNvSpPr>
            <a:spLocks noGrp="1"/>
          </p:cNvSpPr>
          <p:nvPr>
            <p:ph type="sldNum" sz="quarter" idx="12"/>
          </p:nvPr>
        </p:nvSpPr>
        <p:spPr/>
        <p:txBody>
          <a:bodyPr/>
          <a:lstStyle/>
          <a:p>
            <a:fld id="{44127E5A-598C-40E8-96BE-DA51EE7E84C0}" type="slidenum">
              <a:rPr lang="en-US" smtClean="0"/>
              <a:pPr/>
              <a:t>11</a:t>
            </a:fld>
            <a:endParaRPr lang="en-US"/>
          </a:p>
        </p:txBody>
      </p:sp>
      <p:graphicFrame>
        <p:nvGraphicFramePr>
          <p:cNvPr id="6" name="Table 5"/>
          <p:cNvGraphicFramePr>
            <a:graphicFrameLocks noGrp="1"/>
          </p:cNvGraphicFramePr>
          <p:nvPr/>
        </p:nvGraphicFramePr>
        <p:xfrm>
          <a:off x="2048510" y="2947035"/>
          <a:ext cx="5046980" cy="963930"/>
        </p:xfrm>
        <a:graphic>
          <a:graphicData uri="http://schemas.openxmlformats.org/drawingml/2006/table">
            <a:tbl>
              <a:tblPr/>
              <a:tblGrid>
                <a:gridCol w="2357755"/>
                <a:gridCol w="2689225"/>
              </a:tblGrid>
              <a:tr h="0">
                <a:tc>
                  <a:txBody>
                    <a:bodyPr/>
                    <a:lstStyle/>
                    <a:p>
                      <a:pPr marL="0" marR="0" fontAlgn="base">
                        <a:lnSpc>
                          <a:spcPct val="115000"/>
                        </a:lnSpc>
                        <a:spcBef>
                          <a:spcPts val="0"/>
                        </a:spcBef>
                        <a:spcAft>
                          <a:spcPts val="0"/>
                        </a:spcAft>
                      </a:pPr>
                      <a:r>
                        <a:rPr lang="en-US" sz="1100" b="1">
                          <a:solidFill>
                            <a:srgbClr val="000000"/>
                          </a:solidFill>
                          <a:latin typeface="Calibri"/>
                          <a:ea typeface="Times New Roman"/>
                          <a:cs typeface="Calibri"/>
                        </a:rPr>
                        <a:t>Target Date</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100">
                          <a:solidFill>
                            <a:srgbClr val="000000"/>
                          </a:solidFill>
                          <a:latin typeface="Calibri"/>
                          <a:ea typeface="Times New Roman"/>
                          <a:cs typeface="Calibri"/>
                        </a:rPr>
                        <a:t>25-May-2020</a:t>
                      </a:r>
                      <a:r>
                        <a:rPr lang="en-IN" sz="1100">
                          <a:latin typeface="Calibri"/>
                          <a:ea typeface="Times New Roman"/>
                          <a:cs typeface="Calibri"/>
                        </a:rPr>
                        <a:t> </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fontAlgn="base">
                        <a:lnSpc>
                          <a:spcPct val="115000"/>
                        </a:lnSpc>
                        <a:spcBef>
                          <a:spcPts val="0"/>
                        </a:spcBef>
                        <a:spcAft>
                          <a:spcPts val="0"/>
                        </a:spcAft>
                      </a:pPr>
                      <a:r>
                        <a:rPr lang="en-US" sz="1100" b="1">
                          <a:solidFill>
                            <a:srgbClr val="000000"/>
                          </a:solidFill>
                          <a:latin typeface="Calibri"/>
                          <a:ea typeface="Times New Roman"/>
                          <a:cs typeface="Calibri"/>
                        </a:rPr>
                        <a:t>Linked Observation</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100">
                          <a:solidFill>
                            <a:srgbClr val="000000"/>
                          </a:solidFill>
                          <a:latin typeface="Calibri"/>
                          <a:ea typeface="Times New Roman"/>
                          <a:cs typeface="Calibri"/>
                        </a:rPr>
                        <a:t>Lorem Ipsum</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fontAlgn="base">
                        <a:lnSpc>
                          <a:spcPct val="115000"/>
                        </a:lnSpc>
                        <a:spcBef>
                          <a:spcPts val="0"/>
                        </a:spcBef>
                        <a:spcAft>
                          <a:spcPts val="0"/>
                        </a:spcAft>
                      </a:pPr>
                      <a:r>
                        <a:rPr lang="en-US" sz="1100" b="1">
                          <a:solidFill>
                            <a:srgbClr val="000000"/>
                          </a:solidFill>
                          <a:latin typeface="Calibri"/>
                          <a:ea typeface="Times New Roman"/>
                          <a:cs typeface="Calibri"/>
                        </a:rPr>
                        <a:t>Status</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100">
                          <a:solidFill>
                            <a:srgbClr val="000000"/>
                          </a:solidFill>
                          <a:latin typeface="Calibri"/>
                          <a:ea typeface="Times New Roman"/>
                          <a:cs typeface="Calibri"/>
                        </a:rPr>
                        <a:t>Open</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fontAlgn="base">
                        <a:lnSpc>
                          <a:spcPct val="115000"/>
                        </a:lnSpc>
                        <a:spcBef>
                          <a:spcPts val="0"/>
                        </a:spcBef>
                        <a:spcAft>
                          <a:spcPts val="0"/>
                        </a:spcAft>
                      </a:pPr>
                      <a:r>
                        <a:rPr lang="en-US" sz="1100" b="1">
                          <a:solidFill>
                            <a:srgbClr val="000000"/>
                          </a:solidFill>
                          <a:latin typeface="Calibri"/>
                          <a:ea typeface="Times New Roman"/>
                          <a:cs typeface="Calibri"/>
                        </a:rPr>
                        <a:t>Disposition</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100">
                          <a:solidFill>
                            <a:srgbClr val="000000"/>
                          </a:solidFill>
                          <a:latin typeface="Calibri"/>
                          <a:ea typeface="Times New Roman"/>
                          <a:cs typeface="Calibri"/>
                        </a:rPr>
                        <a:t>Reportable</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fontAlgn="base">
                        <a:lnSpc>
                          <a:spcPct val="115000"/>
                        </a:lnSpc>
                        <a:spcBef>
                          <a:spcPts val="0"/>
                        </a:spcBef>
                        <a:spcAft>
                          <a:spcPts val="0"/>
                        </a:spcAft>
                      </a:pPr>
                      <a:r>
                        <a:rPr lang="en-US" sz="1100" b="1">
                          <a:solidFill>
                            <a:srgbClr val="000000"/>
                          </a:solidFill>
                          <a:latin typeface="Calibri"/>
                          <a:ea typeface="Times New Roman"/>
                          <a:cs typeface="Calibri"/>
                        </a:rPr>
                        <a:t>Auditor</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100" dirty="0">
                          <a:solidFill>
                            <a:srgbClr val="000000"/>
                          </a:solidFill>
                          <a:latin typeface="Calibri"/>
                          <a:ea typeface="Times New Roman"/>
                          <a:cs typeface="Calibri"/>
                        </a:rPr>
                        <a:t>Tom Jack</a:t>
                      </a:r>
                      <a:r>
                        <a:rPr lang="en-US" sz="1100" dirty="0">
                          <a:latin typeface="Calibri"/>
                          <a:ea typeface="Times New Roman"/>
                          <a:cs typeface="Calibri"/>
                        </a:rPr>
                        <a:t> </a:t>
                      </a:r>
                      <a:endParaRPr lang="en-US" sz="11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3793" name="Rectangle 1"/>
          <p:cNvSpPr>
            <a:spLocks noChangeArrowheads="1"/>
          </p:cNvSpPr>
          <p:nvPr/>
        </p:nvSpPr>
        <p:spPr bwMode="auto">
          <a:xfrm>
            <a:off x="0" y="0"/>
            <a:ext cx="3689472" cy="86177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Management</a:t>
            </a:r>
            <a:r>
              <a:rPr kumimoji="0" lang="en-US" sz="14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t>
            </a:r>
            <a:r>
              <a:rPr kumimoji="0" lang="en-US" sz="20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Comments</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KPMG Advisory Services Private Limited  	</a:t>
            </a:r>
            <a:endParaRPr lang="en-US"/>
          </a:p>
        </p:txBody>
      </p:sp>
      <p:sp>
        <p:nvSpPr>
          <p:cNvPr id="3" name="Slide Number Placeholder 2"/>
          <p:cNvSpPr>
            <a:spLocks noGrp="1"/>
          </p:cNvSpPr>
          <p:nvPr>
            <p:ph type="sldNum" sz="quarter" idx="12"/>
          </p:nvPr>
        </p:nvSpPr>
        <p:spPr/>
        <p:txBody>
          <a:bodyPr/>
          <a:lstStyle/>
          <a:p>
            <a:fld id="{44127E5A-598C-40E8-96BE-DA51EE7E84C0}" type="slidenum">
              <a:rPr lang="en-US" smtClean="0"/>
              <a:pPr/>
              <a:t>12</a:t>
            </a:fld>
            <a:endParaRPr lang="en-US"/>
          </a:p>
        </p:txBody>
      </p:sp>
      <p:sp>
        <p:nvSpPr>
          <p:cNvPr id="34817" name="Rectangle 1"/>
          <p:cNvSpPr>
            <a:spLocks noChangeArrowheads="1"/>
          </p:cNvSpPr>
          <p:nvPr/>
        </p:nvSpPr>
        <p:spPr bwMode="auto">
          <a:xfrm>
            <a:off x="0" y="0"/>
            <a:ext cx="9144000" cy="11233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en-US" sz="11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Management Response</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It is a long-established fact that a reader will be distracted by the readable content of a page when looking at its layout. </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9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1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Conclusion </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The point of using </a:t>
            </a:r>
            <a:r>
              <a:rPr kumimoji="0" lang="en-US" sz="12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Lorem</a:t>
            </a: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t>
            </a:r>
            <a:r>
              <a:rPr kumimoji="0" lang="en-US" sz="12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Ipsum</a:t>
            </a: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is that it has a more-or-less normal distribution of letters, as opposed to using 'Content here, content here', making it look like readable English.</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nvGraphicFramePr>
        <p:xfrm>
          <a:off x="1295401" y="2362200"/>
          <a:ext cx="5755639" cy="1355979"/>
        </p:xfrm>
        <a:graphic>
          <a:graphicData uri="http://schemas.openxmlformats.org/drawingml/2006/table">
            <a:tbl>
              <a:tblPr/>
              <a:tblGrid>
                <a:gridCol w="1071811"/>
                <a:gridCol w="1561276"/>
                <a:gridCol w="1561276"/>
                <a:gridCol w="1561276"/>
              </a:tblGrid>
              <a:tr h="451993">
                <a:tc>
                  <a:txBody>
                    <a:bodyPr/>
                    <a:lstStyle/>
                    <a:p>
                      <a:pPr marL="0" marR="0" fontAlgn="base">
                        <a:lnSpc>
                          <a:spcPct val="115000"/>
                        </a:lnSpc>
                        <a:spcBef>
                          <a:spcPts val="0"/>
                        </a:spcBef>
                        <a:spcAft>
                          <a:spcPts val="0"/>
                        </a:spcAft>
                      </a:pPr>
                      <a:r>
                        <a:rPr lang="en-IN" sz="1100" b="1" dirty="0">
                          <a:latin typeface="Calibri"/>
                          <a:ea typeface="Times New Roman"/>
                          <a:cs typeface="Calibri"/>
                        </a:rPr>
                        <a:t>Sr. No</a:t>
                      </a:r>
                      <a:r>
                        <a:rPr lang="en-US" sz="1100" dirty="0">
                          <a:latin typeface="Calibri"/>
                          <a:ea typeface="Times New Roman"/>
                          <a:cs typeface="Calibri"/>
                        </a:rPr>
                        <a:t> </a:t>
                      </a:r>
                      <a:endParaRPr lang="en-US" sz="11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8D"/>
                    </a:solidFill>
                  </a:tcPr>
                </a:tc>
                <a:tc>
                  <a:txBody>
                    <a:bodyPr/>
                    <a:lstStyle/>
                    <a:p>
                      <a:pPr marL="0" marR="0" fontAlgn="base">
                        <a:lnSpc>
                          <a:spcPct val="115000"/>
                        </a:lnSpc>
                        <a:spcBef>
                          <a:spcPts val="0"/>
                        </a:spcBef>
                        <a:spcAft>
                          <a:spcPts val="0"/>
                        </a:spcAft>
                      </a:pPr>
                      <a:r>
                        <a:rPr lang="en-IN" sz="1100" b="1">
                          <a:latin typeface="Calibri"/>
                          <a:ea typeface="Times New Roman"/>
                          <a:cs typeface="Calibri"/>
                        </a:rPr>
                        <a:t>Name</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8D"/>
                    </a:solidFill>
                  </a:tcPr>
                </a:tc>
                <a:tc>
                  <a:txBody>
                    <a:bodyPr/>
                    <a:lstStyle/>
                    <a:p>
                      <a:pPr marL="0" marR="0" fontAlgn="base">
                        <a:lnSpc>
                          <a:spcPct val="115000"/>
                        </a:lnSpc>
                        <a:spcBef>
                          <a:spcPts val="0"/>
                        </a:spcBef>
                        <a:spcAft>
                          <a:spcPts val="0"/>
                        </a:spcAft>
                      </a:pPr>
                      <a:r>
                        <a:rPr lang="en-IN" sz="1100" b="1">
                          <a:latin typeface="Calibri"/>
                          <a:ea typeface="Times New Roman"/>
                          <a:cs typeface="Calibri"/>
                        </a:rPr>
                        <a:t>Email</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8D"/>
                    </a:solidFill>
                  </a:tcPr>
                </a:tc>
                <a:tc>
                  <a:txBody>
                    <a:bodyPr/>
                    <a:lstStyle/>
                    <a:p>
                      <a:pPr marL="0" marR="0" fontAlgn="base">
                        <a:lnSpc>
                          <a:spcPct val="115000"/>
                        </a:lnSpc>
                        <a:spcBef>
                          <a:spcPts val="0"/>
                        </a:spcBef>
                        <a:spcAft>
                          <a:spcPts val="0"/>
                        </a:spcAft>
                      </a:pPr>
                      <a:r>
                        <a:rPr lang="en-IN" sz="1100" b="1">
                          <a:latin typeface="Calibri"/>
                          <a:ea typeface="Times New Roman"/>
                          <a:cs typeface="Calibri"/>
                        </a:rPr>
                        <a:t>Designation</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8D"/>
                    </a:solidFill>
                  </a:tcPr>
                </a:tc>
              </a:tr>
              <a:tr h="451993">
                <a:tc>
                  <a:txBody>
                    <a:bodyPr/>
                    <a:lstStyle/>
                    <a:p>
                      <a:pPr marL="0" marR="0" fontAlgn="base">
                        <a:lnSpc>
                          <a:spcPct val="115000"/>
                        </a:lnSpc>
                        <a:spcBef>
                          <a:spcPts val="0"/>
                        </a:spcBef>
                        <a:spcAft>
                          <a:spcPts val="0"/>
                        </a:spcAft>
                      </a:pPr>
                      <a:r>
                        <a:rPr lang="en-IN" sz="1100">
                          <a:latin typeface="Calibri"/>
                          <a:ea typeface="Times New Roman"/>
                          <a:cs typeface="Calibri"/>
                        </a:rPr>
                        <a:t>1</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IN" sz="1100">
                          <a:latin typeface="Calibri"/>
                          <a:ea typeface="Times New Roman"/>
                          <a:cs typeface="Calibri"/>
                        </a:rPr>
                        <a:t>Abc</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IN" sz="1100" u="sng">
                          <a:solidFill>
                            <a:srgbClr val="0563C1"/>
                          </a:solidFill>
                          <a:latin typeface="Calibri"/>
                          <a:ea typeface="Times New Roman"/>
                          <a:cs typeface="Times New Roman"/>
                          <a:hlinkClick r:id="rId2"/>
                        </a:rPr>
                        <a:t>abc@example.com</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IN" sz="1100">
                          <a:latin typeface="Calibri"/>
                          <a:ea typeface="Times New Roman"/>
                          <a:cs typeface="Calibri"/>
                        </a:rPr>
                        <a:t>Manager</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993">
                <a:tc>
                  <a:txBody>
                    <a:bodyPr/>
                    <a:lstStyle/>
                    <a:p>
                      <a:pPr marL="0" marR="0" fontAlgn="base">
                        <a:lnSpc>
                          <a:spcPct val="115000"/>
                        </a:lnSpc>
                        <a:spcBef>
                          <a:spcPts val="0"/>
                        </a:spcBef>
                        <a:spcAft>
                          <a:spcPts val="0"/>
                        </a:spcAft>
                      </a:pPr>
                      <a:r>
                        <a:rPr lang="en-IN" sz="1100">
                          <a:latin typeface="Calibri"/>
                          <a:ea typeface="Times New Roman"/>
                          <a:cs typeface="Calibri"/>
                        </a:rPr>
                        <a:t>2</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IN" sz="1100">
                          <a:latin typeface="Calibri"/>
                          <a:ea typeface="Times New Roman"/>
                          <a:cs typeface="Calibri"/>
                        </a:rPr>
                        <a:t>Pqr</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IN" sz="1100" u="sng">
                          <a:solidFill>
                            <a:srgbClr val="0563C1"/>
                          </a:solidFill>
                          <a:latin typeface="Calibri"/>
                          <a:ea typeface="Times New Roman"/>
                          <a:cs typeface="Times New Roman"/>
                          <a:hlinkClick r:id="rId3"/>
                        </a:rPr>
                        <a:t>pqr@example.com</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IN" sz="1100" dirty="0">
                          <a:latin typeface="Calibri"/>
                          <a:ea typeface="Times New Roman"/>
                          <a:cs typeface="Calibri"/>
                        </a:rPr>
                        <a:t>Manager</a:t>
                      </a:r>
                      <a:r>
                        <a:rPr lang="en-US" sz="1100" dirty="0">
                          <a:latin typeface="Calibri"/>
                          <a:ea typeface="Times New Roman"/>
                          <a:cs typeface="Calibri"/>
                        </a:rPr>
                        <a:t> </a:t>
                      </a:r>
                      <a:endParaRPr lang="en-US" sz="11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4819" name="Rectangle 3"/>
          <p:cNvSpPr>
            <a:spLocks noChangeArrowheads="1"/>
          </p:cNvSpPr>
          <p:nvPr/>
        </p:nvSpPr>
        <p:spPr bwMode="auto">
          <a:xfrm>
            <a:off x="0" y="1447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en-US" sz="11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Responsible Person</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custDataLst>
              <p:tags r:id="rId1"/>
            </p:custDataLst>
          </p:nvPr>
        </p:nvSpPr>
        <p:spPr>
          <a:xfrm>
            <a:off x="56716" y="5105400"/>
            <a:ext cx="9087284" cy="310633"/>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2020 KPMG, an Indian Registered Partnership and a member firm of the KPMG network of independent member firms affiliated with KPMG International Cooperative (“KPMG International”), a Swiss entity. All rights reserved.</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Text Placeholder 2"/>
          <p:cNvSpPr txBox="1">
            <a:spLocks/>
          </p:cNvSpPr>
          <p:nvPr/>
        </p:nvSpPr>
        <p:spPr>
          <a:xfrm>
            <a:off x="228600" y="5715000"/>
            <a:ext cx="7811467" cy="18685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The KPMG name and logo are registered trademarks or trademarks of KPMG International.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Text Placeholder 3"/>
          <p:cNvSpPr txBox="1">
            <a:spLocks/>
          </p:cNvSpPr>
          <p:nvPr/>
        </p:nvSpPr>
        <p:spPr>
          <a:xfrm>
            <a:off x="0" y="3124200"/>
            <a:ext cx="9067800" cy="1828800"/>
          </a:xfrm>
          <a:prstGeom prst="rect">
            <a:avLst/>
          </a:prstGeom>
        </p:spPr>
        <p:txBody>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6" name="Text Placeholder 4"/>
          <p:cNvSpPr txBox="1">
            <a:spLocks/>
          </p:cNvSpPr>
          <p:nvPr/>
        </p:nvSpPr>
        <p:spPr>
          <a:xfrm>
            <a:off x="228600" y="2209800"/>
            <a:ext cx="8915400" cy="2514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kpmg.com/</a:t>
            </a:r>
            <a:r>
              <a:rPr kumimoji="0" lang="en-US" b="0" i="0" u="none" strike="noStrike" kern="1200" cap="none" spc="0" normalizeH="0" baseline="0" noProof="0" dirty="0" err="1" smtClean="0">
                <a:ln>
                  <a:noFill/>
                </a:ln>
                <a:solidFill>
                  <a:srgbClr val="0070C0"/>
                </a:solidFill>
                <a:effectLst/>
                <a:uLnTx/>
                <a:uFillTx/>
                <a:latin typeface="Times New Roman" pitchFamily="18" charset="0"/>
                <a:cs typeface="Times New Roman" pitchFamily="18" charset="0"/>
              </a:rPr>
              <a:t>socialmedia</a:t>
            </a:r>
            <a:endParaRPr lang="en-US" dirty="0">
              <a:latin typeface="Times New Roman" pitchFamily="18" charset="0"/>
              <a:cs typeface="Times New Roman" pitchFamily="18" charset="0"/>
            </a:endParaRPr>
          </a:p>
          <a:p>
            <a:pPr marL="342900" lvl="0" indent="-342900">
              <a:spcBef>
                <a:spcPct val="20000"/>
              </a:spcBef>
              <a:defRP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information contained herein is of a general nature and is not intended to address </a:t>
            </a:r>
            <a:r>
              <a:rPr lang="en-US" dirty="0" smtClean="0">
                <a:latin typeface="Times New Roman" pitchFamily="18" charset="0"/>
                <a:cs typeface="Times New Roman" pitchFamily="18" charset="0"/>
              </a:rPr>
              <a:t>the circumstances </a:t>
            </a:r>
            <a:r>
              <a:rPr lang="en-US" dirty="0">
                <a:latin typeface="Times New Roman" pitchFamily="18" charset="0"/>
                <a:cs typeface="Times New Roman" pitchFamily="18" charset="0"/>
              </a:rPr>
              <a:t>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b="0" i="0" u="none" strike="noStrike" kern="1200" cap="none" spc="0" normalizeH="0" baseline="0" noProof="0" dirty="0">
              <a:ln>
                <a:noFill/>
              </a:ln>
              <a:solidFill>
                <a:srgbClr val="0070C0"/>
              </a:solidFill>
              <a:effectLst/>
              <a:uLnTx/>
              <a:uFillTx/>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44127E5A-598C-40E8-96BE-DA51EE7E84C0}" type="slidenum">
              <a:rPr lang="en-US" smtClean="0"/>
              <a:pPr/>
              <a:t>13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304800" y="685800"/>
            <a:ext cx="84582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List of Content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indent="-457200" algn="just" eaLnBrk="0" fontAlgn="base" hangingPunct="0">
              <a:spcBef>
                <a:spcPct val="0"/>
              </a:spcBef>
              <a:spcAft>
                <a:spcPct val="0"/>
              </a:spcAft>
              <a:buFont typeface="+mj-lt"/>
              <a:buAutoNum type="arabicPeriod"/>
            </a:pPr>
            <a:r>
              <a:rPr lang="en-US" sz="2400" dirty="0" smtClean="0"/>
              <a:t> Overview and Background </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Audit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scope &amp;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objective</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lang="en-US" sz="2400" dirty="0" smtClean="0">
                <a:latin typeface="Times New Roman" pitchFamily="18" charset="0"/>
                <a:cs typeface="Times New Roman" pitchFamily="18" charset="0"/>
              </a:rPr>
              <a:t>Comments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Detailed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Findings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44127E5A-598C-40E8-96BE-DA51EE7E84C0}"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KPMG Advisory Services Private Limited  	</a:t>
            </a:r>
            <a:endParaRPr lang="en-US"/>
          </a:p>
        </p:txBody>
      </p:sp>
      <p:sp>
        <p:nvSpPr>
          <p:cNvPr id="5" name="Slide Number Placeholder 4"/>
          <p:cNvSpPr>
            <a:spLocks noGrp="1"/>
          </p:cNvSpPr>
          <p:nvPr>
            <p:ph type="sldNum" sz="quarter" idx="12"/>
          </p:nvPr>
        </p:nvSpPr>
        <p:spPr/>
        <p:txBody>
          <a:bodyPr/>
          <a:lstStyle/>
          <a:p>
            <a:fld id="{44127E5A-598C-40E8-96BE-DA51EE7E84C0}" type="slidenum">
              <a:rPr lang="en-US" smtClean="0"/>
              <a:pPr/>
              <a:t>3</a:t>
            </a:fld>
            <a:endParaRPr lang="en-US"/>
          </a:p>
        </p:txBody>
      </p:sp>
      <p:sp>
        <p:nvSpPr>
          <p:cNvPr id="6" name="Rectangle 5"/>
          <p:cNvSpPr/>
          <p:nvPr/>
        </p:nvSpPr>
        <p:spPr>
          <a:xfrm>
            <a:off x="381000" y="1166843"/>
            <a:ext cx="8763000" cy="2585323"/>
          </a:xfrm>
          <a:prstGeom prst="rect">
            <a:avLst/>
          </a:prstGeom>
        </p:spPr>
        <p:txBody>
          <a:bodyPr wrap="square">
            <a:spAutoFit/>
          </a:bodyPr>
          <a:lstStyle/>
          <a:p>
            <a:pPr fontAlgn="base"/>
            <a:r>
              <a:rPr lang="en-US" dirty="0" smtClean="0"/>
              <a:t>1. Overview and Background </a:t>
            </a:r>
          </a:p>
          <a:p>
            <a:pPr fontAlgn="base"/>
            <a:r>
              <a:rPr lang="en-US" dirty="0" smtClean="0"/>
              <a:t> </a:t>
            </a:r>
          </a:p>
          <a:p>
            <a:pPr fontAlgn="base"/>
            <a:r>
              <a:rPr lang="en-US" dirty="0" smtClean="0"/>
              <a:t>It is a long-established fact that a reader will be distracted by the readable content of a page when looking at its layout. The point of using </a:t>
            </a:r>
            <a:r>
              <a:rPr lang="en-US" dirty="0" err="1" smtClean="0"/>
              <a:t>Lorem</a:t>
            </a:r>
            <a:r>
              <a:rPr lang="en-US" dirty="0" smtClean="0"/>
              <a:t> </a:t>
            </a:r>
            <a:r>
              <a:rPr lang="en-US" dirty="0" err="1" smtClean="0"/>
              <a:t>Ipsum</a:t>
            </a:r>
            <a:r>
              <a:rPr lang="en-US" dirty="0" smtClean="0"/>
              <a:t> is that it has a more-or-less normal distribution of letters, as opposed to using 'Content here, content here', making it look like readable English. Many desktop publishing packages and web page editors now use </a:t>
            </a:r>
            <a:r>
              <a:rPr lang="en-US" dirty="0" err="1" smtClean="0"/>
              <a:t>Lorem</a:t>
            </a:r>
            <a:r>
              <a:rPr lang="en-US" dirty="0" smtClean="0"/>
              <a:t> </a:t>
            </a:r>
            <a:r>
              <a:rPr lang="en-US" dirty="0" err="1" smtClean="0"/>
              <a:t>Ipsum</a:t>
            </a:r>
            <a:r>
              <a:rPr lang="en-US" dirty="0" smtClean="0"/>
              <a:t> as their default model text, and a search for '</a:t>
            </a:r>
            <a:r>
              <a:rPr lang="en-US" dirty="0" err="1" smtClean="0"/>
              <a:t>lorem</a:t>
            </a:r>
            <a:r>
              <a:rPr lang="en-US" dirty="0" smtClean="0"/>
              <a:t> </a:t>
            </a:r>
            <a:r>
              <a:rPr lang="en-US" dirty="0" err="1" smtClean="0"/>
              <a:t>ipsum</a:t>
            </a:r>
            <a:r>
              <a:rPr lang="en-US" dirty="0" smtClean="0"/>
              <a:t>' will uncover many web sites still in their infancy. Various versions have evolved over the years, sometimes by accident, sometimes on purpose (injected humor and the like).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0" y="381000"/>
            <a:ext cx="91440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Audit scope &amp; objective</a:t>
            </a:r>
          </a:p>
          <a:p>
            <a:pPr marL="0" marR="0" lvl="0" indent="0" algn="just" defTabSz="914400" rtl="0" eaLnBrk="1" fontAlgn="base" latinLnBrk="0" hangingPunct="1">
              <a:lnSpc>
                <a:spcPct val="100000"/>
              </a:lnSpc>
              <a:spcBef>
                <a:spcPct val="0"/>
              </a:spcBef>
              <a:spcAft>
                <a:spcPct val="0"/>
              </a:spcAft>
              <a:buClrTx/>
              <a:buSz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altLang="zh-CN" sz="2000" b="1" dirty="0">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CA"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purpose of this audit was to ensure that Environment Canada’s accounts receivable are managed fairly, efficiently and effectively to recover such receivables and minimize the risk of loss. </a:t>
            </a: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CA"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audit objectives were to assess:</a:t>
            </a: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1" algn="just" eaLnBrk="0" fontAlgn="base" hangingPunct="0">
              <a:spcBef>
                <a:spcPct val="0"/>
              </a:spcBef>
              <a:spcAft>
                <a:spcPct val="0"/>
              </a:spcAft>
              <a:buFontTx/>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CA"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Whether the framework of controls for the management of accounts receivable is appropriate; and</a:t>
            </a: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1" algn="just" eaLnBrk="0" fontAlgn="base" hangingPunct="0">
              <a:spcBef>
                <a:spcPct val="0"/>
              </a:spcBef>
              <a:spcAft>
                <a:spcPct val="0"/>
              </a:spcAft>
              <a:buFontTx/>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CA"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degree of the Department’s compliance with the applicable accounting regulations, policies and standards.</a:t>
            </a: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44127E5A-598C-40E8-96BE-DA51EE7E84C0}" type="slidenum">
              <a:rPr lang="en-US" smtClean="0"/>
              <a:pPr/>
              <a:t>4</a:t>
            </a:fld>
            <a:endParaRPr lang="en-US"/>
          </a:p>
        </p:txBody>
      </p:sp>
      <p:sp>
        <p:nvSpPr>
          <p:cNvPr id="4" name="Footer Placeholder 3"/>
          <p:cNvSpPr>
            <a:spLocks noGrp="1"/>
          </p:cNvSpPr>
          <p:nvPr>
            <p:ph type="ftr" sz="quarter" idx="11"/>
          </p:nvPr>
        </p:nvSpPr>
        <p:spPr/>
        <p:txBody>
          <a:bodyPr/>
          <a:lstStyle/>
          <a:p>
            <a:r>
              <a:rPr lang="en-US" dirty="0" smtClean="0"/>
              <a:t>KPMG Advisory Services Private Limited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KPMG Advisory Services Private Limited  	</a:t>
            </a:r>
            <a:endParaRPr lang="en-US"/>
          </a:p>
        </p:txBody>
      </p:sp>
      <p:sp>
        <p:nvSpPr>
          <p:cNvPr id="5" name="Slide Number Placeholder 4"/>
          <p:cNvSpPr>
            <a:spLocks noGrp="1"/>
          </p:cNvSpPr>
          <p:nvPr>
            <p:ph type="sldNum" sz="quarter" idx="12"/>
          </p:nvPr>
        </p:nvSpPr>
        <p:spPr/>
        <p:txBody>
          <a:bodyPr/>
          <a:lstStyle/>
          <a:p>
            <a:fld id="{44127E5A-598C-40E8-96BE-DA51EE7E84C0}" type="slidenum">
              <a:rPr lang="en-US" smtClean="0"/>
              <a:pPr/>
              <a:t>5</a:t>
            </a:fld>
            <a:endParaRPr lang="en-US"/>
          </a:p>
        </p:txBody>
      </p:sp>
      <p:graphicFrame>
        <p:nvGraphicFramePr>
          <p:cNvPr id="6" name="Table 5"/>
          <p:cNvGraphicFramePr>
            <a:graphicFrameLocks noGrp="1"/>
          </p:cNvGraphicFramePr>
          <p:nvPr/>
        </p:nvGraphicFramePr>
        <p:xfrm>
          <a:off x="1833562" y="2065020"/>
          <a:ext cx="5476875" cy="2727960"/>
        </p:xfrm>
        <a:graphic>
          <a:graphicData uri="http://schemas.openxmlformats.org/drawingml/2006/table">
            <a:tbl>
              <a:tblPr/>
              <a:tblGrid>
                <a:gridCol w="1800225"/>
                <a:gridCol w="1866900"/>
                <a:gridCol w="1809750"/>
              </a:tblGrid>
              <a:tr h="0">
                <a:tc>
                  <a:txBody>
                    <a:bodyPr/>
                    <a:lstStyle/>
                    <a:p>
                      <a:pPr algn="l" rtl="0" fontAlgn="base"/>
                      <a:r>
                        <a:rPr lang="en-US" sz="1100" b="0" i="0">
                          <a:solidFill>
                            <a:srgbClr val="FFFFFF"/>
                          </a:solidFill>
                          <a:latin typeface="Calibri"/>
                        </a:rPr>
                        <a:t>Name</a:t>
                      </a:r>
                      <a:r>
                        <a:rPr lang="en-US" sz="1100" b="0" i="0">
                          <a:latin typeface="Calibri"/>
                        </a:rPr>
                        <a:t> </a:t>
                      </a:r>
                      <a:endParaRPr lang="en-US" b="0" i="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02060"/>
                    </a:solidFill>
                  </a:tcPr>
                </a:tc>
                <a:tc>
                  <a:txBody>
                    <a:bodyPr/>
                    <a:lstStyle/>
                    <a:p>
                      <a:pPr algn="l" rtl="0" fontAlgn="base"/>
                      <a:r>
                        <a:rPr lang="en-US" sz="1100" b="0" i="0">
                          <a:solidFill>
                            <a:srgbClr val="FFFFFF"/>
                          </a:solidFill>
                          <a:latin typeface="Calibri"/>
                        </a:rPr>
                        <a:t>Comment</a:t>
                      </a:r>
                      <a:r>
                        <a:rPr lang="en-US" sz="1100" b="0" i="0">
                          <a:latin typeface="Calibri"/>
                        </a:rPr>
                        <a:t> </a:t>
                      </a:r>
                      <a:endParaRPr lang="en-US" b="0" i="0"/>
                    </a:p>
                  </a:txBody>
                  <a:tcPr>
                    <a:lnL w="9525" cap="flat" cmpd="sng" algn="ctr">
                      <a:solidFill>
                        <a:schemeClr val="bg1"/>
                      </a:solidFill>
                      <a:prstDash val="solid"/>
                      <a:round/>
                      <a:headEnd type="none" w="med" len="med"/>
                      <a:tailEnd type="none" w="med" len="med"/>
                    </a:lnL>
                    <a:lnR w="9525" cap="flat" cmpd="sng" algn="ctr">
                      <a:solidFill>
                        <a:srgbClr val="001C92"/>
                      </a:solidFill>
                      <a:prstDash val="solid"/>
                      <a:round/>
                      <a:headEnd type="none" w="med" len="med"/>
                      <a:tailEnd type="none" w="med" len="med"/>
                    </a:lnR>
                    <a:lnT w="9525" cap="flat" cmpd="sng" algn="ctr">
                      <a:solidFill>
                        <a:srgbClr val="001C92"/>
                      </a:solidFill>
                      <a:prstDash val="solid"/>
                      <a:round/>
                      <a:headEnd type="none" w="med" len="med"/>
                      <a:tailEnd type="none" w="med" len="med"/>
                    </a:lnT>
                    <a:lnB w="9525" cap="flat" cmpd="sng" algn="ctr">
                      <a:solidFill>
                        <a:srgbClr val="001C92"/>
                      </a:solidFill>
                      <a:prstDash val="solid"/>
                      <a:round/>
                      <a:headEnd type="none" w="med" len="med"/>
                      <a:tailEnd type="none" w="med" len="med"/>
                    </a:lnB>
                    <a:solidFill>
                      <a:srgbClr val="002060"/>
                    </a:solidFill>
                  </a:tcPr>
                </a:tc>
                <a:tc>
                  <a:txBody>
                    <a:bodyPr/>
                    <a:lstStyle/>
                    <a:p>
                      <a:pPr algn="l" rtl="0" fontAlgn="base"/>
                      <a:r>
                        <a:rPr lang="en-US" sz="1100" b="0" i="0">
                          <a:solidFill>
                            <a:srgbClr val="FFFFFF"/>
                          </a:solidFill>
                          <a:latin typeface="Calibri"/>
                        </a:rPr>
                        <a:t>Date/Time</a:t>
                      </a:r>
                      <a:r>
                        <a:rPr lang="en-US" sz="1100" b="0" i="0">
                          <a:latin typeface="Calibri"/>
                        </a:rPr>
                        <a:t> </a:t>
                      </a:r>
                      <a:endParaRPr lang="en-US" b="0" i="0"/>
                    </a:p>
                  </a:txBody>
                  <a:tcPr>
                    <a:lnL w="9525" cap="flat" cmpd="sng" algn="ctr">
                      <a:solidFill>
                        <a:srgbClr val="001C92"/>
                      </a:solidFill>
                      <a:prstDash val="solid"/>
                      <a:round/>
                      <a:headEnd type="none" w="med" len="med"/>
                      <a:tailEnd type="none" w="med" len="med"/>
                    </a:lnL>
                    <a:lnR w="9525" cap="flat" cmpd="sng" algn="ctr">
                      <a:solidFill>
                        <a:srgbClr val="A06F93"/>
                      </a:solidFill>
                      <a:prstDash val="solid"/>
                      <a:round/>
                      <a:headEnd type="none" w="med" len="med"/>
                      <a:tailEnd type="none" w="med" len="med"/>
                    </a:lnR>
                    <a:lnT w="9525" cap="flat" cmpd="sng" algn="ctr">
                      <a:solidFill>
                        <a:srgbClr val="A06F93"/>
                      </a:solidFill>
                      <a:prstDash val="solid"/>
                      <a:round/>
                      <a:headEnd type="none" w="med" len="med"/>
                      <a:tailEnd type="none" w="med" len="med"/>
                    </a:lnT>
                    <a:lnB w="9525" cap="flat" cmpd="sng" algn="ctr">
                      <a:solidFill>
                        <a:srgbClr val="A06F93"/>
                      </a:solidFill>
                      <a:prstDash val="solid"/>
                      <a:round/>
                      <a:headEnd type="none" w="med" len="med"/>
                      <a:tailEnd type="none" w="med" len="med"/>
                    </a:lnB>
                    <a:solidFill>
                      <a:srgbClr val="002060"/>
                    </a:solidFill>
                  </a:tcPr>
                </a:tc>
              </a:tr>
              <a:tr h="0">
                <a:tc>
                  <a:txBody>
                    <a:bodyPr/>
                    <a:lstStyle/>
                    <a:p>
                      <a:pPr algn="l" rtl="0" fontAlgn="base"/>
                      <a:r>
                        <a:rPr lang="en-US" sz="1100" b="1" i="0">
                          <a:latin typeface="Calibri"/>
                        </a:rPr>
                        <a:t>Paul Ruggles</a:t>
                      </a:r>
                      <a:r>
                        <a:rPr lang="en-US" sz="1100" b="0" i="0">
                          <a:latin typeface="Calibri"/>
                        </a:rPr>
                        <a:t> </a:t>
                      </a:r>
                      <a:endParaRPr lang="en-US" b="0" i="0"/>
                    </a:p>
                  </a:txBody>
                  <a:tcPr>
                    <a:lnL w="9525" cap="flat" cmpd="sng" algn="ctr">
                      <a:solidFill>
                        <a:srgbClr val="508DAF"/>
                      </a:solidFill>
                      <a:prstDash val="solid"/>
                      <a:round/>
                      <a:headEnd type="none" w="med" len="med"/>
                      <a:tailEnd type="none" w="med" len="med"/>
                    </a:lnL>
                    <a:lnR w="9525" cap="flat" cmpd="sng" algn="ctr">
                      <a:solidFill>
                        <a:srgbClr val="508DAF"/>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rgbClr val="508DAF"/>
                      </a:solidFill>
                      <a:prstDash val="solid"/>
                      <a:round/>
                      <a:headEnd type="none" w="med" len="med"/>
                      <a:tailEnd type="none" w="med" len="med"/>
                    </a:lnB>
                  </a:tcPr>
                </a:tc>
                <a:tc>
                  <a:txBody>
                    <a:bodyPr/>
                    <a:lstStyle/>
                    <a:p>
                      <a:pPr algn="l" rtl="0" fontAlgn="base"/>
                      <a:r>
                        <a:rPr lang="en-US" sz="1200" b="0" i="0">
                          <a:solidFill>
                            <a:srgbClr val="000000"/>
                          </a:solidFill>
                          <a:latin typeface="Calibri"/>
                        </a:rPr>
                        <a:t>It is a long-established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a:t>
                      </a:r>
                      <a:r>
                        <a:rPr lang="en-US" sz="1200" b="0" i="0">
                          <a:latin typeface="Calibri"/>
                        </a:rPr>
                        <a:t> </a:t>
                      </a:r>
                      <a:endParaRPr lang="en-US" b="0" i="0"/>
                    </a:p>
                  </a:txBody>
                  <a:tcPr>
                    <a:lnL w="9525" cap="flat" cmpd="sng" algn="ctr">
                      <a:solidFill>
                        <a:srgbClr val="508DAF"/>
                      </a:solidFill>
                      <a:prstDash val="solid"/>
                      <a:round/>
                      <a:headEnd type="none" w="med" len="med"/>
                      <a:tailEnd type="none" w="med" len="med"/>
                    </a:lnL>
                    <a:lnR w="9525" cap="flat" cmpd="sng" algn="ctr">
                      <a:solidFill>
                        <a:srgbClr val="F06893"/>
                      </a:solidFill>
                      <a:prstDash val="solid"/>
                      <a:round/>
                      <a:headEnd type="none" w="med" len="med"/>
                      <a:tailEnd type="none" w="med" len="med"/>
                    </a:lnR>
                    <a:lnT w="9525" cap="flat" cmpd="sng" algn="ctr">
                      <a:solidFill>
                        <a:srgbClr val="001C92"/>
                      </a:solidFill>
                      <a:prstDash val="solid"/>
                      <a:round/>
                      <a:headEnd type="none" w="med" len="med"/>
                      <a:tailEnd type="none" w="med" len="med"/>
                    </a:lnT>
                    <a:lnB w="9525" cap="flat" cmpd="sng" algn="ctr">
                      <a:solidFill>
                        <a:srgbClr val="F06893"/>
                      </a:solidFill>
                      <a:prstDash val="solid"/>
                      <a:round/>
                      <a:headEnd type="none" w="med" len="med"/>
                      <a:tailEnd type="none" w="med" len="med"/>
                    </a:lnB>
                  </a:tcPr>
                </a:tc>
                <a:tc>
                  <a:txBody>
                    <a:bodyPr/>
                    <a:lstStyle/>
                    <a:p>
                      <a:pPr algn="l" rtl="0" fontAlgn="base"/>
                      <a:r>
                        <a:rPr lang="en-US" sz="1100" b="0" i="0" dirty="0">
                          <a:latin typeface="Calibri"/>
                        </a:rPr>
                        <a:t>28 April 2020 4:44PM </a:t>
                      </a:r>
                      <a:endParaRPr lang="en-US" b="0" i="0" dirty="0"/>
                    </a:p>
                  </a:txBody>
                  <a:tcPr>
                    <a:lnL w="9525" cap="flat" cmpd="sng" algn="ctr">
                      <a:solidFill>
                        <a:srgbClr val="F06893"/>
                      </a:solidFill>
                      <a:prstDash val="solid"/>
                      <a:round/>
                      <a:headEnd type="none" w="med" len="med"/>
                      <a:tailEnd type="none" w="med" len="med"/>
                    </a:lnL>
                    <a:lnR w="9525" cap="flat" cmpd="sng" algn="ctr">
                      <a:solidFill>
                        <a:srgbClr val="60E193"/>
                      </a:solidFill>
                      <a:prstDash val="solid"/>
                      <a:round/>
                      <a:headEnd type="none" w="med" len="med"/>
                      <a:tailEnd type="none" w="med" len="med"/>
                    </a:lnR>
                    <a:lnT w="9525" cap="flat" cmpd="sng" algn="ctr">
                      <a:solidFill>
                        <a:srgbClr val="A06F93"/>
                      </a:solidFill>
                      <a:prstDash val="solid"/>
                      <a:round/>
                      <a:headEnd type="none" w="med" len="med"/>
                      <a:tailEnd type="none" w="med" len="med"/>
                    </a:lnT>
                    <a:lnB w="9525" cap="flat" cmpd="sng" algn="ctr">
                      <a:solidFill>
                        <a:srgbClr val="60E193"/>
                      </a:solidFill>
                      <a:prstDash val="solid"/>
                      <a:round/>
                      <a:headEnd type="none" w="med" len="med"/>
                      <a:tailEnd type="none" w="med" len="med"/>
                    </a:lnB>
                  </a:tcPr>
                </a:tc>
              </a:tr>
            </a:tbl>
          </a:graphicData>
        </a:graphic>
      </p:graphicFrame>
      <p:sp>
        <p:nvSpPr>
          <p:cNvPr id="4097" name="Rectangle 1"/>
          <p:cNvSpPr>
            <a:spLocks noChangeArrowheads="1"/>
          </p:cNvSpPr>
          <p:nvPr/>
        </p:nvSpPr>
        <p:spPr bwMode="auto">
          <a:xfrm>
            <a:off x="609600" y="838200"/>
            <a:ext cx="6858000" cy="87716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Comments </a:t>
            </a:r>
            <a:endParaRPr kumimoji="0" lang="en-US" sz="900" b="0" i="0" u="none" strike="noStrike" cap="none" normalizeH="0" baseline="0" dirty="0" smtClean="0">
              <a:ln>
                <a:noFill/>
              </a:ln>
              <a:solidFill>
                <a:srgbClr val="000000"/>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0" y="457200"/>
            <a:ext cx="9144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914400" algn="l"/>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 . Detailed Findings</a:t>
            </a:r>
            <a:endPar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tab pos="914400" algn="l"/>
              </a:tabLst>
            </a:pP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endParaRPr kumimoji="0" lang="en-US" altLang="zh-CN"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44127E5A-598C-40E8-96BE-DA51EE7E84C0}" type="slidenum">
              <a:rPr lang="en-US" smtClean="0"/>
              <a:pPr/>
              <a:t>6</a:t>
            </a:fld>
            <a:endParaRPr lang="en-US"/>
          </a:p>
        </p:txBody>
      </p:sp>
      <p:sp>
        <p:nvSpPr>
          <p:cNvPr id="4" name="Footer Placeholder 3"/>
          <p:cNvSpPr>
            <a:spLocks noGrp="1"/>
          </p:cNvSpPr>
          <p:nvPr>
            <p:ph type="ftr" sz="quarter" idx="11"/>
          </p:nvPr>
        </p:nvSpPr>
        <p:spPr/>
        <p:txBody>
          <a:bodyPr/>
          <a:lstStyle/>
          <a:p>
            <a:r>
              <a:rPr lang="en-US" smtClean="0"/>
              <a:t>KPMG Advisory Services Private Limited  	</a:t>
            </a:r>
            <a:endParaRPr lang="en-US"/>
          </a:p>
        </p:txBody>
      </p:sp>
      <p:graphicFrame>
        <p:nvGraphicFramePr>
          <p:cNvPr id="5" name="Table 4"/>
          <p:cNvGraphicFramePr>
            <a:graphicFrameLocks noGrp="1"/>
          </p:cNvGraphicFramePr>
          <p:nvPr/>
        </p:nvGraphicFramePr>
        <p:xfrm>
          <a:off x="1882775" y="2938272"/>
          <a:ext cx="5378450" cy="981456"/>
        </p:xfrm>
        <a:graphic>
          <a:graphicData uri="http://schemas.openxmlformats.org/drawingml/2006/table">
            <a:tbl>
              <a:tblPr/>
              <a:tblGrid>
                <a:gridCol w="2689225"/>
                <a:gridCol w="2689225"/>
              </a:tblGrid>
              <a:tr h="0">
                <a:tc>
                  <a:txBody>
                    <a:bodyPr/>
                    <a:lstStyle/>
                    <a:p>
                      <a:pPr marL="0" marR="0" fontAlgn="base">
                        <a:lnSpc>
                          <a:spcPct val="115000"/>
                        </a:lnSpc>
                        <a:spcBef>
                          <a:spcPts val="0"/>
                        </a:spcBef>
                        <a:spcAft>
                          <a:spcPts val="0"/>
                        </a:spcAft>
                      </a:pPr>
                      <a:r>
                        <a:rPr lang="en-US" sz="1100" b="1">
                          <a:solidFill>
                            <a:srgbClr val="000000"/>
                          </a:solidFill>
                          <a:latin typeface="Calibri"/>
                          <a:ea typeface="Times New Roman"/>
                          <a:cs typeface="Calibri"/>
                        </a:rPr>
                        <a:t>Rating </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IN" sz="1100">
                          <a:solidFill>
                            <a:srgbClr val="FFFFFF"/>
                          </a:solidFill>
                          <a:latin typeface="Calibri"/>
                          <a:ea typeface="Times New Roman"/>
                          <a:cs typeface="Calibri"/>
                        </a:rPr>
                        <a:t>Good</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r>
              <a:tr h="0">
                <a:tc>
                  <a:txBody>
                    <a:bodyPr/>
                    <a:lstStyle/>
                    <a:p>
                      <a:pPr marL="0" marR="0" fontAlgn="base">
                        <a:lnSpc>
                          <a:spcPct val="115000"/>
                        </a:lnSpc>
                        <a:spcBef>
                          <a:spcPts val="0"/>
                        </a:spcBef>
                        <a:spcAft>
                          <a:spcPts val="0"/>
                        </a:spcAft>
                      </a:pPr>
                      <a:r>
                        <a:rPr lang="en-US" sz="1100" b="1">
                          <a:solidFill>
                            <a:srgbClr val="000000"/>
                          </a:solidFill>
                          <a:latin typeface="Calibri"/>
                          <a:ea typeface="Times New Roman"/>
                          <a:cs typeface="Calibri"/>
                        </a:rPr>
                        <a:t>Type</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100">
                          <a:solidFill>
                            <a:srgbClr val="000000"/>
                          </a:solidFill>
                          <a:latin typeface="Calibri"/>
                          <a:ea typeface="Times New Roman"/>
                          <a:cs typeface="Calibri"/>
                        </a:rPr>
                        <a:t>Reportable</a:t>
                      </a:r>
                      <a:r>
                        <a:rPr lang="en-IN" sz="1100">
                          <a:latin typeface="Calibri"/>
                          <a:ea typeface="Times New Roman"/>
                          <a:cs typeface="Calibri"/>
                        </a:rPr>
                        <a:t> </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fontAlgn="base">
                        <a:lnSpc>
                          <a:spcPct val="115000"/>
                        </a:lnSpc>
                        <a:spcBef>
                          <a:spcPts val="0"/>
                        </a:spcBef>
                        <a:spcAft>
                          <a:spcPts val="0"/>
                        </a:spcAft>
                      </a:pPr>
                      <a:r>
                        <a:rPr lang="en-US" sz="1100" b="1">
                          <a:solidFill>
                            <a:srgbClr val="000000"/>
                          </a:solidFill>
                          <a:latin typeface="Calibri"/>
                          <a:ea typeface="Times New Roman"/>
                          <a:cs typeface="Calibri"/>
                        </a:rPr>
                        <a:t>Category</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fontAlgn="base">
                        <a:lnSpc>
                          <a:spcPct val="115000"/>
                        </a:lnSpc>
                        <a:spcBef>
                          <a:spcPts val="0"/>
                        </a:spcBef>
                        <a:spcAft>
                          <a:spcPts val="0"/>
                        </a:spcAft>
                      </a:pPr>
                      <a:r>
                        <a:rPr lang="en-US" sz="1100" b="1">
                          <a:solidFill>
                            <a:srgbClr val="000000"/>
                          </a:solidFill>
                          <a:latin typeface="Calibri"/>
                          <a:ea typeface="Times New Roman"/>
                          <a:cs typeface="Calibri"/>
                        </a:rPr>
                        <a:t>Status</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100">
                          <a:solidFill>
                            <a:srgbClr val="000000"/>
                          </a:solidFill>
                          <a:latin typeface="Calibri"/>
                          <a:ea typeface="Times New Roman"/>
                          <a:cs typeface="Calibri"/>
                        </a:rPr>
                        <a:t>Completed</a:t>
                      </a:r>
                      <a:r>
                        <a:rPr lang="en-IN" sz="1100">
                          <a:latin typeface="Calibri"/>
                          <a:ea typeface="Times New Roman"/>
                          <a:cs typeface="Calibri"/>
                        </a:rPr>
                        <a:t> </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fontAlgn="base">
                        <a:lnSpc>
                          <a:spcPct val="115000"/>
                        </a:lnSpc>
                        <a:spcBef>
                          <a:spcPts val="0"/>
                        </a:spcBef>
                        <a:spcAft>
                          <a:spcPts val="0"/>
                        </a:spcAft>
                      </a:pPr>
                      <a:r>
                        <a:rPr lang="en-US" sz="1100" b="1">
                          <a:solidFill>
                            <a:srgbClr val="000000"/>
                          </a:solidFill>
                          <a:latin typeface="Calibri"/>
                          <a:ea typeface="Times New Roman"/>
                          <a:cs typeface="Calibri"/>
                        </a:rPr>
                        <a:t>Repeat Observation</a:t>
                      </a:r>
                      <a:r>
                        <a:rPr lang="en-US" sz="11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100" dirty="0">
                          <a:solidFill>
                            <a:srgbClr val="000000"/>
                          </a:solidFill>
                          <a:latin typeface="Calibri"/>
                          <a:ea typeface="Times New Roman"/>
                          <a:cs typeface="Calibri"/>
                        </a:rPr>
                        <a:t>Yes</a:t>
                      </a:r>
                      <a:r>
                        <a:rPr lang="en-IN" sz="1100" dirty="0">
                          <a:latin typeface="Calibri"/>
                          <a:ea typeface="Times New Roman"/>
                          <a:cs typeface="Calibri"/>
                        </a:rPr>
                        <a:t> </a:t>
                      </a:r>
                      <a:r>
                        <a:rPr lang="en-US" sz="1100" dirty="0">
                          <a:latin typeface="Calibri"/>
                          <a:ea typeface="Times New Roman"/>
                          <a:cs typeface="Calibri"/>
                        </a:rPr>
                        <a:t> </a:t>
                      </a:r>
                      <a:endParaRPr lang="en-US" sz="11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337" name="Rectangle 1"/>
          <p:cNvSpPr>
            <a:spLocks noChangeArrowheads="1"/>
          </p:cNvSpPr>
          <p:nvPr/>
        </p:nvSpPr>
        <p:spPr bwMode="auto">
          <a:xfrm>
            <a:off x="0" y="1219200"/>
            <a:ext cx="9144000" cy="1154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4.1 Observation</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1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Heading Process</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1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Lorem</a:t>
            </a:r>
            <a:r>
              <a:rPr kumimoji="0" lang="en-US" sz="11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t>
            </a:r>
            <a:r>
              <a:rPr kumimoji="0" lang="en-US" sz="11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Ipsum</a:t>
            </a:r>
            <a:r>
              <a:rPr kumimoji="0" lang="en-US" sz="11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 more-or-less normal distribution of letters, as </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1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Sub Process</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1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Lorem</a:t>
            </a:r>
            <a:r>
              <a:rPr kumimoji="0" lang="en-US" sz="11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t>
            </a:r>
            <a:r>
              <a:rPr kumimoji="0" lang="en-US" sz="11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Ipsum</a:t>
            </a:r>
            <a:r>
              <a:rPr kumimoji="0" lang="en-US" sz="11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KPMG Advisory Services Private Limited  	</a:t>
            </a:r>
            <a:endParaRPr lang="en-US"/>
          </a:p>
        </p:txBody>
      </p:sp>
      <p:sp>
        <p:nvSpPr>
          <p:cNvPr id="5" name="Slide Number Placeholder 4"/>
          <p:cNvSpPr>
            <a:spLocks noGrp="1"/>
          </p:cNvSpPr>
          <p:nvPr>
            <p:ph type="sldNum" sz="quarter" idx="12"/>
          </p:nvPr>
        </p:nvSpPr>
        <p:spPr/>
        <p:txBody>
          <a:bodyPr/>
          <a:lstStyle/>
          <a:p>
            <a:fld id="{44127E5A-598C-40E8-96BE-DA51EE7E84C0}" type="slidenum">
              <a:rPr lang="en-US" smtClean="0"/>
              <a:pPr/>
              <a:t>7</a:t>
            </a:fld>
            <a:endParaRPr lang="en-US"/>
          </a:p>
        </p:txBody>
      </p:sp>
      <p:sp>
        <p:nvSpPr>
          <p:cNvPr id="3073" name="Rectangle 1"/>
          <p:cNvSpPr>
            <a:spLocks noChangeArrowheads="1"/>
          </p:cNvSpPr>
          <p:nvPr/>
        </p:nvSpPr>
        <p:spPr bwMode="auto">
          <a:xfrm>
            <a:off x="0" y="304800"/>
            <a:ext cx="8915400" cy="35086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tab pos="457200" algn="l"/>
              </a:tabLst>
            </a:pPr>
            <a:r>
              <a:rPr kumimoji="0" lang="en-US" sz="11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Background</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It is a long-established fact that a reader will be distracted by the readable content of a page when looking at its layout. The point of using </a:t>
            </a:r>
            <a:r>
              <a:rPr kumimoji="0" lang="en-US" sz="12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Lorem</a:t>
            </a: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t>
            </a:r>
            <a:r>
              <a:rPr kumimoji="0" lang="en-US" sz="12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Ipsum</a:t>
            </a: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is that it has a more-or-less normal distribution of letters, as opposed to using 'Content here, content here', making it look like readable English. </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1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Observation</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It is a long-established fact that a reader will be distracted by the readable content of a page when looking at its layout. The point of using </a:t>
            </a:r>
            <a:r>
              <a:rPr kumimoji="0" lang="en-US" sz="12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Lorem</a:t>
            </a: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t>
            </a:r>
            <a:r>
              <a:rPr kumimoji="0" lang="en-US" sz="12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Ipsum</a:t>
            </a: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is that it has a more-or-less normal distribution of letters, as opposed to using 'Content here, content here', making it look like readable English. </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1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Root Cause</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It is a long-established fact that a reader will be distracted by the readable content of a page when looking at its layout. The point of using </a:t>
            </a:r>
            <a:r>
              <a:rPr kumimoji="0" lang="en-US" sz="12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Lorem</a:t>
            </a: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t>
            </a:r>
            <a:r>
              <a:rPr kumimoji="0" lang="en-US" sz="12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Ipsum</a:t>
            </a: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is that it has a more-or-less normal distribution of letters, as opposed to using 'Content here, content here', making it look like readable English. </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1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Implication</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It is a long-established fact that a reader will be distracted by the readable content of a page when looking at its layout. The point of using </a:t>
            </a:r>
            <a:r>
              <a:rPr kumimoji="0" lang="en-US" sz="12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Lorem</a:t>
            </a: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t>
            </a:r>
            <a:r>
              <a:rPr kumimoji="0" lang="en-US" sz="12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Ipsum</a:t>
            </a: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is that it has a more-or-less normal distribution of letters, as opposed to using 'Content here, content here', making it look like readable English. </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KPMG Advisory Services Private Limited  	</a:t>
            </a:r>
            <a:endParaRPr lang="en-US"/>
          </a:p>
        </p:txBody>
      </p:sp>
      <p:sp>
        <p:nvSpPr>
          <p:cNvPr id="5" name="Slide Number Placeholder 4"/>
          <p:cNvSpPr>
            <a:spLocks noGrp="1"/>
          </p:cNvSpPr>
          <p:nvPr>
            <p:ph type="sldNum" sz="quarter" idx="12"/>
          </p:nvPr>
        </p:nvSpPr>
        <p:spPr/>
        <p:txBody>
          <a:bodyPr/>
          <a:lstStyle/>
          <a:p>
            <a:fld id="{44127E5A-598C-40E8-96BE-DA51EE7E84C0}" type="slidenum">
              <a:rPr lang="en-US" smtClean="0"/>
              <a:pPr/>
              <a:t>8</a:t>
            </a:fld>
            <a:endParaRPr lang="en-US"/>
          </a:p>
        </p:txBody>
      </p:sp>
      <p:graphicFrame>
        <p:nvGraphicFramePr>
          <p:cNvPr id="6" name="Table 5"/>
          <p:cNvGraphicFramePr>
            <a:graphicFrameLocks noGrp="1"/>
          </p:cNvGraphicFramePr>
          <p:nvPr/>
        </p:nvGraphicFramePr>
        <p:xfrm>
          <a:off x="1851025" y="2798064"/>
          <a:ext cx="5441950" cy="1261872"/>
        </p:xfrm>
        <a:graphic>
          <a:graphicData uri="http://schemas.openxmlformats.org/drawingml/2006/table">
            <a:tbl>
              <a:tblPr/>
              <a:tblGrid>
                <a:gridCol w="1210310"/>
                <a:gridCol w="1057910"/>
                <a:gridCol w="1057910"/>
                <a:gridCol w="1057910"/>
                <a:gridCol w="1057910"/>
              </a:tblGrid>
              <a:tr h="0">
                <a:tc>
                  <a:txBody>
                    <a:bodyPr/>
                    <a:lstStyle/>
                    <a:p>
                      <a:pPr marL="0" marR="0" fontAlgn="base">
                        <a:lnSpc>
                          <a:spcPct val="115000"/>
                        </a:lnSpc>
                        <a:spcBef>
                          <a:spcPts val="0"/>
                        </a:spcBef>
                        <a:spcAft>
                          <a:spcPts val="0"/>
                        </a:spcAft>
                      </a:pPr>
                      <a:r>
                        <a:rPr lang="en-US" sz="1200" b="1">
                          <a:solidFill>
                            <a:srgbClr val="FFFFFF"/>
                          </a:solidFill>
                          <a:latin typeface="Calibri"/>
                          <a:ea typeface="Times New Roman"/>
                          <a:cs typeface="Calibri"/>
                        </a:rPr>
                        <a:t>Lorem Ipsum</a:t>
                      </a:r>
                      <a:r>
                        <a:rPr lang="en-IN" sz="1200">
                          <a:solidFill>
                            <a:srgbClr val="FFFFFF"/>
                          </a:solidFill>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8D"/>
                    </a:solidFill>
                  </a:tcPr>
                </a:tc>
                <a:tc>
                  <a:txBody>
                    <a:bodyPr/>
                    <a:lstStyle/>
                    <a:p>
                      <a:pPr marL="0" marR="0" fontAlgn="base">
                        <a:lnSpc>
                          <a:spcPct val="115000"/>
                        </a:lnSpc>
                        <a:spcBef>
                          <a:spcPts val="0"/>
                        </a:spcBef>
                        <a:spcAft>
                          <a:spcPts val="0"/>
                        </a:spcAft>
                      </a:pPr>
                      <a:r>
                        <a:rPr lang="en-US" sz="1200" b="1">
                          <a:solidFill>
                            <a:srgbClr val="FFFFFF"/>
                          </a:solidFill>
                          <a:latin typeface="Calibri"/>
                          <a:ea typeface="Times New Roman"/>
                          <a:cs typeface="Calibri"/>
                        </a:rPr>
                        <a:t>Ipsum</a:t>
                      </a:r>
                      <a:r>
                        <a:rPr lang="en-IN" sz="1200">
                          <a:solidFill>
                            <a:srgbClr val="FFFFFF"/>
                          </a:solidFill>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8D"/>
                    </a:solidFill>
                  </a:tcPr>
                </a:tc>
                <a:tc>
                  <a:txBody>
                    <a:bodyPr/>
                    <a:lstStyle/>
                    <a:p>
                      <a:pPr marL="0" marR="0" fontAlgn="base">
                        <a:lnSpc>
                          <a:spcPct val="115000"/>
                        </a:lnSpc>
                        <a:spcBef>
                          <a:spcPts val="0"/>
                        </a:spcBef>
                        <a:spcAft>
                          <a:spcPts val="0"/>
                        </a:spcAft>
                      </a:pPr>
                      <a:r>
                        <a:rPr lang="en-US" sz="1200" b="1">
                          <a:solidFill>
                            <a:srgbClr val="FFFFFF"/>
                          </a:solidFill>
                          <a:latin typeface="Calibri"/>
                          <a:ea typeface="Times New Roman"/>
                          <a:cs typeface="Calibri"/>
                        </a:rPr>
                        <a:t>Lorem </a:t>
                      </a:r>
                      <a:r>
                        <a:rPr lang="en-IN" sz="1200">
                          <a:solidFill>
                            <a:srgbClr val="FFFFFF"/>
                          </a:solidFill>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8D"/>
                    </a:solidFill>
                  </a:tcPr>
                </a:tc>
                <a:tc>
                  <a:txBody>
                    <a:bodyPr/>
                    <a:lstStyle/>
                    <a:p>
                      <a:pPr marL="0" marR="0" fontAlgn="base">
                        <a:lnSpc>
                          <a:spcPct val="115000"/>
                        </a:lnSpc>
                        <a:spcBef>
                          <a:spcPts val="0"/>
                        </a:spcBef>
                        <a:spcAft>
                          <a:spcPts val="0"/>
                        </a:spcAft>
                      </a:pPr>
                      <a:r>
                        <a:rPr lang="en-US" sz="1200" b="1">
                          <a:solidFill>
                            <a:srgbClr val="FFFFFF"/>
                          </a:solidFill>
                          <a:latin typeface="Calibri"/>
                          <a:ea typeface="Times New Roman"/>
                          <a:cs typeface="Calibri"/>
                        </a:rPr>
                        <a:t>Ipsum</a:t>
                      </a:r>
                      <a:r>
                        <a:rPr lang="en-IN" sz="1200">
                          <a:solidFill>
                            <a:srgbClr val="FFFFFF"/>
                          </a:solidFill>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8D"/>
                    </a:solidFill>
                  </a:tcPr>
                </a:tc>
                <a:tc>
                  <a:txBody>
                    <a:bodyPr/>
                    <a:lstStyle/>
                    <a:p>
                      <a:pPr marL="0" marR="0" fontAlgn="base">
                        <a:lnSpc>
                          <a:spcPct val="115000"/>
                        </a:lnSpc>
                        <a:spcBef>
                          <a:spcPts val="0"/>
                        </a:spcBef>
                        <a:spcAft>
                          <a:spcPts val="0"/>
                        </a:spcAft>
                      </a:pPr>
                      <a:r>
                        <a:rPr lang="en-US" sz="1200" b="1">
                          <a:solidFill>
                            <a:srgbClr val="FFFFFF"/>
                          </a:solidFill>
                          <a:latin typeface="Calibri"/>
                          <a:ea typeface="Times New Roman"/>
                          <a:cs typeface="Calibri"/>
                        </a:rPr>
                        <a:t>Lorem </a:t>
                      </a:r>
                      <a:r>
                        <a:rPr lang="en-IN" sz="1200">
                          <a:solidFill>
                            <a:srgbClr val="FFFFFF"/>
                          </a:solidFill>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8D"/>
                    </a:solidFill>
                  </a:tcPr>
                </a:tc>
              </a:tr>
              <a:tr h="0">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a:solidFill>
                            <a:srgbClr val="000000"/>
                          </a:solidFill>
                          <a:latin typeface="Calibri"/>
                          <a:ea typeface="Times New Roman"/>
                          <a:cs typeface="Calibri"/>
                        </a:rPr>
                        <a:t>Lorem Ipsum</a:t>
                      </a:r>
                      <a:r>
                        <a:rPr lang="en-IN" sz="1200">
                          <a:latin typeface="Calibri"/>
                          <a:ea typeface="Times New Roman"/>
                          <a:cs typeface="Calibri"/>
                        </a:rPr>
                        <a:t> </a:t>
                      </a:r>
                      <a:r>
                        <a:rPr lang="en-US" sz="1200">
                          <a:latin typeface="Calibri"/>
                          <a:ea typeface="Times New Roman"/>
                          <a:cs typeface="Calibri"/>
                        </a:rPr>
                        <a:t> </a:t>
                      </a:r>
                      <a:endParaRPr lang="en-US" sz="11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200" dirty="0" err="1">
                          <a:solidFill>
                            <a:srgbClr val="000000"/>
                          </a:solidFill>
                          <a:latin typeface="Calibri"/>
                          <a:ea typeface="Times New Roman"/>
                          <a:cs typeface="Calibri"/>
                        </a:rPr>
                        <a:t>Lorem</a:t>
                      </a:r>
                      <a:r>
                        <a:rPr lang="en-US" sz="1200" dirty="0">
                          <a:solidFill>
                            <a:srgbClr val="000000"/>
                          </a:solidFill>
                          <a:latin typeface="Calibri"/>
                          <a:ea typeface="Times New Roman"/>
                          <a:cs typeface="Calibri"/>
                        </a:rPr>
                        <a:t> </a:t>
                      </a:r>
                      <a:r>
                        <a:rPr lang="en-US" sz="1200" dirty="0" err="1">
                          <a:solidFill>
                            <a:srgbClr val="000000"/>
                          </a:solidFill>
                          <a:latin typeface="Calibri"/>
                          <a:ea typeface="Times New Roman"/>
                          <a:cs typeface="Calibri"/>
                        </a:rPr>
                        <a:t>Ipsum</a:t>
                      </a:r>
                      <a:r>
                        <a:rPr lang="en-IN" sz="1200" dirty="0">
                          <a:latin typeface="Calibri"/>
                          <a:ea typeface="Times New Roman"/>
                          <a:cs typeface="Calibri"/>
                        </a:rPr>
                        <a:t> </a:t>
                      </a:r>
                      <a:r>
                        <a:rPr lang="en-US" sz="1200" dirty="0">
                          <a:latin typeface="Calibri"/>
                          <a:ea typeface="Times New Roman"/>
                          <a:cs typeface="Calibri"/>
                        </a:rPr>
                        <a:t> </a:t>
                      </a:r>
                      <a:endParaRPr lang="en-US" sz="11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0" y="0"/>
            <a:ext cx="9144000" cy="14619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en-US" sz="11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Recommendation</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It is a long-established fact that a reader will be distracted by the readable content of a page when looking at its layout. The point of using </a:t>
            </a:r>
            <a:r>
              <a:rPr kumimoji="0" lang="en-US" sz="12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Lorem</a:t>
            </a: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a:t>
            </a:r>
            <a:r>
              <a:rPr kumimoji="0" lang="en-US" sz="12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Ipsum</a:t>
            </a: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is that it has a more-or-less normal distribution of letters, as opposed to using 'Content here, content here', making it look like readable English. </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1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Add Table</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9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KPMG Advisory Services Private Limited  	</a:t>
            </a:r>
            <a:endParaRPr lang="en-US"/>
          </a:p>
        </p:txBody>
      </p:sp>
      <p:sp>
        <p:nvSpPr>
          <p:cNvPr id="5" name="Slide Number Placeholder 4"/>
          <p:cNvSpPr>
            <a:spLocks noGrp="1"/>
          </p:cNvSpPr>
          <p:nvPr>
            <p:ph type="sldNum" sz="quarter" idx="12"/>
          </p:nvPr>
        </p:nvSpPr>
        <p:spPr/>
        <p:txBody>
          <a:bodyPr/>
          <a:lstStyle/>
          <a:p>
            <a:fld id="{44127E5A-598C-40E8-96BE-DA51EE7E84C0}" type="slidenum">
              <a:rPr lang="en-US" smtClean="0"/>
              <a:pPr/>
              <a:t>9</a:t>
            </a:fld>
            <a:endParaRPr lang="en-US"/>
          </a:p>
        </p:txBody>
      </p:sp>
      <p:sp>
        <p:nvSpPr>
          <p:cNvPr id="1025" name="Rectangle 1"/>
          <p:cNvSpPr>
            <a:spLocks noChangeArrowheads="1"/>
          </p:cNvSpPr>
          <p:nvPr/>
        </p:nvSpPr>
        <p:spPr bwMode="auto">
          <a:xfrm>
            <a:off x="0" y="0"/>
            <a:ext cx="1437894" cy="4693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en-US" sz="14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Upload Image:</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5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7" name="Picture 3" descr="C:\Program Files (x86)\Microsoft Office\MEDIA\CAGCAT10\j0090386.wmf"/>
          <p:cNvPicPr>
            <a:picLocks noChangeAspect="1" noChangeArrowheads="1"/>
          </p:cNvPicPr>
          <p:nvPr/>
        </p:nvPicPr>
        <p:blipFill>
          <a:blip r:embed="rId2"/>
          <a:srcRect/>
          <a:stretch>
            <a:fillRect/>
          </a:stretch>
        </p:blipFill>
        <p:spPr bwMode="auto">
          <a:xfrm>
            <a:off x="1219200" y="1676400"/>
            <a:ext cx="1965325" cy="1682087"/>
          </a:xfrm>
          <a:prstGeom prst="rect">
            <a:avLst/>
          </a:prstGeom>
          <a:noFill/>
        </p:spPr>
      </p:pic>
      <p:pic>
        <p:nvPicPr>
          <p:cNvPr id="12" name="Picture 3" descr="C:\Program Files (x86)\Microsoft Office\MEDIA\CAGCAT10\j0090386.wmf"/>
          <p:cNvPicPr>
            <a:picLocks noChangeAspect="1" noChangeArrowheads="1"/>
          </p:cNvPicPr>
          <p:nvPr/>
        </p:nvPicPr>
        <p:blipFill>
          <a:blip r:embed="rId2"/>
          <a:srcRect/>
          <a:stretch>
            <a:fillRect/>
          </a:stretch>
        </p:blipFill>
        <p:spPr bwMode="auto">
          <a:xfrm>
            <a:off x="1447800" y="3886200"/>
            <a:ext cx="1965325" cy="1682087"/>
          </a:xfrm>
          <a:prstGeom prst="rect">
            <a:avLst/>
          </a:prstGeom>
          <a:noFill/>
        </p:spPr>
      </p:pic>
      <p:pic>
        <p:nvPicPr>
          <p:cNvPr id="13" name="Picture 3" descr="C:\Program Files (x86)\Microsoft Office\MEDIA\CAGCAT10\j0090386.wmf"/>
          <p:cNvPicPr>
            <a:picLocks noChangeAspect="1" noChangeArrowheads="1"/>
          </p:cNvPicPr>
          <p:nvPr/>
        </p:nvPicPr>
        <p:blipFill>
          <a:blip r:embed="rId2"/>
          <a:srcRect/>
          <a:stretch>
            <a:fillRect/>
          </a:stretch>
        </p:blipFill>
        <p:spPr bwMode="auto">
          <a:xfrm>
            <a:off x="4495800" y="3962400"/>
            <a:ext cx="1965325" cy="1682087"/>
          </a:xfrm>
          <a:prstGeom prst="rect">
            <a:avLst/>
          </a:prstGeom>
          <a:noFill/>
        </p:spPr>
      </p:pic>
      <p:pic>
        <p:nvPicPr>
          <p:cNvPr id="14" name="Picture 3" descr="C:\Program Files (x86)\Microsoft Office\MEDIA\CAGCAT10\j0090386.wmf"/>
          <p:cNvPicPr>
            <a:picLocks noChangeAspect="1" noChangeArrowheads="1"/>
          </p:cNvPicPr>
          <p:nvPr/>
        </p:nvPicPr>
        <p:blipFill>
          <a:blip r:embed="rId2"/>
          <a:srcRect/>
          <a:stretch>
            <a:fillRect/>
          </a:stretch>
        </p:blipFill>
        <p:spPr bwMode="auto">
          <a:xfrm>
            <a:off x="4419600" y="1524000"/>
            <a:ext cx="1965325" cy="1682087"/>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PYRIGHT1"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432</Words>
  <Application>Microsoft Office PowerPoint</Application>
  <PresentationFormat>On-screen Show (4:3)</PresentationFormat>
  <Paragraphs>193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45</cp:revision>
  <dcterms:created xsi:type="dcterms:W3CDTF">2020-04-02T09:29:16Z</dcterms:created>
  <dcterms:modified xsi:type="dcterms:W3CDTF">2020-04-30T02:49:35Z</dcterms:modified>
</cp:coreProperties>
</file>