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77" r:id="rId6"/>
    <p:sldId id="279" r:id="rId7"/>
    <p:sldId id="310" r:id="rId8"/>
    <p:sldId id="299" r:id="rId9"/>
    <p:sldId id="290" r:id="rId10"/>
    <p:sldId id="311" r:id="rId11"/>
    <p:sldId id="291" r:id="rId12"/>
    <p:sldId id="300" r:id="rId13"/>
    <p:sldId id="292" r:id="rId14"/>
    <p:sldId id="301" r:id="rId15"/>
    <p:sldId id="293" r:id="rId16"/>
    <p:sldId id="304" r:id="rId17"/>
    <p:sldId id="294" r:id="rId18"/>
    <p:sldId id="303" r:id="rId19"/>
    <p:sldId id="295" r:id="rId20"/>
    <p:sldId id="302" r:id="rId21"/>
    <p:sldId id="296" r:id="rId22"/>
    <p:sldId id="305" r:id="rId23"/>
    <p:sldId id="297" r:id="rId24"/>
    <p:sldId id="306" r:id="rId25"/>
    <p:sldId id="298" r:id="rId26"/>
    <p:sldId id="307" r:id="rId27"/>
    <p:sldId id="309" r:id="rId28"/>
    <p:sldId id="308" r:id="rId29"/>
    <p:sldId id="265"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4406"/>
    <a:srgbClr val="D16309"/>
    <a:srgbClr val="D2A000"/>
    <a:srgbClr val="97D2FF"/>
    <a:srgbClr val="EEFC9A"/>
    <a:srgbClr val="0083E6"/>
    <a:srgbClr val="FFB7FF"/>
    <a:srgbClr val="FF66CC"/>
    <a:srgbClr val="FF66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5214" autoAdjust="0"/>
  </p:normalViewPr>
  <p:slideViewPr>
    <p:cSldViewPr snapToGrid="0">
      <p:cViewPr varScale="1">
        <p:scale>
          <a:sx n="86" d="100"/>
          <a:sy n="86" d="100"/>
        </p:scale>
        <p:origin x="485"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kumimoji="0" lang="en-US" sz="2200" b="1" i="0" u="none" strike="noStrike" kern="1200" cap="all" spc="15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Growth rate by month</a:t>
            </a:r>
            <a:endParaRPr lang="en-US" dirty="0"/>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Growth_rate</c:v>
                </c:pt>
              </c:strCache>
            </c:strRef>
          </c:tx>
          <c:spPr>
            <a:ln w="28575" cap="rnd">
              <a:solidFill>
                <a:schemeClr val="accent1"/>
              </a:solidFill>
              <a:round/>
            </a:ln>
            <a:effectLst/>
          </c:spPr>
          <c:marker>
            <c:symbol val="none"/>
          </c:marker>
          <c:dLbls>
            <c:dLbl>
              <c:idx val="0"/>
              <c:layout>
                <c:manualLayout>
                  <c:x val="-1.1759814806066046E-2"/>
                  <c:y val="-5.72934361007214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A21-47FD-9120-36418B1DD7D1}"/>
                </c:ext>
              </c:extLst>
            </c:dLbl>
            <c:dLbl>
              <c:idx val="1"/>
              <c:layout>
                <c:manualLayout>
                  <c:x val="-1.7669957953418056E-3"/>
                  <c:y val="-5.21813650115364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318-4281-ADCF-7C229673941D}"/>
                </c:ext>
              </c:extLst>
            </c:dLbl>
            <c:dLbl>
              <c:idx val="2"/>
              <c:layout>
                <c:manualLayout>
                  <c:x val="-2.3366655643218218E-2"/>
                  <c:y val="-5.98494716453141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21-47FD-9120-36418B1DD7D1}"/>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FF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9050" cap="rnd">
                <a:solidFill>
                  <a:schemeClr val="tx1"/>
                </a:solidFill>
              </a:ln>
              <a:effectLst/>
            </c:spPr>
            <c:trendlineType val="linear"/>
            <c:dispRSqr val="0"/>
            <c:dispEq val="0"/>
          </c:trendline>
          <c:cat>
            <c:strRef>
              <c:f>Sheet1!$A$2:$A$4</c:f>
              <c:strCache>
                <c:ptCount val="3"/>
                <c:pt idx="0">
                  <c:v>February</c:v>
                </c:pt>
                <c:pt idx="1">
                  <c:v>January</c:v>
                </c:pt>
                <c:pt idx="2">
                  <c:v>January</c:v>
                </c:pt>
              </c:strCache>
            </c:strRef>
          </c:cat>
          <c:val>
            <c:numRef>
              <c:f>Sheet1!$B$2:$B$4</c:f>
              <c:numCache>
                <c:formatCode>General</c:formatCode>
                <c:ptCount val="3"/>
                <c:pt idx="0">
                  <c:v>10.298</c:v>
                </c:pt>
                <c:pt idx="1">
                  <c:v>7.4539999999999997</c:v>
                </c:pt>
                <c:pt idx="2">
                  <c:v>4.5330000000000004</c:v>
                </c:pt>
              </c:numCache>
            </c:numRef>
          </c:val>
          <c:smooth val="0"/>
          <c:extLst>
            <c:ext xmlns:c16="http://schemas.microsoft.com/office/drawing/2014/chart" uri="{C3380CC4-5D6E-409C-BE32-E72D297353CC}">
              <c16:uniqueId val="{00000000-8318-4281-ADCF-7C229673941D}"/>
            </c:ext>
          </c:extLst>
        </c:ser>
        <c:dLbls>
          <c:dLblPos val="t"/>
          <c:showLegendKey val="0"/>
          <c:showVal val="1"/>
          <c:showCatName val="0"/>
          <c:showSerName val="0"/>
          <c:showPercent val="0"/>
          <c:showBubbleSize val="0"/>
        </c:dLbls>
        <c:smooth val="0"/>
        <c:axId val="1386904991"/>
        <c:axId val="1386904031"/>
      </c:lineChart>
      <c:catAx>
        <c:axId val="1386904991"/>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6904031"/>
        <c:crosses val="autoZero"/>
        <c:auto val="1"/>
        <c:lblAlgn val="ctr"/>
        <c:lblOffset val="100"/>
        <c:noMultiLvlLbl val="0"/>
      </c:catAx>
      <c:valAx>
        <c:axId val="1386904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6904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lt1">
                    <a:lumMod val="85000"/>
                  </a:schemeClr>
                </a:solidFill>
                <a:latin typeface="+mj-lt"/>
                <a:ea typeface="+mj-ea"/>
                <a:cs typeface="+mj-cs"/>
              </a:defRPr>
            </a:pPr>
            <a:r>
              <a:rPr lang="en-US"/>
              <a:t>Total_Sales by Month</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lt1">
                  <a:lumMod val="85000"/>
                </a:schemeClr>
              </a:solidFill>
              <a:latin typeface="+mj-lt"/>
              <a:ea typeface="+mj-ea"/>
              <a:cs typeface="+mj-cs"/>
            </a:defRPr>
          </a:pPr>
          <a:endParaRPr lang="en-US"/>
        </a:p>
      </c:txPr>
    </c:title>
    <c:autoTitleDeleted val="0"/>
    <c:plotArea>
      <c:layout/>
      <c:areaChart>
        <c:grouping val="standard"/>
        <c:varyColors val="0"/>
        <c:ser>
          <c:idx val="0"/>
          <c:order val="0"/>
          <c:tx>
            <c:strRef>
              <c:f>Sheet1!$B$1</c:f>
              <c:strCache>
                <c:ptCount val="1"/>
                <c:pt idx="0">
                  <c:v>Total_Sales</c:v>
                </c:pt>
              </c:strCache>
            </c:strRef>
          </c:tx>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s>
            <c:dLbl>
              <c:idx val="0"/>
              <c:layout>
                <c:manualLayout>
                  <c:x val="3.5928158535121275E-2"/>
                  <c:y val="-6.7387419061849932E-2"/>
                </c:manualLayout>
              </c:layout>
              <c:tx>
                <c:rich>
                  <a:bodyPr/>
                  <a:lstStyle/>
                  <a:p>
                    <a:fld id="{A29F5EA6-97E7-4FA6-92F8-6565015B5859}" type="VALUE">
                      <a:rPr lang="en-US">
                        <a:solidFill>
                          <a:schemeClr val="accent3">
                            <a:lumMod val="60000"/>
                            <a:lumOff val="40000"/>
                          </a:schemeClr>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B63-4C65-99F9-3A3F3F98490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FF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2700" cap="flat" cmpd="sng" algn="ctr">
                      <a:solidFill>
                        <a:schemeClr val="accent4"/>
                      </a:solidFill>
                      <a:prstDash val="solid"/>
                      <a:round/>
                    </a:ln>
                    <a:effectLst/>
                  </c:spPr>
                </c15:leaderLines>
              </c:ext>
            </c:extLst>
          </c:dLbls>
          <c:cat>
            <c:strRef>
              <c:f>Sheet1!$A$2:$A$8</c:f>
              <c:strCache>
                <c:ptCount val="6"/>
                <c:pt idx="0">
                  <c:v>January</c:v>
                </c:pt>
                <c:pt idx="1">
                  <c:v>January</c:v>
                </c:pt>
                <c:pt idx="2">
                  <c:v>March</c:v>
                </c:pt>
                <c:pt idx="3">
                  <c:v>February</c:v>
                </c:pt>
                <c:pt idx="4">
                  <c:v>March</c:v>
                </c:pt>
                <c:pt idx="5">
                  <c:v>February</c:v>
                </c:pt>
              </c:strCache>
            </c:strRef>
          </c:cat>
          <c:val>
            <c:numRef>
              <c:f>Sheet1!$B$2:$B$8</c:f>
              <c:numCache>
                <c:formatCode>General</c:formatCode>
                <c:ptCount val="7"/>
                <c:pt idx="0">
                  <c:v>59138.982000000004</c:v>
                </c:pt>
                <c:pt idx="1">
                  <c:v>57152.885999999999</c:v>
                </c:pt>
                <c:pt idx="2">
                  <c:v>57047.118999999999</c:v>
                </c:pt>
                <c:pt idx="3">
                  <c:v>56335.555</c:v>
                </c:pt>
                <c:pt idx="4">
                  <c:v>52408.387999999999</c:v>
                </c:pt>
                <c:pt idx="5">
                  <c:v>40883.817999999999</c:v>
                </c:pt>
              </c:numCache>
            </c:numRef>
          </c:val>
          <c:extLst>
            <c:ext xmlns:c16="http://schemas.microsoft.com/office/drawing/2014/chart" uri="{C3380CC4-5D6E-409C-BE32-E72D297353CC}">
              <c16:uniqueId val="{00000000-8B63-4C65-99F9-3A3F3F98490C}"/>
            </c:ext>
          </c:extLst>
        </c:ser>
        <c:dLbls>
          <c:showLegendKey val="0"/>
          <c:showVal val="1"/>
          <c:showCatName val="0"/>
          <c:showSerName val="0"/>
          <c:showPercent val="0"/>
          <c:showBubbleSize val="0"/>
        </c:dLbls>
        <c:dropLines>
          <c:spPr>
            <a:ln w="9525" cap="flat" cmpd="sng" algn="ctr">
              <a:solidFill>
                <a:schemeClr val="lt1">
                  <a:alpha val="40000"/>
                </a:schemeClr>
              </a:solidFill>
              <a:round/>
            </a:ln>
            <a:effectLst/>
          </c:spPr>
        </c:dropLines>
        <c:axId val="756967551"/>
        <c:axId val="756968031"/>
      </c:areaChart>
      <c:catAx>
        <c:axId val="75696755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r>
                  <a:rPr lang="en-US"/>
                  <a:t>Month</a:t>
                </a:r>
                <a:endParaRPr lang="en-IN"/>
              </a:p>
            </c:rich>
          </c:tx>
          <c:layout>
            <c:manualLayout>
              <c:xMode val="edge"/>
              <c:yMode val="edge"/>
              <c:x val="0.43430636994581251"/>
              <c:y val="0.919721074682839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crossAx val="756968031"/>
        <c:crosses val="autoZero"/>
        <c:auto val="1"/>
        <c:lblAlgn val="ctr"/>
        <c:lblOffset val="100"/>
        <c:noMultiLvlLbl val="0"/>
      </c:catAx>
      <c:valAx>
        <c:axId val="75696803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a:effectLst/>
          </c:spPr>
        </c:majorGridlines>
        <c:title>
          <c:tx>
            <c:rich>
              <a:bodyPr rot="-54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r>
                  <a:rPr lang="en-IN"/>
                  <a:t>Total Sales</a:t>
                </a:r>
              </a:p>
              <a:p>
                <a:pPr>
                  <a:defRPr/>
                </a:pPr>
                <a:endParaRPr lang="en-IN"/>
              </a:p>
            </c:rich>
          </c:tx>
          <c:layout>
            <c:manualLayout>
              <c:xMode val="edge"/>
              <c:yMode val="edge"/>
              <c:x val="4.4910198168901594E-3"/>
              <c:y val="0.39973935533702132"/>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56967551"/>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100" baseline="0">
                <a:solidFill>
                  <a:schemeClr val="tx1"/>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2800" dirty="0">
                <a:solidFill>
                  <a:schemeClr val="tx1"/>
                </a:solidFill>
                <a:latin typeface="Times New Roman" panose="02020603050405020304" pitchFamily="18" charset="0"/>
                <a:cs typeface="Times New Roman" panose="02020603050405020304" pitchFamily="18" charset="0"/>
              </a:rPr>
              <a:t>Total Sales by Week</a:t>
            </a:r>
          </a:p>
        </c:rich>
      </c:tx>
      <c:overlay val="0"/>
      <c:spPr>
        <a:noFill/>
        <a:ln>
          <a:noFill/>
        </a:ln>
        <a:effectLst/>
      </c:spPr>
      <c:txPr>
        <a:bodyPr rot="0" spcFirstLastPara="1" vertOverflow="ellipsis" vert="horz" wrap="square" anchor="ctr" anchorCtr="1"/>
        <a:lstStyle/>
        <a:p>
          <a:pPr>
            <a:defRPr sz="2800" b="1" i="0" u="none" strike="noStrike" kern="1200" spc="100" baseline="0">
              <a:solidFill>
                <a:schemeClr val="tx1"/>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bar"/>
        <c:grouping val="clustered"/>
        <c:varyColors val="0"/>
        <c:ser>
          <c:idx val="0"/>
          <c:order val="0"/>
          <c:tx>
            <c:strRef>
              <c:f>Sheet1!$B$1</c:f>
              <c:strCache>
                <c:ptCount val="1"/>
                <c:pt idx="0">
                  <c:v>Sales</c:v>
                </c:pt>
              </c:strCache>
            </c:strRef>
          </c:tx>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invertIfNegative val="0"/>
          <c:dPt>
            <c:idx val="0"/>
            <c:invertIfNegative val="0"/>
            <c:bubble3D val="0"/>
            <c: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1-3732-4F9B-AD66-A861A22CC264}"/>
              </c:ext>
            </c:extLst>
          </c:dPt>
          <c:dPt>
            <c:idx val="1"/>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2-3732-4F9B-AD66-A861A22CC264}"/>
              </c:ext>
            </c:extLst>
          </c:dPt>
          <c:dPt>
            <c:idx val="2"/>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3-3732-4F9B-AD66-A861A22CC264}"/>
              </c:ext>
            </c:extLst>
          </c:dPt>
          <c:dPt>
            <c:idx val="3"/>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4-3732-4F9B-AD66-A861A22CC264}"/>
              </c:ext>
            </c:extLst>
          </c:dPt>
          <c:dPt>
            <c:idx val="4"/>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5-3732-4F9B-AD66-A861A22CC264}"/>
              </c:ext>
            </c:extLst>
          </c:dPt>
          <c:dPt>
            <c:idx val="5"/>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6-3732-4F9B-AD66-A861A22CC264}"/>
              </c:ext>
            </c:extLst>
          </c:dPt>
          <c:dPt>
            <c:idx val="6"/>
            <c:invertIfNegative val="0"/>
            <c:bubble3D val="0"/>
            <c:spPr>
              <a:solidFill>
                <a:srgbClr val="97D2FF"/>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7-3732-4F9B-AD66-A861A22CC264}"/>
              </c:ext>
            </c:extLst>
          </c:dPt>
          <c:dLbls>
            <c:dLbl>
              <c:idx val="0"/>
              <c:layout>
                <c:manualLayout>
                  <c:x val="-1.7377022382778017E-2"/>
                  <c:y val="-8.8270145137026162E-3"/>
                </c:manualLayout>
              </c:layout>
              <c:spPr>
                <a:solidFill>
                  <a:srgbClr val="EEFC9A"/>
                </a:solidFill>
                <a:ln>
                  <a:no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3732-4F9B-AD66-A861A22CC264}"/>
                </c:ext>
              </c:extLst>
            </c:dLbl>
            <c:dLbl>
              <c:idx val="1"/>
              <c:layout>
                <c:manualLayout>
                  <c:x val="-1.0373250028841456E-2"/>
                  <c:y val="-1.5213482899306508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732-4F9B-AD66-A861A22CC264}"/>
                </c:ext>
              </c:extLst>
            </c:dLbl>
            <c:dLbl>
              <c:idx val="2"/>
              <c:layout>
                <c:manualLayout>
                  <c:x val="3.4363826196142032E-3"/>
                  <c:y val="-2.019380220276059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732-4F9B-AD66-A861A22CC264}"/>
                </c:ext>
              </c:extLst>
            </c:dLbl>
            <c:dLbl>
              <c:idx val="3"/>
              <c:layout>
                <c:manualLayout>
                  <c:x val="-3.2556834128543363E-2"/>
                  <c:y val="-2.4563615048502262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732-4F9B-AD66-A861A22CC264}"/>
                </c:ext>
              </c:extLst>
            </c:dLbl>
            <c:dLbl>
              <c:idx val="4"/>
              <c:layout>
                <c:manualLayout>
                  <c:x val="-2.9188885770418227E-2"/>
                  <c:y val="-1.8422711286376695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732-4F9B-AD66-A861A22CC264}"/>
                </c:ext>
              </c:extLst>
            </c:dLbl>
            <c:dLbl>
              <c:idx val="5"/>
              <c:layout>
                <c:manualLayout>
                  <c:x val="-2.5820937412293011E-2"/>
                  <c:y val="3.0704518810627827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732-4F9B-AD66-A861A22CC264}"/>
                </c:ext>
              </c:extLst>
            </c:dLbl>
            <c:dLbl>
              <c:idx val="6"/>
              <c:layout>
                <c:manualLayout>
                  <c:x val="-1.9085040696042662E-2"/>
                  <c:y val="0"/>
                </c:manualLayout>
              </c:layout>
              <c:spPr>
                <a:solidFill>
                  <a:srgbClr val="FE5D21"/>
                </a:solidFill>
                <a:ln>
                  <a:no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3732-4F9B-AD66-A861A22CC264}"/>
                </c:ext>
              </c:extLst>
            </c:dLbl>
            <c:spPr>
              <a:solidFill>
                <a:prstClr val="white"/>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Sheet1!$A$2:$A$8</c:f>
              <c:strCache>
                <c:ptCount val="7"/>
                <c:pt idx="0">
                  <c:v>Saturday</c:v>
                </c:pt>
                <c:pt idx="1">
                  <c:v>Tuesday</c:v>
                </c:pt>
                <c:pt idx="2">
                  <c:v>Thursday</c:v>
                </c:pt>
                <c:pt idx="3">
                  <c:v>Sunday</c:v>
                </c:pt>
                <c:pt idx="4">
                  <c:v>Friday</c:v>
                </c:pt>
                <c:pt idx="5">
                  <c:v>Wednesday</c:v>
                </c:pt>
                <c:pt idx="6">
                  <c:v>Monday</c:v>
                </c:pt>
              </c:strCache>
            </c:strRef>
          </c:cat>
          <c:val>
            <c:numRef>
              <c:f>Sheet1!$B$2:$B$8</c:f>
              <c:numCache>
                <c:formatCode>General</c:formatCode>
                <c:ptCount val="7"/>
                <c:pt idx="0">
                  <c:v>56120.809000000001</c:v>
                </c:pt>
                <c:pt idx="1">
                  <c:v>51482.245999999999</c:v>
                </c:pt>
                <c:pt idx="2">
                  <c:v>45349.248</c:v>
                </c:pt>
                <c:pt idx="3">
                  <c:v>44457.892</c:v>
                </c:pt>
                <c:pt idx="4">
                  <c:v>43926.341</c:v>
                </c:pt>
                <c:pt idx="5">
                  <c:v>43731.135000000002</c:v>
                </c:pt>
                <c:pt idx="6">
                  <c:v>37899.078000000001</c:v>
                </c:pt>
              </c:numCache>
            </c:numRef>
          </c:val>
          <c:extLst>
            <c:ext xmlns:c16="http://schemas.microsoft.com/office/drawing/2014/chart" uri="{C3380CC4-5D6E-409C-BE32-E72D297353CC}">
              <c16:uniqueId val="{00000000-3732-4F9B-AD66-A861A22CC264}"/>
            </c:ext>
          </c:extLst>
        </c:ser>
        <c:dLbls>
          <c:showLegendKey val="0"/>
          <c:showVal val="0"/>
          <c:showCatName val="0"/>
          <c:showSerName val="0"/>
          <c:showPercent val="0"/>
          <c:showBubbleSize val="0"/>
        </c:dLbls>
        <c:gapWidth val="115"/>
        <c:overlap val="-20"/>
        <c:axId val="1133006719"/>
        <c:axId val="1133005279"/>
      </c:barChart>
      <c:valAx>
        <c:axId val="113300527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133006719"/>
        <c:crosses val="autoZero"/>
        <c:crossBetween val="between"/>
      </c:valAx>
      <c:catAx>
        <c:axId val="113300671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133005279"/>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1197"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1197"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1197"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22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9B595-0E7F-4B01-9AA9-E1B6ED03F7E7}" type="datetimeFigureOut">
              <a:rPr lang="en-US" smtClean="0"/>
              <a:t>4/28/2025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0C27B-56B0-4373-94C9-A2BB145B1EAB}" type="slidenum">
              <a:rPr lang="en-US" smtClean="0"/>
              <a:t>‹#›</a:t>
            </a:fld>
            <a:endParaRPr lang="en-US" dirty="0"/>
          </a:p>
        </p:txBody>
      </p:sp>
    </p:spTree>
    <p:extLst>
      <p:ext uri="{BB962C8B-B14F-4D97-AF65-F5344CB8AC3E}">
        <p14:creationId xmlns:p14="http://schemas.microsoft.com/office/powerpoint/2010/main" val="162114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2</a:t>
            </a:fld>
            <a:endParaRPr lang="en-US" dirty="0"/>
          </a:p>
        </p:txBody>
      </p:sp>
    </p:spTree>
    <p:extLst>
      <p:ext uri="{BB962C8B-B14F-4D97-AF65-F5344CB8AC3E}">
        <p14:creationId xmlns:p14="http://schemas.microsoft.com/office/powerpoint/2010/main" val="2713316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CDCCA-7B2C-3F3A-A34B-CEFBAF267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7C7D2-BE59-16BC-91A6-E1CB69C78C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37E756-A771-AA39-244B-B283369B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BC4F3E-4E66-99EB-942F-F9AA8D5BED80}"/>
              </a:ext>
            </a:extLst>
          </p:cNvPr>
          <p:cNvSpPr>
            <a:spLocks noGrp="1"/>
          </p:cNvSpPr>
          <p:nvPr>
            <p:ph type="sldNum" sz="quarter" idx="5"/>
          </p:nvPr>
        </p:nvSpPr>
        <p:spPr/>
        <p:txBody>
          <a:bodyPr/>
          <a:lstStyle/>
          <a:p>
            <a:fld id="{D0E07AD8-B183-4E25-B2A7-CD3B44393105}" type="slidenum">
              <a:rPr lang="en-US" smtClean="0"/>
              <a:t>18</a:t>
            </a:fld>
            <a:endParaRPr lang="en-US" dirty="0"/>
          </a:p>
        </p:txBody>
      </p:sp>
    </p:spTree>
    <p:extLst>
      <p:ext uri="{BB962C8B-B14F-4D97-AF65-F5344CB8AC3E}">
        <p14:creationId xmlns:p14="http://schemas.microsoft.com/office/powerpoint/2010/main" val="1873690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A3180-0B80-5532-8BF1-F238556C20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88F38B-4CD8-C539-695F-9863C5FA68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309225-8DC5-0038-5A17-C092AA122C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84DB66-AB98-1371-AD1C-32E430725043}"/>
              </a:ext>
            </a:extLst>
          </p:cNvPr>
          <p:cNvSpPr>
            <a:spLocks noGrp="1"/>
          </p:cNvSpPr>
          <p:nvPr>
            <p:ph type="sldNum" sz="quarter" idx="5"/>
          </p:nvPr>
        </p:nvSpPr>
        <p:spPr/>
        <p:txBody>
          <a:bodyPr/>
          <a:lstStyle/>
          <a:p>
            <a:fld id="{D0E07AD8-B183-4E25-B2A7-CD3B44393105}" type="slidenum">
              <a:rPr lang="en-US" smtClean="0"/>
              <a:t>20</a:t>
            </a:fld>
            <a:endParaRPr lang="en-US" dirty="0"/>
          </a:p>
        </p:txBody>
      </p:sp>
    </p:spTree>
    <p:extLst>
      <p:ext uri="{BB962C8B-B14F-4D97-AF65-F5344CB8AC3E}">
        <p14:creationId xmlns:p14="http://schemas.microsoft.com/office/powerpoint/2010/main" val="3063021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85750-454E-873F-EB8C-95C187D478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AF937E-D91E-47A7-3614-01448FD0C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056ECB-61E2-F697-3C2B-DAEADA044D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DC287-01C9-CFF8-847B-13C48907ACC2}"/>
              </a:ext>
            </a:extLst>
          </p:cNvPr>
          <p:cNvSpPr>
            <a:spLocks noGrp="1"/>
          </p:cNvSpPr>
          <p:nvPr>
            <p:ph type="sldNum" sz="quarter" idx="5"/>
          </p:nvPr>
        </p:nvSpPr>
        <p:spPr/>
        <p:txBody>
          <a:bodyPr/>
          <a:lstStyle/>
          <a:p>
            <a:fld id="{D0E07AD8-B183-4E25-B2A7-CD3B44393105}" type="slidenum">
              <a:rPr lang="en-US" smtClean="0"/>
              <a:t>22</a:t>
            </a:fld>
            <a:endParaRPr lang="en-US" dirty="0"/>
          </a:p>
        </p:txBody>
      </p:sp>
    </p:spTree>
    <p:extLst>
      <p:ext uri="{BB962C8B-B14F-4D97-AF65-F5344CB8AC3E}">
        <p14:creationId xmlns:p14="http://schemas.microsoft.com/office/powerpoint/2010/main" val="315569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3D26D-DE01-DABB-B77F-8859B14881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81DD-57C9-ECFB-0390-2D9AFDEA30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486A82-0835-5D3A-EC48-562DD2FEF7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B35312-3D24-1912-04C6-3888216CE36E}"/>
              </a:ext>
            </a:extLst>
          </p:cNvPr>
          <p:cNvSpPr>
            <a:spLocks noGrp="1"/>
          </p:cNvSpPr>
          <p:nvPr>
            <p:ph type="sldNum" sz="quarter" idx="5"/>
          </p:nvPr>
        </p:nvSpPr>
        <p:spPr/>
        <p:txBody>
          <a:bodyPr/>
          <a:lstStyle/>
          <a:p>
            <a:fld id="{D0E07AD8-B183-4E25-B2A7-CD3B44393105}" type="slidenum">
              <a:rPr lang="en-US" smtClean="0"/>
              <a:t>24</a:t>
            </a:fld>
            <a:endParaRPr lang="en-US" dirty="0"/>
          </a:p>
        </p:txBody>
      </p:sp>
    </p:spTree>
    <p:extLst>
      <p:ext uri="{BB962C8B-B14F-4D97-AF65-F5344CB8AC3E}">
        <p14:creationId xmlns:p14="http://schemas.microsoft.com/office/powerpoint/2010/main" val="2379967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9649A-16AE-6685-AF65-08308345E0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BEB3B-528A-2BB0-3899-3562618789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B95ED0-1A2B-5E50-FC4D-FB5825AB40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5D7C2D-F4BD-D285-20A4-30DBE541500F}"/>
              </a:ext>
            </a:extLst>
          </p:cNvPr>
          <p:cNvSpPr>
            <a:spLocks noGrp="1"/>
          </p:cNvSpPr>
          <p:nvPr>
            <p:ph type="sldNum" sz="quarter" idx="5"/>
          </p:nvPr>
        </p:nvSpPr>
        <p:spPr/>
        <p:txBody>
          <a:bodyPr/>
          <a:lstStyle/>
          <a:p>
            <a:fld id="{D0E07AD8-B183-4E25-B2A7-CD3B44393105}" type="slidenum">
              <a:rPr lang="en-US" smtClean="0"/>
              <a:t>25</a:t>
            </a:fld>
            <a:endParaRPr lang="en-US" dirty="0"/>
          </a:p>
        </p:txBody>
      </p:sp>
    </p:spTree>
    <p:extLst>
      <p:ext uri="{BB962C8B-B14F-4D97-AF65-F5344CB8AC3E}">
        <p14:creationId xmlns:p14="http://schemas.microsoft.com/office/powerpoint/2010/main" val="1061428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26</a:t>
            </a:fld>
            <a:endParaRPr lang="en-US" dirty="0"/>
          </a:p>
        </p:txBody>
      </p:sp>
    </p:spTree>
    <p:extLst>
      <p:ext uri="{BB962C8B-B14F-4D97-AF65-F5344CB8AC3E}">
        <p14:creationId xmlns:p14="http://schemas.microsoft.com/office/powerpoint/2010/main" val="1530383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27</a:t>
            </a:fld>
            <a:endParaRPr lang="en-US" dirty="0"/>
          </a:p>
        </p:txBody>
      </p:sp>
    </p:spTree>
    <p:extLst>
      <p:ext uri="{BB962C8B-B14F-4D97-AF65-F5344CB8AC3E}">
        <p14:creationId xmlns:p14="http://schemas.microsoft.com/office/powerpoint/2010/main" val="394704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3</a:t>
            </a:fld>
            <a:endParaRPr lang="en-US" dirty="0"/>
          </a:p>
        </p:txBody>
      </p:sp>
    </p:spTree>
    <p:extLst>
      <p:ext uri="{BB962C8B-B14F-4D97-AF65-F5344CB8AC3E}">
        <p14:creationId xmlns:p14="http://schemas.microsoft.com/office/powerpoint/2010/main" val="189298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A15CE-FC08-2BBA-5F3C-F0B050E4E0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2DFB8-763D-59D0-9E88-2E7A613259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0B002-C888-569B-F3B4-AF3AF1F59C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E40017-F53F-C9EB-1283-1F48B9F0C00C}"/>
              </a:ext>
            </a:extLst>
          </p:cNvPr>
          <p:cNvSpPr>
            <a:spLocks noGrp="1"/>
          </p:cNvSpPr>
          <p:nvPr>
            <p:ph type="sldNum" sz="quarter" idx="5"/>
          </p:nvPr>
        </p:nvSpPr>
        <p:spPr/>
        <p:txBody>
          <a:bodyPr/>
          <a:lstStyle/>
          <a:p>
            <a:fld id="{D0E07AD8-B183-4E25-B2A7-CD3B44393105}" type="slidenum">
              <a:rPr lang="en-US" smtClean="0"/>
              <a:t>4</a:t>
            </a:fld>
            <a:endParaRPr lang="en-US" dirty="0"/>
          </a:p>
        </p:txBody>
      </p:sp>
    </p:spTree>
    <p:extLst>
      <p:ext uri="{BB962C8B-B14F-4D97-AF65-F5344CB8AC3E}">
        <p14:creationId xmlns:p14="http://schemas.microsoft.com/office/powerpoint/2010/main" val="20311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9EA26-13E8-AA15-84A1-19828F9AE2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262AD-86C4-8940-91D6-609EA36D81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804B7C-A5EA-DB8A-DDDC-C13817F019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2D67C1-AE39-3586-E3B6-06AB3E26BDE3}"/>
              </a:ext>
            </a:extLst>
          </p:cNvPr>
          <p:cNvSpPr>
            <a:spLocks noGrp="1"/>
          </p:cNvSpPr>
          <p:nvPr>
            <p:ph type="sldNum" sz="quarter" idx="5"/>
          </p:nvPr>
        </p:nvSpPr>
        <p:spPr/>
        <p:txBody>
          <a:bodyPr/>
          <a:lstStyle/>
          <a:p>
            <a:fld id="{D0E07AD8-B183-4E25-B2A7-CD3B44393105}" type="slidenum">
              <a:rPr lang="en-US" smtClean="0"/>
              <a:t>6</a:t>
            </a:fld>
            <a:endParaRPr lang="en-US" dirty="0"/>
          </a:p>
        </p:txBody>
      </p:sp>
    </p:spTree>
    <p:extLst>
      <p:ext uri="{BB962C8B-B14F-4D97-AF65-F5344CB8AC3E}">
        <p14:creationId xmlns:p14="http://schemas.microsoft.com/office/powerpoint/2010/main" val="83398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BECE2-B325-0C71-4A7D-0E3352B1F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086208-7D3F-2664-8473-D4A0D60D75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BBA90-E4F0-9FE0-5D89-CC5C752D96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59EA9F-7F52-5DE1-5CA6-10C451065F02}"/>
              </a:ext>
            </a:extLst>
          </p:cNvPr>
          <p:cNvSpPr>
            <a:spLocks noGrp="1"/>
          </p:cNvSpPr>
          <p:nvPr>
            <p:ph type="sldNum" sz="quarter" idx="5"/>
          </p:nvPr>
        </p:nvSpPr>
        <p:spPr/>
        <p:txBody>
          <a:bodyPr/>
          <a:lstStyle/>
          <a:p>
            <a:fld id="{D0E07AD8-B183-4E25-B2A7-CD3B44393105}" type="slidenum">
              <a:rPr lang="en-US" smtClean="0"/>
              <a:t>8</a:t>
            </a:fld>
            <a:endParaRPr lang="en-US" dirty="0"/>
          </a:p>
        </p:txBody>
      </p:sp>
    </p:spTree>
    <p:extLst>
      <p:ext uri="{BB962C8B-B14F-4D97-AF65-F5344CB8AC3E}">
        <p14:creationId xmlns:p14="http://schemas.microsoft.com/office/powerpoint/2010/main" val="1643833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0CB7E-F332-2D91-AA36-2A2ED93C9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90EB44-7B22-347D-AB01-7926E87232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8494E7-E5C5-044C-A935-BB80CE6042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F8C8E6-1087-FD7C-6007-51E1D66131DA}"/>
              </a:ext>
            </a:extLst>
          </p:cNvPr>
          <p:cNvSpPr>
            <a:spLocks noGrp="1"/>
          </p:cNvSpPr>
          <p:nvPr>
            <p:ph type="sldNum" sz="quarter" idx="5"/>
          </p:nvPr>
        </p:nvSpPr>
        <p:spPr/>
        <p:txBody>
          <a:bodyPr/>
          <a:lstStyle/>
          <a:p>
            <a:fld id="{D0E07AD8-B183-4E25-B2A7-CD3B44393105}" type="slidenum">
              <a:rPr lang="en-US" smtClean="0"/>
              <a:t>10</a:t>
            </a:fld>
            <a:endParaRPr lang="en-US" dirty="0"/>
          </a:p>
        </p:txBody>
      </p:sp>
    </p:spTree>
    <p:extLst>
      <p:ext uri="{BB962C8B-B14F-4D97-AF65-F5344CB8AC3E}">
        <p14:creationId xmlns:p14="http://schemas.microsoft.com/office/powerpoint/2010/main" val="2073616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91754-6338-1E32-8E75-9F8183072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922E63-0951-2718-4AEA-384C7BC242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869021-0F71-B055-DF96-A346E28A5F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A8F473-8F37-2A5F-1443-C8C4485AEC13}"/>
              </a:ext>
            </a:extLst>
          </p:cNvPr>
          <p:cNvSpPr>
            <a:spLocks noGrp="1"/>
          </p:cNvSpPr>
          <p:nvPr>
            <p:ph type="sldNum" sz="quarter" idx="5"/>
          </p:nvPr>
        </p:nvSpPr>
        <p:spPr/>
        <p:txBody>
          <a:bodyPr/>
          <a:lstStyle/>
          <a:p>
            <a:fld id="{D0E07AD8-B183-4E25-B2A7-CD3B44393105}" type="slidenum">
              <a:rPr lang="en-US" smtClean="0"/>
              <a:t>12</a:t>
            </a:fld>
            <a:endParaRPr lang="en-US" dirty="0"/>
          </a:p>
        </p:txBody>
      </p:sp>
    </p:spTree>
    <p:extLst>
      <p:ext uri="{BB962C8B-B14F-4D97-AF65-F5344CB8AC3E}">
        <p14:creationId xmlns:p14="http://schemas.microsoft.com/office/powerpoint/2010/main" val="3186193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34AA0-D69E-C2FE-2BBF-E5D41C68D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763196-DC7A-7378-FCBE-163170B3A7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B6F61D-CCB3-161C-26E0-26BD939755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2C745A-A18C-9A8D-A652-D1D648D88802}"/>
              </a:ext>
            </a:extLst>
          </p:cNvPr>
          <p:cNvSpPr>
            <a:spLocks noGrp="1"/>
          </p:cNvSpPr>
          <p:nvPr>
            <p:ph type="sldNum" sz="quarter" idx="5"/>
          </p:nvPr>
        </p:nvSpPr>
        <p:spPr/>
        <p:txBody>
          <a:bodyPr/>
          <a:lstStyle/>
          <a:p>
            <a:fld id="{D0E07AD8-B183-4E25-B2A7-CD3B44393105}" type="slidenum">
              <a:rPr lang="en-US" smtClean="0"/>
              <a:t>14</a:t>
            </a:fld>
            <a:endParaRPr lang="en-US" dirty="0"/>
          </a:p>
        </p:txBody>
      </p:sp>
    </p:spTree>
    <p:extLst>
      <p:ext uri="{BB962C8B-B14F-4D97-AF65-F5344CB8AC3E}">
        <p14:creationId xmlns:p14="http://schemas.microsoft.com/office/powerpoint/2010/main" val="1037312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EFA16-924B-2F81-0078-3D5AFEDE1F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66932D-78E8-42DE-8C9F-E4667D7E02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02242C-5B2D-3858-A9EA-84751293F8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B2FC17-8AC2-A7A9-7FA6-84C2E98999D0}"/>
              </a:ext>
            </a:extLst>
          </p:cNvPr>
          <p:cNvSpPr>
            <a:spLocks noGrp="1"/>
          </p:cNvSpPr>
          <p:nvPr>
            <p:ph type="sldNum" sz="quarter" idx="5"/>
          </p:nvPr>
        </p:nvSpPr>
        <p:spPr/>
        <p:txBody>
          <a:bodyPr/>
          <a:lstStyle/>
          <a:p>
            <a:fld id="{D0E07AD8-B183-4E25-B2A7-CD3B44393105}" type="slidenum">
              <a:rPr lang="en-US" smtClean="0"/>
              <a:t>16</a:t>
            </a:fld>
            <a:endParaRPr lang="en-US" dirty="0"/>
          </a:p>
        </p:txBody>
      </p:sp>
    </p:spTree>
    <p:extLst>
      <p:ext uri="{BB962C8B-B14F-4D97-AF65-F5344CB8AC3E}">
        <p14:creationId xmlns:p14="http://schemas.microsoft.com/office/powerpoint/2010/main" val="188160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28487DA5-DCB7-4474-BDCE-999DB4109260}"/>
              </a:ext>
            </a:extLst>
          </p:cNvPr>
          <p:cNvSpPr>
            <a:spLocks noGrp="1"/>
          </p:cNvSpPr>
          <p:nvPr>
            <p:ph type="ctrTitle"/>
          </p:nvPr>
        </p:nvSpPr>
        <p:spPr>
          <a:xfrm>
            <a:off x="6311900" y="448056"/>
            <a:ext cx="5428996" cy="3401568"/>
          </a:xfrm>
        </p:spPr>
        <p:txBody>
          <a:bodyPr>
            <a:normAutofit/>
          </a:bodyPr>
          <a:lstStyle>
            <a:lvl1pPr>
              <a:defRPr sz="5400"/>
            </a:lvl1pPr>
          </a:lstStyle>
          <a:p>
            <a:r>
              <a:rPr lang="en-US"/>
              <a:t>Click to edit Master title style</a:t>
            </a:r>
            <a:endParaRPr lang="en-US" dirty="0"/>
          </a:p>
        </p:txBody>
      </p:sp>
      <p:sp>
        <p:nvSpPr>
          <p:cNvPr id="14" name="Subtitle 7">
            <a:extLst>
              <a:ext uri="{FF2B5EF4-FFF2-40B4-BE49-F238E27FC236}">
                <a16:creationId xmlns:a16="http://schemas.microsoft.com/office/drawing/2014/main" id="{1DA2E4DD-C8F6-49E6-BFFE-999B25D2FCF9}"/>
              </a:ext>
            </a:extLst>
          </p:cNvPr>
          <p:cNvSpPr>
            <a:spLocks noGrp="1"/>
          </p:cNvSpPr>
          <p:nvPr>
            <p:ph type="subTitle" idx="1"/>
          </p:nvPr>
        </p:nvSpPr>
        <p:spPr>
          <a:xfrm>
            <a:off x="6311900" y="4471416"/>
            <a:ext cx="5428996" cy="1481328"/>
          </a:xfrm>
        </p:spPr>
        <p:txBody>
          <a:bodyPr>
            <a:normAutofit/>
          </a:bodyPr>
          <a:lstStyle>
            <a:lvl1pPr marL="1944" indent="0">
              <a:buNone/>
              <a:defRPr sz="2400"/>
            </a:lvl1pPr>
          </a:lstStyle>
          <a:p>
            <a:r>
              <a:rPr lang="en-US"/>
              <a:t>Click to edit Master subtitle style</a:t>
            </a:r>
            <a:endParaRPr lang="en-US" dirty="0"/>
          </a:p>
        </p:txBody>
      </p:sp>
      <p:cxnSp>
        <p:nvCxnSpPr>
          <p:cNvPr id="16" name="Straight Connector 15">
            <a:extLst>
              <a:ext uri="{FF2B5EF4-FFF2-40B4-BE49-F238E27FC236}">
                <a16:creationId xmlns:a16="http://schemas.microsoft.com/office/drawing/2014/main" id="{13BBFE51-2F86-4B2A-8F7F-78DCD52EB59E}"/>
              </a:ext>
              <a:ext uri="{C183D7F6-B498-43B3-948B-1728B52AA6E4}">
                <adec:decorative xmlns:adec="http://schemas.microsoft.com/office/drawing/2017/decorative" val="1"/>
              </a:ext>
            </a:extLst>
          </p:cNvPr>
          <p:cNvCxnSpPr>
            <a:cxnSpLocks/>
          </p:cNvCxnSpPr>
          <p:nvPr userDrawn="1"/>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4">
            <a:extLst>
              <a:ext uri="{FF2B5EF4-FFF2-40B4-BE49-F238E27FC236}">
                <a16:creationId xmlns:a16="http://schemas.microsoft.com/office/drawing/2014/main" id="{B27F6338-E81A-4E7B-8135-E97EE9502CCD}"/>
              </a:ext>
            </a:extLst>
          </p:cNvPr>
          <p:cNvSpPr>
            <a:spLocks noGrp="1"/>
          </p:cNvSpPr>
          <p:nvPr>
            <p:ph type="pic" sz="quarter" idx="10" hasCustomPrompt="1"/>
          </p:nvPr>
        </p:nvSpPr>
        <p:spPr>
          <a:xfrm>
            <a:off x="450850" y="447675"/>
            <a:ext cx="5429250" cy="5545138"/>
          </a:xfrm>
        </p:spPr>
        <p:txBody>
          <a:bodyPr/>
          <a:lstStyle>
            <a:lvl1pPr marL="1944" indent="0" algn="ctr">
              <a:buNone/>
              <a:defRPr/>
            </a:lvl1pPr>
          </a:lstStyle>
          <a:p>
            <a:r>
              <a:rPr lang="en-US" dirty="0"/>
              <a:t>Insert photo here</a:t>
            </a:r>
          </a:p>
        </p:txBody>
      </p:sp>
    </p:spTree>
    <p:extLst>
      <p:ext uri="{BB962C8B-B14F-4D97-AF65-F5344CB8AC3E}">
        <p14:creationId xmlns:p14="http://schemas.microsoft.com/office/powerpoint/2010/main" val="166439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B910F38-F46F-4019-9892-577986F9591C}"/>
              </a:ext>
              <a:ext uri="{C183D7F6-B498-43B3-948B-1728B52AA6E4}">
                <adec:decorative xmlns:adec="http://schemas.microsoft.com/office/drawing/2017/decorative" val="1"/>
              </a:ext>
            </a:extLst>
          </p:cNvPr>
          <p:cNvCxnSpPr>
            <a:cxnSpLocks/>
          </p:cNvCxnSpPr>
          <p:nvPr userDrawn="1"/>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3A88BA19-45C7-493D-8685-D06EBEFD2DBC}"/>
              </a:ext>
            </a:extLst>
          </p:cNvPr>
          <p:cNvSpPr>
            <a:spLocks noGrp="1"/>
          </p:cNvSpPr>
          <p:nvPr>
            <p:ph type="title" hasCustomPrompt="1"/>
          </p:nvPr>
        </p:nvSpPr>
        <p:spPr>
          <a:xfrm>
            <a:off x="448798" y="380872"/>
            <a:ext cx="11300290"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1" name="Text Placeholder 10">
            <a:extLst>
              <a:ext uri="{FF2B5EF4-FFF2-40B4-BE49-F238E27FC236}">
                <a16:creationId xmlns:a16="http://schemas.microsoft.com/office/drawing/2014/main" id="{D0F824DF-992F-4E18-9BC2-56F1D60AF53B}"/>
              </a:ext>
            </a:extLst>
          </p:cNvPr>
          <p:cNvSpPr>
            <a:spLocks noGrp="1"/>
          </p:cNvSpPr>
          <p:nvPr>
            <p:ph type="body" sz="quarter" idx="10" hasCustomPrompt="1"/>
          </p:nvPr>
        </p:nvSpPr>
        <p:spPr>
          <a:xfrm>
            <a:off x="1289837" y="1941031"/>
            <a:ext cx="4632053"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3" name="Text Placeholder 12">
            <a:extLst>
              <a:ext uri="{FF2B5EF4-FFF2-40B4-BE49-F238E27FC236}">
                <a16:creationId xmlns:a16="http://schemas.microsoft.com/office/drawing/2014/main" id="{CA14A543-CB0B-4FE3-82CE-0C8B0F6F6DD6}"/>
              </a:ext>
            </a:extLst>
          </p:cNvPr>
          <p:cNvSpPr>
            <a:spLocks noGrp="1"/>
          </p:cNvSpPr>
          <p:nvPr>
            <p:ph type="body" sz="quarter" idx="11" hasCustomPrompt="1"/>
          </p:nvPr>
        </p:nvSpPr>
        <p:spPr>
          <a:xfrm>
            <a:off x="1287987" y="2837529"/>
            <a:ext cx="4633419" cy="2547938"/>
          </a:xfrm>
        </p:spPr>
        <p:txBody>
          <a:bodyPr/>
          <a:lstStyle>
            <a:lvl1pPr>
              <a:lnSpc>
                <a:spcPct val="100000"/>
              </a:lnSpc>
              <a:buClr>
                <a:schemeClr val="tx2"/>
              </a:buClr>
              <a:defRPr>
                <a:solidFill>
                  <a:schemeClr val="tx2">
                    <a:alpha val="46000"/>
                  </a:schemeClr>
                </a:solidFill>
              </a:defRPr>
            </a:lvl1pPr>
          </a:lstStyle>
          <a:p>
            <a:pPr lvl="0"/>
            <a:r>
              <a:rPr lang="en-US" dirty="0"/>
              <a:t>Click to add text here</a:t>
            </a:r>
          </a:p>
        </p:txBody>
      </p:sp>
      <p:sp>
        <p:nvSpPr>
          <p:cNvPr id="18" name="Text Placeholder 10">
            <a:extLst>
              <a:ext uri="{FF2B5EF4-FFF2-40B4-BE49-F238E27FC236}">
                <a16:creationId xmlns:a16="http://schemas.microsoft.com/office/drawing/2014/main" id="{B6B6DB95-B3AD-4954-8725-DCAA8F716A99}"/>
              </a:ext>
            </a:extLst>
          </p:cNvPr>
          <p:cNvSpPr>
            <a:spLocks noGrp="1"/>
          </p:cNvSpPr>
          <p:nvPr>
            <p:ph type="body" sz="quarter" idx="12" hasCustomPrompt="1"/>
          </p:nvPr>
        </p:nvSpPr>
        <p:spPr>
          <a:xfrm>
            <a:off x="6262812" y="1941031"/>
            <a:ext cx="4632053"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9" name="Text Placeholder 12">
            <a:extLst>
              <a:ext uri="{FF2B5EF4-FFF2-40B4-BE49-F238E27FC236}">
                <a16:creationId xmlns:a16="http://schemas.microsoft.com/office/drawing/2014/main" id="{EBF18AD6-49AE-45E3-AFDB-53684AB6EC28}"/>
              </a:ext>
            </a:extLst>
          </p:cNvPr>
          <p:cNvSpPr>
            <a:spLocks noGrp="1"/>
          </p:cNvSpPr>
          <p:nvPr>
            <p:ph type="body" sz="quarter" idx="13" hasCustomPrompt="1"/>
          </p:nvPr>
        </p:nvSpPr>
        <p:spPr>
          <a:xfrm>
            <a:off x="6260962" y="2837529"/>
            <a:ext cx="4633419" cy="2547938"/>
          </a:xfrm>
        </p:spPr>
        <p:txBody>
          <a:bodyPr/>
          <a:lstStyle>
            <a:lvl1pPr>
              <a:lnSpc>
                <a:spcPct val="100000"/>
              </a:lnSpc>
              <a:buClr>
                <a:schemeClr val="tx2"/>
              </a:buClr>
              <a:defRPr>
                <a:solidFill>
                  <a:schemeClr val="tx2">
                    <a:alpha val="46000"/>
                  </a:schemeClr>
                </a:solidFill>
              </a:defRPr>
            </a:lvl1pPr>
          </a:lstStyle>
          <a:p>
            <a:pPr lvl="0"/>
            <a:r>
              <a:rPr lang="en-US" dirty="0"/>
              <a:t>Click to add text here</a:t>
            </a:r>
          </a:p>
        </p:txBody>
      </p:sp>
      <p:sp>
        <p:nvSpPr>
          <p:cNvPr id="7" name="Date Placeholder 5">
            <a:extLst>
              <a:ext uri="{FF2B5EF4-FFF2-40B4-BE49-F238E27FC236}">
                <a16:creationId xmlns:a16="http://schemas.microsoft.com/office/drawing/2014/main" id="{AD8C32FD-06A2-49E2-A54A-FB7C7AFFE2F2}"/>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8" name="Footer Placeholder 3">
            <a:extLst>
              <a:ext uri="{FF2B5EF4-FFF2-40B4-BE49-F238E27FC236}">
                <a16:creationId xmlns:a16="http://schemas.microsoft.com/office/drawing/2014/main" id="{7D13BE1A-DE3C-489C-A627-116679A00B86}"/>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CE15B7AC-26DD-48DA-88A0-A231BF5D1E44}"/>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8032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E78D948-F2B9-4EE0-B830-36F103C218D5}"/>
              </a:ext>
              <a:ext uri="{C183D7F6-B498-43B3-948B-1728B52AA6E4}">
                <adec:decorative xmlns:adec="http://schemas.microsoft.com/office/drawing/2017/decorative" val="1"/>
              </a:ext>
            </a:extLst>
          </p:cNvPr>
          <p:cNvCxnSpPr>
            <a:cxnSpLocks/>
          </p:cNvCxnSpPr>
          <p:nvPr userDrawn="1"/>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6B9A2D2-0473-4F46-BFCE-D626532960A5}"/>
              </a:ext>
            </a:extLst>
          </p:cNvPr>
          <p:cNvSpPr>
            <a:spLocks noGrp="1"/>
          </p:cNvSpPr>
          <p:nvPr>
            <p:ph type="title" hasCustomPrompt="1"/>
          </p:nvPr>
        </p:nvSpPr>
        <p:spPr>
          <a:xfrm>
            <a:off x="456170" y="368717"/>
            <a:ext cx="11300400"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6" name="Text Placeholder 10">
            <a:extLst>
              <a:ext uri="{FF2B5EF4-FFF2-40B4-BE49-F238E27FC236}">
                <a16:creationId xmlns:a16="http://schemas.microsoft.com/office/drawing/2014/main" id="{C7203DC6-5779-4D18-8EDA-B417CE1CC346}"/>
              </a:ext>
            </a:extLst>
          </p:cNvPr>
          <p:cNvSpPr>
            <a:spLocks noGrp="1"/>
          </p:cNvSpPr>
          <p:nvPr>
            <p:ph type="body" sz="quarter" idx="10" hasCustomPrompt="1"/>
          </p:nvPr>
        </p:nvSpPr>
        <p:spPr>
          <a:xfrm>
            <a:off x="451850" y="1941031"/>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7" name="Text Placeholder 12">
            <a:extLst>
              <a:ext uri="{FF2B5EF4-FFF2-40B4-BE49-F238E27FC236}">
                <a16:creationId xmlns:a16="http://schemas.microsoft.com/office/drawing/2014/main" id="{65286B5D-8C3D-49BC-A56B-54C3D0FBC782}"/>
              </a:ext>
            </a:extLst>
          </p:cNvPr>
          <p:cNvSpPr>
            <a:spLocks noGrp="1"/>
          </p:cNvSpPr>
          <p:nvPr>
            <p:ph type="body" sz="quarter" idx="11" hasCustomPrompt="1"/>
          </p:nvPr>
        </p:nvSpPr>
        <p:spPr>
          <a:xfrm>
            <a:off x="450000" y="2837528"/>
            <a:ext cx="345757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15" name="Text Placeholder 10">
            <a:extLst>
              <a:ext uri="{FF2B5EF4-FFF2-40B4-BE49-F238E27FC236}">
                <a16:creationId xmlns:a16="http://schemas.microsoft.com/office/drawing/2014/main" id="{9C8FA9F2-E665-4A1C-AB30-847F4A2000E9}"/>
              </a:ext>
            </a:extLst>
          </p:cNvPr>
          <p:cNvSpPr>
            <a:spLocks noGrp="1"/>
          </p:cNvSpPr>
          <p:nvPr>
            <p:ph type="body" sz="quarter" idx="15" hasCustomPrompt="1"/>
          </p:nvPr>
        </p:nvSpPr>
        <p:spPr>
          <a:xfrm>
            <a:off x="4364947" y="1941031"/>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6" name="Text Placeholder 12">
            <a:extLst>
              <a:ext uri="{FF2B5EF4-FFF2-40B4-BE49-F238E27FC236}">
                <a16:creationId xmlns:a16="http://schemas.microsoft.com/office/drawing/2014/main" id="{3C54263D-50A7-43A8-A3BC-BE063187A830}"/>
              </a:ext>
            </a:extLst>
          </p:cNvPr>
          <p:cNvSpPr>
            <a:spLocks noGrp="1"/>
          </p:cNvSpPr>
          <p:nvPr>
            <p:ph type="body" sz="quarter" idx="16" hasCustomPrompt="1"/>
          </p:nvPr>
        </p:nvSpPr>
        <p:spPr>
          <a:xfrm>
            <a:off x="4363097" y="2837528"/>
            <a:ext cx="345757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17" name="Text Placeholder 10">
            <a:extLst>
              <a:ext uri="{FF2B5EF4-FFF2-40B4-BE49-F238E27FC236}">
                <a16:creationId xmlns:a16="http://schemas.microsoft.com/office/drawing/2014/main" id="{6DD25081-6CEB-4E5B-A7E5-8100DE67323D}"/>
              </a:ext>
            </a:extLst>
          </p:cNvPr>
          <p:cNvSpPr>
            <a:spLocks noGrp="1"/>
          </p:cNvSpPr>
          <p:nvPr>
            <p:ph type="body" sz="quarter" idx="17" hasCustomPrompt="1"/>
          </p:nvPr>
        </p:nvSpPr>
        <p:spPr>
          <a:xfrm>
            <a:off x="8283594" y="1939364"/>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8" name="Text Placeholder 12">
            <a:extLst>
              <a:ext uri="{FF2B5EF4-FFF2-40B4-BE49-F238E27FC236}">
                <a16:creationId xmlns:a16="http://schemas.microsoft.com/office/drawing/2014/main" id="{B40E43BE-19E7-4C92-A02A-A747188A1130}"/>
              </a:ext>
            </a:extLst>
          </p:cNvPr>
          <p:cNvSpPr>
            <a:spLocks noGrp="1"/>
          </p:cNvSpPr>
          <p:nvPr>
            <p:ph type="body" sz="quarter" idx="18" hasCustomPrompt="1"/>
          </p:nvPr>
        </p:nvSpPr>
        <p:spPr>
          <a:xfrm>
            <a:off x="8282764" y="2835861"/>
            <a:ext cx="345655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3" name="Date Placeholder 5">
            <a:extLst>
              <a:ext uri="{FF2B5EF4-FFF2-40B4-BE49-F238E27FC236}">
                <a16:creationId xmlns:a16="http://schemas.microsoft.com/office/drawing/2014/main" id="{0364CC8C-A596-4C30-BE97-FF78E042451D}"/>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4" name="Footer Placeholder 3">
            <a:extLst>
              <a:ext uri="{FF2B5EF4-FFF2-40B4-BE49-F238E27FC236}">
                <a16:creationId xmlns:a16="http://schemas.microsoft.com/office/drawing/2014/main" id="{716E94F2-5327-4ECE-B9D6-26CA834459B1}"/>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F9BB08CB-1C70-40D7-A67C-2EF5BFFEF9C3}"/>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78382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787F79D-9EFD-4F24-B92B-3DEF507C6FC1}"/>
              </a:ext>
              <a:ext uri="{C183D7F6-B498-43B3-948B-1728B52AA6E4}">
                <adec:decorative xmlns:adec="http://schemas.microsoft.com/office/drawing/2017/decorative" val="1"/>
              </a:ext>
            </a:extLst>
          </p:cNvPr>
          <p:cNvCxnSpPr>
            <a:cxnSpLocks/>
          </p:cNvCxnSpPr>
          <p:nvPr userDrawn="1"/>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2758C89-0197-4B72-BA43-2CC4DE73F747}"/>
              </a:ext>
            </a:extLst>
          </p:cNvPr>
          <p:cNvSpPr>
            <a:spLocks noGrp="1"/>
          </p:cNvSpPr>
          <p:nvPr>
            <p:ph type="title" hasCustomPrompt="1"/>
          </p:nvPr>
        </p:nvSpPr>
        <p:spPr>
          <a:xfrm>
            <a:off x="440969" y="647377"/>
            <a:ext cx="11316056"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6" name="Text Placeholder 13">
            <a:extLst>
              <a:ext uri="{FF2B5EF4-FFF2-40B4-BE49-F238E27FC236}">
                <a16:creationId xmlns:a16="http://schemas.microsoft.com/office/drawing/2014/main" id="{37D2E7B5-A506-45AA-881E-1EF6A0EB07CC}"/>
              </a:ext>
            </a:extLst>
          </p:cNvPr>
          <p:cNvSpPr>
            <a:spLocks noGrp="1"/>
          </p:cNvSpPr>
          <p:nvPr>
            <p:ph type="body" sz="quarter" idx="11" hasCustomPrompt="1"/>
          </p:nvPr>
        </p:nvSpPr>
        <p:spPr>
          <a:xfrm>
            <a:off x="440968" y="1692923"/>
            <a:ext cx="11300287" cy="1001712"/>
          </a:xfrm>
        </p:spPr>
        <p:txBody>
          <a:bodyPr>
            <a:normAutofit/>
          </a:bodyPr>
          <a:lstStyle>
            <a:lvl1pPr marL="1944" indent="0">
              <a:buNone/>
              <a:defRPr sz="2400" i="0">
                <a:solidFill>
                  <a:schemeClr val="tx1">
                    <a:alpha val="55000"/>
                  </a:schemeClr>
                </a:solidFill>
                <a:latin typeface="+mn-lt"/>
              </a:defRPr>
            </a:lvl1pPr>
          </a:lstStyle>
          <a:p>
            <a:pPr lvl="0"/>
            <a:r>
              <a:rPr lang="en-US" dirty="0"/>
              <a:t>Click to add text</a:t>
            </a:r>
          </a:p>
        </p:txBody>
      </p:sp>
      <p:sp>
        <p:nvSpPr>
          <p:cNvPr id="25" name="Picture Placeholder 17">
            <a:extLst>
              <a:ext uri="{FF2B5EF4-FFF2-40B4-BE49-F238E27FC236}">
                <a16:creationId xmlns:a16="http://schemas.microsoft.com/office/drawing/2014/main" id="{751E77E5-BC2E-4851-A46B-1081DBFEE180}"/>
              </a:ext>
            </a:extLst>
          </p:cNvPr>
          <p:cNvSpPr>
            <a:spLocks noGrp="1"/>
          </p:cNvSpPr>
          <p:nvPr>
            <p:ph type="pic" sz="quarter" idx="12" hasCustomPrompt="1"/>
          </p:nvPr>
        </p:nvSpPr>
        <p:spPr>
          <a:xfrm>
            <a:off x="441325" y="2959100"/>
            <a:ext cx="2698750" cy="2987675"/>
          </a:xfrm>
        </p:spPr>
        <p:txBody>
          <a:bodyPr/>
          <a:lstStyle>
            <a:lvl1pPr marL="1944" indent="0" algn="ctr">
              <a:buNone/>
              <a:defRPr/>
            </a:lvl1pPr>
          </a:lstStyle>
          <a:p>
            <a:r>
              <a:rPr lang="en-US" dirty="0"/>
              <a:t>Insert photo here</a:t>
            </a:r>
          </a:p>
        </p:txBody>
      </p:sp>
      <p:sp>
        <p:nvSpPr>
          <p:cNvPr id="26" name="Picture Placeholder 19">
            <a:extLst>
              <a:ext uri="{FF2B5EF4-FFF2-40B4-BE49-F238E27FC236}">
                <a16:creationId xmlns:a16="http://schemas.microsoft.com/office/drawing/2014/main" id="{5ADD8D61-5FF6-4FF8-A853-94978CE2BF08}"/>
              </a:ext>
            </a:extLst>
          </p:cNvPr>
          <p:cNvSpPr>
            <a:spLocks noGrp="1"/>
          </p:cNvSpPr>
          <p:nvPr>
            <p:ph type="pic" sz="quarter" idx="13" hasCustomPrompt="1"/>
          </p:nvPr>
        </p:nvSpPr>
        <p:spPr>
          <a:xfrm>
            <a:off x="3319463" y="2959100"/>
            <a:ext cx="2690812" cy="2987675"/>
          </a:xfrm>
        </p:spPr>
        <p:txBody>
          <a:bodyPr/>
          <a:lstStyle>
            <a:lvl1pPr marL="1944" indent="0" algn="ctr">
              <a:buNone/>
              <a:defRPr/>
            </a:lvl1pPr>
          </a:lstStyle>
          <a:p>
            <a:r>
              <a:rPr lang="en-US" dirty="0"/>
              <a:t>Insert photo here</a:t>
            </a:r>
          </a:p>
        </p:txBody>
      </p:sp>
      <p:sp>
        <p:nvSpPr>
          <p:cNvPr id="27" name="Picture Placeholder 21">
            <a:extLst>
              <a:ext uri="{FF2B5EF4-FFF2-40B4-BE49-F238E27FC236}">
                <a16:creationId xmlns:a16="http://schemas.microsoft.com/office/drawing/2014/main" id="{7217B0CF-D153-4F21-B2F3-3736BFEE8B20}"/>
              </a:ext>
            </a:extLst>
          </p:cNvPr>
          <p:cNvSpPr>
            <a:spLocks noGrp="1"/>
          </p:cNvSpPr>
          <p:nvPr>
            <p:ph type="pic" sz="quarter" idx="14" hasCustomPrompt="1"/>
          </p:nvPr>
        </p:nvSpPr>
        <p:spPr>
          <a:xfrm>
            <a:off x="6189663" y="2959100"/>
            <a:ext cx="2689225" cy="2987675"/>
          </a:xfrm>
        </p:spPr>
        <p:txBody>
          <a:bodyPr/>
          <a:lstStyle>
            <a:lvl1pPr marL="1944" indent="0" algn="ctr">
              <a:buNone/>
              <a:defRPr/>
            </a:lvl1pPr>
          </a:lstStyle>
          <a:p>
            <a:r>
              <a:rPr lang="en-US" dirty="0"/>
              <a:t>Insert photo here</a:t>
            </a:r>
          </a:p>
        </p:txBody>
      </p:sp>
      <p:sp>
        <p:nvSpPr>
          <p:cNvPr id="28" name="Picture Placeholder 23">
            <a:extLst>
              <a:ext uri="{FF2B5EF4-FFF2-40B4-BE49-F238E27FC236}">
                <a16:creationId xmlns:a16="http://schemas.microsoft.com/office/drawing/2014/main" id="{46C9A6A5-13C0-4A42-B695-F3511DCA96A4}"/>
              </a:ext>
            </a:extLst>
          </p:cNvPr>
          <p:cNvSpPr>
            <a:spLocks noGrp="1"/>
          </p:cNvSpPr>
          <p:nvPr>
            <p:ph type="pic" sz="quarter" idx="15" hasCustomPrompt="1"/>
          </p:nvPr>
        </p:nvSpPr>
        <p:spPr>
          <a:xfrm>
            <a:off x="9058275" y="2959100"/>
            <a:ext cx="2698750" cy="2987675"/>
          </a:xfrm>
        </p:spPr>
        <p:txBody>
          <a:bodyPr/>
          <a:lstStyle>
            <a:lvl1pPr marL="1944" indent="0" algn="ctr">
              <a:buNone/>
              <a:defRPr/>
            </a:lvl1pPr>
          </a:lstStyle>
          <a:p>
            <a:r>
              <a:rPr lang="en-US" dirty="0"/>
              <a:t>Insert photo here</a:t>
            </a:r>
          </a:p>
        </p:txBody>
      </p:sp>
      <p:sp>
        <p:nvSpPr>
          <p:cNvPr id="10" name="Date Placeholder 5">
            <a:extLst>
              <a:ext uri="{FF2B5EF4-FFF2-40B4-BE49-F238E27FC236}">
                <a16:creationId xmlns:a16="http://schemas.microsoft.com/office/drawing/2014/main" id="{DD1D6B44-0E3B-4C46-B068-14568BF01DF7}"/>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11" name="Footer Placeholder 3">
            <a:extLst>
              <a:ext uri="{FF2B5EF4-FFF2-40B4-BE49-F238E27FC236}">
                <a16:creationId xmlns:a16="http://schemas.microsoft.com/office/drawing/2014/main" id="{FB72C5E2-290F-4D02-842B-932296C10DF0}"/>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E3152744-4FDB-4426-90C5-B204EE645EFA}"/>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386323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r>
              <a:rPr lang="en-US"/>
              <a:t>2/2/20XX</a:t>
            </a:r>
            <a:endParaRPr lang="en-US" dirty="0"/>
          </a:p>
        </p:txBody>
      </p: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PRESENTATION TITLE</a:t>
            </a:r>
          </a:p>
        </p:txBody>
      </p:sp>
      <p:sp>
        <p:nvSpPr>
          <p:cNvPr id="7" name="Slide Number Placeholder 11">
            <a:extLst>
              <a:ext uri="{FF2B5EF4-FFF2-40B4-BE49-F238E27FC236}">
                <a16:creationId xmlns:a16="http://schemas.microsoft.com/office/drawing/2014/main" id="{A7C3E5E6-3D65-419E-9CE7-1BEC4CB37EA2}"/>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81444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0307A1A-4AC6-459C-9531-704CF376725C}"/>
              </a:ext>
              <a:ext uri="{C183D7F6-B498-43B3-948B-1728B52AA6E4}">
                <adec:decorative xmlns:adec="http://schemas.microsoft.com/office/drawing/2017/decorative" val="1"/>
              </a:ext>
            </a:extLst>
          </p:cNvPr>
          <p:cNvCxnSpPr/>
          <p:nvPr userDrawn="1"/>
        </p:nvCxnSpPr>
        <p:spPr>
          <a:xfrm>
            <a:off x="75276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D2BF6B-AD6F-4BC9-B5A6-BC7741CD0374}"/>
              </a:ext>
            </a:extLst>
          </p:cNvPr>
          <p:cNvSpPr>
            <a:spLocks noGrp="1"/>
          </p:cNvSpPr>
          <p:nvPr>
            <p:ph type="title" hasCustomPrompt="1"/>
          </p:nvPr>
        </p:nvSpPr>
        <p:spPr>
          <a:xfrm>
            <a:off x="447675" y="227011"/>
            <a:ext cx="6860946" cy="2954337"/>
          </a:xfrm>
        </p:spPr>
        <p:txBody>
          <a:bodyPr>
            <a:normAutofit/>
          </a:bodyPr>
          <a:lstStyle>
            <a:lvl1pPr>
              <a:spcBef>
                <a:spcPts val="1000"/>
              </a:spcBef>
              <a:defRPr sz="4400">
                <a:solidFill>
                  <a:schemeClr val="tx1"/>
                </a:solidFill>
              </a:defRPr>
            </a:lvl1pPr>
          </a:lstStyle>
          <a:p>
            <a:r>
              <a:rPr lang="en-US" dirty="0"/>
              <a:t>Click to add title</a:t>
            </a:r>
          </a:p>
        </p:txBody>
      </p:sp>
      <p:sp>
        <p:nvSpPr>
          <p:cNvPr id="15" name="Picture Placeholder 11">
            <a:extLst>
              <a:ext uri="{FF2B5EF4-FFF2-40B4-BE49-F238E27FC236}">
                <a16:creationId xmlns:a16="http://schemas.microsoft.com/office/drawing/2014/main" id="{8FB06AF1-CFEB-40E6-A617-E9CA5CF8B66D}"/>
              </a:ext>
            </a:extLst>
          </p:cNvPr>
          <p:cNvSpPr>
            <a:spLocks noGrp="1"/>
          </p:cNvSpPr>
          <p:nvPr>
            <p:ph type="pic" sz="quarter" idx="10" hasCustomPrompt="1"/>
          </p:nvPr>
        </p:nvSpPr>
        <p:spPr>
          <a:xfrm>
            <a:off x="447675" y="3643313"/>
            <a:ext cx="3227388" cy="2771775"/>
          </a:xfrm>
        </p:spPr>
        <p:txBody>
          <a:bodyPr/>
          <a:lstStyle>
            <a:lvl1pPr marL="1944" indent="0" algn="ctr">
              <a:buNone/>
              <a:defRPr/>
            </a:lvl1pPr>
          </a:lstStyle>
          <a:p>
            <a:r>
              <a:rPr lang="en-US" dirty="0"/>
              <a:t>Insert photo here</a:t>
            </a:r>
          </a:p>
        </p:txBody>
      </p:sp>
      <p:sp>
        <p:nvSpPr>
          <p:cNvPr id="16" name="Picture Placeholder 13">
            <a:extLst>
              <a:ext uri="{FF2B5EF4-FFF2-40B4-BE49-F238E27FC236}">
                <a16:creationId xmlns:a16="http://schemas.microsoft.com/office/drawing/2014/main" id="{62D71E4C-2705-4622-887B-1F1262DB9127}"/>
              </a:ext>
            </a:extLst>
          </p:cNvPr>
          <p:cNvSpPr>
            <a:spLocks noGrp="1"/>
          </p:cNvSpPr>
          <p:nvPr>
            <p:ph type="pic" sz="quarter" idx="11" hasCustomPrompt="1"/>
          </p:nvPr>
        </p:nvSpPr>
        <p:spPr>
          <a:xfrm>
            <a:off x="3849688" y="3643313"/>
            <a:ext cx="3233737" cy="2771775"/>
          </a:xfrm>
        </p:spPr>
        <p:txBody>
          <a:bodyPr/>
          <a:lstStyle>
            <a:lvl1pPr marL="1944" indent="0" algn="ctr">
              <a:buNone/>
              <a:defRPr/>
            </a:lvl1pPr>
          </a:lstStyle>
          <a:p>
            <a:r>
              <a:rPr lang="en-US" dirty="0"/>
              <a:t>Insert photo here</a:t>
            </a:r>
          </a:p>
        </p:txBody>
      </p:sp>
      <p:sp>
        <p:nvSpPr>
          <p:cNvPr id="7" name="Content Placeholder 2">
            <a:extLst>
              <a:ext uri="{FF2B5EF4-FFF2-40B4-BE49-F238E27FC236}">
                <a16:creationId xmlns:a16="http://schemas.microsoft.com/office/drawing/2014/main" id="{5431B6C7-1096-4AD3-9D48-AA45F0B2185D}"/>
              </a:ext>
            </a:extLst>
          </p:cNvPr>
          <p:cNvSpPr>
            <a:spLocks noGrp="1"/>
          </p:cNvSpPr>
          <p:nvPr>
            <p:ph idx="1"/>
          </p:nvPr>
        </p:nvSpPr>
        <p:spPr>
          <a:xfrm>
            <a:off x="7966800" y="383764"/>
            <a:ext cx="3312000" cy="6031435"/>
          </a:xfrm>
        </p:spPr>
        <p:txBody>
          <a:bodyPr>
            <a:normAutofit/>
          </a:bodyPr>
          <a:lstStyle>
            <a:lvl1pPr>
              <a:lnSpc>
                <a:spcPct val="100000"/>
              </a:lnSpc>
              <a:defRPr sz="2400"/>
            </a:lvl1pPr>
          </a:lstStyle>
          <a:p>
            <a:pPr lvl="0"/>
            <a:r>
              <a:rPr lang="en-US"/>
              <a:t>Click to edit Master text styles</a:t>
            </a:r>
          </a:p>
        </p:txBody>
      </p:sp>
      <p:sp>
        <p:nvSpPr>
          <p:cNvPr id="9" name="Date Placeholder 9">
            <a:extLst>
              <a:ext uri="{FF2B5EF4-FFF2-40B4-BE49-F238E27FC236}">
                <a16:creationId xmlns:a16="http://schemas.microsoft.com/office/drawing/2014/main" id="{3C3DC7A9-2932-431E-8EC0-CFA4B2CF6493}"/>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8" name="Footer Placeholder 10">
            <a:extLst>
              <a:ext uri="{FF2B5EF4-FFF2-40B4-BE49-F238E27FC236}">
                <a16:creationId xmlns:a16="http://schemas.microsoft.com/office/drawing/2014/main" id="{A97579B5-432F-4A2F-A65A-D2FACF71A351}"/>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4" name="Slide Number Placeholder 11">
            <a:extLst>
              <a:ext uri="{FF2B5EF4-FFF2-40B4-BE49-F238E27FC236}">
                <a16:creationId xmlns:a16="http://schemas.microsoft.com/office/drawing/2014/main" id="{F320B19E-E872-42A8-AA5D-7F84287BD009}"/>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3029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1A3404-D5A9-4BC5-A2B8-5BC25368212D}"/>
              </a:ext>
            </a:extLst>
          </p:cNvPr>
          <p:cNvSpPr>
            <a:spLocks noGrp="1"/>
          </p:cNvSpPr>
          <p:nvPr>
            <p:ph type="title"/>
          </p:nvPr>
        </p:nvSpPr>
        <p:spPr>
          <a:xfrm>
            <a:off x="448056" y="388800"/>
            <a:ext cx="5432044" cy="860400"/>
          </a:xfrm>
        </p:spPr>
        <p:txBody>
          <a:bodyPr anchor="b" anchorCtr="0">
            <a:normAutofit/>
          </a:bodyPr>
          <a:lstStyle>
            <a:lvl1pPr>
              <a:defRPr sz="4400"/>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B4BD8583-3FBE-444A-9F7E-DF7C6578E8D4}"/>
              </a:ext>
              <a:ext uri="{C183D7F6-B498-43B3-948B-1728B52AA6E4}">
                <adec:decorative xmlns:adec="http://schemas.microsoft.com/office/drawing/2017/decorative" val="1"/>
              </a:ext>
            </a:extLst>
          </p:cNvPr>
          <p:cNvCxnSpPr>
            <a:cxnSpLocks/>
          </p:cNvCxnSpPr>
          <p:nvPr userDrawn="1"/>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74F115DF-54F8-4335-86CC-1875CD745008}"/>
              </a:ext>
            </a:extLst>
          </p:cNvPr>
          <p:cNvSpPr>
            <a:spLocks noGrp="1"/>
          </p:cNvSpPr>
          <p:nvPr>
            <p:ph idx="1"/>
          </p:nvPr>
        </p:nvSpPr>
        <p:spPr>
          <a:xfrm>
            <a:off x="448056" y="1944000"/>
            <a:ext cx="5432044" cy="4006800"/>
          </a:xfrm>
        </p:spPr>
        <p:txBody>
          <a:bodyPr>
            <a:normAutofit/>
          </a:bodyPr>
          <a:lstStyle>
            <a:lvl1pPr marL="1944" indent="0">
              <a:lnSpc>
                <a:spcPct val="100000"/>
              </a:lnSpc>
              <a:buNone/>
              <a:defRPr/>
            </a:lvl1pPr>
          </a:lstStyle>
          <a:p>
            <a:pPr lvl="0"/>
            <a:r>
              <a:rPr lang="en-US"/>
              <a:t>Click to edit Master text styles</a:t>
            </a:r>
          </a:p>
        </p:txBody>
      </p:sp>
      <p:sp>
        <p:nvSpPr>
          <p:cNvPr id="12" name="Picture Placeholder 10">
            <a:extLst>
              <a:ext uri="{FF2B5EF4-FFF2-40B4-BE49-F238E27FC236}">
                <a16:creationId xmlns:a16="http://schemas.microsoft.com/office/drawing/2014/main" id="{45F81656-BF34-4B85-ACD5-BFAE781919DA}"/>
              </a:ext>
            </a:extLst>
          </p:cNvPr>
          <p:cNvSpPr>
            <a:spLocks noGrp="1"/>
          </p:cNvSpPr>
          <p:nvPr>
            <p:ph type="pic" sz="quarter" idx="10" hasCustomPrompt="1"/>
          </p:nvPr>
        </p:nvSpPr>
        <p:spPr>
          <a:xfrm>
            <a:off x="6307138" y="449263"/>
            <a:ext cx="5432425" cy="5502275"/>
          </a:xfrm>
        </p:spPr>
        <p:txBody>
          <a:bodyPr/>
          <a:lstStyle>
            <a:lvl1pPr marL="1944" indent="0" algn="ctr">
              <a:buNone/>
              <a:defRPr/>
            </a:lvl1pPr>
          </a:lstStyle>
          <a:p>
            <a:r>
              <a:rPr lang="en-US" dirty="0"/>
              <a:t>Insert photo here</a:t>
            </a:r>
          </a:p>
        </p:txBody>
      </p:sp>
      <p:sp>
        <p:nvSpPr>
          <p:cNvPr id="7" name="Date Placeholder 5">
            <a:extLst>
              <a:ext uri="{FF2B5EF4-FFF2-40B4-BE49-F238E27FC236}">
                <a16:creationId xmlns:a16="http://schemas.microsoft.com/office/drawing/2014/main" id="{C54CC99A-1CCA-4711-9007-627C736BDDAB}"/>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8" name="Footer Placeholder 3">
            <a:extLst>
              <a:ext uri="{FF2B5EF4-FFF2-40B4-BE49-F238E27FC236}">
                <a16:creationId xmlns:a16="http://schemas.microsoft.com/office/drawing/2014/main" id="{E513F610-B150-40E5-A881-4F4F842123BF}"/>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9C7D98EF-127D-4092-9E0B-82F254B113F7}"/>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836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8F9B17DB-D85A-4B5F-A44F-4BAD5975CB0B}"/>
              </a:ext>
            </a:extLst>
          </p:cNvPr>
          <p:cNvSpPr>
            <a:spLocks noGrp="1"/>
          </p:cNvSpPr>
          <p:nvPr>
            <p:ph type="ctrTitle"/>
          </p:nvPr>
        </p:nvSpPr>
        <p:spPr>
          <a:xfrm>
            <a:off x="4385412" y="448056"/>
            <a:ext cx="7355484" cy="3401568"/>
          </a:xfrm>
        </p:spPr>
        <p:txBody>
          <a:bodyPr>
            <a:normAutofit/>
          </a:bodyPr>
          <a:lstStyle>
            <a:lvl1pPr>
              <a:defRPr sz="4400"/>
            </a:lvl1pPr>
          </a:lstStyle>
          <a:p>
            <a:r>
              <a:rPr lang="en-US"/>
              <a:t>Click to edit Master title style</a:t>
            </a:r>
            <a:endParaRPr lang="en-US" dirty="0"/>
          </a:p>
        </p:txBody>
      </p:sp>
      <p:sp>
        <p:nvSpPr>
          <p:cNvPr id="15" name="Subtitle 7">
            <a:extLst>
              <a:ext uri="{FF2B5EF4-FFF2-40B4-BE49-F238E27FC236}">
                <a16:creationId xmlns:a16="http://schemas.microsoft.com/office/drawing/2014/main" id="{4582DBBD-4E7B-4825-A55A-B28211141C4D}"/>
              </a:ext>
            </a:extLst>
          </p:cNvPr>
          <p:cNvSpPr>
            <a:spLocks noGrp="1"/>
          </p:cNvSpPr>
          <p:nvPr>
            <p:ph type="subTitle" idx="1"/>
          </p:nvPr>
        </p:nvSpPr>
        <p:spPr>
          <a:xfrm>
            <a:off x="4385412" y="4471416"/>
            <a:ext cx="7355484" cy="1481328"/>
          </a:xfrm>
        </p:spPr>
        <p:txBody>
          <a:bodyPr>
            <a:normAutofit/>
          </a:bodyPr>
          <a:lstStyle>
            <a:lvl1pPr marL="1944" indent="0">
              <a:buNone/>
              <a:defRPr sz="2400"/>
            </a:lvl1pPr>
          </a:lstStyle>
          <a:p>
            <a:r>
              <a:rPr lang="en-US"/>
              <a:t>Click to edit Master subtitle style</a:t>
            </a:r>
            <a:endParaRPr lang="en-US" dirty="0"/>
          </a:p>
        </p:txBody>
      </p:sp>
      <p:cxnSp>
        <p:nvCxnSpPr>
          <p:cNvPr id="18" name="Straight Connector 17">
            <a:extLst>
              <a:ext uri="{FF2B5EF4-FFF2-40B4-BE49-F238E27FC236}">
                <a16:creationId xmlns:a16="http://schemas.microsoft.com/office/drawing/2014/main" id="{2E7AB31A-4165-4478-8B2E-0C5398550476}"/>
              </a:ext>
              <a:ext uri="{C183D7F6-B498-43B3-948B-1728B52AA6E4}">
                <adec:decorative xmlns:adec="http://schemas.microsoft.com/office/drawing/2017/decorative" val="1"/>
              </a:ext>
            </a:extLst>
          </p:cNvPr>
          <p:cNvCxnSpPr>
            <a:cxnSpLocks/>
          </p:cNvCxnSpPr>
          <p:nvPr userDrawn="1"/>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Picture Placeholder 2">
            <a:extLst>
              <a:ext uri="{FF2B5EF4-FFF2-40B4-BE49-F238E27FC236}">
                <a16:creationId xmlns:a16="http://schemas.microsoft.com/office/drawing/2014/main" id="{E2291097-923C-4C79-A2E1-C0C1C5F94393}"/>
              </a:ext>
            </a:extLst>
          </p:cNvPr>
          <p:cNvSpPr>
            <a:spLocks noGrp="1"/>
          </p:cNvSpPr>
          <p:nvPr>
            <p:ph type="pic" sz="quarter" idx="10" hasCustomPrompt="1"/>
          </p:nvPr>
        </p:nvSpPr>
        <p:spPr>
          <a:xfrm>
            <a:off x="449263" y="447675"/>
            <a:ext cx="3449637" cy="1727200"/>
          </a:xfrm>
        </p:spPr>
        <p:txBody>
          <a:bodyPr/>
          <a:lstStyle>
            <a:lvl1pPr marL="1944" indent="0" algn="ctr">
              <a:buNone/>
              <a:defRPr/>
            </a:lvl1pPr>
          </a:lstStyle>
          <a:p>
            <a:r>
              <a:rPr lang="en-US" dirty="0"/>
              <a:t>Insert photo here</a:t>
            </a:r>
          </a:p>
        </p:txBody>
      </p:sp>
      <p:sp>
        <p:nvSpPr>
          <p:cNvPr id="26" name="Picture Placeholder 4">
            <a:extLst>
              <a:ext uri="{FF2B5EF4-FFF2-40B4-BE49-F238E27FC236}">
                <a16:creationId xmlns:a16="http://schemas.microsoft.com/office/drawing/2014/main" id="{BD63B57D-B7E5-4B5F-BA72-251478B503AA}"/>
              </a:ext>
            </a:extLst>
          </p:cNvPr>
          <p:cNvSpPr>
            <a:spLocks noGrp="1"/>
          </p:cNvSpPr>
          <p:nvPr>
            <p:ph type="pic" sz="quarter" idx="11" hasCustomPrompt="1"/>
          </p:nvPr>
        </p:nvSpPr>
        <p:spPr>
          <a:xfrm>
            <a:off x="449263" y="2354263"/>
            <a:ext cx="3449637" cy="1727200"/>
          </a:xfrm>
        </p:spPr>
        <p:txBody>
          <a:bodyPr/>
          <a:lstStyle>
            <a:lvl1pPr marL="1944" indent="0" algn="ctr">
              <a:buNone/>
              <a:defRPr/>
            </a:lvl1pPr>
          </a:lstStyle>
          <a:p>
            <a:r>
              <a:rPr lang="en-US" dirty="0"/>
              <a:t>Insert photo here</a:t>
            </a:r>
          </a:p>
        </p:txBody>
      </p:sp>
      <p:sp>
        <p:nvSpPr>
          <p:cNvPr id="27" name="Picture Placeholder 6">
            <a:extLst>
              <a:ext uri="{FF2B5EF4-FFF2-40B4-BE49-F238E27FC236}">
                <a16:creationId xmlns:a16="http://schemas.microsoft.com/office/drawing/2014/main" id="{5C8C147E-814C-4008-8C13-0216089EF54B}"/>
              </a:ext>
            </a:extLst>
          </p:cNvPr>
          <p:cNvSpPr>
            <a:spLocks noGrp="1"/>
          </p:cNvSpPr>
          <p:nvPr>
            <p:ph type="pic" sz="quarter" idx="12" hasCustomPrompt="1"/>
          </p:nvPr>
        </p:nvSpPr>
        <p:spPr>
          <a:xfrm>
            <a:off x="449263" y="4260850"/>
            <a:ext cx="3449637" cy="1727200"/>
          </a:xfrm>
        </p:spPr>
        <p:txBody>
          <a:bodyPr/>
          <a:lstStyle>
            <a:lvl1pPr marL="1944" indent="0" algn="ctr">
              <a:buNone/>
              <a:defRPr/>
            </a:lvl1pPr>
          </a:lstStyle>
          <a:p>
            <a:r>
              <a:rPr lang="en-US" dirty="0"/>
              <a:t>Insert photo here</a:t>
            </a:r>
          </a:p>
        </p:txBody>
      </p:sp>
    </p:spTree>
    <p:extLst>
      <p:ext uri="{BB962C8B-B14F-4D97-AF65-F5344CB8AC3E}">
        <p14:creationId xmlns:p14="http://schemas.microsoft.com/office/powerpoint/2010/main" val="136540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C472BA8-C86A-4A3E-BDE2-5B103B418B09}"/>
              </a:ext>
              <a:ext uri="{C183D7F6-B498-43B3-948B-1728B52AA6E4}">
                <adec:decorative xmlns:adec="http://schemas.microsoft.com/office/drawing/2017/decorative" val="1"/>
              </a:ext>
            </a:extLst>
          </p:cNvPr>
          <p:cNvCxnSpPr>
            <a:cxnSpLocks/>
          </p:cNvCxnSpPr>
          <p:nvPr userDrawn="1"/>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4C7BB06-8210-4B65-AD12-157991E7E36A}"/>
              </a:ext>
            </a:extLst>
          </p:cNvPr>
          <p:cNvSpPr>
            <a:spLocks noGrp="1"/>
          </p:cNvSpPr>
          <p:nvPr>
            <p:ph type="title" hasCustomPrompt="1"/>
          </p:nvPr>
        </p:nvSpPr>
        <p:spPr>
          <a:xfrm>
            <a:off x="437626" y="206916"/>
            <a:ext cx="11293199"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3" name="Content Placeholder 2">
            <a:extLst>
              <a:ext uri="{FF2B5EF4-FFF2-40B4-BE49-F238E27FC236}">
                <a16:creationId xmlns:a16="http://schemas.microsoft.com/office/drawing/2014/main" id="{3703CE44-6F04-4B27-8C13-AD0131E9211D}"/>
              </a:ext>
            </a:extLst>
          </p:cNvPr>
          <p:cNvSpPr>
            <a:spLocks noGrp="1"/>
          </p:cNvSpPr>
          <p:nvPr>
            <p:ph sz="quarter" idx="11" hasCustomPrompt="1"/>
          </p:nvPr>
        </p:nvSpPr>
        <p:spPr>
          <a:xfrm>
            <a:off x="436563" y="2017713"/>
            <a:ext cx="11312525" cy="3906837"/>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5" name="Date Placeholder 6">
            <a:extLst>
              <a:ext uri="{FF2B5EF4-FFF2-40B4-BE49-F238E27FC236}">
                <a16:creationId xmlns:a16="http://schemas.microsoft.com/office/drawing/2014/main" id="{4D71227A-06F0-4EDB-9BA6-C5AA4D028CFD}"/>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6" name="Footer Placeholder 7">
            <a:extLst>
              <a:ext uri="{FF2B5EF4-FFF2-40B4-BE49-F238E27FC236}">
                <a16:creationId xmlns:a16="http://schemas.microsoft.com/office/drawing/2014/main" id="{9F297A86-7B17-452A-9C74-D1F11ACBB1AE}"/>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8" name="Slide Number Placeholder 11">
            <a:extLst>
              <a:ext uri="{FF2B5EF4-FFF2-40B4-BE49-F238E27FC236}">
                <a16:creationId xmlns:a16="http://schemas.microsoft.com/office/drawing/2014/main" id="{5A51317C-59B0-4A35-8F79-F4AE3B59E4E9}"/>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1342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32E1050-6C12-4B39-8715-4D547243926E}"/>
              </a:ext>
              <a:ext uri="{C183D7F6-B498-43B3-948B-1728B52AA6E4}">
                <adec:decorative xmlns:adec="http://schemas.microsoft.com/office/drawing/2017/decorative" val="1"/>
              </a:ext>
            </a:extLst>
          </p:cNvPr>
          <p:cNvCxnSpPr>
            <a:cxnSpLocks/>
          </p:cNvCxnSpPr>
          <p:nvPr userDrawn="1"/>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4E513D97-B9A8-4710-A599-E88B1669A73C}"/>
              </a:ext>
            </a:extLst>
          </p:cNvPr>
          <p:cNvSpPr>
            <a:spLocks noGrp="1"/>
          </p:cNvSpPr>
          <p:nvPr>
            <p:ph type="title" hasCustomPrompt="1"/>
          </p:nvPr>
        </p:nvSpPr>
        <p:spPr>
          <a:xfrm>
            <a:off x="437626" y="206916"/>
            <a:ext cx="11311461"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0" name="Content Placeholder 2">
            <a:extLst>
              <a:ext uri="{FF2B5EF4-FFF2-40B4-BE49-F238E27FC236}">
                <a16:creationId xmlns:a16="http://schemas.microsoft.com/office/drawing/2014/main" id="{8E769319-28CA-4E68-8E19-68C73CD16478}"/>
              </a:ext>
            </a:extLst>
          </p:cNvPr>
          <p:cNvSpPr>
            <a:spLocks noGrp="1"/>
          </p:cNvSpPr>
          <p:nvPr>
            <p:ph sz="quarter" idx="11" hasCustomPrompt="1"/>
          </p:nvPr>
        </p:nvSpPr>
        <p:spPr>
          <a:xfrm>
            <a:off x="436563" y="2210546"/>
            <a:ext cx="11312525" cy="3522363"/>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3" name="Date Placeholder 6">
            <a:extLst>
              <a:ext uri="{FF2B5EF4-FFF2-40B4-BE49-F238E27FC236}">
                <a16:creationId xmlns:a16="http://schemas.microsoft.com/office/drawing/2014/main" id="{7EBC5E34-0C82-438C-B5D6-3C1B0209B2C0}"/>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4" name="Footer Placeholder 7">
            <a:extLst>
              <a:ext uri="{FF2B5EF4-FFF2-40B4-BE49-F238E27FC236}">
                <a16:creationId xmlns:a16="http://schemas.microsoft.com/office/drawing/2014/main" id="{0BDEB4F1-6670-45BB-B9CB-C99C1EDB76C9}"/>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8" name="Slide Number Placeholder 11">
            <a:extLst>
              <a:ext uri="{FF2B5EF4-FFF2-40B4-BE49-F238E27FC236}">
                <a16:creationId xmlns:a16="http://schemas.microsoft.com/office/drawing/2014/main" id="{1930349C-8BE0-47EA-B0BA-1F8A839CCB44}"/>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79778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5BE7201D-E29D-4C0F-8BDA-C31C7AD21FF9}"/>
              </a:ext>
            </a:extLst>
          </p:cNvPr>
          <p:cNvSpPr>
            <a:spLocks noGrp="1"/>
          </p:cNvSpPr>
          <p:nvPr>
            <p:ph type="pic" sz="quarter" idx="13" hasCustomPrompt="1"/>
          </p:nvPr>
        </p:nvSpPr>
        <p:spPr>
          <a:xfrm>
            <a:off x="0" y="0"/>
            <a:ext cx="12192000" cy="5949950"/>
          </a:xfrm>
          <a:solidFill>
            <a:schemeClr val="accent6">
              <a:lumMod val="40000"/>
              <a:lumOff val="60000"/>
            </a:schemeClr>
          </a:solidFill>
        </p:spPr>
        <p:txBody>
          <a:bodyPr anchor="ctr"/>
          <a:lstStyle>
            <a:lvl1pPr marL="1944" indent="0" algn="ctr">
              <a:buNone/>
              <a:defRPr/>
            </a:lvl1pPr>
          </a:lstStyle>
          <a:p>
            <a:r>
              <a:rPr lang="en-US" dirty="0"/>
              <a:t>Insert photo here</a:t>
            </a:r>
          </a:p>
        </p:txBody>
      </p:sp>
      <p:sp>
        <p:nvSpPr>
          <p:cNvPr id="6" name="Title 5">
            <a:extLst>
              <a:ext uri="{FF2B5EF4-FFF2-40B4-BE49-F238E27FC236}">
                <a16:creationId xmlns:a16="http://schemas.microsoft.com/office/drawing/2014/main" id="{5D76D068-9B81-43EB-8EF6-14A14B932F04}"/>
              </a:ext>
            </a:extLst>
          </p:cNvPr>
          <p:cNvSpPr>
            <a:spLocks noGrp="1"/>
          </p:cNvSpPr>
          <p:nvPr>
            <p:ph type="title"/>
          </p:nvPr>
        </p:nvSpPr>
        <p:spPr>
          <a:xfrm>
            <a:off x="6435830" y="388800"/>
            <a:ext cx="5314209" cy="4293732"/>
          </a:xfrm>
        </p:spPr>
        <p:txBody>
          <a:bodyPr anchor="t">
            <a:normAutofit/>
          </a:bodyPr>
          <a:lstStyle>
            <a:lvl1pPr algn="r">
              <a:lnSpc>
                <a:spcPct val="140000"/>
              </a:lnSpc>
              <a:spcBef>
                <a:spcPts val="1000"/>
              </a:spcBef>
              <a:defRPr sz="4800">
                <a:solidFill>
                  <a:schemeClr val="accent4"/>
                </a:solidFill>
              </a:defRPr>
            </a:lvl1pPr>
          </a:lstStyle>
          <a:p>
            <a:r>
              <a:rPr lang="en-US"/>
              <a:t>Click to edit Master title style</a:t>
            </a:r>
            <a:endParaRPr lang="en-US" dirty="0"/>
          </a:p>
        </p:txBody>
      </p:sp>
      <p:sp>
        <p:nvSpPr>
          <p:cNvPr id="13" name="Text Placeholder 9">
            <a:extLst>
              <a:ext uri="{FF2B5EF4-FFF2-40B4-BE49-F238E27FC236}">
                <a16:creationId xmlns:a16="http://schemas.microsoft.com/office/drawing/2014/main" id="{86ACD1FC-2042-4BBF-A15C-4CF09BE6FA72}"/>
              </a:ext>
            </a:extLst>
          </p:cNvPr>
          <p:cNvSpPr>
            <a:spLocks noGrp="1"/>
          </p:cNvSpPr>
          <p:nvPr>
            <p:ph type="body" sz="quarter" idx="17" hasCustomPrompt="1"/>
          </p:nvPr>
        </p:nvSpPr>
        <p:spPr>
          <a:xfrm>
            <a:off x="6435831" y="4787752"/>
            <a:ext cx="5313255" cy="882039"/>
          </a:xfrm>
        </p:spPr>
        <p:txBody>
          <a:bodyPr>
            <a:normAutofit/>
          </a:bodyPr>
          <a:lstStyle>
            <a:lvl1pPr marL="1944" indent="0" algn="r">
              <a:buNone/>
              <a:defRPr sz="2400" i="0">
                <a:solidFill>
                  <a:schemeClr val="accent4">
                    <a:alpha val="55000"/>
                  </a:schemeClr>
                </a:solidFill>
                <a:latin typeface="+mn-lt"/>
              </a:defRPr>
            </a:lvl1pPr>
          </a:lstStyle>
          <a:p>
            <a:pPr lvl="0"/>
            <a:r>
              <a:rPr lang="en-US" dirty="0"/>
              <a:t>Click to add subtitle</a:t>
            </a:r>
          </a:p>
        </p:txBody>
      </p:sp>
      <p:sp>
        <p:nvSpPr>
          <p:cNvPr id="2" name="Date Placeholder 3">
            <a:extLst>
              <a:ext uri="{FF2B5EF4-FFF2-40B4-BE49-F238E27FC236}">
                <a16:creationId xmlns:a16="http://schemas.microsoft.com/office/drawing/2014/main" id="{395F5207-FD4F-4EA3-B90A-38946525CC4C}"/>
              </a:ext>
            </a:extLst>
          </p:cNvPr>
          <p:cNvSpPr>
            <a:spLocks noGrp="1"/>
          </p:cNvSpPr>
          <p:nvPr>
            <p:ph type="dt" sz="half" idx="10"/>
          </p:nvPr>
        </p:nvSpPr>
        <p:spPr>
          <a:xfrm>
            <a:off x="438912" y="6153912"/>
            <a:ext cx="3456432" cy="502920"/>
          </a:xfrm>
        </p:spPr>
        <p:txBody>
          <a:bodyPr/>
          <a:lstStyle>
            <a:lvl1pPr>
              <a:defRPr/>
            </a:lvl1pPr>
          </a:lstStyle>
          <a:p>
            <a:r>
              <a:rPr lang="en-US"/>
              <a:t>2/2/20XX</a:t>
            </a:r>
            <a:endParaRPr lang="en-US" dirty="0"/>
          </a:p>
        </p:txBody>
      </p:sp>
      <p:sp>
        <p:nvSpPr>
          <p:cNvPr id="3" name="Footer Placeholder 4">
            <a:extLst>
              <a:ext uri="{FF2B5EF4-FFF2-40B4-BE49-F238E27FC236}">
                <a16:creationId xmlns:a16="http://schemas.microsoft.com/office/drawing/2014/main" id="{1B85A082-D2CF-4D9E-8B9A-4A4EC2FBF61D}"/>
              </a:ext>
            </a:extLst>
          </p:cNvPr>
          <p:cNvSpPr>
            <a:spLocks noGrp="1"/>
          </p:cNvSpPr>
          <p:nvPr>
            <p:ph type="ftr" sz="quarter" idx="11"/>
          </p:nvPr>
        </p:nvSpPr>
        <p:spPr>
          <a:xfrm>
            <a:off x="4370832" y="6153912"/>
            <a:ext cx="5397056" cy="502920"/>
          </a:xfrm>
        </p:spPr>
        <p:txBody>
          <a:bodyPr/>
          <a:lstStyle>
            <a:lvl1pPr>
              <a:defRPr/>
            </a:lvl1pPr>
          </a:lstStyle>
          <a:p>
            <a:r>
              <a:rPr lang="en-US" dirty="0"/>
              <a:t>PRESENTATION TITLE</a:t>
            </a:r>
          </a:p>
        </p:txBody>
      </p:sp>
      <p:sp>
        <p:nvSpPr>
          <p:cNvPr id="9" name="Slide Number Placeholder 11">
            <a:extLst>
              <a:ext uri="{FF2B5EF4-FFF2-40B4-BE49-F238E27FC236}">
                <a16:creationId xmlns:a16="http://schemas.microsoft.com/office/drawing/2014/main" id="{516C575C-EAC2-426D-8F27-9F19CCC0B951}"/>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604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00939-EE62-4A6F-8369-E0A2225C9ABA}"/>
              </a:ext>
            </a:extLst>
          </p:cNvPr>
          <p:cNvSpPr>
            <a:spLocks noGrp="1"/>
          </p:cNvSpPr>
          <p:nvPr>
            <p:ph type="title"/>
          </p:nvPr>
        </p:nvSpPr>
        <p:spPr>
          <a:xfrm>
            <a:off x="448056" y="388799"/>
            <a:ext cx="2854800" cy="5965199"/>
          </a:xfrm>
        </p:spPr>
        <p:txBody>
          <a:bodyPr>
            <a:normAutofit/>
          </a:bodyPr>
          <a:lstStyle>
            <a:lvl1pPr>
              <a:defRPr sz="4400"/>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88AD8766-64D5-4907-9387-55556E06B6B7}"/>
              </a:ext>
              <a:ext uri="{C183D7F6-B498-43B3-948B-1728B52AA6E4}">
                <adec:decorative xmlns:adec="http://schemas.microsoft.com/office/drawing/2017/decorative" val="1"/>
              </a:ext>
            </a:extLst>
          </p:cNvPr>
          <p:cNvCxnSpPr/>
          <p:nvPr userDrawn="1"/>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356A4E20-3710-4756-B5AA-0D9A3C386789}"/>
              </a:ext>
            </a:extLst>
          </p:cNvPr>
          <p:cNvSpPr>
            <a:spLocks noGrp="1"/>
          </p:cNvSpPr>
          <p:nvPr>
            <p:ph sz="quarter" idx="11" hasCustomPrompt="1"/>
          </p:nvPr>
        </p:nvSpPr>
        <p:spPr>
          <a:xfrm>
            <a:off x="4554400" y="386634"/>
            <a:ext cx="6269984" cy="6084732"/>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11" name="Date Placeholder 9">
            <a:extLst>
              <a:ext uri="{FF2B5EF4-FFF2-40B4-BE49-F238E27FC236}">
                <a16:creationId xmlns:a16="http://schemas.microsoft.com/office/drawing/2014/main" id="{90ACCA35-D6BC-4204-B1A6-C9F022F5F3A2}"/>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12" name="Footer Placeholder 10">
            <a:extLst>
              <a:ext uri="{FF2B5EF4-FFF2-40B4-BE49-F238E27FC236}">
                <a16:creationId xmlns:a16="http://schemas.microsoft.com/office/drawing/2014/main" id="{6B393FEE-25D9-48C7-B753-BE4F3F53B75B}"/>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3" name="Slide Number Placeholder 11">
            <a:extLst>
              <a:ext uri="{FF2B5EF4-FFF2-40B4-BE49-F238E27FC236}">
                <a16:creationId xmlns:a16="http://schemas.microsoft.com/office/drawing/2014/main" id="{6BB8704D-5CE8-4D94-A969-93FD48205583}"/>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8422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EC6A-9526-4F5D-831C-D05B6D208E91}"/>
              </a:ext>
            </a:extLst>
          </p:cNvPr>
          <p:cNvSpPr>
            <a:spLocks noGrp="1"/>
          </p:cNvSpPr>
          <p:nvPr>
            <p:ph type="title"/>
          </p:nvPr>
        </p:nvSpPr>
        <p:spPr>
          <a:xfrm>
            <a:off x="448056" y="388800"/>
            <a:ext cx="2854800" cy="5965200"/>
          </a:xfrm>
        </p:spPr>
        <p:txBody>
          <a:bodyPr>
            <a:normAutofit/>
          </a:bodyPr>
          <a:lstStyle>
            <a:lvl1pPr>
              <a:defRPr sz="4400"/>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DBA2A15-3A0D-4FF2-946D-1A226AB2012C}"/>
              </a:ext>
              <a:ext uri="{C183D7F6-B498-43B3-948B-1728B52AA6E4}">
                <adec:decorative xmlns:adec="http://schemas.microsoft.com/office/drawing/2017/decorative" val="1"/>
              </a:ext>
            </a:extLst>
          </p:cNvPr>
          <p:cNvCxnSpPr/>
          <p:nvPr userDrawn="1"/>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3AD23B8B-A425-4CDA-8B08-F225F1A56BBC}"/>
              </a:ext>
            </a:extLst>
          </p:cNvPr>
          <p:cNvSpPr>
            <a:spLocks noGrp="1"/>
          </p:cNvSpPr>
          <p:nvPr>
            <p:ph sz="quarter" idx="11" hasCustomPrompt="1"/>
          </p:nvPr>
        </p:nvSpPr>
        <p:spPr>
          <a:xfrm>
            <a:off x="4171837" y="555337"/>
            <a:ext cx="6923815" cy="5747326"/>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12" name="Date Placeholder 9">
            <a:extLst>
              <a:ext uri="{FF2B5EF4-FFF2-40B4-BE49-F238E27FC236}">
                <a16:creationId xmlns:a16="http://schemas.microsoft.com/office/drawing/2014/main" id="{148B844A-8E38-4D22-9A7F-A95D22C1EDBC}"/>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13" name="Footer Placeholder 10">
            <a:extLst>
              <a:ext uri="{FF2B5EF4-FFF2-40B4-BE49-F238E27FC236}">
                <a16:creationId xmlns:a16="http://schemas.microsoft.com/office/drawing/2014/main" id="{9EE6E96B-321F-4070-8AB9-69F8498B1731}"/>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5" name="Slide Number Placeholder 11">
            <a:extLst>
              <a:ext uri="{FF2B5EF4-FFF2-40B4-BE49-F238E27FC236}">
                <a16:creationId xmlns:a16="http://schemas.microsoft.com/office/drawing/2014/main" id="{B6CC3AFC-1429-49C6-B3ED-9B5C629A5260}"/>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36896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PRESENTATION TITLE</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r>
              <a:rPr lang="en-US"/>
              <a:t>2/2/20XX</a:t>
            </a:r>
            <a:endParaRPr lang="en-US" dirty="0"/>
          </a:p>
        </p:txBody>
      </p:sp>
    </p:spTree>
    <p:extLst>
      <p:ext uri="{BB962C8B-B14F-4D97-AF65-F5344CB8AC3E}">
        <p14:creationId xmlns:p14="http://schemas.microsoft.com/office/powerpoint/2010/main" val="62311258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Lst>
  <p:hf hdr="0"/>
  <p:txStyles>
    <p:title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1F7C9-5828-4AED-834A-87AEA2281531}"/>
              </a:ext>
            </a:extLst>
          </p:cNvPr>
          <p:cNvSpPr>
            <a:spLocks noGrp="1"/>
          </p:cNvSpPr>
          <p:nvPr>
            <p:ph type="ctrTitle"/>
          </p:nvPr>
        </p:nvSpPr>
        <p:spPr>
          <a:xfrm>
            <a:off x="6323738" y="992454"/>
            <a:ext cx="5313462" cy="2436546"/>
          </a:xfrm>
        </p:spPr>
        <p:txBody>
          <a:bodyPr>
            <a:normAutofit/>
          </a:bodyPr>
          <a:lstStyle/>
          <a:p>
            <a:pPr algn="ctr"/>
            <a:r>
              <a:rPr lang="en-US" sz="4000" dirty="0"/>
              <a:t>WALMART</a:t>
            </a:r>
            <a:br>
              <a:rPr lang="en-US" sz="4000" dirty="0"/>
            </a:br>
            <a:br>
              <a:rPr lang="en-US" sz="4000" dirty="0"/>
            </a:br>
            <a:r>
              <a:rPr lang="en-US" sz="2200" i="0" dirty="0"/>
              <a:t>Sales Performance Analysis of  Walmart Stores Using Advanced MySQL Techniques</a:t>
            </a:r>
          </a:p>
        </p:txBody>
      </p:sp>
      <p:sp>
        <p:nvSpPr>
          <p:cNvPr id="5" name="Subtitle 4">
            <a:extLst>
              <a:ext uri="{FF2B5EF4-FFF2-40B4-BE49-F238E27FC236}">
                <a16:creationId xmlns:a16="http://schemas.microsoft.com/office/drawing/2014/main" id="{6B2940A3-1B97-4EDD-B073-C632DA7FF7C2}"/>
              </a:ext>
            </a:extLst>
          </p:cNvPr>
          <p:cNvSpPr>
            <a:spLocks noGrp="1"/>
          </p:cNvSpPr>
          <p:nvPr>
            <p:ph type="subTitle" idx="1"/>
          </p:nvPr>
        </p:nvSpPr>
        <p:spPr>
          <a:xfrm>
            <a:off x="6427433" y="4443135"/>
            <a:ext cx="2631726" cy="562497"/>
          </a:xfrm>
        </p:spPr>
        <p:txBody>
          <a:bodyPr>
            <a:normAutofit/>
          </a:bodyPr>
          <a:lstStyle/>
          <a:p>
            <a:pPr marL="344844" indent="-342900">
              <a:buFontTx/>
              <a:buChar char="-"/>
            </a:pPr>
            <a:r>
              <a:rPr lang="en-US" dirty="0">
                <a:solidFill>
                  <a:srgbClr val="118CB7"/>
                </a:solidFill>
                <a:latin typeface="Times New Roman" panose="02020603050405020304" pitchFamily="18" charset="0"/>
                <a:cs typeface="Times New Roman" panose="02020603050405020304" pitchFamily="18" charset="0"/>
              </a:rPr>
              <a:t>Khushbu Soni</a:t>
            </a:r>
          </a:p>
          <a:p>
            <a:pPr marL="344844" indent="-342900">
              <a:buFontTx/>
              <a:buChar char="-"/>
            </a:pPr>
            <a:endParaRPr lang="en-US" dirty="0">
              <a:solidFill>
                <a:srgbClr val="118CB7"/>
              </a:solidFill>
              <a:latin typeface="Times New Roman" panose="02020603050405020304" pitchFamily="18" charset="0"/>
              <a:cs typeface="Times New Roman" panose="02020603050405020304" pitchFamily="18" charset="0"/>
            </a:endParaRPr>
          </a:p>
          <a:p>
            <a:pPr marL="344844" indent="-342900">
              <a:buFontTx/>
              <a:buChar char="-"/>
            </a:pPr>
            <a:endParaRPr lang="en-US" dirty="0">
              <a:solidFill>
                <a:srgbClr val="118CB7"/>
              </a:solidFill>
              <a:latin typeface="Times New Roman" panose="02020603050405020304" pitchFamily="18" charset="0"/>
              <a:cs typeface="Times New Roman" panose="02020603050405020304" pitchFamily="18" charset="0"/>
            </a:endParaRPr>
          </a:p>
        </p:txBody>
      </p:sp>
      <p:pic>
        <p:nvPicPr>
          <p:cNvPr id="16" name="Picture Placeholder 15">
            <a:extLst>
              <a:ext uri="{FF2B5EF4-FFF2-40B4-BE49-F238E27FC236}">
                <a16:creationId xmlns:a16="http://schemas.microsoft.com/office/drawing/2014/main" id="{4A1ACFEF-9CF8-269A-9536-3F36B8501706}"/>
              </a:ext>
            </a:extLst>
          </p:cNvPr>
          <p:cNvPicPr>
            <a:picLocks noGrp="1" noChangeAspect="1"/>
          </p:cNvPicPr>
          <p:nvPr>
            <p:ph type="pic" sz="quarter" idx="10"/>
          </p:nvPr>
        </p:nvPicPr>
        <p:blipFill>
          <a:blip r:embed="rId2"/>
          <a:srcRect t="460" b="460"/>
          <a:stretch>
            <a:fillRect/>
          </a:stretch>
        </p:blipFill>
        <p:spPr>
          <a:xfrm>
            <a:off x="1119984" y="1131216"/>
            <a:ext cx="4366416" cy="4743724"/>
          </a:xfrm>
          <a:ln>
            <a:noFill/>
          </a:ln>
          <a:effectLst>
            <a:outerShdw blurRad="107950" dist="12700" dir="5400000" algn="ctr">
              <a:srgbClr val="000000"/>
            </a:outerShdw>
          </a:effectLst>
          <a:scene3d>
            <a:camera prst="perspectiveRight"/>
            <a:lightRig rig="soft" dir="t">
              <a:rot lat="0" lon="0" rev="0"/>
            </a:lightRig>
          </a:scene3d>
          <a:sp3d contourW="44450" prstMaterial="matte">
            <a:bevelT w="63500" h="63500" prst="angle"/>
            <a:contourClr>
              <a:srgbClr val="FFFFFF"/>
            </a:contourClr>
          </a:sp3d>
        </p:spPr>
      </p:pic>
    </p:spTree>
    <p:extLst>
      <p:ext uri="{BB962C8B-B14F-4D97-AF65-F5344CB8AC3E}">
        <p14:creationId xmlns:p14="http://schemas.microsoft.com/office/powerpoint/2010/main" val="132503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79E71-A4AB-3EC8-E045-CF376D2E0864}"/>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7B4B059B-277B-BA70-C39C-458C1892C0AE}"/>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32B937FD-6E86-EDB6-E29D-1CD50F5AE981}"/>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10</a:t>
            </a:fld>
            <a:endParaRPr lang="en-US" dirty="0"/>
          </a:p>
        </p:txBody>
      </p:sp>
      <p:sp>
        <p:nvSpPr>
          <p:cNvPr id="8" name="TextBox 7">
            <a:extLst>
              <a:ext uri="{FF2B5EF4-FFF2-40B4-BE49-F238E27FC236}">
                <a16:creationId xmlns:a16="http://schemas.microsoft.com/office/drawing/2014/main" id="{48A773E7-8679-C52D-6831-4C65AF8EA33B}"/>
              </a:ext>
            </a:extLst>
          </p:cNvPr>
          <p:cNvSpPr txBox="1"/>
          <p:nvPr/>
        </p:nvSpPr>
        <p:spPr>
          <a:xfrm>
            <a:off x="510517" y="166376"/>
            <a:ext cx="6032947" cy="6756080"/>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569CD6"/>
                </a:solidFill>
                <a:effectLst/>
                <a:latin typeface="Times New Roman" panose="02020603050405020304" pitchFamily="18" charset="0"/>
                <a:cs typeface="Times New Roman" panose="02020603050405020304" pitchFamily="18" charset="0"/>
              </a:rPr>
              <a:t>WITH</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Sales_Transaction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600" b="0" dirty="0">
                <a:solidFill>
                  <a:srgbClr val="00A249"/>
                </a:solidFill>
                <a:effectLst/>
                <a:latin typeface="Times New Roman" panose="02020603050405020304" pitchFamily="18" charset="0"/>
                <a:cs typeface="Times New Roman" panose="02020603050405020304" pitchFamily="18" charset="0"/>
              </a:rPr>
              <a:t>-- </a:t>
            </a:r>
            <a:r>
              <a:rPr lang="en-US" sz="1600" b="0" dirty="0" err="1">
                <a:solidFill>
                  <a:srgbClr val="00A249"/>
                </a:solidFill>
                <a:effectLst/>
                <a:latin typeface="Times New Roman" panose="02020603050405020304" pitchFamily="18" charset="0"/>
                <a:cs typeface="Times New Roman" panose="02020603050405020304" pitchFamily="18" charset="0"/>
              </a:rPr>
              <a:t>AVG_TotalSales</a:t>
            </a:r>
            <a:endParaRPr lang="en-US" sz="1600" b="0" dirty="0">
              <a:solidFill>
                <a:srgbClr val="00A249"/>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Product_line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(Total),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Total_Sales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AVG</a:t>
            </a:r>
            <a:r>
              <a:rPr lang="en-US" sz="1100" b="0" dirty="0">
                <a:solidFill>
                  <a:srgbClr val="CCCCCC"/>
                </a:solidFill>
                <a:effectLst/>
                <a:latin typeface="Times New Roman" panose="02020603050405020304" pitchFamily="18" charset="0"/>
                <a:cs typeface="Times New Roman" panose="02020603050405020304" pitchFamily="18" charset="0"/>
              </a:rPr>
              <a:t>(Total),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AVG_TotalSales</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walmartsales</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GROUP BY</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Product_line</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err="1">
                <a:solidFill>
                  <a:srgbClr val="CCCCCC"/>
                </a:solidFill>
                <a:effectLst/>
                <a:latin typeface="Times New Roman" panose="02020603050405020304" pitchFamily="18" charset="0"/>
                <a:cs typeface="Times New Roman" panose="02020603050405020304" pitchFamily="18" charset="0"/>
              </a:rPr>
              <a:t>Anomalise_Sale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                                                                                   </a:t>
            </a:r>
            <a:r>
              <a:rPr lang="en-US" sz="1600" b="0" dirty="0">
                <a:solidFill>
                  <a:srgbClr val="00B050"/>
                </a:solidFill>
                <a:effectLst/>
                <a:latin typeface="Times New Roman" panose="02020603050405020304" pitchFamily="18" charset="0"/>
                <a:cs typeface="Times New Roman" panose="02020603050405020304" pitchFamily="18" charset="0"/>
              </a:rPr>
              <a:t>-- Deviation from Avg</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Product_line</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err="1">
                <a:solidFill>
                  <a:srgbClr val="CCCCCC"/>
                </a:solidFill>
                <a:effectLst/>
                <a:latin typeface="Times New Roman" panose="02020603050405020304" pitchFamily="18" charset="0"/>
                <a:cs typeface="Times New Roman" panose="02020603050405020304" pitchFamily="18" charset="0"/>
              </a:rPr>
              <a:t>Total_Sales</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err="1">
                <a:solidFill>
                  <a:srgbClr val="CCCCCC"/>
                </a:solidFill>
                <a:effectLst/>
                <a:latin typeface="Times New Roman" panose="02020603050405020304" pitchFamily="18" charset="0"/>
                <a:cs typeface="Times New Roman" panose="02020603050405020304" pitchFamily="18" charset="0"/>
              </a:rPr>
              <a:t>AVG_TotalSales</a:t>
            </a: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ABS</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err="1">
                <a:solidFill>
                  <a:srgbClr val="CCCCCC"/>
                </a:solidFill>
                <a:effectLst/>
                <a:latin typeface="Times New Roman" panose="02020603050405020304" pitchFamily="18" charset="0"/>
                <a:cs typeface="Times New Roman" panose="02020603050405020304" pitchFamily="18" charset="0"/>
              </a:rPr>
              <a:t>Total_Sales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AVG_TotalSales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AVG_TotalSales</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100</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Dev_from_Avg</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Sales_Transaction</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CASE</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WHEN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Dev_from_avg</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&gt;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16000</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THEN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a:t>
            </a:r>
            <a:r>
              <a:rPr lang="en-US" sz="1100" b="0" dirty="0">
                <a:solidFill>
                  <a:srgbClr val="92D050"/>
                </a:solidFill>
                <a:effectLst/>
                <a:latin typeface="Times New Roman" panose="02020603050405020304" pitchFamily="18" charset="0"/>
                <a:cs typeface="Times New Roman" panose="02020603050405020304" pitchFamily="18" charset="0"/>
              </a:rPr>
              <a:t>Anomaly</a:t>
            </a:r>
            <a:r>
              <a:rPr lang="en-US" sz="1100" b="0" dirty="0">
                <a:solidFill>
                  <a:srgbClr val="CE9178"/>
                </a:solidFill>
                <a:effectLst/>
                <a:latin typeface="Times New Roman" panose="02020603050405020304" pitchFamily="18" charset="0"/>
                <a:cs typeface="Times New Roman" panose="02020603050405020304" pitchFamily="18" charset="0"/>
              </a:rPr>
              <a: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ELSE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a:t>
            </a:r>
            <a:r>
              <a:rPr lang="en-US" sz="1100" b="0" dirty="0">
                <a:solidFill>
                  <a:srgbClr val="FFC000"/>
                </a:solidFill>
                <a:effectLst/>
                <a:latin typeface="Times New Roman" panose="02020603050405020304" pitchFamily="18" charset="0"/>
                <a:cs typeface="Times New Roman" panose="02020603050405020304" pitchFamily="18" charset="0"/>
              </a:rPr>
              <a:t>Normal</a:t>
            </a:r>
            <a:r>
              <a:rPr lang="en-US" sz="1100" b="0" dirty="0">
                <a:solidFill>
                  <a:srgbClr val="CE9178"/>
                </a:solidFill>
                <a:effectLst/>
                <a:latin typeface="Times New Roman" panose="02020603050405020304" pitchFamily="18" charset="0"/>
                <a:cs typeface="Times New Roman" panose="02020603050405020304" pitchFamily="18" charset="0"/>
              </a:rPr>
              <a: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END</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Anomalies_level</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Anomalise_Sale</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Dev_from_Avg</a:t>
            </a: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81381C3-B20C-8E66-BEED-5C9B7253CE7D}"/>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4</a:t>
            </a:r>
          </a:p>
        </p:txBody>
      </p:sp>
      <p:sp>
        <p:nvSpPr>
          <p:cNvPr id="9" name="TextBox 8">
            <a:extLst>
              <a:ext uri="{FF2B5EF4-FFF2-40B4-BE49-F238E27FC236}">
                <a16:creationId xmlns:a16="http://schemas.microsoft.com/office/drawing/2014/main" id="{01F6C2F8-FEFA-0726-6623-F8AA7A3B3B44}"/>
              </a:ext>
            </a:extLst>
          </p:cNvPr>
          <p:cNvSpPr txBox="1"/>
          <p:nvPr/>
        </p:nvSpPr>
        <p:spPr>
          <a:xfrm>
            <a:off x="7685660" y="1190105"/>
            <a:ext cx="425147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Detecting Anomalies in Sales Transactions</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5513382-F296-410E-502F-81008247B946}"/>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76E2E61-CC42-6F85-583B-9D0FA3DC56E8}"/>
              </a:ext>
            </a:extLst>
          </p:cNvPr>
          <p:cNvGraphicFramePr>
            <a:graphicFrameLocks noGrp="1"/>
          </p:cNvGraphicFramePr>
          <p:nvPr>
            <p:extLst>
              <p:ext uri="{D42A27DB-BD31-4B8C-83A1-F6EECF244321}">
                <p14:modId xmlns:p14="http://schemas.microsoft.com/office/powerpoint/2010/main" val="3826905499"/>
              </p:ext>
            </p:extLst>
          </p:nvPr>
        </p:nvGraphicFramePr>
        <p:xfrm>
          <a:off x="7576998" y="2540987"/>
          <a:ext cx="4468798" cy="3795378"/>
        </p:xfrm>
        <a:graphic>
          <a:graphicData uri="http://schemas.openxmlformats.org/drawingml/2006/table">
            <a:tbl>
              <a:tblPr firstRow="1" bandRow="1">
                <a:tableStyleId>{5C22544A-7EE6-4342-B048-85BDC9FD1C3A}</a:tableStyleId>
              </a:tblPr>
              <a:tblGrid>
                <a:gridCol w="945547">
                  <a:extLst>
                    <a:ext uri="{9D8B030D-6E8A-4147-A177-3AD203B41FA5}">
                      <a16:colId xmlns:a16="http://schemas.microsoft.com/office/drawing/2014/main" val="508339291"/>
                    </a:ext>
                  </a:extLst>
                </a:gridCol>
                <a:gridCol w="886583">
                  <a:extLst>
                    <a:ext uri="{9D8B030D-6E8A-4147-A177-3AD203B41FA5}">
                      <a16:colId xmlns:a16="http://schemas.microsoft.com/office/drawing/2014/main" val="1772353745"/>
                    </a:ext>
                  </a:extLst>
                </a:gridCol>
                <a:gridCol w="878890">
                  <a:extLst>
                    <a:ext uri="{9D8B030D-6E8A-4147-A177-3AD203B41FA5}">
                      <a16:colId xmlns:a16="http://schemas.microsoft.com/office/drawing/2014/main" val="2585869067"/>
                    </a:ext>
                  </a:extLst>
                </a:gridCol>
                <a:gridCol w="844580">
                  <a:extLst>
                    <a:ext uri="{9D8B030D-6E8A-4147-A177-3AD203B41FA5}">
                      <a16:colId xmlns:a16="http://schemas.microsoft.com/office/drawing/2014/main" val="411976722"/>
                    </a:ext>
                  </a:extLst>
                </a:gridCol>
                <a:gridCol w="913198">
                  <a:extLst>
                    <a:ext uri="{9D8B030D-6E8A-4147-A177-3AD203B41FA5}">
                      <a16:colId xmlns:a16="http://schemas.microsoft.com/office/drawing/2014/main" val="1034782960"/>
                    </a:ext>
                  </a:extLst>
                </a:gridCol>
              </a:tblGrid>
              <a:tr h="414076">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Product_line</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Total_Sales</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AVG_TotalSales</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Dev_from_Avg</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Anomalies_level</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4218496092"/>
                  </a:ext>
                </a:extLst>
              </a:tr>
              <a:tr h="575616">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Health and beauty</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49193.739</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323.643</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15100.001</a:t>
                      </a:r>
                    </a:p>
                  </a:txBody>
                  <a:tcPr marL="7620" marR="7620" marT="7620" marB="0" anchor="ctr"/>
                </a:tc>
                <a:tc>
                  <a:txBody>
                    <a:bodyPr/>
                    <a:lstStyle/>
                    <a:p>
                      <a:pPr algn="ctr" fontAlgn="b"/>
                      <a:r>
                        <a:rPr lang="en-IN" sz="1400" b="1" i="0" u="none" strike="noStrike" dirty="0">
                          <a:solidFill>
                            <a:srgbClr val="00B050"/>
                          </a:solidFill>
                          <a:effectLst/>
                          <a:latin typeface="Times New Roman" panose="02020603050405020304" pitchFamily="18" charset="0"/>
                          <a:cs typeface="Times New Roman" panose="02020603050405020304" pitchFamily="18" charset="0"/>
                        </a:rPr>
                        <a:t>Normal</a:t>
                      </a:r>
                    </a:p>
                  </a:txBody>
                  <a:tcPr marL="7620" marR="7620" marT="7620" marB="0" anchor="ctr"/>
                </a:tc>
                <a:extLst>
                  <a:ext uri="{0D108BD9-81ED-4DB2-BD59-A6C34878D82A}">
                    <a16:rowId xmlns:a16="http://schemas.microsoft.com/office/drawing/2014/main" val="3431602730"/>
                  </a:ext>
                </a:extLst>
              </a:tr>
              <a:tr h="575616">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Home and lifestyle</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53861.913</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336.637</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15899.998</a:t>
                      </a:r>
                    </a:p>
                  </a:txBody>
                  <a:tcPr marL="7620" marR="7620" marT="7620" marB="0" anchor="ctr"/>
                </a:tc>
                <a:tc>
                  <a:txBody>
                    <a:bodyPr/>
                    <a:lstStyle/>
                    <a:p>
                      <a:pPr algn="ctr" fontAlgn="b"/>
                      <a:r>
                        <a:rPr lang="en-IN" sz="1400" b="1" i="0" u="none" strike="noStrike" dirty="0">
                          <a:solidFill>
                            <a:srgbClr val="00B050"/>
                          </a:solidFill>
                          <a:effectLst/>
                          <a:latin typeface="Times New Roman" panose="02020603050405020304" pitchFamily="18" charset="0"/>
                          <a:cs typeface="Times New Roman" panose="02020603050405020304" pitchFamily="18" charset="0"/>
                        </a:rPr>
                        <a:t>Normal</a:t>
                      </a:r>
                    </a:p>
                  </a:txBody>
                  <a:tcPr marL="7620" marR="7620" marT="7620" marB="0" anchor="ctr"/>
                </a:tc>
                <a:extLst>
                  <a:ext uri="{0D108BD9-81ED-4DB2-BD59-A6C34878D82A}">
                    <a16:rowId xmlns:a16="http://schemas.microsoft.com/office/drawing/2014/main" val="682898999"/>
                  </a:ext>
                </a:extLst>
              </a:tr>
              <a:tr h="414076">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Sports and travel</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55122.826</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332.065</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16500.011</a:t>
                      </a:r>
                    </a:p>
                  </a:txBody>
                  <a:tcPr marL="7620" marR="7620" marT="7620" marB="0" anchor="ctr"/>
                </a:tc>
                <a:tc>
                  <a:txBody>
                    <a:bodyPr/>
                    <a:lstStyle/>
                    <a:p>
                      <a:pPr algn="ctr" fontAlgn="b"/>
                      <a:r>
                        <a:rPr lang="en-IN" sz="1400" b="1" i="0" u="none" strike="noStrike" dirty="0">
                          <a:solidFill>
                            <a:srgbClr val="FF0000"/>
                          </a:solidFill>
                          <a:effectLst/>
                          <a:latin typeface="Times New Roman" panose="02020603050405020304" pitchFamily="18" charset="0"/>
                          <a:cs typeface="Times New Roman" panose="02020603050405020304" pitchFamily="18" charset="0"/>
                        </a:rPr>
                        <a:t>Anomaly</a:t>
                      </a:r>
                    </a:p>
                  </a:txBody>
                  <a:tcPr marL="7620" marR="7620" marT="7620" marB="0" anchor="ctr"/>
                </a:tc>
                <a:extLst>
                  <a:ext uri="{0D108BD9-81ED-4DB2-BD59-A6C34878D82A}">
                    <a16:rowId xmlns:a16="http://schemas.microsoft.com/office/drawing/2014/main" val="2813848293"/>
                  </a:ext>
                </a:extLst>
              </a:tr>
              <a:tr h="765510">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Electronic accessories</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54337.532</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319.633</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16899.976</a:t>
                      </a:r>
                    </a:p>
                  </a:txBody>
                  <a:tcPr marL="7620" marR="7620" marT="7620" marB="0" anchor="ctr"/>
                </a:tc>
                <a:tc>
                  <a:txBody>
                    <a:bodyPr/>
                    <a:lstStyle/>
                    <a:p>
                      <a:pPr algn="ctr" fontAlgn="b"/>
                      <a:r>
                        <a:rPr lang="en-IN" sz="1400" b="1" i="0" u="none" strike="noStrike" dirty="0">
                          <a:solidFill>
                            <a:srgbClr val="FF0000"/>
                          </a:solidFill>
                          <a:effectLst/>
                          <a:latin typeface="Times New Roman" panose="02020603050405020304" pitchFamily="18" charset="0"/>
                          <a:cs typeface="Times New Roman" panose="02020603050405020304" pitchFamily="18" charset="0"/>
                        </a:rPr>
                        <a:t>Anomaly</a:t>
                      </a:r>
                    </a:p>
                  </a:txBody>
                  <a:tcPr marL="7620" marR="7620" marT="7620" marB="0" anchor="ctr"/>
                </a:tc>
                <a:extLst>
                  <a:ext uri="{0D108BD9-81ED-4DB2-BD59-A6C34878D82A}">
                    <a16:rowId xmlns:a16="http://schemas.microsoft.com/office/drawing/2014/main" val="3324494739"/>
                  </a:ext>
                </a:extLst>
              </a:tr>
              <a:tr h="414076">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Food and beverages</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56144.844</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322.672</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17299.974</a:t>
                      </a:r>
                    </a:p>
                  </a:txBody>
                  <a:tcPr marL="7620" marR="7620" marT="7620" marB="0" anchor="ctr"/>
                </a:tc>
                <a:tc>
                  <a:txBody>
                    <a:bodyPr/>
                    <a:lstStyle/>
                    <a:p>
                      <a:pPr algn="ctr" fontAlgn="b"/>
                      <a:r>
                        <a:rPr lang="en-IN" sz="1400" b="1" i="0" u="none" strike="noStrike" dirty="0">
                          <a:solidFill>
                            <a:srgbClr val="FF0000"/>
                          </a:solidFill>
                          <a:effectLst/>
                          <a:latin typeface="Times New Roman" panose="02020603050405020304" pitchFamily="18" charset="0"/>
                          <a:cs typeface="Times New Roman" panose="02020603050405020304" pitchFamily="18" charset="0"/>
                        </a:rPr>
                        <a:t>Anomaly</a:t>
                      </a:r>
                    </a:p>
                  </a:txBody>
                  <a:tcPr marL="7620" marR="7620" marT="7620" marB="0" anchor="ctr"/>
                </a:tc>
                <a:extLst>
                  <a:ext uri="{0D108BD9-81ED-4DB2-BD59-A6C34878D82A}">
                    <a16:rowId xmlns:a16="http://schemas.microsoft.com/office/drawing/2014/main" val="129278543"/>
                  </a:ext>
                </a:extLst>
              </a:tr>
              <a:tr h="575616">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Fashion accessories</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54305.895</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305.089</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17700.017</a:t>
                      </a:r>
                    </a:p>
                  </a:txBody>
                  <a:tcPr marL="7620" marR="7620" marT="7620" marB="0" anchor="ctr"/>
                </a:tc>
                <a:tc>
                  <a:txBody>
                    <a:bodyPr/>
                    <a:lstStyle/>
                    <a:p>
                      <a:pPr algn="ctr" fontAlgn="b"/>
                      <a:r>
                        <a:rPr lang="en-IN" sz="1400" b="1" i="0" u="none" strike="noStrike" dirty="0">
                          <a:solidFill>
                            <a:srgbClr val="FF0000"/>
                          </a:solidFill>
                          <a:effectLst/>
                          <a:latin typeface="Times New Roman" panose="02020603050405020304" pitchFamily="18" charset="0"/>
                          <a:cs typeface="Times New Roman" panose="02020603050405020304" pitchFamily="18" charset="0"/>
                        </a:rPr>
                        <a:t>Anomaly</a:t>
                      </a:r>
                    </a:p>
                  </a:txBody>
                  <a:tcPr marL="7620" marR="7620" marT="7620" marB="0" anchor="ctr"/>
                </a:tc>
                <a:extLst>
                  <a:ext uri="{0D108BD9-81ED-4DB2-BD59-A6C34878D82A}">
                    <a16:rowId xmlns:a16="http://schemas.microsoft.com/office/drawing/2014/main" val="3435503168"/>
                  </a:ext>
                </a:extLst>
              </a:tr>
            </a:tbl>
          </a:graphicData>
        </a:graphic>
      </p:graphicFrame>
    </p:spTree>
    <p:extLst>
      <p:ext uri="{BB962C8B-B14F-4D97-AF65-F5344CB8AC3E}">
        <p14:creationId xmlns:p14="http://schemas.microsoft.com/office/powerpoint/2010/main" val="274872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F1B37-3185-BE14-ED7C-03B3C212B6B9}"/>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E506AAC8-8E3B-C659-3C85-2D84AF6A1868}"/>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4:</a:t>
            </a:r>
          </a:p>
          <a:p>
            <a:pPr marL="0" algn="l" rtl="0" eaLnBrk="1" fontAlgn="b" latinLnBrk="0" hangingPunct="1"/>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In Task 4, to identify the anomalies in the sales, I first calculated the average of total sales, then applied an </a:t>
            </a:r>
            <a:r>
              <a:rPr lang="en-US" sz="1600" b="1" dirty="0">
                <a:solidFill>
                  <a:schemeClr val="accent1">
                    <a:lumMod val="50000"/>
                    <a:alpha val="55000"/>
                  </a:schemeClr>
                </a:solidFill>
                <a:latin typeface="Times New Roman" panose="02020603050405020304" pitchFamily="18" charset="0"/>
                <a:cs typeface="Times New Roman" panose="02020603050405020304" pitchFamily="18" charset="0"/>
              </a:rPr>
              <a:t>Absolute(ABS)</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 function to get the absolute difference between total sales and average sales. then divided by average sales to get the deviation from average multiplied by 100, then rounded that deviation. Using a </a:t>
            </a:r>
            <a:r>
              <a:rPr lang="en-US" sz="1600" b="1" dirty="0">
                <a:solidFill>
                  <a:schemeClr val="accent1">
                    <a:lumMod val="50000"/>
                    <a:alpha val="55000"/>
                  </a:schemeClr>
                </a:solidFill>
                <a:latin typeface="Times New Roman" panose="02020603050405020304" pitchFamily="18" charset="0"/>
                <a:cs typeface="Times New Roman" panose="02020603050405020304" pitchFamily="18" charset="0"/>
              </a:rPr>
              <a:t>CASE</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 statement, I applied case when the deviation from average is greater than 16000, label it as an anomaly, or else label it as normal. </a:t>
            </a:r>
          </a:p>
          <a:p>
            <a:pPr marL="0" algn="l" rtl="0" eaLnBrk="1" fontAlgn="b" latinLnBrk="0" hangingPunct="1"/>
            <a:endParaRPr lang="en-US" sz="1600" dirty="0">
              <a:latin typeface="Times New Roman" panose="02020603050405020304" pitchFamily="18" charset="0"/>
              <a:cs typeface="Times New Roman" panose="02020603050405020304" pitchFamily="18" charset="0"/>
            </a:endParaRPr>
          </a:p>
          <a:p>
            <a:pPr marL="0" algn="l" rtl="0" eaLnBrk="1" fontAlgn="b" latinLnBrk="0" hangingPunct="1"/>
            <a:r>
              <a:rPr lang="en-US" sz="1600" dirty="0">
                <a:solidFill>
                  <a:schemeClr val="bg2"/>
                </a:solidFill>
                <a:latin typeface="Times New Roman" panose="02020603050405020304" pitchFamily="18" charset="0"/>
                <a:cs typeface="Times New Roman" panose="02020603050405020304" pitchFamily="18" charset="0"/>
              </a:rPr>
              <a:t>   </a:t>
            </a:r>
            <a:r>
              <a:rPr lang="en-US" sz="1600" b="1" dirty="0">
                <a:solidFill>
                  <a:schemeClr val="bg2"/>
                </a:solidFill>
                <a:latin typeface="Times New Roman" panose="02020603050405020304" pitchFamily="18" charset="0"/>
                <a:cs typeface="Times New Roman" panose="02020603050405020304" pitchFamily="18" charset="0"/>
              </a:rPr>
              <a:t>#INSIGHTS</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So, the </a:t>
            </a:r>
            <a:r>
              <a:rPr lang="en-US" sz="1600" b="1" dirty="0">
                <a:solidFill>
                  <a:srgbClr val="002060"/>
                </a:solidFill>
                <a:latin typeface="Times New Roman" panose="02020603050405020304" pitchFamily="18" charset="0"/>
                <a:cs typeface="Times New Roman" panose="02020603050405020304" pitchFamily="18" charset="0"/>
              </a:rPr>
              <a:t>Health and Beauty </a:t>
            </a:r>
            <a:r>
              <a:rPr lang="en-US" sz="1600" dirty="0">
                <a:solidFill>
                  <a:schemeClr val="accent1">
                    <a:lumMod val="75000"/>
                    <a:alpha val="55000"/>
                  </a:schemeClr>
                </a:solidFill>
                <a:latin typeface="Times New Roman" panose="02020603050405020304" pitchFamily="18" charset="0"/>
                <a:cs typeface="Times New Roman" panose="02020603050405020304" pitchFamily="18" charset="0"/>
              </a:rPr>
              <a:t>and</a:t>
            </a:r>
            <a:r>
              <a:rPr lang="en-US" sz="1600" dirty="0">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Home Lifestyle </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product lines show </a:t>
            </a:r>
            <a:r>
              <a:rPr lang="en-US" sz="1600" b="1" dirty="0">
                <a:solidFill>
                  <a:srgbClr val="00A249"/>
                </a:solidFill>
                <a:latin typeface="Times New Roman" panose="02020603050405020304" pitchFamily="18" charset="0"/>
                <a:cs typeface="Times New Roman" panose="02020603050405020304" pitchFamily="18" charset="0"/>
              </a:rPr>
              <a:t>Normal Sales</a:t>
            </a:r>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On the other hand, </a:t>
            </a:r>
            <a:r>
              <a:rPr lang="en-US" sz="1600" b="1" dirty="0">
                <a:solidFill>
                  <a:srgbClr val="002060"/>
                </a:solidFill>
                <a:latin typeface="Times New Roman" panose="02020603050405020304" pitchFamily="18" charset="0"/>
                <a:cs typeface="Times New Roman" panose="02020603050405020304" pitchFamily="18" charset="0"/>
              </a:rPr>
              <a:t>Sports</a:t>
            </a:r>
            <a:r>
              <a:rPr lang="en-US" sz="1600" b="1" dirty="0">
                <a:solidFill>
                  <a:srgbClr val="FF0000">
                    <a:alpha val="55000"/>
                  </a:srgbClr>
                </a:solidFill>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and Travel</a:t>
            </a:r>
            <a:r>
              <a:rPr lang="en-US" sz="1600" dirty="0">
                <a:solidFill>
                  <a:srgbClr val="002060"/>
                </a:solidFill>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Electronic Accessories</a:t>
            </a:r>
            <a:r>
              <a:rPr lang="en-US" sz="1600" dirty="0">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Food and Beverages</a:t>
            </a:r>
            <a:r>
              <a:rPr lang="en-US" sz="1600" dirty="0">
                <a:solidFill>
                  <a:schemeClr val="accent1">
                    <a:lumMod val="75000"/>
                    <a:alpha val="55000"/>
                  </a:schemeClr>
                </a:solidFill>
                <a:latin typeface="Times New Roman" panose="02020603050405020304" pitchFamily="18" charset="0"/>
                <a:cs typeface="Times New Roman" panose="02020603050405020304" pitchFamily="18" charset="0"/>
              </a:rPr>
              <a:t>, and </a:t>
            </a:r>
            <a:r>
              <a:rPr lang="en-US" sz="1600" b="1" dirty="0">
                <a:solidFill>
                  <a:srgbClr val="002060"/>
                </a:solidFill>
                <a:latin typeface="Times New Roman" panose="02020603050405020304" pitchFamily="18" charset="0"/>
                <a:cs typeface="Times New Roman" panose="02020603050405020304" pitchFamily="18" charset="0"/>
              </a:rPr>
              <a:t>Fashion Accessories </a:t>
            </a:r>
            <a:r>
              <a:rPr lang="en-US" sz="1600" dirty="0">
                <a:solidFill>
                  <a:schemeClr val="accent1">
                    <a:lumMod val="75000"/>
                  </a:schemeClr>
                </a:solidFill>
                <a:latin typeface="Times New Roman" panose="02020603050405020304" pitchFamily="18" charset="0"/>
                <a:cs typeface="Times New Roman" panose="02020603050405020304" pitchFamily="18" charset="0"/>
              </a:rPr>
              <a:t>show </a:t>
            </a:r>
            <a:r>
              <a:rPr lang="en-US" sz="1600" b="1" dirty="0">
                <a:solidFill>
                  <a:srgbClr val="FF0000"/>
                </a:solidFill>
                <a:latin typeface="Times New Roman" panose="02020603050405020304" pitchFamily="18" charset="0"/>
                <a:cs typeface="Times New Roman" panose="02020603050405020304" pitchFamily="18" charset="0"/>
              </a:rPr>
              <a:t>Anomalies</a:t>
            </a:r>
            <a:r>
              <a:rPr lang="en-US" sz="1600" dirty="0">
                <a:solidFill>
                  <a:srgbClr val="EAB200"/>
                </a:solidFill>
                <a:latin typeface="Times New Roman" panose="02020603050405020304" pitchFamily="18" charset="0"/>
                <a:cs typeface="Times New Roman" panose="02020603050405020304" pitchFamily="18" charset="0"/>
              </a:rPr>
              <a:t> </a:t>
            </a:r>
            <a:r>
              <a:rPr lang="en-US" sz="1600" dirty="0">
                <a:solidFill>
                  <a:schemeClr val="accent1">
                    <a:lumMod val="75000"/>
                    <a:alpha val="55000"/>
                  </a:schemeClr>
                </a:solidFill>
                <a:latin typeface="Times New Roman" panose="02020603050405020304" pitchFamily="18" charset="0"/>
                <a:cs typeface="Times New Roman" panose="02020603050405020304" pitchFamily="18" charset="0"/>
              </a:rPr>
              <a:t>in the </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sales.</a:t>
            </a:r>
            <a:endParaRPr lang="en-IN" dirty="0">
              <a:solidFill>
                <a:schemeClr val="accent1">
                  <a:lumMod val="50000"/>
                  <a:alpha val="55000"/>
                </a:scheme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7ECB732-EDD9-EBAB-01B3-C14346B59AED}"/>
              </a:ext>
            </a:extLst>
          </p:cNvPr>
          <p:cNvSpPr>
            <a:spLocks noGrp="1"/>
          </p:cNvSpPr>
          <p:nvPr>
            <p:ph type="sldNum" sz="quarter" idx="4"/>
          </p:nvPr>
        </p:nvSpPr>
        <p:spPr/>
        <p:txBody>
          <a:bodyPr/>
          <a:lstStyle/>
          <a:p>
            <a:fld id="{0D309695-DEC3-40DA-9DF5-330280C9D0E8}" type="slidenum">
              <a:rPr lang="en-US" smtClean="0"/>
              <a:pPr/>
              <a:t>11</a:t>
            </a:fld>
            <a:endParaRPr lang="en-US" dirty="0"/>
          </a:p>
        </p:txBody>
      </p:sp>
    </p:spTree>
    <p:extLst>
      <p:ext uri="{BB962C8B-B14F-4D97-AF65-F5344CB8AC3E}">
        <p14:creationId xmlns:p14="http://schemas.microsoft.com/office/powerpoint/2010/main" val="250402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6C582-AAB7-111F-58B6-14DFC98466D9}"/>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B335C868-4349-DA20-C606-C1F1F6AC7FA9}"/>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A4F5855B-59DD-0E46-8DF8-74B42E20E454}"/>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12</a:t>
            </a:fld>
            <a:endParaRPr lang="en-US" dirty="0"/>
          </a:p>
        </p:txBody>
      </p:sp>
      <p:sp>
        <p:nvSpPr>
          <p:cNvPr id="8" name="TextBox 7">
            <a:extLst>
              <a:ext uri="{FF2B5EF4-FFF2-40B4-BE49-F238E27FC236}">
                <a16:creationId xmlns:a16="http://schemas.microsoft.com/office/drawing/2014/main" id="{9C75C795-B636-D938-51EF-12AB24BCD567}"/>
              </a:ext>
            </a:extLst>
          </p:cNvPr>
          <p:cNvSpPr txBox="1"/>
          <p:nvPr/>
        </p:nvSpPr>
        <p:spPr>
          <a:xfrm>
            <a:off x="603614" y="108990"/>
            <a:ext cx="6394622" cy="6548331"/>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br>
              <a:rPr lang="en-US" sz="1200" b="0" dirty="0">
                <a:solidFill>
                  <a:srgbClr val="CCCCCC"/>
                </a:solidFill>
                <a:effectLst/>
                <a:latin typeface="Times New Roman" panose="02020603050405020304" pitchFamily="18" charset="0"/>
                <a:cs typeface="Times New Roman" panose="02020603050405020304" pitchFamily="18" charset="0"/>
              </a:rPr>
            </a:br>
            <a:r>
              <a:rPr lang="en-US" sz="1200" b="0" dirty="0">
                <a:solidFill>
                  <a:srgbClr val="569CD6"/>
                </a:solidFill>
                <a:effectLst/>
                <a:latin typeface="Times New Roman" panose="02020603050405020304" pitchFamily="18" charset="0"/>
                <a:cs typeface="Times New Roman" panose="02020603050405020304" pitchFamily="18" charset="0"/>
              </a:rPr>
              <a:t>SELECT</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6A9955"/>
                </a:solidFill>
                <a:effectLst/>
                <a:latin typeface="Times New Roman" panose="02020603050405020304" pitchFamily="18" charset="0"/>
                <a:cs typeface="Times New Roman" panose="02020603050405020304" pitchFamily="18" charset="0"/>
              </a:rPr>
              <a:t>--  Top Most Popular Payment Method by City</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City, </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Payment,</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DCDCAA"/>
                </a:solidFill>
                <a:effectLst/>
                <a:latin typeface="Times New Roman" panose="02020603050405020304" pitchFamily="18" charset="0"/>
                <a:cs typeface="Times New Roman" panose="02020603050405020304" pitchFamily="18" charset="0"/>
              </a:rPr>
              <a:t>MAX</a:t>
            </a:r>
            <a:r>
              <a:rPr lang="en-US" sz="1200" b="0" dirty="0">
                <a:solidFill>
                  <a:srgbClr val="CCCCCC"/>
                </a:solidFill>
                <a:effectLst/>
                <a:latin typeface="Times New Roman" panose="02020603050405020304" pitchFamily="18" charset="0"/>
                <a:cs typeface="Times New Roman" panose="02020603050405020304" pitchFamily="18" charset="0"/>
              </a:rPr>
              <a:t>(</a:t>
            </a:r>
            <a:r>
              <a:rPr lang="en-US" sz="1200" b="0" dirty="0" err="1">
                <a:solidFill>
                  <a:srgbClr val="CCCCCC"/>
                </a:solidFill>
                <a:effectLst/>
                <a:latin typeface="Times New Roman" panose="02020603050405020304" pitchFamily="18" charset="0"/>
                <a:cs typeface="Times New Roman" panose="02020603050405020304" pitchFamily="18" charset="0"/>
              </a:rPr>
              <a:t>Sales_Transactions</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569CD6"/>
                </a:solidFill>
                <a:effectLst/>
                <a:latin typeface="Times New Roman" panose="02020603050405020304" pitchFamily="18" charset="0"/>
                <a:cs typeface="Times New Roman" panose="02020603050405020304" pitchFamily="18" charset="0"/>
              </a:rPr>
              <a:t>AS</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err="1">
                <a:solidFill>
                  <a:srgbClr val="CCCCCC"/>
                </a:solidFill>
                <a:effectLst/>
                <a:latin typeface="Times New Roman" panose="02020603050405020304" pitchFamily="18" charset="0"/>
                <a:cs typeface="Times New Roman" panose="02020603050405020304" pitchFamily="18" charset="0"/>
              </a:rPr>
              <a:t>MAX_Transactions</a:t>
            </a:r>
            <a:endParaRPr lang="en-US" sz="12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569CD6"/>
                </a:solidFill>
                <a:effectLst/>
                <a:latin typeface="Times New Roman" panose="02020603050405020304" pitchFamily="18" charset="0"/>
                <a:cs typeface="Times New Roman" panose="02020603050405020304" pitchFamily="18" charset="0"/>
              </a:rPr>
              <a:t>FROM</a:t>
            </a:r>
            <a:endParaRPr lang="en-US" sz="12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SELECT</a:t>
            </a:r>
            <a:r>
              <a:rPr lang="en-US" sz="12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City,</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 Payment,</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DCDCAA"/>
                </a:solidFill>
                <a:effectLst/>
                <a:latin typeface="Times New Roman" panose="02020603050405020304" pitchFamily="18" charset="0"/>
                <a:cs typeface="Times New Roman" panose="02020603050405020304" pitchFamily="18" charset="0"/>
              </a:rPr>
              <a:t>Count</a:t>
            </a:r>
            <a:r>
              <a:rPr lang="en-US" sz="1200" b="0" dirty="0">
                <a:solidFill>
                  <a:srgbClr val="CCCCCC"/>
                </a:solidFill>
                <a:effectLst/>
                <a:latin typeface="Times New Roman" panose="02020603050405020304" pitchFamily="18" charset="0"/>
                <a:cs typeface="Times New Roman" panose="02020603050405020304" pitchFamily="18" charset="0"/>
              </a:rPr>
              <a:t>(</a:t>
            </a:r>
            <a:r>
              <a:rPr lang="en-US" sz="1200" b="0" dirty="0">
                <a:solidFill>
                  <a:srgbClr val="D4D4D4"/>
                </a:solidFill>
                <a:effectLst/>
                <a:latin typeface="Times New Roman" panose="02020603050405020304" pitchFamily="18" charset="0"/>
                <a:cs typeface="Times New Roman" panose="02020603050405020304" pitchFamily="18" charset="0"/>
              </a:rPr>
              <a:t>*</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569CD6"/>
                </a:solidFill>
                <a:effectLst/>
                <a:latin typeface="Times New Roman" panose="02020603050405020304" pitchFamily="18" charset="0"/>
                <a:cs typeface="Times New Roman" panose="02020603050405020304" pitchFamily="18" charset="0"/>
              </a:rPr>
              <a:t>AS</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err="1">
                <a:solidFill>
                  <a:srgbClr val="CCCCCC"/>
                </a:solidFill>
                <a:effectLst/>
                <a:latin typeface="Times New Roman" panose="02020603050405020304" pitchFamily="18" charset="0"/>
                <a:cs typeface="Times New Roman" panose="02020603050405020304" pitchFamily="18" charset="0"/>
              </a:rPr>
              <a:t>Sales_Transactions</a:t>
            </a:r>
            <a:endParaRPr lang="en-US" sz="12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FROM</a:t>
            </a:r>
            <a:r>
              <a:rPr lang="en-US" sz="12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walmartsales</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GROUP BY</a:t>
            </a:r>
            <a:r>
              <a:rPr lang="en-US" sz="1200" b="0" dirty="0">
                <a:solidFill>
                  <a:srgbClr val="CCCCCC"/>
                </a:solidFill>
                <a:effectLst/>
                <a:latin typeface="Times New Roman" panose="02020603050405020304" pitchFamily="18" charset="0"/>
                <a:cs typeface="Times New Roman" panose="02020603050405020304" pitchFamily="18" charset="0"/>
              </a:rPr>
              <a:t> City, Payment</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HAVING</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DCDCAA"/>
                </a:solidFill>
                <a:effectLst/>
                <a:latin typeface="Times New Roman" panose="02020603050405020304" pitchFamily="18" charset="0"/>
                <a:cs typeface="Times New Roman" panose="02020603050405020304" pitchFamily="18" charset="0"/>
              </a:rPr>
              <a:t>count</a:t>
            </a:r>
            <a:r>
              <a:rPr lang="en-US" sz="1200" b="0" dirty="0">
                <a:solidFill>
                  <a:srgbClr val="CCCCCC"/>
                </a:solidFill>
                <a:effectLst/>
                <a:latin typeface="Times New Roman" panose="02020603050405020304" pitchFamily="18" charset="0"/>
                <a:cs typeface="Times New Roman" panose="02020603050405020304" pitchFamily="18" charset="0"/>
              </a:rPr>
              <a:t>(</a:t>
            </a:r>
            <a:r>
              <a:rPr lang="en-US" sz="1200" b="0" dirty="0">
                <a:solidFill>
                  <a:srgbClr val="D4D4D4"/>
                </a:solidFill>
                <a:effectLst/>
                <a:latin typeface="Times New Roman" panose="02020603050405020304" pitchFamily="18" charset="0"/>
                <a:cs typeface="Times New Roman" panose="02020603050405020304" pitchFamily="18" charset="0"/>
              </a:rPr>
              <a:t>*</a:t>
            </a:r>
            <a:r>
              <a:rPr lang="en-US" sz="12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ORDER BY</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err="1">
                <a:solidFill>
                  <a:srgbClr val="CCCCCC"/>
                </a:solidFill>
                <a:effectLst/>
                <a:latin typeface="Times New Roman" panose="02020603050405020304" pitchFamily="18" charset="0"/>
                <a:cs typeface="Times New Roman" panose="02020603050405020304" pitchFamily="18" charset="0"/>
              </a:rPr>
              <a:t>Sales_Transactions</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569CD6"/>
                </a:solidFill>
                <a:effectLst/>
                <a:latin typeface="Times New Roman" panose="02020603050405020304" pitchFamily="18" charset="0"/>
                <a:cs typeface="Times New Roman" panose="02020603050405020304" pitchFamily="18" charset="0"/>
              </a:rPr>
              <a:t>DESC</a:t>
            </a:r>
            <a:endParaRPr lang="en-US" sz="12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walmartsales</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GROUP BY</a:t>
            </a:r>
            <a:r>
              <a:rPr lang="en-US" sz="1200" b="0" dirty="0">
                <a:solidFill>
                  <a:srgbClr val="CCCCCC"/>
                </a:solidFill>
                <a:effectLst/>
                <a:latin typeface="Times New Roman" panose="02020603050405020304" pitchFamily="18" charset="0"/>
                <a:cs typeface="Times New Roman" panose="02020603050405020304" pitchFamily="18" charset="0"/>
              </a:rPr>
              <a:t> City, Payment</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HAVING</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DCDCAA"/>
                </a:solidFill>
                <a:effectLst/>
                <a:latin typeface="Times New Roman" panose="02020603050405020304" pitchFamily="18" charset="0"/>
                <a:cs typeface="Times New Roman" panose="02020603050405020304" pitchFamily="18" charset="0"/>
              </a:rPr>
              <a:t>MAX</a:t>
            </a:r>
            <a:r>
              <a:rPr lang="en-US" sz="1200" b="0" dirty="0">
                <a:solidFill>
                  <a:srgbClr val="CCCCCC"/>
                </a:solidFill>
                <a:effectLst/>
                <a:latin typeface="Times New Roman" panose="02020603050405020304" pitchFamily="18" charset="0"/>
                <a:cs typeface="Times New Roman" panose="02020603050405020304" pitchFamily="18" charset="0"/>
              </a:rPr>
              <a:t>(</a:t>
            </a:r>
            <a:r>
              <a:rPr lang="en-US" sz="1200" b="0" dirty="0" err="1">
                <a:solidFill>
                  <a:srgbClr val="CCCCCC"/>
                </a:solidFill>
                <a:effectLst/>
                <a:latin typeface="Times New Roman" panose="02020603050405020304" pitchFamily="18" charset="0"/>
                <a:cs typeface="Times New Roman" panose="02020603050405020304" pitchFamily="18" charset="0"/>
              </a:rPr>
              <a:t>Sales_Transactions</a:t>
            </a:r>
            <a:r>
              <a:rPr lang="en-US" sz="12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LIMIT</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B5CEA8"/>
                </a:solidFill>
                <a:effectLst/>
                <a:latin typeface="Times New Roman" panose="02020603050405020304" pitchFamily="18" charset="0"/>
                <a:cs typeface="Times New Roman" panose="02020603050405020304" pitchFamily="18" charset="0"/>
              </a:rPr>
              <a:t>3</a:t>
            </a:r>
            <a:r>
              <a:rPr lang="en-US" sz="12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A542B64-EF98-488B-3F81-9B9C347FCE90}"/>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5</a:t>
            </a:r>
          </a:p>
        </p:txBody>
      </p:sp>
      <p:sp>
        <p:nvSpPr>
          <p:cNvPr id="9" name="TextBox 8">
            <a:extLst>
              <a:ext uri="{FF2B5EF4-FFF2-40B4-BE49-F238E27FC236}">
                <a16:creationId xmlns:a16="http://schemas.microsoft.com/office/drawing/2014/main" id="{BBD9A50E-D08E-AE5E-6300-BB4FE65724E1}"/>
              </a:ext>
            </a:extLst>
          </p:cNvPr>
          <p:cNvSpPr txBox="1"/>
          <p:nvPr/>
        </p:nvSpPr>
        <p:spPr>
          <a:xfrm>
            <a:off x="7685660" y="1190105"/>
            <a:ext cx="4251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Most Popular Payment Method by City</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A0928B4-ADDF-A37A-EA2D-6E2E1236DA58}"/>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90AAFA5-F109-36C4-6FED-BFF3DD98BAAD}"/>
              </a:ext>
            </a:extLst>
          </p:cNvPr>
          <p:cNvGraphicFramePr>
            <a:graphicFrameLocks noGrp="1"/>
          </p:cNvGraphicFramePr>
          <p:nvPr>
            <p:extLst>
              <p:ext uri="{D42A27DB-BD31-4B8C-83A1-F6EECF244321}">
                <p14:modId xmlns:p14="http://schemas.microsoft.com/office/powerpoint/2010/main" val="265447797"/>
              </p:ext>
            </p:extLst>
          </p:nvPr>
        </p:nvGraphicFramePr>
        <p:xfrm>
          <a:off x="7685659" y="2725638"/>
          <a:ext cx="4251474" cy="2272492"/>
        </p:xfrm>
        <a:graphic>
          <a:graphicData uri="http://schemas.openxmlformats.org/drawingml/2006/table">
            <a:tbl>
              <a:tblPr firstRow="1" bandRow="1">
                <a:tableStyleId>{5C22544A-7EE6-4342-B048-85BDC9FD1C3A}</a:tableStyleId>
              </a:tblPr>
              <a:tblGrid>
                <a:gridCol w="1227522">
                  <a:extLst>
                    <a:ext uri="{9D8B030D-6E8A-4147-A177-3AD203B41FA5}">
                      <a16:colId xmlns:a16="http://schemas.microsoft.com/office/drawing/2014/main" val="1165153207"/>
                    </a:ext>
                  </a:extLst>
                </a:gridCol>
                <a:gridCol w="1198485">
                  <a:extLst>
                    <a:ext uri="{9D8B030D-6E8A-4147-A177-3AD203B41FA5}">
                      <a16:colId xmlns:a16="http://schemas.microsoft.com/office/drawing/2014/main" val="1547218779"/>
                    </a:ext>
                  </a:extLst>
                </a:gridCol>
                <a:gridCol w="1825467">
                  <a:extLst>
                    <a:ext uri="{9D8B030D-6E8A-4147-A177-3AD203B41FA5}">
                      <a16:colId xmlns:a16="http://schemas.microsoft.com/office/drawing/2014/main" val="2047632256"/>
                    </a:ext>
                  </a:extLst>
                </a:gridCol>
              </a:tblGrid>
              <a:tr h="568123">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City</a:t>
                      </a:r>
                    </a:p>
                  </a:txBody>
                  <a:tcPr marL="7620" marR="7620" marT="7620" marB="0" anchor="ctr"/>
                </a:tc>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Payment</a:t>
                      </a:r>
                    </a:p>
                  </a:txBody>
                  <a:tcPr marL="7620" marR="7620" marT="7620" marB="0" anchor="ctr"/>
                </a:tc>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MAX_Transactions</a:t>
                      </a:r>
                    </a:p>
                  </a:txBody>
                  <a:tcPr marL="7620" marR="7620" marT="7620" marB="0" anchor="ctr"/>
                </a:tc>
                <a:extLst>
                  <a:ext uri="{0D108BD9-81ED-4DB2-BD59-A6C34878D82A}">
                    <a16:rowId xmlns:a16="http://schemas.microsoft.com/office/drawing/2014/main" val="3943902397"/>
                  </a:ext>
                </a:extLst>
              </a:tr>
              <a:tr h="568123">
                <a:tc>
                  <a:txBody>
                    <a:bodyPr/>
                    <a:lstStyle/>
                    <a:p>
                      <a:pPr algn="ct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Yangon</a:t>
                      </a: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Ewallet</a:t>
                      </a:r>
                    </a:p>
                  </a:txBody>
                  <a:tcPr marL="7620" marR="7620" marT="7620" marB="0" anchor="ctr"/>
                </a:tc>
                <a:tc>
                  <a:txBody>
                    <a:bodyPr/>
                    <a:lstStyle/>
                    <a:p>
                      <a:pPr algn="ct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126</a:t>
                      </a:r>
                    </a:p>
                  </a:txBody>
                  <a:tcPr marL="7620" marR="7620" marT="7620" marB="0" anchor="ctr"/>
                </a:tc>
                <a:extLst>
                  <a:ext uri="{0D108BD9-81ED-4DB2-BD59-A6C34878D82A}">
                    <a16:rowId xmlns:a16="http://schemas.microsoft.com/office/drawing/2014/main" val="3962298745"/>
                  </a:ext>
                </a:extLst>
              </a:tr>
              <a:tr h="568123">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Naypyitaw</a:t>
                      </a: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Cash</a:t>
                      </a:r>
                    </a:p>
                  </a:txBody>
                  <a:tcPr marL="7620" marR="7620" marT="7620" marB="0" anchor="ctr"/>
                </a:tc>
                <a:tc>
                  <a:txBody>
                    <a:bodyPr/>
                    <a:lstStyle/>
                    <a:p>
                      <a:pPr algn="ct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124</a:t>
                      </a:r>
                    </a:p>
                  </a:txBody>
                  <a:tcPr marL="7620" marR="7620" marT="7620" marB="0" anchor="ctr"/>
                </a:tc>
                <a:extLst>
                  <a:ext uri="{0D108BD9-81ED-4DB2-BD59-A6C34878D82A}">
                    <a16:rowId xmlns:a16="http://schemas.microsoft.com/office/drawing/2014/main" val="3039667329"/>
                  </a:ext>
                </a:extLst>
              </a:tr>
              <a:tr h="568123">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Mandalay</a:t>
                      </a: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Ewallet</a:t>
                      </a: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113</a:t>
                      </a:r>
                    </a:p>
                  </a:txBody>
                  <a:tcPr marL="7620" marR="7620" marT="7620" marB="0" anchor="ctr"/>
                </a:tc>
                <a:extLst>
                  <a:ext uri="{0D108BD9-81ED-4DB2-BD59-A6C34878D82A}">
                    <a16:rowId xmlns:a16="http://schemas.microsoft.com/office/drawing/2014/main" val="1399411636"/>
                  </a:ext>
                </a:extLst>
              </a:tr>
            </a:tbl>
          </a:graphicData>
        </a:graphic>
      </p:graphicFrame>
    </p:spTree>
    <p:extLst>
      <p:ext uri="{BB962C8B-B14F-4D97-AF65-F5344CB8AC3E}">
        <p14:creationId xmlns:p14="http://schemas.microsoft.com/office/powerpoint/2010/main" val="157414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B06CD-57C3-7AB7-8A0F-4D7A8F787AE8}"/>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6DB477FA-E32A-1669-5BE8-DC4DE9BA93D2}"/>
              </a:ext>
            </a:extLst>
          </p:cNvPr>
          <p:cNvSpPr>
            <a:spLocks noGrp="1"/>
          </p:cNvSpPr>
          <p:nvPr>
            <p:ph type="body" sz="quarter" idx="17"/>
          </p:nvPr>
        </p:nvSpPr>
        <p:spPr>
          <a:xfrm>
            <a:off x="1384917" y="523782"/>
            <a:ext cx="9402931" cy="5708342"/>
          </a:xfrm>
          <a:solidFill>
            <a:schemeClr val="accent6">
              <a:lumMod val="20000"/>
              <a:lumOff val="80000"/>
            </a:schemeClr>
          </a:solidFill>
        </p:spPr>
        <p:txBody>
          <a:bodyPr>
            <a:normAutofit lnSpcReduction="10000"/>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 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5:</a:t>
            </a:r>
          </a:p>
          <a:p>
            <a:pPr marL="0" algn="l" fontAlgn="b"/>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In Task 5</a:t>
            </a:r>
            <a:r>
              <a:rPr lang="en-IN" sz="1600" dirty="0">
                <a:solidFill>
                  <a:schemeClr val="accent1">
                    <a:lumMod val="75000"/>
                  </a:schemeClr>
                </a:solidFill>
                <a:latin typeface="Times New Roman" panose="02020603050405020304" pitchFamily="18" charset="0"/>
                <a:cs typeface="Times New Roman" panose="02020603050405020304" pitchFamily="18" charset="0"/>
              </a:rPr>
              <a:t>, The Most Popular Payment Method by City are </a:t>
            </a:r>
            <a:r>
              <a:rPr lang="en-IN" sz="1600" b="1" dirty="0">
                <a:solidFill>
                  <a:schemeClr val="accent1">
                    <a:lumMod val="75000"/>
                  </a:schemeClr>
                </a:solidFill>
                <a:latin typeface="Times New Roman" panose="02020603050405020304" pitchFamily="18" charset="0"/>
                <a:cs typeface="Times New Roman" panose="02020603050405020304" pitchFamily="18" charset="0"/>
              </a:rPr>
              <a:t>Ewallet and Cash </a:t>
            </a:r>
            <a:r>
              <a:rPr lang="en-IN" sz="1600" dirty="0">
                <a:solidFill>
                  <a:schemeClr val="accent1">
                    <a:lumMod val="75000"/>
                  </a:schemeClr>
                </a:solidFill>
                <a:latin typeface="Times New Roman" panose="02020603050405020304" pitchFamily="18" charset="0"/>
                <a:cs typeface="Times New Roman" panose="02020603050405020304" pitchFamily="18" charset="0"/>
              </a:rPr>
              <a:t>from </a:t>
            </a:r>
            <a:r>
              <a:rPr lang="en-IN" sz="1600" b="1" dirty="0">
                <a:solidFill>
                  <a:schemeClr val="accent1">
                    <a:lumMod val="75000"/>
                  </a:schemeClr>
                </a:solidFill>
                <a:latin typeface="Times New Roman" panose="02020603050405020304" pitchFamily="18" charset="0"/>
                <a:cs typeface="Times New Roman" panose="02020603050405020304" pitchFamily="18" charset="0"/>
              </a:rPr>
              <a:t>Yangon, </a:t>
            </a:r>
            <a:r>
              <a:rPr lang="en-IN" sz="1600" b="1"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Naypyitaw, and Mandalay.</a:t>
            </a:r>
          </a:p>
          <a:p>
            <a:pPr marL="285750" indent="-28575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Using a </a:t>
            </a:r>
            <a:r>
              <a:rPr lang="en-IN" sz="1600" b="1" dirty="0">
                <a:solidFill>
                  <a:schemeClr val="accent1">
                    <a:lumMod val="75000"/>
                  </a:schemeClr>
                </a:solidFill>
                <a:latin typeface="Times New Roman" panose="02020603050405020304" pitchFamily="18" charset="0"/>
                <a:cs typeface="Times New Roman" panose="02020603050405020304" pitchFamily="18" charset="0"/>
              </a:rPr>
              <a:t>Subquery</a:t>
            </a:r>
            <a:r>
              <a:rPr lang="en-IN" sz="1600" dirty="0">
                <a:solidFill>
                  <a:schemeClr val="accent1">
                    <a:lumMod val="75000"/>
                  </a:schemeClr>
                </a:solidFill>
                <a:latin typeface="Times New Roman" panose="02020603050405020304" pitchFamily="18" charset="0"/>
                <a:cs typeface="Times New Roman" panose="02020603050405020304" pitchFamily="18" charset="0"/>
              </a:rPr>
              <a:t>, I find the most popular payment method by city. In the outer query, there are City, Payment and Max Transactions. Here, Max Transactions refer to Sales Transaction. To calculate the sales transactions, I write an inner query in the outer query. In the inner query, there are City, Payment and Count(*) column, which represents a count of all cities and payments. This count column gives me the count of payments by city. Then, I </a:t>
            </a:r>
            <a:r>
              <a:rPr lang="en-IN" sz="1600" b="1" dirty="0">
                <a:solidFill>
                  <a:schemeClr val="accent1">
                    <a:lumMod val="75000"/>
                  </a:schemeClr>
                </a:solidFill>
                <a:latin typeface="Times New Roman" panose="02020603050405020304" pitchFamily="18" charset="0"/>
                <a:cs typeface="Times New Roman" panose="02020603050405020304" pitchFamily="18" charset="0"/>
              </a:rPr>
              <a:t>Group by </a:t>
            </a:r>
            <a:r>
              <a:rPr lang="en-IN" sz="1600" dirty="0">
                <a:solidFill>
                  <a:schemeClr val="accent1">
                    <a:lumMod val="75000"/>
                  </a:schemeClr>
                </a:solidFill>
                <a:latin typeface="Times New Roman" panose="02020603050405020304" pitchFamily="18" charset="0"/>
                <a:cs typeface="Times New Roman" panose="02020603050405020304" pitchFamily="18" charset="0"/>
              </a:rPr>
              <a:t>city and payment and use the </a:t>
            </a:r>
            <a:r>
              <a:rPr lang="en-IN" sz="1600" b="1" dirty="0">
                <a:solidFill>
                  <a:schemeClr val="accent1">
                    <a:lumMod val="75000"/>
                  </a:schemeClr>
                </a:solidFill>
                <a:latin typeface="Times New Roman" panose="02020603050405020304" pitchFamily="18" charset="0"/>
                <a:cs typeface="Times New Roman" panose="02020603050405020304" pitchFamily="18" charset="0"/>
              </a:rPr>
              <a:t>HAVING </a:t>
            </a:r>
            <a:r>
              <a:rPr lang="en-IN" sz="1600" dirty="0">
                <a:solidFill>
                  <a:schemeClr val="accent1">
                    <a:lumMod val="75000"/>
                  </a:schemeClr>
                </a:solidFill>
                <a:latin typeface="Times New Roman" panose="02020603050405020304" pitchFamily="18" charset="0"/>
                <a:cs typeface="Times New Roman" panose="02020603050405020304" pitchFamily="18" charset="0"/>
              </a:rPr>
              <a:t>clause to filter the column. Also, in the outer query, I group by city and payment and under the HAVING clause use max(</a:t>
            </a:r>
            <a:r>
              <a:rPr lang="en-IN" sz="1600" dirty="0" err="1">
                <a:solidFill>
                  <a:schemeClr val="accent1">
                    <a:lumMod val="75000"/>
                  </a:schemeClr>
                </a:solidFill>
                <a:latin typeface="Times New Roman" panose="02020603050405020304" pitchFamily="18" charset="0"/>
                <a:cs typeface="Times New Roman" panose="02020603050405020304" pitchFamily="18" charset="0"/>
              </a:rPr>
              <a:t>Sales_Transactions</a:t>
            </a:r>
            <a:r>
              <a:rPr lang="en-IN" sz="1600" dirty="0">
                <a:solidFill>
                  <a:schemeClr val="accent1">
                    <a:lumMod val="75000"/>
                  </a:schemeClr>
                </a:solidFill>
                <a:latin typeface="Times New Roman" panose="02020603050405020304" pitchFamily="18" charset="0"/>
                <a:cs typeface="Times New Roman" panose="02020603050405020304" pitchFamily="18" charset="0"/>
              </a:rPr>
              <a:t>) to show the maximum transactions and set a limit of 3. This limit will show only the top maximum transactions. The inner query will run first, followed by the outer query.</a:t>
            </a:r>
          </a:p>
          <a:p>
            <a:pPr marL="0" algn="l" fontAlgn="b"/>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 INSIGHTS</a:t>
            </a:r>
            <a:endParaRPr lang="en-IN" sz="16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r>
              <a:rPr lang="en-US" sz="1600" dirty="0">
                <a:solidFill>
                  <a:srgbClr val="008B96"/>
                </a:solidFill>
                <a:latin typeface="Times New Roman" panose="02020603050405020304" pitchFamily="18" charset="0"/>
                <a:cs typeface="Times New Roman" panose="02020603050405020304" pitchFamily="18" charset="0"/>
              </a:rPr>
              <a:t>There are three top customer groups: </a:t>
            </a:r>
            <a:r>
              <a:rPr lang="en-US" sz="1600" dirty="0">
                <a:solidFill>
                  <a:schemeClr val="accent3">
                    <a:lumMod val="50000"/>
                  </a:schemeClr>
                </a:solidFill>
                <a:latin typeface="Times New Roman" panose="02020603050405020304" pitchFamily="18" charset="0"/>
                <a:cs typeface="Times New Roman" panose="02020603050405020304" pitchFamily="18" charset="0"/>
              </a:rPr>
              <a:t>“</a:t>
            </a:r>
            <a:r>
              <a:rPr lang="en-US" sz="1600" b="1" dirty="0">
                <a:solidFill>
                  <a:schemeClr val="accent3">
                    <a:lumMod val="50000"/>
                  </a:schemeClr>
                </a:solidFill>
                <a:latin typeface="Times New Roman" panose="02020603050405020304" pitchFamily="18" charset="0"/>
                <a:cs typeface="Times New Roman" panose="02020603050405020304" pitchFamily="18" charset="0"/>
              </a:rPr>
              <a:t>126 customers from Yangon who pay through the </a:t>
            </a:r>
            <a:r>
              <a:rPr lang="en-US" sz="1600" b="1" dirty="0" err="1">
                <a:solidFill>
                  <a:srgbClr val="002060"/>
                </a:solidFill>
                <a:latin typeface="Times New Roman" panose="02020603050405020304" pitchFamily="18" charset="0"/>
                <a:cs typeface="Times New Roman" panose="02020603050405020304" pitchFamily="18" charset="0"/>
              </a:rPr>
              <a:t>Ewallet</a:t>
            </a:r>
            <a:r>
              <a:rPr lang="en-US" sz="1600" b="1" dirty="0">
                <a:solidFill>
                  <a:schemeClr val="accent3">
                    <a:lumMod val="50000"/>
                  </a:schemeClr>
                </a:solidFill>
                <a:latin typeface="Times New Roman" panose="02020603050405020304" pitchFamily="18" charset="0"/>
                <a:cs typeface="Times New Roman" panose="02020603050405020304" pitchFamily="18" charset="0"/>
              </a:rPr>
              <a:t> method, 124 customers from </a:t>
            </a:r>
            <a:r>
              <a:rPr lang="en-US" sz="1600" b="1" dirty="0">
                <a:solidFill>
                  <a:srgbClr val="002060"/>
                </a:solidFill>
                <a:latin typeface="Times New Roman" panose="02020603050405020304" pitchFamily="18" charset="0"/>
                <a:cs typeface="Times New Roman" panose="02020603050405020304" pitchFamily="18" charset="0"/>
              </a:rPr>
              <a:t>Naypyitaw </a:t>
            </a:r>
            <a:r>
              <a:rPr lang="en-US" sz="1600" b="1" dirty="0">
                <a:solidFill>
                  <a:schemeClr val="accent3">
                    <a:lumMod val="50000"/>
                  </a:schemeClr>
                </a:solidFill>
                <a:latin typeface="Times New Roman" panose="02020603050405020304" pitchFamily="18" charset="0"/>
                <a:cs typeface="Times New Roman" panose="02020603050405020304" pitchFamily="18" charset="0"/>
              </a:rPr>
              <a:t>who pay with </a:t>
            </a:r>
            <a:r>
              <a:rPr lang="en-US" sz="1600" b="1" dirty="0">
                <a:solidFill>
                  <a:srgbClr val="002060"/>
                </a:solidFill>
                <a:latin typeface="Times New Roman" panose="02020603050405020304" pitchFamily="18" charset="0"/>
                <a:cs typeface="Times New Roman" panose="02020603050405020304" pitchFamily="18" charset="0"/>
              </a:rPr>
              <a:t>Cash</a:t>
            </a:r>
            <a:r>
              <a:rPr lang="en-US" sz="1600" b="1" dirty="0">
                <a:solidFill>
                  <a:schemeClr val="accent3">
                    <a:lumMod val="50000"/>
                  </a:schemeClr>
                </a:solidFill>
                <a:latin typeface="Times New Roman" panose="02020603050405020304" pitchFamily="18" charset="0"/>
                <a:cs typeface="Times New Roman" panose="02020603050405020304" pitchFamily="18" charset="0"/>
              </a:rPr>
              <a:t>, and 113 customers from </a:t>
            </a:r>
            <a:r>
              <a:rPr lang="en-US" sz="1600" b="1" dirty="0">
                <a:solidFill>
                  <a:srgbClr val="002060"/>
                </a:solidFill>
                <a:latin typeface="Times New Roman" panose="02020603050405020304" pitchFamily="18" charset="0"/>
                <a:cs typeface="Times New Roman" panose="02020603050405020304" pitchFamily="18" charset="0"/>
              </a:rPr>
              <a:t>Mandalay</a:t>
            </a:r>
            <a:r>
              <a:rPr lang="en-US" sz="1600" b="1" dirty="0">
                <a:solidFill>
                  <a:schemeClr val="accent3">
                    <a:lumMod val="50000"/>
                  </a:schemeClr>
                </a:solidFill>
                <a:latin typeface="Times New Roman" panose="02020603050405020304" pitchFamily="18" charset="0"/>
                <a:cs typeface="Times New Roman" panose="02020603050405020304" pitchFamily="18" charset="0"/>
              </a:rPr>
              <a:t> who use the </a:t>
            </a:r>
            <a:r>
              <a:rPr lang="en-US" sz="1600" b="1" dirty="0" err="1">
                <a:solidFill>
                  <a:srgbClr val="002060"/>
                </a:solidFill>
                <a:latin typeface="Times New Roman" panose="02020603050405020304" pitchFamily="18" charset="0"/>
                <a:cs typeface="Times New Roman" panose="02020603050405020304" pitchFamily="18" charset="0"/>
              </a:rPr>
              <a:t>Ewallet</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a:solidFill>
                  <a:schemeClr val="accent3">
                    <a:lumMod val="50000"/>
                  </a:schemeClr>
                </a:solidFill>
                <a:latin typeface="Times New Roman" panose="02020603050405020304" pitchFamily="18" charset="0"/>
                <a:cs typeface="Times New Roman" panose="02020603050405020304" pitchFamily="18" charset="0"/>
              </a:rPr>
              <a:t>method”.</a:t>
            </a:r>
          </a:p>
          <a:p>
            <a:pPr marL="0" algn="l" fontAlgn="b"/>
            <a:endParaRPr lang="en-IN" sz="3200" b="1" dirty="0">
              <a:solidFill>
                <a:srgbClr val="002060">
                  <a:alpha val="55000"/>
                </a:srgb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52347BB-3DF1-E37F-50FD-AA0B52696039}"/>
              </a:ext>
            </a:extLst>
          </p:cNvPr>
          <p:cNvSpPr>
            <a:spLocks noGrp="1"/>
          </p:cNvSpPr>
          <p:nvPr>
            <p:ph type="sldNum" sz="quarter" idx="4"/>
          </p:nvPr>
        </p:nvSpPr>
        <p:spPr/>
        <p:txBody>
          <a:bodyPr/>
          <a:lstStyle/>
          <a:p>
            <a:fld id="{0D309695-DEC3-40DA-9DF5-330280C9D0E8}" type="slidenum">
              <a:rPr lang="en-US" smtClean="0"/>
              <a:pPr/>
              <a:t>13</a:t>
            </a:fld>
            <a:endParaRPr lang="en-US" dirty="0"/>
          </a:p>
        </p:txBody>
      </p:sp>
    </p:spTree>
    <p:extLst>
      <p:ext uri="{BB962C8B-B14F-4D97-AF65-F5344CB8AC3E}">
        <p14:creationId xmlns:p14="http://schemas.microsoft.com/office/powerpoint/2010/main" val="30921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639BE-C55C-4F16-B6C2-2DDC674B766F}"/>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B7E5DFC4-F906-26CC-8F2B-29087D806CA3}"/>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EBC10DF4-8C12-289B-C3D5-1B191BD439A1}"/>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14</a:t>
            </a:fld>
            <a:endParaRPr lang="en-US" dirty="0"/>
          </a:p>
        </p:txBody>
      </p:sp>
      <p:sp>
        <p:nvSpPr>
          <p:cNvPr id="8" name="TextBox 7">
            <a:extLst>
              <a:ext uri="{FF2B5EF4-FFF2-40B4-BE49-F238E27FC236}">
                <a16:creationId xmlns:a16="http://schemas.microsoft.com/office/drawing/2014/main" id="{66B761FD-AD06-D115-CCF6-A37759D4F1FD}"/>
              </a:ext>
            </a:extLst>
          </p:cNvPr>
          <p:cNvSpPr txBox="1"/>
          <p:nvPr/>
        </p:nvSpPr>
        <p:spPr>
          <a:xfrm>
            <a:off x="603614" y="108990"/>
            <a:ext cx="6032947" cy="6214906"/>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200000"/>
              </a:lnSpc>
            </a:pPr>
            <a:endParaRPr lang="en-US" sz="1400" b="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00000"/>
              </a:lnSpc>
            </a:pP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(CustomerID)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Total_Customer</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00000"/>
              </a:lnSpc>
            </a:pPr>
            <a:r>
              <a:rPr lang="en-US" sz="1400" b="0" dirty="0">
                <a:solidFill>
                  <a:srgbClr val="CCCCCC"/>
                </a:solidFill>
                <a:effectLst/>
                <a:latin typeface="Times New Roman" panose="02020603050405020304" pitchFamily="18" charset="0"/>
                <a:cs typeface="Times New Roman" panose="02020603050405020304" pitchFamily="18" charset="0"/>
              </a:rPr>
              <a:t>Gender,</a:t>
            </a: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Month</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00000"/>
              </a:lnSpc>
            </a:pPr>
            <a:r>
              <a:rPr lang="en-US" sz="1400" b="0" dirty="0">
                <a:solidFill>
                  <a:srgbClr val="DCDCAA"/>
                </a:solidFill>
                <a:effectLst/>
                <a:latin typeface="Times New Roman" panose="02020603050405020304" pitchFamily="18" charset="0"/>
                <a:cs typeface="Times New Roman" panose="02020603050405020304" pitchFamily="18" charset="0"/>
              </a:rPr>
              <a:t>Year</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err="1">
                <a:solidFill>
                  <a:srgbClr val="CCCCCC"/>
                </a:solidFill>
                <a:effectLst/>
                <a:latin typeface="Times New Roman" panose="02020603050405020304" pitchFamily="18" charset="0"/>
                <a:cs typeface="Times New Roman" panose="02020603050405020304" pitchFamily="18" charset="0"/>
              </a:rPr>
              <a:t>str_to_date</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569CD6"/>
                </a:solidFill>
                <a:effectLst/>
                <a:latin typeface="Times New Roman" panose="02020603050405020304" pitchFamily="18" charset="0"/>
                <a:cs typeface="Times New Roman" panose="02020603050405020304" pitchFamily="18" charset="0"/>
              </a:rPr>
              <a:t>Date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CE9178"/>
                </a:solidFill>
                <a:effectLst/>
                <a:latin typeface="Times New Roman" panose="02020603050405020304" pitchFamily="18" charset="0"/>
                <a:cs typeface="Times New Roman" panose="02020603050405020304" pitchFamily="18" charset="0"/>
              </a:rPr>
              <a:t>'%d-%m-%Y'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Years,</a:t>
            </a:r>
          </a:p>
          <a:p>
            <a:pPr>
              <a:lnSpc>
                <a:spcPct val="200000"/>
              </a:lnSpc>
            </a:pPr>
            <a:r>
              <a:rPr lang="en-US" sz="1400" b="0" dirty="0">
                <a:solidFill>
                  <a:srgbClr val="DCDCAA"/>
                </a:solidFill>
                <a:effectLst/>
                <a:latin typeface="Times New Roman" panose="02020603050405020304" pitchFamily="18" charset="0"/>
                <a:cs typeface="Times New Roman" panose="02020603050405020304" pitchFamily="18" charset="0"/>
              </a:rPr>
              <a:t>ROUND</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CDCAA"/>
                </a:solidFill>
                <a:effectLst/>
                <a:latin typeface="Times New Roman" panose="02020603050405020304" pitchFamily="18" charset="0"/>
                <a:cs typeface="Times New Roman" panose="02020603050405020304" pitchFamily="18" charset="0"/>
              </a:rPr>
              <a:t>SUM</a:t>
            </a:r>
            <a:r>
              <a:rPr lang="en-US" sz="1400" b="0" dirty="0">
                <a:solidFill>
                  <a:srgbClr val="CCCCCC"/>
                </a:solidFill>
                <a:effectLst/>
                <a:latin typeface="Times New Roman" panose="02020603050405020304" pitchFamily="18" charset="0"/>
                <a:cs typeface="Times New Roman" panose="02020603050405020304" pitchFamily="18" charset="0"/>
              </a:rPr>
              <a:t>(Total), </a:t>
            </a:r>
            <a:r>
              <a:rPr lang="en-US" sz="1400" b="0" dirty="0">
                <a:solidFill>
                  <a:srgbClr val="B5CEA8"/>
                </a:solidFill>
                <a:effectLst/>
                <a:latin typeface="Times New Roman" panose="02020603050405020304" pitchFamily="18" charset="0"/>
                <a:cs typeface="Times New Roman" panose="02020603050405020304" pitchFamily="18" charset="0"/>
              </a:rPr>
              <a:t>3</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Total_Sales</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FROM</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00000"/>
              </a:lnSpc>
            </a:pPr>
            <a:r>
              <a:rPr lang="en-US" sz="1400" b="0" dirty="0">
                <a:solidFill>
                  <a:srgbClr val="CCCCCC"/>
                </a:solidFill>
                <a:effectLst/>
                <a:latin typeface="Times New Roman" panose="02020603050405020304" pitchFamily="18" charset="0"/>
                <a:cs typeface="Times New Roman" panose="02020603050405020304" pitchFamily="18" charset="0"/>
              </a:rPr>
              <a:t>walmartsales</a:t>
            </a: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WHERE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Date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IS NOT NULL</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Gender, </a:t>
            </a:r>
            <a:r>
              <a:rPr lang="en-US" sz="1400" b="0" dirty="0">
                <a:solidFill>
                  <a:srgbClr val="569CD6"/>
                </a:solidFill>
                <a:effectLst/>
                <a:latin typeface="Times New Roman" panose="02020603050405020304" pitchFamily="18" charset="0"/>
                <a:cs typeface="Times New Roman" panose="02020603050405020304" pitchFamily="18" charset="0"/>
              </a:rPr>
              <a:t>Month</a:t>
            </a:r>
            <a:r>
              <a:rPr lang="en-US" sz="1400" b="0" dirty="0">
                <a:solidFill>
                  <a:srgbClr val="CCCCCC"/>
                </a:solidFill>
                <a:effectLst/>
                <a:latin typeface="Times New Roman" panose="02020603050405020304" pitchFamily="18" charset="0"/>
                <a:cs typeface="Times New Roman" panose="02020603050405020304" pitchFamily="18" charset="0"/>
              </a:rPr>
              <a:t>, Years</a:t>
            </a: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ORDER BY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Total_Sales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DESC</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ts val="1425"/>
              </a:lnSpc>
            </a:pPr>
            <a:br>
              <a:rPr lang="en-US" sz="1200" b="0" dirty="0">
                <a:solidFill>
                  <a:srgbClr val="CCCCCC"/>
                </a:solidFill>
                <a:effectLst/>
                <a:latin typeface="Consolas" panose="020B0609020204030204" pitchFamily="49" charset="0"/>
              </a:rPr>
            </a:br>
            <a:endParaRPr lang="en-US" sz="1200" b="0" dirty="0">
              <a:solidFill>
                <a:srgbClr val="CCCCCC"/>
              </a:solidFill>
              <a:effectLst/>
              <a:latin typeface="Consolas" panose="020B0609020204030204" pitchFamily="49" charset="0"/>
            </a:endParaRP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F51D811-88F3-86F0-3E57-41FD987407EA}"/>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6</a:t>
            </a:r>
          </a:p>
        </p:txBody>
      </p:sp>
      <p:sp>
        <p:nvSpPr>
          <p:cNvPr id="9" name="TextBox 8">
            <a:extLst>
              <a:ext uri="{FF2B5EF4-FFF2-40B4-BE49-F238E27FC236}">
                <a16:creationId xmlns:a16="http://schemas.microsoft.com/office/drawing/2014/main" id="{518D72AF-E658-18DA-FCA5-9565CA4BAC4C}"/>
              </a:ext>
            </a:extLst>
          </p:cNvPr>
          <p:cNvSpPr txBox="1"/>
          <p:nvPr/>
        </p:nvSpPr>
        <p:spPr>
          <a:xfrm>
            <a:off x="7685660" y="1190105"/>
            <a:ext cx="4251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Monthly Sales Distribution by Gender </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95D656C-AA9A-78F4-61AF-CE3E5289CD01}"/>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D9C11C3-E851-015E-4D4A-5BD8DD6A1C0B}"/>
              </a:ext>
            </a:extLst>
          </p:cNvPr>
          <p:cNvGraphicFramePr>
            <a:graphicFrameLocks noGrp="1"/>
          </p:cNvGraphicFramePr>
          <p:nvPr>
            <p:extLst>
              <p:ext uri="{D42A27DB-BD31-4B8C-83A1-F6EECF244321}">
                <p14:modId xmlns:p14="http://schemas.microsoft.com/office/powerpoint/2010/main" val="3750528556"/>
              </p:ext>
            </p:extLst>
          </p:nvPr>
        </p:nvGraphicFramePr>
        <p:xfrm>
          <a:off x="7679184" y="2909881"/>
          <a:ext cx="4228305" cy="2743200"/>
        </p:xfrm>
        <a:graphic>
          <a:graphicData uri="http://schemas.openxmlformats.org/drawingml/2006/table">
            <a:tbl>
              <a:tblPr firstRow="1" bandRow="1">
                <a:tableStyleId>{5C22544A-7EE6-4342-B048-85BDC9FD1C3A}</a:tableStyleId>
              </a:tblPr>
              <a:tblGrid>
                <a:gridCol w="843379">
                  <a:extLst>
                    <a:ext uri="{9D8B030D-6E8A-4147-A177-3AD203B41FA5}">
                      <a16:colId xmlns:a16="http://schemas.microsoft.com/office/drawing/2014/main" val="420445560"/>
                    </a:ext>
                  </a:extLst>
                </a:gridCol>
                <a:gridCol w="829471">
                  <a:extLst>
                    <a:ext uri="{9D8B030D-6E8A-4147-A177-3AD203B41FA5}">
                      <a16:colId xmlns:a16="http://schemas.microsoft.com/office/drawing/2014/main" val="1923678384"/>
                    </a:ext>
                  </a:extLst>
                </a:gridCol>
                <a:gridCol w="844483">
                  <a:extLst>
                    <a:ext uri="{9D8B030D-6E8A-4147-A177-3AD203B41FA5}">
                      <a16:colId xmlns:a16="http://schemas.microsoft.com/office/drawing/2014/main" val="3505076937"/>
                    </a:ext>
                  </a:extLst>
                </a:gridCol>
                <a:gridCol w="653733">
                  <a:extLst>
                    <a:ext uri="{9D8B030D-6E8A-4147-A177-3AD203B41FA5}">
                      <a16:colId xmlns:a16="http://schemas.microsoft.com/office/drawing/2014/main" val="2163151837"/>
                    </a:ext>
                  </a:extLst>
                </a:gridCol>
                <a:gridCol w="1057239">
                  <a:extLst>
                    <a:ext uri="{9D8B030D-6E8A-4147-A177-3AD203B41FA5}">
                      <a16:colId xmlns:a16="http://schemas.microsoft.com/office/drawing/2014/main" val="600029262"/>
                    </a:ext>
                  </a:extLst>
                </a:gridCol>
              </a:tblGrid>
              <a:tr h="370840">
                <a:tc>
                  <a:txBody>
                    <a:bodyPr/>
                    <a:lstStyle/>
                    <a:p>
                      <a:r>
                        <a:rPr lang="en-US" sz="1400" b="1" dirty="0" err="1">
                          <a:latin typeface="Times New Roman" panose="02020603050405020304" pitchFamily="18" charset="0"/>
                          <a:cs typeface="Times New Roman" panose="02020603050405020304" pitchFamily="18" charset="0"/>
                        </a:rPr>
                        <a:t>Total_Customer</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Gender</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Month</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Years</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err="1">
                          <a:latin typeface="Times New Roman" panose="02020603050405020304" pitchFamily="18" charset="0"/>
                          <a:cs typeface="Times New Roman" panose="02020603050405020304" pitchFamily="18" charset="0"/>
                        </a:rPr>
                        <a:t>Total_Sales</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1320564"/>
                  </a:ext>
                </a:extLst>
              </a:tr>
              <a:tr h="370840">
                <a:tc>
                  <a:txBody>
                    <a:bodyPr/>
                    <a:lstStyle/>
                    <a:p>
                      <a:r>
                        <a:rPr lang="en-IN" sz="1400" dirty="0">
                          <a:latin typeface="Times New Roman" panose="02020603050405020304" pitchFamily="18" charset="0"/>
                          <a:cs typeface="Times New Roman" panose="02020603050405020304" pitchFamily="18" charset="0"/>
                        </a:rPr>
                        <a:t>176</a:t>
                      </a:r>
                    </a:p>
                  </a:txBody>
                  <a:tcPr anchor="ctr"/>
                </a:tc>
                <a:tc>
                  <a:txBody>
                    <a:bodyPr/>
                    <a:lstStyle/>
                    <a:p>
                      <a:r>
                        <a:rPr lang="en-IN" sz="1400">
                          <a:latin typeface="Times New Roman" panose="02020603050405020304" pitchFamily="18" charset="0"/>
                          <a:cs typeface="Times New Roman" panose="02020603050405020304" pitchFamily="18" charset="0"/>
                        </a:rPr>
                        <a:t>Female</a:t>
                      </a:r>
                    </a:p>
                  </a:txBody>
                  <a:tcPr anchor="ctr"/>
                </a:tc>
                <a:tc>
                  <a:txBody>
                    <a:bodyPr/>
                    <a:lstStyle/>
                    <a:p>
                      <a:r>
                        <a:rPr lang="en-IN" sz="1400" dirty="0">
                          <a:latin typeface="Times New Roman" panose="02020603050405020304" pitchFamily="18" charset="0"/>
                          <a:cs typeface="Times New Roman" panose="02020603050405020304" pitchFamily="18" charset="0"/>
                        </a:rPr>
                        <a:t>January</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00B050"/>
                          </a:solidFill>
                          <a:latin typeface="Times New Roman" panose="02020603050405020304" pitchFamily="18" charset="0"/>
                          <a:cs typeface="Times New Roman" panose="02020603050405020304" pitchFamily="18" charset="0"/>
                        </a:rPr>
                        <a:t>59138.982</a:t>
                      </a:r>
                    </a:p>
                  </a:txBody>
                  <a:tcPr anchor="ctr"/>
                </a:tc>
                <a:extLst>
                  <a:ext uri="{0D108BD9-81ED-4DB2-BD59-A6C34878D82A}">
                    <a16:rowId xmlns:a16="http://schemas.microsoft.com/office/drawing/2014/main" val="4117134904"/>
                  </a:ext>
                </a:extLst>
              </a:tr>
              <a:tr h="370840">
                <a:tc>
                  <a:txBody>
                    <a:bodyPr/>
                    <a:lstStyle/>
                    <a:p>
                      <a:r>
                        <a:rPr lang="en-IN" sz="1400">
                          <a:latin typeface="Times New Roman" panose="02020603050405020304" pitchFamily="18" charset="0"/>
                          <a:cs typeface="Times New Roman" panose="02020603050405020304" pitchFamily="18" charset="0"/>
                        </a:rPr>
                        <a:t>176</a:t>
                      </a:r>
                    </a:p>
                  </a:txBody>
                  <a:tcPr anchor="ctr"/>
                </a:tc>
                <a:tc>
                  <a:txBody>
                    <a:bodyPr/>
                    <a:lstStyle/>
                    <a:p>
                      <a:r>
                        <a:rPr lang="en-IN" sz="1400">
                          <a:latin typeface="Times New Roman" panose="02020603050405020304" pitchFamily="18" charset="0"/>
                          <a:cs typeface="Times New Roman" panose="02020603050405020304" pitchFamily="18" charset="0"/>
                        </a:rPr>
                        <a:t>Male</a:t>
                      </a:r>
                    </a:p>
                  </a:txBody>
                  <a:tcPr anchor="ctr"/>
                </a:tc>
                <a:tc>
                  <a:txBody>
                    <a:bodyPr/>
                    <a:lstStyle/>
                    <a:p>
                      <a:r>
                        <a:rPr lang="en-IN" sz="1400">
                          <a:latin typeface="Times New Roman" panose="02020603050405020304" pitchFamily="18" charset="0"/>
                          <a:cs typeface="Times New Roman" panose="02020603050405020304" pitchFamily="18" charset="0"/>
                        </a:rPr>
                        <a:t>January</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D2A000"/>
                          </a:solidFill>
                          <a:latin typeface="Times New Roman" panose="02020603050405020304" pitchFamily="18" charset="0"/>
                          <a:cs typeface="Times New Roman" panose="02020603050405020304" pitchFamily="18" charset="0"/>
                        </a:rPr>
                        <a:t>57152.886</a:t>
                      </a:r>
                    </a:p>
                  </a:txBody>
                  <a:tcPr anchor="ctr"/>
                </a:tc>
                <a:extLst>
                  <a:ext uri="{0D108BD9-81ED-4DB2-BD59-A6C34878D82A}">
                    <a16:rowId xmlns:a16="http://schemas.microsoft.com/office/drawing/2014/main" val="824363499"/>
                  </a:ext>
                </a:extLst>
              </a:tr>
              <a:tr h="370840">
                <a:tc>
                  <a:txBody>
                    <a:bodyPr/>
                    <a:lstStyle/>
                    <a:p>
                      <a:r>
                        <a:rPr lang="en-IN" sz="1400">
                          <a:latin typeface="Times New Roman" panose="02020603050405020304" pitchFamily="18" charset="0"/>
                          <a:cs typeface="Times New Roman" panose="02020603050405020304" pitchFamily="18" charset="0"/>
                        </a:rPr>
                        <a:t>184</a:t>
                      </a:r>
                    </a:p>
                  </a:txBody>
                  <a:tcPr anchor="ctr"/>
                </a:tc>
                <a:tc>
                  <a:txBody>
                    <a:bodyPr/>
                    <a:lstStyle/>
                    <a:p>
                      <a:r>
                        <a:rPr lang="en-IN" sz="1400">
                          <a:latin typeface="Times New Roman" panose="02020603050405020304" pitchFamily="18" charset="0"/>
                          <a:cs typeface="Times New Roman" panose="02020603050405020304" pitchFamily="18" charset="0"/>
                        </a:rPr>
                        <a:t>Male</a:t>
                      </a:r>
                    </a:p>
                  </a:txBody>
                  <a:tcPr anchor="ctr"/>
                </a:tc>
                <a:tc>
                  <a:txBody>
                    <a:bodyPr/>
                    <a:lstStyle/>
                    <a:p>
                      <a:r>
                        <a:rPr lang="en-IN" sz="1400">
                          <a:latin typeface="Times New Roman" panose="02020603050405020304" pitchFamily="18" charset="0"/>
                          <a:cs typeface="Times New Roman" panose="02020603050405020304" pitchFamily="18" charset="0"/>
                        </a:rPr>
                        <a:t>March</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00B050"/>
                          </a:solidFill>
                          <a:latin typeface="Times New Roman" panose="02020603050405020304" pitchFamily="18" charset="0"/>
                          <a:cs typeface="Times New Roman" panose="02020603050405020304" pitchFamily="18" charset="0"/>
                        </a:rPr>
                        <a:t>57047.119</a:t>
                      </a:r>
                    </a:p>
                  </a:txBody>
                  <a:tcPr anchor="ctr"/>
                </a:tc>
                <a:extLst>
                  <a:ext uri="{0D108BD9-81ED-4DB2-BD59-A6C34878D82A}">
                    <a16:rowId xmlns:a16="http://schemas.microsoft.com/office/drawing/2014/main" val="819417238"/>
                  </a:ext>
                </a:extLst>
              </a:tr>
              <a:tr h="370840">
                <a:tc>
                  <a:txBody>
                    <a:bodyPr/>
                    <a:lstStyle/>
                    <a:p>
                      <a:r>
                        <a:rPr lang="en-IN" sz="1400">
                          <a:latin typeface="Times New Roman" panose="02020603050405020304" pitchFamily="18" charset="0"/>
                          <a:cs typeface="Times New Roman" panose="02020603050405020304" pitchFamily="18" charset="0"/>
                        </a:rPr>
                        <a:t>164</a:t>
                      </a:r>
                    </a:p>
                  </a:txBody>
                  <a:tcPr anchor="ctr"/>
                </a:tc>
                <a:tc>
                  <a:txBody>
                    <a:bodyPr/>
                    <a:lstStyle/>
                    <a:p>
                      <a:r>
                        <a:rPr lang="en-IN" sz="1400">
                          <a:latin typeface="Times New Roman" panose="02020603050405020304" pitchFamily="18" charset="0"/>
                          <a:cs typeface="Times New Roman" panose="02020603050405020304" pitchFamily="18" charset="0"/>
                        </a:rPr>
                        <a:t>Female</a:t>
                      </a:r>
                    </a:p>
                  </a:txBody>
                  <a:tcPr anchor="ctr"/>
                </a:tc>
                <a:tc>
                  <a:txBody>
                    <a:bodyPr/>
                    <a:lstStyle/>
                    <a:p>
                      <a:r>
                        <a:rPr lang="en-IN" sz="1400">
                          <a:latin typeface="Times New Roman" panose="02020603050405020304" pitchFamily="18" charset="0"/>
                          <a:cs typeface="Times New Roman" panose="02020603050405020304" pitchFamily="18" charset="0"/>
                        </a:rPr>
                        <a:t>February</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00B050"/>
                          </a:solidFill>
                          <a:latin typeface="Times New Roman" panose="02020603050405020304" pitchFamily="18" charset="0"/>
                          <a:cs typeface="Times New Roman" panose="02020603050405020304" pitchFamily="18" charset="0"/>
                        </a:rPr>
                        <a:t>56335.555</a:t>
                      </a:r>
                    </a:p>
                  </a:txBody>
                  <a:tcPr anchor="ctr"/>
                </a:tc>
                <a:extLst>
                  <a:ext uri="{0D108BD9-81ED-4DB2-BD59-A6C34878D82A}">
                    <a16:rowId xmlns:a16="http://schemas.microsoft.com/office/drawing/2014/main" val="54295314"/>
                  </a:ext>
                </a:extLst>
              </a:tr>
              <a:tr h="370840">
                <a:tc>
                  <a:txBody>
                    <a:bodyPr/>
                    <a:lstStyle/>
                    <a:p>
                      <a:r>
                        <a:rPr lang="en-IN" sz="1400">
                          <a:latin typeface="Times New Roman" panose="02020603050405020304" pitchFamily="18" charset="0"/>
                          <a:cs typeface="Times New Roman" panose="02020603050405020304" pitchFamily="18" charset="0"/>
                        </a:rPr>
                        <a:t>161</a:t>
                      </a:r>
                    </a:p>
                  </a:txBody>
                  <a:tcPr anchor="ctr"/>
                </a:tc>
                <a:tc>
                  <a:txBody>
                    <a:bodyPr/>
                    <a:lstStyle/>
                    <a:p>
                      <a:r>
                        <a:rPr lang="en-IN" sz="1400">
                          <a:latin typeface="Times New Roman" panose="02020603050405020304" pitchFamily="18" charset="0"/>
                          <a:cs typeface="Times New Roman" panose="02020603050405020304" pitchFamily="18" charset="0"/>
                        </a:rPr>
                        <a:t>Female</a:t>
                      </a:r>
                    </a:p>
                  </a:txBody>
                  <a:tcPr anchor="ctr"/>
                </a:tc>
                <a:tc>
                  <a:txBody>
                    <a:bodyPr/>
                    <a:lstStyle/>
                    <a:p>
                      <a:r>
                        <a:rPr lang="en-IN" sz="1400">
                          <a:latin typeface="Times New Roman" panose="02020603050405020304" pitchFamily="18" charset="0"/>
                          <a:cs typeface="Times New Roman" panose="02020603050405020304" pitchFamily="18" charset="0"/>
                        </a:rPr>
                        <a:t>March</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D2A000"/>
                          </a:solidFill>
                          <a:latin typeface="Times New Roman" panose="02020603050405020304" pitchFamily="18" charset="0"/>
                          <a:cs typeface="Times New Roman" panose="02020603050405020304" pitchFamily="18" charset="0"/>
                        </a:rPr>
                        <a:t>52408.388</a:t>
                      </a:r>
                    </a:p>
                  </a:txBody>
                  <a:tcPr anchor="ctr"/>
                </a:tc>
                <a:extLst>
                  <a:ext uri="{0D108BD9-81ED-4DB2-BD59-A6C34878D82A}">
                    <a16:rowId xmlns:a16="http://schemas.microsoft.com/office/drawing/2014/main" val="233763209"/>
                  </a:ext>
                </a:extLst>
              </a:tr>
              <a:tr h="370840">
                <a:tc>
                  <a:txBody>
                    <a:bodyPr/>
                    <a:lstStyle/>
                    <a:p>
                      <a:r>
                        <a:rPr lang="en-IN" sz="1400">
                          <a:latin typeface="Times New Roman" panose="02020603050405020304" pitchFamily="18" charset="0"/>
                          <a:cs typeface="Times New Roman" panose="02020603050405020304" pitchFamily="18" charset="0"/>
                        </a:rPr>
                        <a:t>139</a:t>
                      </a:r>
                    </a:p>
                  </a:txBody>
                  <a:tcPr anchor="ctr"/>
                </a:tc>
                <a:tc>
                  <a:txBody>
                    <a:bodyPr/>
                    <a:lstStyle/>
                    <a:p>
                      <a:r>
                        <a:rPr lang="en-IN" sz="1400">
                          <a:latin typeface="Times New Roman" panose="02020603050405020304" pitchFamily="18" charset="0"/>
                          <a:cs typeface="Times New Roman" panose="02020603050405020304" pitchFamily="18" charset="0"/>
                        </a:rPr>
                        <a:t>Male</a:t>
                      </a:r>
                    </a:p>
                  </a:txBody>
                  <a:tcPr anchor="ctr"/>
                </a:tc>
                <a:tc>
                  <a:txBody>
                    <a:bodyPr/>
                    <a:lstStyle/>
                    <a:p>
                      <a:r>
                        <a:rPr lang="en-IN" sz="1400">
                          <a:latin typeface="Times New Roman" panose="02020603050405020304" pitchFamily="18" charset="0"/>
                          <a:cs typeface="Times New Roman" panose="02020603050405020304" pitchFamily="18" charset="0"/>
                        </a:rPr>
                        <a:t>February</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D2A000"/>
                          </a:solidFill>
                          <a:latin typeface="Times New Roman" panose="02020603050405020304" pitchFamily="18" charset="0"/>
                          <a:cs typeface="Times New Roman" panose="02020603050405020304" pitchFamily="18" charset="0"/>
                        </a:rPr>
                        <a:t>40883.818</a:t>
                      </a:r>
                    </a:p>
                  </a:txBody>
                  <a:tcPr anchor="ctr"/>
                </a:tc>
                <a:extLst>
                  <a:ext uri="{0D108BD9-81ED-4DB2-BD59-A6C34878D82A}">
                    <a16:rowId xmlns:a16="http://schemas.microsoft.com/office/drawing/2014/main" val="941119517"/>
                  </a:ext>
                </a:extLst>
              </a:tr>
            </a:tbl>
          </a:graphicData>
        </a:graphic>
      </p:graphicFrame>
    </p:spTree>
    <p:extLst>
      <p:ext uri="{BB962C8B-B14F-4D97-AF65-F5344CB8AC3E}">
        <p14:creationId xmlns:p14="http://schemas.microsoft.com/office/powerpoint/2010/main" val="109885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32A0A-A80B-7629-1707-E9BD12C1A317}"/>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124D8790-8ED5-CAF7-F62B-9DF6C62CCB09}"/>
              </a:ext>
            </a:extLst>
          </p:cNvPr>
          <p:cNvSpPr>
            <a:spLocks noGrp="1"/>
          </p:cNvSpPr>
          <p:nvPr>
            <p:ph type="body" sz="quarter" idx="17"/>
          </p:nvPr>
        </p:nvSpPr>
        <p:spPr>
          <a:xfrm>
            <a:off x="1340529" y="523781"/>
            <a:ext cx="9420686" cy="5841508"/>
          </a:xfrm>
          <a:solidFill>
            <a:schemeClr val="accent6">
              <a:lumMod val="20000"/>
              <a:lumOff val="80000"/>
            </a:schemeClr>
          </a:solidFill>
        </p:spPr>
        <p:txBody>
          <a:bodyPr>
            <a:normAutofit/>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6:</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rgbClr val="008B96"/>
                </a:solidFill>
                <a:latin typeface="Times New Roman" panose="02020603050405020304" pitchFamily="18" charset="0"/>
                <a:cs typeface="Times New Roman" panose="02020603050405020304" pitchFamily="18" charset="0"/>
              </a:rPr>
              <a:t>In Task 6, To Find the Monthly Sales Distribution by Gender, Select the Customer ID, Gender, Month and Years from Walmart sales then get the count of Customer ID so, It gives unique total count of customer by each gender, month and year. To</a:t>
            </a:r>
          </a:p>
          <a:p>
            <a:pPr marL="0" algn="l" rtl="0" eaLnBrk="1" fontAlgn="b" latinLnBrk="0" hangingPunct="1"/>
            <a:r>
              <a:rPr lang="en-US" sz="1600" dirty="0">
                <a:solidFill>
                  <a:srgbClr val="008B96"/>
                </a:solidFill>
                <a:latin typeface="Times New Roman" panose="02020603050405020304" pitchFamily="18" charset="0"/>
                <a:cs typeface="Times New Roman" panose="02020603050405020304" pitchFamily="18" charset="0"/>
              </a:rPr>
              <a:t> Calculate the Total Sales by SUM function(), SUM will calculates the total sales for each group and rounds it to 3 decimal places to avoid the large number. Then use a WHERE clause where Date IS NOT NULL. It ensures that it does not contain any null date. Group by clause groups the data by Gender, Month, and Years to give aggregated results. Order by Total sales with DESC so it shows in the descending order. The highest monthly sales are on the top and the lowest monthly sales are on the bottom. </a:t>
            </a:r>
          </a:p>
          <a:p>
            <a:pPr marL="0" algn="l" fontAlgn="b"/>
            <a:r>
              <a:rPr lang="en-IN" sz="1600" b="1" dirty="0">
                <a:solidFill>
                  <a:srgbClr val="008B96"/>
                </a:solidFill>
                <a:latin typeface="Times New Roman" panose="02020603050405020304" pitchFamily="18" charset="0"/>
                <a:cs typeface="Times New Roman" panose="02020603050405020304" pitchFamily="18" charset="0"/>
              </a:rPr>
              <a:t>  # INSIGHTS</a:t>
            </a:r>
          </a:p>
          <a:p>
            <a:pPr marL="0" algn="l" fontAlgn="b"/>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The Group data highlighting Sales trends for male and female customers in different months.</a:t>
            </a:r>
          </a:p>
          <a:p>
            <a:pPr marL="0" algn="l" fontAlgn="b"/>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 January 2019, </a:t>
            </a:r>
            <a:r>
              <a:rPr lang="en-IN" sz="1600" b="1" dirty="0">
                <a:solidFill>
                  <a:srgbClr val="138F22"/>
                </a:solidFill>
                <a:latin typeface="Times New Roman" panose="02020603050405020304" pitchFamily="18" charset="0"/>
                <a:cs typeface="Times New Roman" panose="02020603050405020304" pitchFamily="18" charset="0"/>
              </a:rPr>
              <a:t>females</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contributed the highest sales (</a:t>
            </a:r>
            <a:r>
              <a:rPr lang="en-IN" sz="1600" b="1" dirty="0">
                <a:solidFill>
                  <a:srgbClr val="138F22"/>
                </a:solidFill>
                <a:latin typeface="Times New Roman" panose="02020603050405020304" pitchFamily="18" charset="0"/>
                <a:cs typeface="Times New Roman" panose="02020603050405020304" pitchFamily="18" charset="0"/>
              </a:rPr>
              <a:t>59138.982</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followed closely by </a:t>
            </a:r>
            <a:r>
              <a:rPr lang="en-IN" sz="1600" b="1" dirty="0">
                <a:solidFill>
                  <a:srgbClr val="DEA900"/>
                </a:solidFill>
                <a:latin typeface="Times New Roman" panose="02020603050405020304" pitchFamily="18" charset="0"/>
                <a:cs typeface="Times New Roman" panose="02020603050405020304" pitchFamily="18" charset="0"/>
              </a:rPr>
              <a:t>male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a:t>
            </a:r>
            <a:r>
              <a:rPr lang="en-IN" sz="1600" b="1" dirty="0">
                <a:solidFill>
                  <a:srgbClr val="DEA900"/>
                </a:solidFill>
                <a:latin typeface="Times New Roman" panose="02020603050405020304" pitchFamily="18" charset="0"/>
                <a:cs typeface="Times New Roman" panose="02020603050405020304" pitchFamily="18" charset="0"/>
              </a:rPr>
              <a:t>57152.886</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and 3</a:t>
            </a:r>
            <a:r>
              <a:rPr lang="en-IN" sz="1600" b="1" baseline="30000" dirty="0">
                <a:solidFill>
                  <a:schemeClr val="bg2">
                    <a:lumMod val="95000"/>
                    <a:lumOff val="5000"/>
                  </a:schemeClr>
                </a:solidFill>
                <a:latin typeface="Times New Roman" panose="02020603050405020304" pitchFamily="18" charset="0"/>
                <a:cs typeface="Times New Roman" panose="02020603050405020304" pitchFamily="18" charset="0"/>
              </a:rPr>
              <a:t>rd</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sales by </a:t>
            </a:r>
            <a:r>
              <a:rPr lang="en-IN" sz="1600" b="1" dirty="0">
                <a:solidFill>
                  <a:srgbClr val="DEA900"/>
                </a:solidFill>
                <a:latin typeface="Times New Roman" panose="02020603050405020304" pitchFamily="18" charset="0"/>
                <a:cs typeface="Times New Roman" panose="02020603050405020304" pitchFamily="18" charset="0"/>
              </a:rPr>
              <a:t>male</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a:t>
            </a:r>
            <a:r>
              <a:rPr lang="en-IN" sz="1600" b="1" dirty="0">
                <a:solidFill>
                  <a:srgbClr val="D2A000"/>
                </a:solidFill>
                <a:latin typeface="Times New Roman" panose="02020603050405020304" pitchFamily="18" charset="0"/>
                <a:cs typeface="Times New Roman" panose="02020603050405020304" pitchFamily="18" charset="0"/>
              </a:rPr>
              <a:t>57047.119</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 March 2019 and 4</a:t>
            </a:r>
            <a:r>
              <a:rPr lang="en-IN" sz="1600" b="1" baseline="30000" dirty="0">
                <a:solidFill>
                  <a:schemeClr val="bg2">
                    <a:lumMod val="95000"/>
                    <a:lumOff val="5000"/>
                  </a:schemeClr>
                </a:solidFill>
                <a:latin typeface="Times New Roman" panose="02020603050405020304" pitchFamily="18" charset="0"/>
                <a:cs typeface="Times New Roman" panose="02020603050405020304" pitchFamily="18" charset="0"/>
              </a:rPr>
              <a:t>th</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sales by</a:t>
            </a:r>
            <a:r>
              <a:rPr lang="en-IN" sz="1600" b="1" dirty="0">
                <a:solidFill>
                  <a:srgbClr val="FF0000"/>
                </a:solidFill>
                <a:latin typeface="Times New Roman" panose="02020603050405020304" pitchFamily="18" charset="0"/>
                <a:cs typeface="Times New Roman" panose="02020603050405020304" pitchFamily="18" charset="0"/>
              </a:rPr>
              <a:t> Female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a:t>
            </a:r>
            <a:r>
              <a:rPr lang="en-IN" sz="1600" b="1" dirty="0">
                <a:solidFill>
                  <a:srgbClr val="FF0000">
                    <a:alpha val="55000"/>
                  </a:srgbClr>
                </a:solidFill>
                <a:latin typeface="Times New Roman" panose="02020603050405020304" pitchFamily="18" charset="0"/>
                <a:cs typeface="Times New Roman" panose="02020603050405020304" pitchFamily="18" charset="0"/>
              </a:rPr>
              <a:t>56335.555</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 February 2019 &amp; so, on.</a:t>
            </a:r>
          </a:p>
        </p:txBody>
      </p:sp>
      <p:sp>
        <p:nvSpPr>
          <p:cNvPr id="8" name="Slide Number Placeholder 7">
            <a:extLst>
              <a:ext uri="{FF2B5EF4-FFF2-40B4-BE49-F238E27FC236}">
                <a16:creationId xmlns:a16="http://schemas.microsoft.com/office/drawing/2014/main" id="{B05568BE-8FDB-EDE2-7B89-C9B76146EE5C}"/>
              </a:ext>
            </a:extLst>
          </p:cNvPr>
          <p:cNvSpPr>
            <a:spLocks noGrp="1"/>
          </p:cNvSpPr>
          <p:nvPr>
            <p:ph type="sldNum" sz="quarter" idx="4"/>
          </p:nvPr>
        </p:nvSpPr>
        <p:spPr/>
        <p:txBody>
          <a:bodyPr/>
          <a:lstStyle/>
          <a:p>
            <a:fld id="{0D309695-DEC3-40DA-9DF5-330280C9D0E8}" type="slidenum">
              <a:rPr lang="en-US" smtClean="0"/>
              <a:pPr/>
              <a:t>15</a:t>
            </a:fld>
            <a:endParaRPr lang="en-US" dirty="0"/>
          </a:p>
        </p:txBody>
      </p:sp>
    </p:spTree>
    <p:extLst>
      <p:ext uri="{BB962C8B-B14F-4D97-AF65-F5344CB8AC3E}">
        <p14:creationId xmlns:p14="http://schemas.microsoft.com/office/powerpoint/2010/main" val="73189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2DC31-2658-07ED-EED4-05F5CBDC61F4}"/>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AFC018C9-5B12-DE8E-32C8-BFF93A7A492D}"/>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B7334DA4-294C-EFB8-28C8-51199AD352B3}"/>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16</a:t>
            </a:fld>
            <a:endParaRPr lang="en-US" dirty="0"/>
          </a:p>
        </p:txBody>
      </p:sp>
      <p:sp>
        <p:nvSpPr>
          <p:cNvPr id="8" name="TextBox 7">
            <a:extLst>
              <a:ext uri="{FF2B5EF4-FFF2-40B4-BE49-F238E27FC236}">
                <a16:creationId xmlns:a16="http://schemas.microsoft.com/office/drawing/2014/main" id="{C4715BAB-83D6-2796-9B63-913B489FE4E0}"/>
              </a:ext>
            </a:extLst>
          </p:cNvPr>
          <p:cNvSpPr txBox="1"/>
          <p:nvPr/>
        </p:nvSpPr>
        <p:spPr>
          <a:xfrm>
            <a:off x="603614" y="108990"/>
            <a:ext cx="6032947" cy="6756080"/>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endParaRPr lang="en-US" sz="1100" b="1"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400" b="0" dirty="0" err="1">
                <a:solidFill>
                  <a:srgbClr val="CCCCCC"/>
                </a:solidFill>
                <a:effectLst/>
                <a:latin typeface="Times New Roman" panose="02020603050405020304" pitchFamily="18" charset="0"/>
                <a:cs typeface="Times New Roman" panose="02020603050405020304" pitchFamily="18" charset="0"/>
              </a:rPr>
              <a:t>Customer_type</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Product_line, </a:t>
            </a:r>
          </a:p>
          <a:p>
            <a:pPr>
              <a:lnSpc>
                <a:spcPct val="150000"/>
              </a:lnSpc>
            </a:pPr>
            <a:r>
              <a:rPr lang="en-US" sz="1400" b="0" dirty="0">
                <a:solidFill>
                  <a:srgbClr val="DCDCAA"/>
                </a:solidFill>
                <a:effectLst/>
                <a:latin typeface="Times New Roman" panose="02020603050405020304" pitchFamily="18" charset="0"/>
                <a:cs typeface="Times New Roman" panose="02020603050405020304" pitchFamily="18" charset="0"/>
              </a:rPr>
              <a:t>MAX</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err="1">
                <a:solidFill>
                  <a:srgbClr val="CCCCCC"/>
                </a:solidFill>
                <a:effectLst/>
                <a:latin typeface="Times New Roman" panose="02020603050405020304" pitchFamily="18" charset="0"/>
                <a:cs typeface="Times New Roman" panose="02020603050405020304" pitchFamily="18" charset="0"/>
              </a:rPr>
              <a:t>Best_Productline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Max_Best_productline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FROM</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err="1">
                <a:solidFill>
                  <a:srgbClr val="CCCCCC"/>
                </a:solidFill>
                <a:effectLst/>
                <a:latin typeface="Times New Roman" panose="02020603050405020304" pitchFamily="18" charset="0"/>
                <a:cs typeface="Times New Roman" panose="02020603050405020304" pitchFamily="18" charset="0"/>
              </a:rPr>
              <a:t>Customer_type</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Product_line, </a:t>
            </a:r>
          </a:p>
          <a:p>
            <a:pPr>
              <a:lnSpc>
                <a:spcPct val="150000"/>
              </a:lnSpc>
            </a:pP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4D4D4"/>
                </a:solidFill>
                <a:effectLst/>
                <a:latin typeface="Times New Roman" panose="02020603050405020304" pitchFamily="18" charset="0"/>
                <a:cs typeface="Times New Roman" panose="02020603050405020304" pitchFamily="18" charset="0"/>
              </a:rPr>
              <a: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Best_Productline</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FROM</a:t>
            </a:r>
            <a:r>
              <a:rPr lang="en-US" sz="1400" b="0" dirty="0">
                <a:solidFill>
                  <a:srgbClr val="CCCCCC"/>
                </a:solidFill>
                <a:effectLst/>
                <a:latin typeface="Times New Roman" panose="02020603050405020304" pitchFamily="18" charset="0"/>
                <a:cs typeface="Times New Roman" panose="02020603050405020304" pitchFamily="18" charset="0"/>
              </a:rPr>
              <a:t> walmartsales</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Customer_type</a:t>
            </a:r>
            <a:r>
              <a:rPr lang="en-US" sz="1400" b="0" dirty="0">
                <a:solidFill>
                  <a:srgbClr val="CCCCCC"/>
                </a:solidFill>
                <a:effectLst/>
                <a:latin typeface="Times New Roman" panose="02020603050405020304" pitchFamily="18" charset="0"/>
                <a:cs typeface="Times New Roman" panose="02020603050405020304" pitchFamily="18" charset="0"/>
              </a:rPr>
              <a:t>, Product_line</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HAVING</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4D4D4"/>
                </a:solidFill>
                <a:effectLst/>
                <a:latin typeface="Times New Roman" panose="02020603050405020304" pitchFamily="18" charset="0"/>
                <a:cs typeface="Times New Roman" panose="02020603050405020304" pitchFamily="18" charset="0"/>
              </a:rPr>
              <a: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ORDER BY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Best_Productline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DESC</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walmartsales</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Customer_type</a:t>
            </a:r>
            <a:r>
              <a:rPr lang="en-US" sz="1400" b="0" dirty="0">
                <a:solidFill>
                  <a:srgbClr val="CCCCCC"/>
                </a:solidFill>
                <a:effectLst/>
                <a:latin typeface="Times New Roman" panose="02020603050405020304" pitchFamily="18" charset="0"/>
                <a:cs typeface="Times New Roman" panose="02020603050405020304" pitchFamily="18" charset="0"/>
              </a:rPr>
              <a:t>, Product_line</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HAVING</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DCDCAA"/>
                </a:solidFill>
                <a:effectLst/>
                <a:latin typeface="Times New Roman" panose="02020603050405020304" pitchFamily="18" charset="0"/>
                <a:cs typeface="Times New Roman" panose="02020603050405020304" pitchFamily="18" charset="0"/>
              </a:rPr>
              <a:t>MAX</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err="1">
                <a:solidFill>
                  <a:srgbClr val="CCCCCC"/>
                </a:solidFill>
                <a:effectLst/>
                <a:latin typeface="Times New Roman" panose="02020603050405020304" pitchFamily="18" charset="0"/>
                <a:cs typeface="Times New Roman" panose="02020603050405020304" pitchFamily="18" charset="0"/>
              </a:rPr>
              <a:t>Best_Productline</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LIMIT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B5CEA8"/>
                </a:solidFill>
                <a:effectLst/>
                <a:latin typeface="Times New Roman" panose="02020603050405020304" pitchFamily="18" charset="0"/>
                <a:cs typeface="Times New Roman" panose="02020603050405020304" pitchFamily="18" charset="0"/>
              </a:rPr>
              <a:t>3</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199A76C-C4CC-EEC9-41A1-B94DF9A8D114}"/>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7</a:t>
            </a:r>
          </a:p>
        </p:txBody>
      </p:sp>
      <p:sp>
        <p:nvSpPr>
          <p:cNvPr id="9" name="TextBox 8">
            <a:extLst>
              <a:ext uri="{FF2B5EF4-FFF2-40B4-BE49-F238E27FC236}">
                <a16:creationId xmlns:a16="http://schemas.microsoft.com/office/drawing/2014/main" id="{CF14D614-78C3-CCAF-41CD-4AE85D1F0C7B}"/>
              </a:ext>
            </a:extLst>
          </p:cNvPr>
          <p:cNvSpPr txBox="1"/>
          <p:nvPr/>
        </p:nvSpPr>
        <p:spPr>
          <a:xfrm>
            <a:off x="7685660" y="1190105"/>
            <a:ext cx="4251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Best Product Line by Customer Type</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D8E16EF-1838-1BF7-C145-C6AD7CBEF9B3}"/>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5FD6286-54B0-964F-DB97-204AB3127171}"/>
              </a:ext>
            </a:extLst>
          </p:cNvPr>
          <p:cNvGraphicFramePr>
            <a:graphicFrameLocks noGrp="1"/>
          </p:cNvGraphicFramePr>
          <p:nvPr>
            <p:extLst>
              <p:ext uri="{D42A27DB-BD31-4B8C-83A1-F6EECF244321}">
                <p14:modId xmlns:p14="http://schemas.microsoft.com/office/powerpoint/2010/main" val="3416938117"/>
              </p:ext>
            </p:extLst>
          </p:nvPr>
        </p:nvGraphicFramePr>
        <p:xfrm>
          <a:off x="7742899" y="2961981"/>
          <a:ext cx="4268588" cy="2183908"/>
        </p:xfrm>
        <a:graphic>
          <a:graphicData uri="http://schemas.openxmlformats.org/drawingml/2006/table">
            <a:tbl>
              <a:tblPr firstRow="1" bandRow="1">
                <a:tableStyleId>{5C22544A-7EE6-4342-B048-85BDC9FD1C3A}</a:tableStyleId>
              </a:tblPr>
              <a:tblGrid>
                <a:gridCol w="1225118">
                  <a:extLst>
                    <a:ext uri="{9D8B030D-6E8A-4147-A177-3AD203B41FA5}">
                      <a16:colId xmlns:a16="http://schemas.microsoft.com/office/drawing/2014/main" val="329704802"/>
                    </a:ext>
                  </a:extLst>
                </a:gridCol>
                <a:gridCol w="1278384">
                  <a:extLst>
                    <a:ext uri="{9D8B030D-6E8A-4147-A177-3AD203B41FA5}">
                      <a16:colId xmlns:a16="http://schemas.microsoft.com/office/drawing/2014/main" val="2519299537"/>
                    </a:ext>
                  </a:extLst>
                </a:gridCol>
                <a:gridCol w="1765086">
                  <a:extLst>
                    <a:ext uri="{9D8B030D-6E8A-4147-A177-3AD203B41FA5}">
                      <a16:colId xmlns:a16="http://schemas.microsoft.com/office/drawing/2014/main" val="1060366334"/>
                    </a:ext>
                  </a:extLst>
                </a:gridCol>
              </a:tblGrid>
              <a:tr h="545977">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Customer_type</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Product_line</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Max_Best_productline</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645157808"/>
                  </a:ext>
                </a:extLst>
              </a:tr>
              <a:tr h="545977">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Member</a:t>
                      </a:r>
                    </a:p>
                  </a:txBody>
                  <a:tcPr marL="7620" marR="7620" marT="7620" marB="0" anchor="ctr"/>
                </a:tc>
                <a:tc>
                  <a:txBody>
                    <a:bodyPr/>
                    <a:lstStyle/>
                    <a:p>
                      <a:pPr algn="ctr" fontAlgn="b"/>
                      <a:r>
                        <a:rPr lang="en-IN" sz="1400" b="1"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Food and beverages</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94</a:t>
                      </a:r>
                    </a:p>
                  </a:txBody>
                  <a:tcPr marL="7620" marR="7620" marT="7620" marB="0" anchor="ctr"/>
                </a:tc>
                <a:extLst>
                  <a:ext uri="{0D108BD9-81ED-4DB2-BD59-A6C34878D82A}">
                    <a16:rowId xmlns:a16="http://schemas.microsoft.com/office/drawing/2014/main" val="1345630087"/>
                  </a:ext>
                </a:extLst>
              </a:tr>
              <a:tr h="545977">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Normal</a:t>
                      </a:r>
                    </a:p>
                  </a:txBody>
                  <a:tcPr marL="7620" marR="7620" marT="7620" marB="0" anchor="ctr"/>
                </a:tc>
                <a:tc>
                  <a:txBody>
                    <a:bodyPr/>
                    <a:lstStyle/>
                    <a:p>
                      <a:pPr algn="ctr" fontAlgn="b"/>
                      <a:r>
                        <a:rPr lang="en-IN" sz="1400" b="1"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Electronic accessories</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92</a:t>
                      </a:r>
                    </a:p>
                  </a:txBody>
                  <a:tcPr marL="7620" marR="7620" marT="7620" marB="0" anchor="ctr"/>
                </a:tc>
                <a:extLst>
                  <a:ext uri="{0D108BD9-81ED-4DB2-BD59-A6C34878D82A}">
                    <a16:rowId xmlns:a16="http://schemas.microsoft.com/office/drawing/2014/main" val="2900851034"/>
                  </a:ext>
                </a:extLst>
              </a:tr>
              <a:tr h="545977">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Normal</a:t>
                      </a:r>
                    </a:p>
                  </a:txBody>
                  <a:tcPr marL="7620" marR="7620" marT="7620" marB="0" anchor="ctr"/>
                </a:tc>
                <a:tc>
                  <a:txBody>
                    <a:bodyPr/>
                    <a:lstStyle/>
                    <a:p>
                      <a:pPr algn="ctr" fontAlgn="b"/>
                      <a:r>
                        <a:rPr lang="en-IN" sz="1400" b="1" i="0" u="none" strike="noStrike" dirty="0">
                          <a:solidFill>
                            <a:srgbClr val="F2B800"/>
                          </a:solidFill>
                          <a:effectLst/>
                          <a:latin typeface="Times New Roman" panose="02020603050405020304" pitchFamily="18" charset="0"/>
                          <a:cs typeface="Times New Roman" panose="02020603050405020304" pitchFamily="18" charset="0"/>
                        </a:rPr>
                        <a:t>Fashion accessories</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92</a:t>
                      </a:r>
                    </a:p>
                  </a:txBody>
                  <a:tcPr marL="7620" marR="7620" marT="7620" marB="0" anchor="ctr"/>
                </a:tc>
                <a:extLst>
                  <a:ext uri="{0D108BD9-81ED-4DB2-BD59-A6C34878D82A}">
                    <a16:rowId xmlns:a16="http://schemas.microsoft.com/office/drawing/2014/main" val="1336465564"/>
                  </a:ext>
                </a:extLst>
              </a:tr>
            </a:tbl>
          </a:graphicData>
        </a:graphic>
      </p:graphicFrame>
    </p:spTree>
    <p:extLst>
      <p:ext uri="{BB962C8B-B14F-4D97-AF65-F5344CB8AC3E}">
        <p14:creationId xmlns:p14="http://schemas.microsoft.com/office/powerpoint/2010/main" val="318384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5761C-EBC3-0DD8-DE39-77B362911D22}"/>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2D3540F1-8ECE-44AD-83D9-CDCDFF6EAC1F}"/>
              </a:ext>
            </a:extLst>
          </p:cNvPr>
          <p:cNvSpPr>
            <a:spLocks noGrp="1"/>
          </p:cNvSpPr>
          <p:nvPr>
            <p:ph type="body" sz="quarter" idx="17"/>
          </p:nvPr>
        </p:nvSpPr>
        <p:spPr>
          <a:xfrm>
            <a:off x="1145220" y="321815"/>
            <a:ext cx="9491708" cy="6214370"/>
          </a:xfrm>
          <a:solidFill>
            <a:schemeClr val="accent6">
              <a:lumMod val="20000"/>
              <a:lumOff val="80000"/>
            </a:schemeClr>
          </a:solidFill>
        </p:spPr>
        <p:txBody>
          <a:bodyPr>
            <a:normAutofit fontScale="92500"/>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7:</a:t>
            </a:r>
          </a:p>
          <a:p>
            <a:pPr marL="0" algn="l" rtl="0" eaLnBrk="1" fontAlgn="b" latinLnBrk="0" hangingPunct="1"/>
            <a:r>
              <a:rPr lang="en-US" sz="1600" dirty="0">
                <a:solidFill>
                  <a:srgbClr val="008B96"/>
                </a:solidFill>
                <a:latin typeface="Times New Roman" panose="02020603050405020304" pitchFamily="18" charset="0"/>
                <a:cs typeface="Times New Roman" panose="02020603050405020304" pitchFamily="18" charset="0"/>
              </a:rPr>
              <a:t>In Task 3</a:t>
            </a:r>
            <a:r>
              <a:rPr lang="en-IN" sz="1600" dirty="0">
                <a:solidFill>
                  <a:srgbClr val="008B96"/>
                </a:solidFill>
                <a:latin typeface="Times New Roman" panose="02020603050405020304" pitchFamily="18" charset="0"/>
                <a:cs typeface="Times New Roman" panose="02020603050405020304" pitchFamily="18" charset="0"/>
              </a:rPr>
              <a:t>,  Walmart wants to segment customers based on their average spending behaviour. For this, first, create a view to calculate the average of Total Sales using the CREATE VIEW function. Then, I created a Subquery to classify the customers into three tiers with the help of CASE Statement, and in this case statement, I took a reference from the View table. </a:t>
            </a:r>
          </a:p>
          <a:p>
            <a:pPr marL="285750" indent="-28575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 In Inner Query, Count(*) counts the number of transactions for each Customer type and Product line. Then grouped by these fields and ordered by sales count in descending order.</a:t>
            </a:r>
          </a:p>
          <a:p>
            <a:pPr marL="285750" indent="-28575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In Outer Query, it extracts maximum </a:t>
            </a:r>
            <a:r>
              <a:rPr lang="en-IN" sz="1600" dirty="0" err="1">
                <a:solidFill>
                  <a:srgbClr val="008B96"/>
                </a:solidFill>
                <a:latin typeface="Times New Roman" panose="02020603050405020304" pitchFamily="18" charset="0"/>
                <a:cs typeface="Times New Roman" panose="02020603050405020304" pitchFamily="18" charset="0"/>
              </a:rPr>
              <a:t>Best_Productline</a:t>
            </a:r>
            <a:r>
              <a:rPr lang="en-IN" sz="1600" dirty="0">
                <a:solidFill>
                  <a:srgbClr val="008B96"/>
                </a:solidFill>
                <a:latin typeface="Times New Roman" panose="02020603050405020304" pitchFamily="18" charset="0"/>
                <a:cs typeface="Times New Roman" panose="02020603050405020304" pitchFamily="18" charset="0"/>
              </a:rPr>
              <a:t> for Customer type and product line from the inner query.</a:t>
            </a:r>
          </a:p>
          <a:p>
            <a:pPr marL="285750" indent="-28575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Then Grouped again by customer type and product line, and the top 3 rows retrieved using </a:t>
            </a:r>
            <a:r>
              <a:rPr lang="en-IN" sz="1600" b="1" dirty="0">
                <a:solidFill>
                  <a:schemeClr val="accent2">
                    <a:lumMod val="50000"/>
                  </a:schemeClr>
                </a:solidFill>
                <a:latin typeface="Times New Roman" panose="02020603050405020304" pitchFamily="18" charset="0"/>
                <a:cs typeface="Times New Roman" panose="02020603050405020304" pitchFamily="18" charset="0"/>
              </a:rPr>
              <a:t>LIMIT 3</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p>
          <a:p>
            <a:pPr marL="0" algn="l" rtl="0" eaLnBrk="1" fontAlgn="b" latinLnBrk="0" hangingPunct="1"/>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#INSIGHTS</a:t>
            </a:r>
          </a:p>
          <a:p>
            <a:pPr marL="285750" indent="-285750" algn="l" rtl="0" eaLnBrk="1" fontAlgn="b" latinLnBrk="0" hangingPunct="1">
              <a:buFont typeface="Arial" panose="020B0604020202020204" pitchFamily="34" charset="0"/>
              <a:buChar char="•"/>
            </a:pP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From the  </a:t>
            </a:r>
            <a:r>
              <a:rPr lang="en-IN" sz="1600" b="1" dirty="0">
                <a:solidFill>
                  <a:srgbClr val="138F22"/>
                </a:solidFill>
                <a:latin typeface="Times New Roman" panose="02020603050405020304" pitchFamily="18" charset="0"/>
                <a:cs typeface="Times New Roman" panose="02020603050405020304" pitchFamily="18" charset="0"/>
              </a:rPr>
              <a:t>Member</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Customer type, there are </a:t>
            </a:r>
            <a:r>
              <a:rPr lang="en-IN" sz="1600" b="1" dirty="0">
                <a:solidFill>
                  <a:srgbClr val="138F22"/>
                </a:solidFill>
                <a:latin typeface="Times New Roman" panose="02020603050405020304" pitchFamily="18" charset="0"/>
                <a:cs typeface="Times New Roman" panose="02020603050405020304" pitchFamily="18" charset="0"/>
              </a:rPr>
              <a:t>94</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transactions held for the </a:t>
            </a:r>
            <a:r>
              <a:rPr lang="en-IN" sz="1600" b="1" dirty="0">
                <a:solidFill>
                  <a:srgbClr val="138F22"/>
                </a:solidFill>
                <a:latin typeface="Times New Roman" panose="02020603050405020304" pitchFamily="18" charset="0"/>
                <a:cs typeface="Times New Roman" panose="02020603050405020304" pitchFamily="18" charset="0"/>
              </a:rPr>
              <a:t>Food and Beverages</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Product line.</a:t>
            </a:r>
          </a:p>
          <a:p>
            <a:pPr marL="285750" indent="-285750" algn="l" fontAlgn="b">
              <a:buFont typeface="Arial" panose="020B0604020202020204" pitchFamily="34" charset="0"/>
              <a:buChar char="•"/>
            </a:pP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And 2</a:t>
            </a:r>
            <a:r>
              <a:rPr lang="en-IN" sz="1600" b="1" baseline="30000" dirty="0">
                <a:solidFill>
                  <a:schemeClr val="bg1">
                    <a:lumMod val="95000"/>
                    <a:lumOff val="5000"/>
                  </a:schemeClr>
                </a:solidFill>
                <a:latin typeface="Times New Roman" panose="02020603050405020304" pitchFamily="18" charset="0"/>
                <a:cs typeface="Times New Roman" panose="02020603050405020304" pitchFamily="18" charset="0"/>
              </a:rPr>
              <a:t>nd</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from </a:t>
            </a:r>
            <a:r>
              <a:rPr lang="en-IN" sz="1600" b="1" dirty="0">
                <a:solidFill>
                  <a:schemeClr val="accent3">
                    <a:lumMod val="50000"/>
                  </a:schemeClr>
                </a:solidFill>
                <a:latin typeface="Times New Roman" panose="02020603050405020304" pitchFamily="18" charset="0"/>
                <a:cs typeface="Times New Roman" panose="02020603050405020304" pitchFamily="18" charset="0"/>
              </a:rPr>
              <a:t>Normal</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Customer type, there are</a:t>
            </a:r>
            <a:r>
              <a:rPr lang="en-IN" sz="1600" b="1" dirty="0">
                <a:solidFill>
                  <a:srgbClr val="D2A000"/>
                </a:solidFill>
                <a:latin typeface="Times New Roman" panose="02020603050405020304" pitchFamily="18" charset="0"/>
                <a:cs typeface="Times New Roman" panose="02020603050405020304" pitchFamily="18" charset="0"/>
              </a:rPr>
              <a:t> </a:t>
            </a:r>
            <a:r>
              <a:rPr lang="en-IN" sz="1600" b="1" dirty="0">
                <a:solidFill>
                  <a:schemeClr val="accent3">
                    <a:lumMod val="50000"/>
                  </a:schemeClr>
                </a:solidFill>
                <a:latin typeface="Times New Roman" panose="02020603050405020304" pitchFamily="18" charset="0"/>
                <a:cs typeface="Times New Roman" panose="02020603050405020304" pitchFamily="18" charset="0"/>
              </a:rPr>
              <a:t>92 </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transactions held for the </a:t>
            </a:r>
            <a:r>
              <a:rPr lang="en-IN" sz="1600" b="1"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Electronic accessories</a:t>
            </a:r>
          </a:p>
          <a:p>
            <a:pPr marL="0" algn="l" rtl="0" eaLnBrk="1" fontAlgn="b" latinLnBrk="0" hangingPunct="1"/>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Product line.</a:t>
            </a:r>
          </a:p>
          <a:p>
            <a:pPr marL="285750" indent="-285750" algn="l" fontAlgn="b">
              <a:buFont typeface="Arial" panose="020B0604020202020204" pitchFamily="34" charset="0"/>
              <a:buChar char="•"/>
            </a:pP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Last, 3</a:t>
            </a:r>
            <a:r>
              <a:rPr lang="en-IN" sz="1600" b="1" baseline="30000" dirty="0">
                <a:solidFill>
                  <a:schemeClr val="bg1">
                    <a:lumMod val="95000"/>
                    <a:lumOff val="5000"/>
                  </a:schemeClr>
                </a:solidFill>
                <a:latin typeface="Times New Roman" panose="02020603050405020304" pitchFamily="18" charset="0"/>
                <a:cs typeface="Times New Roman" panose="02020603050405020304" pitchFamily="18" charset="0"/>
              </a:rPr>
              <a:t>rd</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from again </a:t>
            </a:r>
            <a:r>
              <a:rPr lang="en-IN" sz="1600" b="1" dirty="0">
                <a:solidFill>
                  <a:srgbClr val="D2A000"/>
                </a:solidFill>
                <a:latin typeface="Times New Roman" panose="02020603050405020304" pitchFamily="18" charset="0"/>
                <a:cs typeface="Times New Roman" panose="02020603050405020304" pitchFamily="18" charset="0"/>
              </a:rPr>
              <a:t>Normal</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Customer type, there are </a:t>
            </a:r>
            <a:r>
              <a:rPr lang="en-IN" sz="1600" b="1" dirty="0">
                <a:solidFill>
                  <a:srgbClr val="D2A000"/>
                </a:solidFill>
                <a:latin typeface="Times New Roman" panose="02020603050405020304" pitchFamily="18" charset="0"/>
                <a:cs typeface="Times New Roman" panose="02020603050405020304" pitchFamily="18" charset="0"/>
              </a:rPr>
              <a:t>92 </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transactions held for the </a:t>
            </a:r>
            <a:r>
              <a:rPr lang="en-IN" sz="1600" b="1" i="0" u="none" strike="noStrike" dirty="0">
                <a:solidFill>
                  <a:srgbClr val="D2A000"/>
                </a:solidFill>
                <a:effectLst/>
                <a:latin typeface="Times New Roman" panose="02020603050405020304" pitchFamily="18" charset="0"/>
                <a:cs typeface="Times New Roman" panose="02020603050405020304" pitchFamily="18" charset="0"/>
              </a:rPr>
              <a:t>Fashion accessories </a:t>
            </a:r>
            <a:r>
              <a:rPr lang="en-IN" sz="1600" b="1" i="0" u="none" strike="noStrike" dirty="0">
                <a:solidFill>
                  <a:srgbClr val="000000"/>
                </a:solidFill>
                <a:effectLst/>
                <a:latin typeface="Times New Roman" panose="02020603050405020304" pitchFamily="18" charset="0"/>
                <a:cs typeface="Times New Roman" panose="02020603050405020304" pitchFamily="18" charset="0"/>
              </a:rPr>
              <a:t>Product line.  </a:t>
            </a:r>
            <a:endParaRPr lang="en-IN"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algn="l" rtl="0" eaLnBrk="1" fontAlgn="b" latinLnBrk="0" hangingPunct="1"/>
            <a:endParaRPr lang="en-IN"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algn="l" rtl="0" eaLnBrk="1" fontAlgn="b" latinLnBrk="0" hangingPunct="1"/>
            <a:endParaRPr lang="en-IN"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algn="l" rtl="0" eaLnBrk="1" fontAlgn="b" latinLnBrk="0" hangingPunct="1"/>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38C4F64-E5BF-FC2C-A1CD-79ABCB764A10}"/>
              </a:ext>
            </a:extLst>
          </p:cNvPr>
          <p:cNvSpPr>
            <a:spLocks noGrp="1"/>
          </p:cNvSpPr>
          <p:nvPr>
            <p:ph type="sldNum" sz="quarter" idx="4"/>
          </p:nvPr>
        </p:nvSpPr>
        <p:spPr/>
        <p:txBody>
          <a:bodyPr/>
          <a:lstStyle/>
          <a:p>
            <a:fld id="{0D309695-DEC3-40DA-9DF5-330280C9D0E8}" type="slidenum">
              <a:rPr lang="en-US" smtClean="0"/>
              <a:pPr/>
              <a:t>17</a:t>
            </a:fld>
            <a:endParaRPr lang="en-US" dirty="0"/>
          </a:p>
        </p:txBody>
      </p:sp>
    </p:spTree>
    <p:extLst>
      <p:ext uri="{BB962C8B-B14F-4D97-AF65-F5344CB8AC3E}">
        <p14:creationId xmlns:p14="http://schemas.microsoft.com/office/powerpoint/2010/main" val="954109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AD82D-1033-45BE-53F7-89023AA7270B}"/>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04565701-FB7B-6A05-527E-8F532F9BD7C7}"/>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BFFEED1E-C965-2790-3A76-AC7058A625D9}"/>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18</a:t>
            </a:fld>
            <a:endParaRPr lang="en-US" dirty="0"/>
          </a:p>
        </p:txBody>
      </p:sp>
      <p:sp>
        <p:nvSpPr>
          <p:cNvPr id="8" name="TextBox 7">
            <a:extLst>
              <a:ext uri="{FF2B5EF4-FFF2-40B4-BE49-F238E27FC236}">
                <a16:creationId xmlns:a16="http://schemas.microsoft.com/office/drawing/2014/main" id="{4B60E7E7-F0F5-0B96-C63D-A2F6710290D3}"/>
              </a:ext>
            </a:extLst>
          </p:cNvPr>
          <p:cNvSpPr txBox="1"/>
          <p:nvPr/>
        </p:nvSpPr>
        <p:spPr>
          <a:xfrm>
            <a:off x="434938" y="450436"/>
            <a:ext cx="6032947" cy="4493923"/>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endParaRPr lang="en-US" sz="1100" b="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WITH</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CustomerPurchases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CustomerID</a:t>
            </a:r>
            <a:r>
              <a:rPr lang="en-US" sz="1400" b="0" dirty="0">
                <a:solidFill>
                  <a:srgbClr val="CCCCCC"/>
                </a:solidFill>
                <a:effectLst/>
                <a:latin typeface="Times New Roman" panose="02020603050405020304" pitchFamily="18" charset="0"/>
                <a:cs typeface="Times New Roman" panose="02020603050405020304" pitchFamily="18" charset="0"/>
              </a:rPr>
              <a:t>, STR_TO_DATE(</a:t>
            </a:r>
            <a:r>
              <a:rPr lang="en-US" sz="1400" b="0" dirty="0">
                <a:solidFill>
                  <a:srgbClr val="569CD6"/>
                </a:solidFill>
                <a:effectLst/>
                <a:latin typeface="Times New Roman" panose="02020603050405020304" pitchFamily="18" charset="0"/>
                <a:cs typeface="Times New Roman" panose="02020603050405020304" pitchFamily="18" charset="0"/>
              </a:rPr>
              <a:t>Date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CE9178"/>
                </a:solidFill>
                <a:effectLst/>
                <a:latin typeface="Times New Roman" panose="02020603050405020304" pitchFamily="18" charset="0"/>
                <a:cs typeface="Times New Roman" panose="02020603050405020304" pitchFamily="18" charset="0"/>
              </a:rPr>
              <a:t>'%Y-%m-%d'</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PurchaseDate</a:t>
            </a:r>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FROM</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walmartSales</a:t>
            </a:r>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cp1.CustomerID, </a:t>
            </a: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4D4D4"/>
                </a:solidFill>
                <a:effectLst/>
                <a:latin typeface="Times New Roman" panose="02020603050405020304" pitchFamily="18" charset="0"/>
                <a:cs typeface="Times New Roman" panose="02020603050405020304" pitchFamily="18" charset="0"/>
              </a:rPr>
              <a: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RepeatCount</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FROM</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CustomerPurchases</a:t>
            </a:r>
            <a:r>
              <a:rPr lang="en-US" sz="1400" b="0" dirty="0">
                <a:solidFill>
                  <a:srgbClr val="CCCCCC"/>
                </a:solidFill>
                <a:effectLst/>
                <a:latin typeface="Times New Roman" panose="02020603050405020304" pitchFamily="18" charset="0"/>
                <a:cs typeface="Times New Roman" panose="02020603050405020304" pitchFamily="18" charset="0"/>
              </a:rPr>
              <a:t> cp1</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JOIN</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CustomerPurchases</a:t>
            </a:r>
            <a:r>
              <a:rPr lang="en-US" sz="1400" b="0" dirty="0">
                <a:solidFill>
                  <a:srgbClr val="CCCCCC"/>
                </a:solidFill>
                <a:effectLst/>
                <a:latin typeface="Times New Roman" panose="02020603050405020304" pitchFamily="18" charset="0"/>
                <a:cs typeface="Times New Roman" panose="02020603050405020304" pitchFamily="18" charset="0"/>
              </a:rPr>
              <a:t> cp2</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ON</a:t>
            </a:r>
            <a:r>
              <a:rPr lang="en-US" sz="1400" b="0" dirty="0">
                <a:solidFill>
                  <a:srgbClr val="CCCCCC"/>
                </a:solidFill>
                <a:effectLst/>
                <a:latin typeface="Times New Roman" panose="02020603050405020304" pitchFamily="18" charset="0"/>
                <a:cs typeface="Times New Roman" panose="02020603050405020304" pitchFamily="18" charset="0"/>
              </a:rPr>
              <a:t> cp1.CustomerID </a:t>
            </a:r>
            <a:r>
              <a:rPr lang="en-US" sz="1400" b="0" dirty="0">
                <a:solidFill>
                  <a:srgbClr val="D4D4D4"/>
                </a:solidFill>
                <a:effectLst/>
                <a:latin typeface="Times New Roman" panose="02020603050405020304" pitchFamily="18" charset="0"/>
                <a:cs typeface="Times New Roman" panose="02020603050405020304" pitchFamily="18" charset="0"/>
              </a:rPr>
              <a:t>=</a:t>
            </a:r>
            <a:r>
              <a:rPr lang="en-US" sz="1400" b="0" dirty="0">
                <a:solidFill>
                  <a:srgbClr val="CCCCCC"/>
                </a:solidFill>
                <a:effectLst/>
                <a:latin typeface="Times New Roman" panose="02020603050405020304" pitchFamily="18" charset="0"/>
                <a:cs typeface="Times New Roman" panose="02020603050405020304" pitchFamily="18" charset="0"/>
              </a:rPr>
              <a:t> cp2.CustomerID</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AND</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DCDCAA"/>
                </a:solidFill>
                <a:effectLst/>
                <a:latin typeface="Times New Roman" panose="02020603050405020304" pitchFamily="18" charset="0"/>
                <a:cs typeface="Times New Roman" panose="02020603050405020304" pitchFamily="18" charset="0"/>
              </a:rPr>
              <a:t>DATEDIFF</a:t>
            </a:r>
            <a:r>
              <a:rPr lang="en-US" sz="1400" b="0" dirty="0">
                <a:solidFill>
                  <a:srgbClr val="CCCCCC"/>
                </a:solidFill>
                <a:effectLst/>
                <a:latin typeface="Times New Roman" panose="02020603050405020304" pitchFamily="18" charset="0"/>
                <a:cs typeface="Times New Roman" panose="02020603050405020304" pitchFamily="18" charset="0"/>
              </a:rPr>
              <a:t>(cp2.PurchaseDate, cp1.PurchaseDate) </a:t>
            </a:r>
            <a:r>
              <a:rPr lang="en-US" sz="1400" b="0" dirty="0">
                <a:solidFill>
                  <a:srgbClr val="D4D4D4"/>
                </a:solidFill>
                <a:effectLst/>
                <a:latin typeface="Times New Roman" panose="02020603050405020304" pitchFamily="18" charset="0"/>
                <a:cs typeface="Times New Roman" panose="02020603050405020304" pitchFamily="18" charset="0"/>
              </a:rPr>
              <a:t>&lt;=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B5CEA8"/>
                </a:solidFill>
                <a:effectLst/>
                <a:latin typeface="Times New Roman" panose="02020603050405020304" pitchFamily="18" charset="0"/>
                <a:cs typeface="Times New Roman" panose="02020603050405020304" pitchFamily="18" charset="0"/>
              </a:rPr>
              <a:t>30</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cp1.CustomerID</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HAVING</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RepeatCount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D4D4D4"/>
                </a:solidFill>
                <a:effectLst/>
                <a:latin typeface="Times New Roman" panose="02020603050405020304" pitchFamily="18" charset="0"/>
                <a:cs typeface="Times New Roman" panose="02020603050405020304" pitchFamily="18" charset="0"/>
              </a:rPr>
              <a:t>&gt;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B5CEA8"/>
                </a:solidFill>
                <a:effectLst/>
                <a:latin typeface="Times New Roman" panose="02020603050405020304" pitchFamily="18" charset="0"/>
                <a:cs typeface="Times New Roman" panose="02020603050405020304" pitchFamily="18" charset="0"/>
              </a:rPr>
              <a:t>1</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612C0D4-05CD-0780-801A-F542BAA376DC}"/>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8</a:t>
            </a:r>
          </a:p>
        </p:txBody>
      </p:sp>
      <p:sp>
        <p:nvSpPr>
          <p:cNvPr id="9" name="TextBox 8">
            <a:extLst>
              <a:ext uri="{FF2B5EF4-FFF2-40B4-BE49-F238E27FC236}">
                <a16:creationId xmlns:a16="http://schemas.microsoft.com/office/drawing/2014/main" id="{EECA2886-615F-30EE-0D4B-BE5BF351D123}"/>
              </a:ext>
            </a:extLst>
          </p:cNvPr>
          <p:cNvSpPr txBox="1"/>
          <p:nvPr/>
        </p:nvSpPr>
        <p:spPr>
          <a:xfrm>
            <a:off x="7685660" y="1190105"/>
            <a:ext cx="4251475"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2">
                    <a:lumMod val="20000"/>
                    <a:lumOff val="80000"/>
                  </a:schemeClr>
                </a:solidFill>
                <a:latin typeface="Times New Roman" panose="02020603050405020304" pitchFamily="18" charset="0"/>
                <a:cs typeface="Times New Roman" panose="02020603050405020304" pitchFamily="18" charset="0"/>
              </a:rPr>
              <a:t>Identifying Repeat Customers</a:t>
            </a:r>
          </a:p>
        </p:txBody>
      </p:sp>
      <p:sp>
        <p:nvSpPr>
          <p:cNvPr id="14" name="TextBox 13">
            <a:extLst>
              <a:ext uri="{FF2B5EF4-FFF2-40B4-BE49-F238E27FC236}">
                <a16:creationId xmlns:a16="http://schemas.microsoft.com/office/drawing/2014/main" id="{D85F6393-E2E2-A1B1-4128-AD1A6623A4F5}"/>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D6809EE-E8F5-998C-0FD3-7969D2B07666}"/>
              </a:ext>
            </a:extLst>
          </p:cNvPr>
          <p:cNvGraphicFramePr>
            <a:graphicFrameLocks noGrp="1"/>
          </p:cNvGraphicFramePr>
          <p:nvPr>
            <p:extLst>
              <p:ext uri="{D42A27DB-BD31-4B8C-83A1-F6EECF244321}">
                <p14:modId xmlns:p14="http://schemas.microsoft.com/office/powerpoint/2010/main" val="1685241582"/>
              </p:ext>
            </p:extLst>
          </p:nvPr>
        </p:nvGraphicFramePr>
        <p:xfrm>
          <a:off x="8079106" y="2743881"/>
          <a:ext cx="3677956" cy="3410031"/>
        </p:xfrm>
        <a:graphic>
          <a:graphicData uri="http://schemas.openxmlformats.org/drawingml/2006/table">
            <a:tbl>
              <a:tblPr firstRow="1" bandRow="1">
                <a:tableStyleId>{5C22544A-7EE6-4342-B048-85BDC9FD1C3A}</a:tableStyleId>
              </a:tblPr>
              <a:tblGrid>
                <a:gridCol w="1838978">
                  <a:extLst>
                    <a:ext uri="{9D8B030D-6E8A-4147-A177-3AD203B41FA5}">
                      <a16:colId xmlns:a16="http://schemas.microsoft.com/office/drawing/2014/main" val="1757500382"/>
                    </a:ext>
                  </a:extLst>
                </a:gridCol>
                <a:gridCol w="1838978">
                  <a:extLst>
                    <a:ext uri="{9D8B030D-6E8A-4147-A177-3AD203B41FA5}">
                      <a16:colId xmlns:a16="http://schemas.microsoft.com/office/drawing/2014/main" val="4129976029"/>
                    </a:ext>
                  </a:extLst>
                </a:gridCol>
              </a:tblGrid>
              <a:tr h="7616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effectLst/>
                          <a:latin typeface="Times New Roman" panose="02020603050405020304" pitchFamily="18" charset="0"/>
                          <a:cs typeface="Times New Roman" panose="02020603050405020304" pitchFamily="18" charset="0"/>
                        </a:rPr>
                        <a:t>Customer_type</a:t>
                      </a:r>
                    </a:p>
                    <a:p>
                      <a:pPr algn="ctr"/>
                      <a:endParaRPr lang="en-IN" b="1" dirty="0">
                        <a:solidFill>
                          <a:schemeClr val="tx1"/>
                        </a:solidFill>
                      </a:endParaRPr>
                    </a:p>
                  </a:txBody>
                  <a:tcPr anchor="ctr"/>
                </a:tc>
                <a:tc>
                  <a:txBody>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Total_Customer</a:t>
                      </a:r>
                      <a:endParaRPr lang="en-IN" b="1" dirty="0">
                        <a:solidFill>
                          <a:schemeClr val="tx1"/>
                        </a:solidFill>
                      </a:endParaRPr>
                    </a:p>
                  </a:txBody>
                  <a:tcPr anchor="ctr"/>
                </a:tc>
                <a:extLst>
                  <a:ext uri="{0D108BD9-81ED-4DB2-BD59-A6C34878D82A}">
                    <a16:rowId xmlns:a16="http://schemas.microsoft.com/office/drawing/2014/main" val="3514262409"/>
                  </a:ext>
                </a:extLst>
              </a:tr>
              <a:tr h="662107">
                <a:tc>
                  <a:txBody>
                    <a:bodyPr/>
                    <a:lstStyle/>
                    <a:p>
                      <a:pPr algn="ctr"/>
                      <a:r>
                        <a:rPr lang="en-IN" dirty="0"/>
                        <a:t>1</a:t>
                      </a:r>
                    </a:p>
                  </a:txBody>
                  <a:tcPr anchor="ctr"/>
                </a:tc>
                <a:tc>
                  <a:txBody>
                    <a:bodyPr/>
                    <a:lstStyle/>
                    <a:p>
                      <a:pPr algn="ctr"/>
                      <a:r>
                        <a:rPr lang="en-US" dirty="0">
                          <a:solidFill>
                            <a:schemeClr val="accent2">
                              <a:lumMod val="75000"/>
                            </a:schemeClr>
                          </a:solidFill>
                        </a:rPr>
                        <a:t>2</a:t>
                      </a:r>
                      <a:r>
                        <a:rPr lang="en-IN" dirty="0">
                          <a:solidFill>
                            <a:schemeClr val="accent2">
                              <a:lumMod val="75000"/>
                            </a:schemeClr>
                          </a:solidFill>
                        </a:rPr>
                        <a:t>328</a:t>
                      </a:r>
                    </a:p>
                  </a:txBody>
                  <a:tcPr anchor="ctr"/>
                </a:tc>
                <a:extLst>
                  <a:ext uri="{0D108BD9-81ED-4DB2-BD59-A6C34878D82A}">
                    <a16:rowId xmlns:a16="http://schemas.microsoft.com/office/drawing/2014/main" val="3973751624"/>
                  </a:ext>
                </a:extLst>
              </a:tr>
              <a:tr h="662107">
                <a:tc>
                  <a:txBody>
                    <a:bodyPr/>
                    <a:lstStyle/>
                    <a:p>
                      <a:pPr algn="ctr"/>
                      <a:r>
                        <a:rPr lang="en-US" dirty="0"/>
                        <a:t>2</a:t>
                      </a:r>
                      <a:endParaRPr lang="en-IN" dirty="0"/>
                    </a:p>
                  </a:txBody>
                  <a:tcPr anchor="ctr"/>
                </a:tc>
                <a:tc>
                  <a:txBody>
                    <a:bodyPr/>
                    <a:lstStyle/>
                    <a:p>
                      <a:pPr algn="ctr"/>
                      <a:r>
                        <a:rPr lang="en-US" dirty="0">
                          <a:solidFill>
                            <a:schemeClr val="accent2">
                              <a:lumMod val="75000"/>
                            </a:schemeClr>
                          </a:solidFill>
                        </a:rPr>
                        <a:t>2</a:t>
                      </a:r>
                      <a:r>
                        <a:rPr lang="en-IN" dirty="0">
                          <a:solidFill>
                            <a:schemeClr val="accent2">
                              <a:lumMod val="75000"/>
                            </a:schemeClr>
                          </a:solidFill>
                        </a:rPr>
                        <a:t>325</a:t>
                      </a:r>
                    </a:p>
                  </a:txBody>
                  <a:tcPr anchor="ctr"/>
                </a:tc>
                <a:extLst>
                  <a:ext uri="{0D108BD9-81ED-4DB2-BD59-A6C34878D82A}">
                    <a16:rowId xmlns:a16="http://schemas.microsoft.com/office/drawing/2014/main" val="2077430379"/>
                  </a:ext>
                </a:extLst>
              </a:tr>
              <a:tr h="662107">
                <a:tc>
                  <a:txBody>
                    <a:bodyPr/>
                    <a:lstStyle/>
                    <a:p>
                      <a:pPr algn="ctr"/>
                      <a:r>
                        <a:rPr lang="en-US" dirty="0"/>
                        <a:t>3</a:t>
                      </a:r>
                      <a:endParaRPr lang="en-IN" dirty="0"/>
                    </a:p>
                  </a:txBody>
                  <a:tcPr anchor="ctr"/>
                </a:tc>
                <a:tc>
                  <a:txBody>
                    <a:bodyPr/>
                    <a:lstStyle/>
                    <a:p>
                      <a:pPr algn="ctr"/>
                      <a:r>
                        <a:rPr lang="en-US" dirty="0">
                          <a:solidFill>
                            <a:schemeClr val="accent2">
                              <a:lumMod val="75000"/>
                            </a:schemeClr>
                          </a:solidFill>
                        </a:rPr>
                        <a:t>2322</a:t>
                      </a:r>
                      <a:endParaRPr lang="en-IN" dirty="0">
                        <a:solidFill>
                          <a:schemeClr val="accent2">
                            <a:lumMod val="75000"/>
                          </a:schemeClr>
                        </a:solidFill>
                      </a:endParaRPr>
                    </a:p>
                  </a:txBody>
                  <a:tcPr anchor="ctr"/>
                </a:tc>
                <a:extLst>
                  <a:ext uri="{0D108BD9-81ED-4DB2-BD59-A6C34878D82A}">
                    <a16:rowId xmlns:a16="http://schemas.microsoft.com/office/drawing/2014/main" val="1845863233"/>
                  </a:ext>
                </a:extLst>
              </a:tr>
              <a:tr h="662107">
                <a:tc>
                  <a:txBody>
                    <a:bodyPr/>
                    <a:lstStyle/>
                    <a:p>
                      <a:pPr algn="ctr"/>
                      <a:r>
                        <a:rPr lang="en-US" dirty="0"/>
                        <a:t>4</a:t>
                      </a:r>
                      <a:endParaRPr lang="en-IN" dirty="0"/>
                    </a:p>
                  </a:txBody>
                  <a:tcPr anchor="ctr"/>
                </a:tc>
                <a:tc>
                  <a:txBody>
                    <a:bodyPr/>
                    <a:lstStyle/>
                    <a:p>
                      <a:pPr algn="ctr"/>
                      <a:r>
                        <a:rPr lang="en-US" dirty="0">
                          <a:solidFill>
                            <a:schemeClr val="accent2">
                              <a:lumMod val="75000"/>
                            </a:schemeClr>
                          </a:solidFill>
                        </a:rPr>
                        <a:t>2327</a:t>
                      </a:r>
                      <a:endParaRPr lang="en-IN" dirty="0">
                        <a:solidFill>
                          <a:schemeClr val="accent2">
                            <a:lumMod val="75000"/>
                          </a:schemeClr>
                        </a:solidFill>
                      </a:endParaRPr>
                    </a:p>
                  </a:txBody>
                  <a:tcPr anchor="ctr"/>
                </a:tc>
                <a:extLst>
                  <a:ext uri="{0D108BD9-81ED-4DB2-BD59-A6C34878D82A}">
                    <a16:rowId xmlns:a16="http://schemas.microsoft.com/office/drawing/2014/main" val="754376312"/>
                  </a:ext>
                </a:extLst>
              </a:tr>
            </a:tbl>
          </a:graphicData>
        </a:graphic>
      </p:graphicFrame>
    </p:spTree>
    <p:extLst>
      <p:ext uri="{BB962C8B-B14F-4D97-AF65-F5344CB8AC3E}">
        <p14:creationId xmlns:p14="http://schemas.microsoft.com/office/powerpoint/2010/main" val="414712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7DC30-0D1A-2D42-5898-A8424F741ED4}"/>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A617E5FF-9F08-A174-F93D-579B9249B785}"/>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8:</a:t>
            </a:r>
          </a:p>
          <a:p>
            <a:pPr marL="0" algn="l" rtl="0" eaLnBrk="1" fontAlgn="b" latinLnBrk="0" hangingPunct="1"/>
            <a:r>
              <a:rPr lang="en-US" sz="1600" dirty="0">
                <a:solidFill>
                  <a:srgbClr val="008B96"/>
                </a:solidFill>
                <a:latin typeface="Times New Roman" panose="02020603050405020304" pitchFamily="18" charset="0"/>
                <a:cs typeface="Times New Roman" panose="02020603050405020304" pitchFamily="18" charset="0"/>
              </a:rPr>
              <a:t> In Task 8</a:t>
            </a:r>
            <a:r>
              <a:rPr lang="en-IN" sz="1600" dirty="0">
                <a:solidFill>
                  <a:srgbClr val="008B96"/>
                </a:solidFill>
                <a:latin typeface="Times New Roman" panose="02020603050405020304" pitchFamily="18" charset="0"/>
                <a:cs typeface="Times New Roman" panose="02020603050405020304" pitchFamily="18" charset="0"/>
              </a:rPr>
              <a:t>, to find the repeat customers:</a:t>
            </a:r>
          </a:p>
          <a:p>
            <a:pPr marL="342900" indent="-34290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Count (Customer type) calculates the total number of customer for each customer type.</a:t>
            </a:r>
          </a:p>
          <a:p>
            <a:pPr marL="342900" indent="-34290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Where Clause restricts the data to the period from January 1, 2019, to December 31, 2019.</a:t>
            </a:r>
          </a:p>
          <a:p>
            <a:pPr marL="342900" indent="-34290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Group the data by Customer type and Order by Customer type. </a:t>
            </a:r>
          </a:p>
          <a:p>
            <a:pPr marL="0" algn="l" rtl="0" eaLnBrk="1" fontAlgn="b" latinLnBrk="0" hangingPunct="1"/>
            <a:r>
              <a:rPr lang="en-IN" sz="1600" dirty="0">
                <a:solidFill>
                  <a:srgbClr val="008B96"/>
                </a:solidFill>
                <a:latin typeface="Times New Roman" panose="02020603050405020304" pitchFamily="18" charset="0"/>
                <a:cs typeface="Times New Roman" panose="02020603050405020304" pitchFamily="18" charset="0"/>
              </a:rPr>
              <a:t>    </a:t>
            </a:r>
            <a:r>
              <a:rPr lang="en-IN" sz="1600" b="1" dirty="0">
                <a:solidFill>
                  <a:schemeClr val="bg1"/>
                </a:solidFill>
                <a:latin typeface="Times New Roman" panose="02020603050405020304" pitchFamily="18" charset="0"/>
                <a:cs typeface="Times New Roman" panose="02020603050405020304" pitchFamily="18" charset="0"/>
              </a:rPr>
              <a:t>#INSIGHTS</a:t>
            </a:r>
          </a:p>
          <a:p>
            <a:pPr marL="0" algn="l" rtl="0" eaLnBrk="1" fontAlgn="b" latinLnBrk="0" hangingPunct="1"/>
            <a:r>
              <a:rPr lang="en-IN" sz="1600" dirty="0">
                <a:solidFill>
                  <a:srgbClr val="008B96"/>
                </a:solidFill>
                <a:latin typeface="Times New Roman" panose="02020603050405020304" pitchFamily="18" charset="0"/>
                <a:cs typeface="Times New Roman" panose="02020603050405020304" pitchFamily="18" charset="0"/>
              </a:rPr>
              <a:t> There are 501 customers from Member and</a:t>
            </a:r>
          </a:p>
          <a:p>
            <a:pPr marL="0" algn="l" rtl="0" eaLnBrk="1" fontAlgn="b" latinLnBrk="0" hangingPunct="1"/>
            <a:r>
              <a:rPr lang="en-IN" sz="1600" dirty="0">
                <a:solidFill>
                  <a:schemeClr val="accent2">
                    <a:lumMod val="75000"/>
                  </a:schemeClr>
                </a:solidFill>
                <a:latin typeface="Times New Roman" panose="02020603050405020304" pitchFamily="18" charset="0"/>
                <a:cs typeface="Times New Roman" panose="02020603050405020304" pitchFamily="18" charset="0"/>
              </a:rPr>
              <a:t> 499 </a:t>
            </a:r>
            <a:r>
              <a:rPr lang="en-IN" sz="1600" dirty="0">
                <a:solidFill>
                  <a:srgbClr val="008B96"/>
                </a:solidFill>
                <a:latin typeface="Times New Roman" panose="02020603050405020304" pitchFamily="18" charset="0"/>
                <a:cs typeface="Times New Roman" panose="02020603050405020304" pitchFamily="18" charset="0"/>
              </a:rPr>
              <a:t>customers from </a:t>
            </a:r>
            <a:r>
              <a:rPr lang="en-IN" sz="1600" dirty="0">
                <a:solidFill>
                  <a:schemeClr val="accent2">
                    <a:lumMod val="75000"/>
                  </a:schemeClr>
                </a:solidFill>
                <a:latin typeface="Times New Roman" panose="02020603050405020304" pitchFamily="18" charset="0"/>
                <a:cs typeface="Times New Roman" panose="02020603050405020304" pitchFamily="18" charset="0"/>
              </a:rPr>
              <a:t>Normal</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dirty="0">
                <a:solidFill>
                  <a:srgbClr val="008B96"/>
                </a:solidFill>
                <a:latin typeface="Times New Roman" panose="02020603050405020304" pitchFamily="18" charset="0"/>
                <a:cs typeface="Times New Roman" panose="02020603050405020304" pitchFamily="18" charset="0"/>
              </a:rPr>
              <a:t>So, by this we can clearly see that the </a:t>
            </a:r>
            <a:r>
              <a:rPr lang="en-IN" sz="1600" dirty="0">
                <a:solidFill>
                  <a:srgbClr val="002060"/>
                </a:solidFill>
                <a:latin typeface="Times New Roman" panose="02020603050405020304" pitchFamily="18" charset="0"/>
                <a:cs typeface="Times New Roman" panose="02020603050405020304" pitchFamily="18" charset="0"/>
              </a:rPr>
              <a:t>Member</a:t>
            </a:r>
            <a:r>
              <a:rPr lang="en-IN" sz="1600" dirty="0">
                <a:solidFill>
                  <a:srgbClr val="008B96"/>
                </a:solidFill>
                <a:latin typeface="Times New Roman" panose="02020603050405020304" pitchFamily="18" charset="0"/>
                <a:cs typeface="Times New Roman" panose="02020603050405020304" pitchFamily="18" charset="0"/>
              </a:rPr>
              <a:t> customer are slightly more than Normal customers, with a difference of just 2 customer. </a:t>
            </a:r>
          </a:p>
        </p:txBody>
      </p:sp>
      <p:sp>
        <p:nvSpPr>
          <p:cNvPr id="8" name="Slide Number Placeholder 7">
            <a:extLst>
              <a:ext uri="{FF2B5EF4-FFF2-40B4-BE49-F238E27FC236}">
                <a16:creationId xmlns:a16="http://schemas.microsoft.com/office/drawing/2014/main" id="{226CAA8B-6945-C21D-AA3F-A2ECE3C6789E}"/>
              </a:ext>
            </a:extLst>
          </p:cNvPr>
          <p:cNvSpPr>
            <a:spLocks noGrp="1"/>
          </p:cNvSpPr>
          <p:nvPr>
            <p:ph type="sldNum" sz="quarter" idx="4"/>
          </p:nvPr>
        </p:nvSpPr>
        <p:spPr/>
        <p:txBody>
          <a:bodyPr/>
          <a:lstStyle/>
          <a:p>
            <a:fld id="{0D309695-DEC3-40DA-9DF5-330280C9D0E8}" type="slidenum">
              <a:rPr lang="en-US" smtClean="0"/>
              <a:pPr/>
              <a:t>19</a:t>
            </a:fld>
            <a:endParaRPr lang="en-US" dirty="0"/>
          </a:p>
        </p:txBody>
      </p:sp>
    </p:spTree>
    <p:extLst>
      <p:ext uri="{BB962C8B-B14F-4D97-AF65-F5344CB8AC3E}">
        <p14:creationId xmlns:p14="http://schemas.microsoft.com/office/powerpoint/2010/main" val="188369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AA6A305D-EA59-470F-B351-EBA6253A6307}"/>
              </a:ext>
            </a:extLst>
          </p:cNvPr>
          <p:cNvSpPr>
            <a:spLocks noGrp="1"/>
          </p:cNvSpPr>
          <p:nvPr>
            <p:ph type="title"/>
          </p:nvPr>
        </p:nvSpPr>
        <p:spPr>
          <a:xfrm>
            <a:off x="414431" y="403544"/>
            <a:ext cx="6860946" cy="1379847"/>
          </a:xfrm>
        </p:spPr>
        <p:txBody>
          <a:bodyPr>
            <a:noAutofit/>
          </a:bodyPr>
          <a:lstStyle/>
          <a:p>
            <a:r>
              <a:rPr lang="en-US" dirty="0"/>
              <a:t>Agenda</a:t>
            </a:r>
            <a:br>
              <a:rPr lang="en-US" dirty="0"/>
            </a:br>
            <a:br>
              <a:rPr lang="en-US" dirty="0"/>
            </a:br>
            <a:endParaRPr lang="en-US" dirty="0"/>
          </a:p>
        </p:txBody>
      </p:sp>
      <p:sp>
        <p:nvSpPr>
          <p:cNvPr id="11" name="Content Placeholder 10">
            <a:extLst>
              <a:ext uri="{FF2B5EF4-FFF2-40B4-BE49-F238E27FC236}">
                <a16:creationId xmlns:a16="http://schemas.microsoft.com/office/drawing/2014/main" id="{79D37F2E-EB29-4FAE-A77B-C75DADA5826A}"/>
              </a:ext>
            </a:extLst>
          </p:cNvPr>
          <p:cNvSpPr>
            <a:spLocks noGrp="1"/>
          </p:cNvSpPr>
          <p:nvPr>
            <p:ph idx="1"/>
          </p:nvPr>
        </p:nvSpPr>
        <p:spPr>
          <a:xfrm>
            <a:off x="7966800" y="383764"/>
            <a:ext cx="3312000" cy="6031435"/>
          </a:xfrm>
        </p:spPr>
        <p:txBody>
          <a:bodyPr>
            <a:normAutofit/>
          </a:bodyPr>
          <a:lstStyle/>
          <a:p>
            <a:r>
              <a:rPr lang="en-US" dirty="0">
                <a:latin typeface="Times New Roman" panose="02020603050405020304" pitchFamily="18" charset="0"/>
                <a:cs typeface="Times New Roman" panose="02020603050405020304" pitchFamily="18" charset="0"/>
              </a:rPr>
              <a:t>TASK 1</a:t>
            </a:r>
          </a:p>
          <a:p>
            <a:r>
              <a:rPr lang="en-US" dirty="0">
                <a:latin typeface="Times New Roman" panose="02020603050405020304" pitchFamily="18" charset="0"/>
                <a:cs typeface="Times New Roman" panose="02020603050405020304" pitchFamily="18" charset="0"/>
              </a:rPr>
              <a:t>TASK 2</a:t>
            </a:r>
          </a:p>
          <a:p>
            <a:r>
              <a:rPr lang="en-US" dirty="0">
                <a:latin typeface="Times New Roman" panose="02020603050405020304" pitchFamily="18" charset="0"/>
                <a:cs typeface="Times New Roman" panose="02020603050405020304" pitchFamily="18" charset="0"/>
              </a:rPr>
              <a:t>TASK 3</a:t>
            </a:r>
          </a:p>
          <a:p>
            <a:r>
              <a:rPr lang="en-US" dirty="0">
                <a:latin typeface="Times New Roman" panose="02020603050405020304" pitchFamily="18" charset="0"/>
                <a:cs typeface="Times New Roman" panose="02020603050405020304" pitchFamily="18" charset="0"/>
              </a:rPr>
              <a:t>TASK 4</a:t>
            </a:r>
          </a:p>
          <a:p>
            <a:r>
              <a:rPr lang="en-US" dirty="0">
                <a:latin typeface="Times New Roman" panose="02020603050405020304" pitchFamily="18" charset="0"/>
                <a:cs typeface="Times New Roman" panose="02020603050405020304" pitchFamily="18" charset="0"/>
              </a:rPr>
              <a:t>TASK 5</a:t>
            </a:r>
          </a:p>
          <a:p>
            <a:r>
              <a:rPr lang="en-US" dirty="0">
                <a:latin typeface="Times New Roman" panose="02020603050405020304" pitchFamily="18" charset="0"/>
                <a:cs typeface="Times New Roman" panose="02020603050405020304" pitchFamily="18" charset="0"/>
              </a:rPr>
              <a:t>TASK 6</a:t>
            </a:r>
          </a:p>
          <a:p>
            <a:r>
              <a:rPr lang="en-US" dirty="0">
                <a:latin typeface="Times New Roman" panose="02020603050405020304" pitchFamily="18" charset="0"/>
                <a:cs typeface="Times New Roman" panose="02020603050405020304" pitchFamily="18" charset="0"/>
              </a:rPr>
              <a:t>TASK 7</a:t>
            </a:r>
          </a:p>
          <a:p>
            <a:r>
              <a:rPr lang="en-US" dirty="0">
                <a:latin typeface="Times New Roman" panose="02020603050405020304" pitchFamily="18" charset="0"/>
                <a:cs typeface="Times New Roman" panose="02020603050405020304" pitchFamily="18" charset="0"/>
              </a:rPr>
              <a:t>TASK 8</a:t>
            </a:r>
          </a:p>
          <a:p>
            <a:r>
              <a:rPr lang="en-US" dirty="0">
                <a:latin typeface="Times New Roman" panose="02020603050405020304" pitchFamily="18" charset="0"/>
                <a:cs typeface="Times New Roman" panose="02020603050405020304" pitchFamily="18" charset="0"/>
              </a:rPr>
              <a:t>TASK 9</a:t>
            </a:r>
          </a:p>
          <a:p>
            <a:r>
              <a:rPr lang="en-US" dirty="0">
                <a:latin typeface="Times New Roman" panose="02020603050405020304" pitchFamily="18" charset="0"/>
                <a:cs typeface="Times New Roman" panose="02020603050405020304" pitchFamily="18" charset="0"/>
              </a:rPr>
              <a:t>TASK 10</a:t>
            </a:r>
          </a:p>
          <a:p>
            <a:endParaRPr lang="en-US" dirty="0"/>
          </a:p>
          <a:p>
            <a:endParaRPr lang="en-US" dirty="0"/>
          </a:p>
          <a:p>
            <a:endParaRPr lang="en-US" dirty="0"/>
          </a:p>
        </p:txBody>
      </p:sp>
      <p:sp>
        <p:nvSpPr>
          <p:cNvPr id="32" name="Slide Number Placeholder 31">
            <a:extLst>
              <a:ext uri="{FF2B5EF4-FFF2-40B4-BE49-F238E27FC236}">
                <a16:creationId xmlns:a16="http://schemas.microsoft.com/office/drawing/2014/main" id="{D30DAE34-DD82-432D-8996-97E05E89028C}"/>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a:t>
            </a:fld>
            <a:endParaRPr lang="en-US" dirty="0"/>
          </a:p>
        </p:txBody>
      </p:sp>
      <p:sp>
        <p:nvSpPr>
          <p:cNvPr id="8" name="TextBox 7">
            <a:extLst>
              <a:ext uri="{FF2B5EF4-FFF2-40B4-BE49-F238E27FC236}">
                <a16:creationId xmlns:a16="http://schemas.microsoft.com/office/drawing/2014/main" id="{A255FD1F-CE84-A179-7556-D446AB01FDF6}"/>
              </a:ext>
            </a:extLst>
          </p:cNvPr>
          <p:cNvSpPr txBox="1"/>
          <p:nvPr/>
        </p:nvSpPr>
        <p:spPr>
          <a:xfrm>
            <a:off x="689639" y="1836436"/>
            <a:ext cx="5737794" cy="2246769"/>
          </a:xfrm>
          <a:prstGeom prst="rect">
            <a:avLst/>
          </a:prstGeom>
          <a:noFill/>
        </p:spPr>
        <p:txBody>
          <a:bodyPr wrap="square" rtlCol="0">
            <a:spAutoFit/>
          </a:bodyPr>
          <a:lstStyle/>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Walmart wants to optimize its sales strategies by analyzing historical transaction data across branches, customer types, payment methods, and product lines. To achieve this, advanced MySQL queries will be employed to answer challenging business questions related to sales performance, customer segmentation, and product trends.</a:t>
            </a:r>
            <a:endParaRPr lang="en-IN" sz="2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898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C7E6A-F92A-26FC-F1A2-F211D2B24B73}"/>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A4505985-6937-E6F2-7F04-D5377BFB4232}"/>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E6B521DD-D98C-BCE5-9272-D40693B4BC2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20</a:t>
            </a:fld>
            <a:endParaRPr lang="en-US" dirty="0"/>
          </a:p>
        </p:txBody>
      </p:sp>
      <p:sp>
        <p:nvSpPr>
          <p:cNvPr id="8" name="TextBox 7">
            <a:extLst>
              <a:ext uri="{FF2B5EF4-FFF2-40B4-BE49-F238E27FC236}">
                <a16:creationId xmlns:a16="http://schemas.microsoft.com/office/drawing/2014/main" id="{10B45ECB-964A-2FAC-D75D-5A227EBB0A32}"/>
              </a:ext>
            </a:extLst>
          </p:cNvPr>
          <p:cNvSpPr txBox="1"/>
          <p:nvPr/>
        </p:nvSpPr>
        <p:spPr>
          <a:xfrm>
            <a:off x="432177" y="199019"/>
            <a:ext cx="6032947" cy="6172844"/>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250000"/>
              </a:lnSpc>
            </a:pPr>
            <a:endParaRPr lang="en-US" sz="1400" b="1" dirty="0">
              <a:solidFill>
                <a:schemeClr val="accent5">
                  <a:lumMod val="40000"/>
                  <a:lumOff val="60000"/>
                </a:schemeClr>
              </a:solidFill>
              <a:latin typeface="Times New Roman" panose="02020603050405020304" pitchFamily="18" charset="0"/>
              <a:cs typeface="Times New Roman" panose="02020603050405020304" pitchFamily="18" charset="0"/>
            </a:endParaRP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50000"/>
              </a:lnSpc>
            </a:pP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(CustomerID)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Total_Customer, </a:t>
            </a:r>
          </a:p>
          <a:p>
            <a:pPr>
              <a:lnSpc>
                <a:spcPct val="250000"/>
              </a:lnSpc>
            </a:pPr>
            <a:r>
              <a:rPr lang="en-US" sz="1400" b="0" dirty="0">
                <a:solidFill>
                  <a:srgbClr val="CCCCCC"/>
                </a:solidFill>
                <a:effectLst/>
                <a:latin typeface="Times New Roman" panose="02020603050405020304" pitchFamily="18" charset="0"/>
                <a:cs typeface="Times New Roman" panose="02020603050405020304" pitchFamily="18" charset="0"/>
              </a:rPr>
              <a:t>Customer_type, </a:t>
            </a:r>
          </a:p>
          <a:p>
            <a:pPr>
              <a:lnSpc>
                <a:spcPct val="250000"/>
              </a:lnSpc>
            </a:pPr>
            <a:r>
              <a:rPr lang="en-US" sz="1400" b="0" dirty="0">
                <a:solidFill>
                  <a:srgbClr val="CCCCCC"/>
                </a:solidFill>
                <a:effectLst/>
                <a:latin typeface="Times New Roman" panose="02020603050405020304" pitchFamily="18" charset="0"/>
                <a:cs typeface="Times New Roman" panose="02020603050405020304" pitchFamily="18" charset="0"/>
              </a:rPr>
              <a:t>City,</a:t>
            </a:r>
          </a:p>
          <a:p>
            <a:pPr>
              <a:lnSpc>
                <a:spcPct val="250000"/>
              </a:lnSpc>
            </a:pPr>
            <a:r>
              <a:rPr lang="en-US" sz="1400" b="0" dirty="0">
                <a:solidFill>
                  <a:srgbClr val="DCDCAA"/>
                </a:solidFill>
                <a:effectLst/>
                <a:latin typeface="Times New Roman" panose="02020603050405020304" pitchFamily="18" charset="0"/>
                <a:cs typeface="Times New Roman" panose="02020603050405020304" pitchFamily="18" charset="0"/>
              </a:rPr>
              <a:t>ROUND</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CDCAA"/>
                </a:solidFill>
                <a:effectLst/>
                <a:latin typeface="Times New Roman" panose="02020603050405020304" pitchFamily="18" charset="0"/>
                <a:cs typeface="Times New Roman" panose="02020603050405020304" pitchFamily="18" charset="0"/>
              </a:rPr>
              <a:t>SUM</a:t>
            </a:r>
            <a:r>
              <a:rPr lang="en-US" sz="1400" b="0" dirty="0">
                <a:solidFill>
                  <a:srgbClr val="CCCCCC"/>
                </a:solidFill>
                <a:effectLst/>
                <a:latin typeface="Times New Roman" panose="02020603050405020304" pitchFamily="18" charset="0"/>
                <a:cs typeface="Times New Roman" panose="02020603050405020304" pitchFamily="18" charset="0"/>
              </a:rPr>
              <a:t>(Total), </a:t>
            </a:r>
            <a:r>
              <a:rPr lang="en-US" sz="1400" b="0" dirty="0">
                <a:solidFill>
                  <a:srgbClr val="B5CEA8"/>
                </a:solidFill>
                <a:effectLst/>
                <a:latin typeface="Times New Roman" panose="02020603050405020304" pitchFamily="18" charset="0"/>
                <a:cs typeface="Times New Roman" panose="02020603050405020304" pitchFamily="18" charset="0"/>
              </a:rPr>
              <a:t>3</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Sales_Volume</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FROM</a:t>
            </a:r>
            <a:r>
              <a:rPr lang="en-US" sz="1400" b="0" dirty="0">
                <a:solidFill>
                  <a:srgbClr val="CCCCCC"/>
                </a:solidFill>
                <a:effectLst/>
                <a:latin typeface="Times New Roman" panose="02020603050405020304" pitchFamily="18" charset="0"/>
                <a:cs typeface="Times New Roman" panose="02020603050405020304" pitchFamily="18" charset="0"/>
              </a:rPr>
              <a:t> walmartsales</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Customer_type, City</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ORDER BY</a:t>
            </a:r>
            <a:r>
              <a:rPr lang="en-US" sz="1400" b="0" dirty="0">
                <a:solidFill>
                  <a:srgbClr val="CCCCCC"/>
                </a:solidFill>
                <a:effectLst/>
                <a:latin typeface="Times New Roman" panose="02020603050405020304" pitchFamily="18" charset="0"/>
                <a:cs typeface="Times New Roman" panose="02020603050405020304" pitchFamily="18" charset="0"/>
              </a:rPr>
              <a:t> Customer_type, </a:t>
            </a:r>
            <a:r>
              <a:rPr lang="en-US" sz="1400" b="0" dirty="0" err="1">
                <a:solidFill>
                  <a:srgbClr val="CCCCCC"/>
                </a:solidFill>
                <a:effectLst/>
                <a:latin typeface="Times New Roman" panose="02020603050405020304" pitchFamily="18" charset="0"/>
                <a:cs typeface="Times New Roman" panose="02020603050405020304" pitchFamily="18" charset="0"/>
              </a:rPr>
              <a:t>Sales_Volume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DESC</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LIMIT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B5CEA8"/>
                </a:solidFill>
                <a:effectLst/>
                <a:latin typeface="Times New Roman" panose="02020603050405020304" pitchFamily="18" charset="0"/>
                <a:cs typeface="Times New Roman" panose="02020603050405020304" pitchFamily="18" charset="0"/>
              </a:rPr>
              <a:t>5</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6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4B500B4-737B-22B7-F8CF-7D6A30C1CE4D}"/>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9</a:t>
            </a:r>
          </a:p>
        </p:txBody>
      </p:sp>
      <p:sp>
        <p:nvSpPr>
          <p:cNvPr id="9" name="TextBox 8">
            <a:extLst>
              <a:ext uri="{FF2B5EF4-FFF2-40B4-BE49-F238E27FC236}">
                <a16:creationId xmlns:a16="http://schemas.microsoft.com/office/drawing/2014/main" id="{15E2248E-ED97-0B0C-5849-7A8F6C27E5FA}"/>
              </a:ext>
            </a:extLst>
          </p:cNvPr>
          <p:cNvSpPr txBox="1"/>
          <p:nvPr/>
        </p:nvSpPr>
        <p:spPr>
          <a:xfrm>
            <a:off x="7685660" y="1190105"/>
            <a:ext cx="425147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Finding Top 5 Customers by Sales Volume</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5D50491-C6D8-0C73-14AC-603053F48581}"/>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84F4C56-5272-DD20-2F7A-5BD7C47767BE}"/>
              </a:ext>
            </a:extLst>
          </p:cNvPr>
          <p:cNvGraphicFramePr>
            <a:graphicFrameLocks noGrp="1"/>
          </p:cNvGraphicFramePr>
          <p:nvPr>
            <p:extLst>
              <p:ext uri="{D42A27DB-BD31-4B8C-83A1-F6EECF244321}">
                <p14:modId xmlns:p14="http://schemas.microsoft.com/office/powerpoint/2010/main" val="2435950461"/>
              </p:ext>
            </p:extLst>
          </p:nvPr>
        </p:nvGraphicFramePr>
        <p:xfrm>
          <a:off x="7685660" y="2797763"/>
          <a:ext cx="4314547" cy="2937600"/>
        </p:xfrm>
        <a:graphic>
          <a:graphicData uri="http://schemas.openxmlformats.org/drawingml/2006/table">
            <a:tbl>
              <a:tblPr firstRow="1" bandRow="1">
                <a:tableStyleId>{5C22544A-7EE6-4342-B048-85BDC9FD1C3A}</a:tableStyleId>
              </a:tblPr>
              <a:tblGrid>
                <a:gridCol w="1064434">
                  <a:extLst>
                    <a:ext uri="{9D8B030D-6E8A-4147-A177-3AD203B41FA5}">
                      <a16:colId xmlns:a16="http://schemas.microsoft.com/office/drawing/2014/main" val="2463570371"/>
                    </a:ext>
                  </a:extLst>
                </a:gridCol>
                <a:gridCol w="888653">
                  <a:extLst>
                    <a:ext uri="{9D8B030D-6E8A-4147-A177-3AD203B41FA5}">
                      <a16:colId xmlns:a16="http://schemas.microsoft.com/office/drawing/2014/main" val="2000296836"/>
                    </a:ext>
                  </a:extLst>
                </a:gridCol>
                <a:gridCol w="1118587">
                  <a:extLst>
                    <a:ext uri="{9D8B030D-6E8A-4147-A177-3AD203B41FA5}">
                      <a16:colId xmlns:a16="http://schemas.microsoft.com/office/drawing/2014/main" val="224670262"/>
                    </a:ext>
                  </a:extLst>
                </a:gridCol>
                <a:gridCol w="1242873">
                  <a:extLst>
                    <a:ext uri="{9D8B030D-6E8A-4147-A177-3AD203B41FA5}">
                      <a16:colId xmlns:a16="http://schemas.microsoft.com/office/drawing/2014/main" val="424049715"/>
                    </a:ext>
                  </a:extLst>
                </a:gridCol>
              </a:tblGrid>
              <a:tr h="706510">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Total_Customer</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Customer_type</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City</a:t>
                      </a:r>
                    </a:p>
                  </a:txBody>
                  <a:tcPr marL="7620" marR="7620" marT="7620" marB="0" anchor="ctr"/>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Sales_Volume</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867693540"/>
                  </a:ext>
                </a:extLst>
              </a:tr>
              <a:tr h="446218">
                <a:tc>
                  <a:txBody>
                    <a:bodyPr/>
                    <a:lstStyle/>
                    <a:p>
                      <a:pPr algn="ctr" fontAlgn="b"/>
                      <a:r>
                        <a:rPr lang="en-IN" sz="1600" b="1" i="0" u="none" strike="noStrike" dirty="0">
                          <a:solidFill>
                            <a:srgbClr val="138F22"/>
                          </a:solidFill>
                          <a:effectLst/>
                          <a:latin typeface="Times New Roman" panose="02020603050405020304" pitchFamily="18" charset="0"/>
                          <a:cs typeface="Times New Roman" panose="02020603050405020304" pitchFamily="18" charset="0"/>
                        </a:rPr>
                        <a:t>169</a:t>
                      </a:r>
                    </a:p>
                  </a:txBody>
                  <a:tcPr marL="7620" marR="7620" marT="7620" marB="0" anchor="ctr"/>
                </a:tc>
                <a:tc>
                  <a:txBody>
                    <a:bodyPr/>
                    <a:lstStyle/>
                    <a:p>
                      <a:pPr algn="ctr" fontAlgn="b"/>
                      <a:r>
                        <a:rPr lang="en-IN" sz="1600" b="1" i="0" u="none" strike="noStrike">
                          <a:solidFill>
                            <a:srgbClr val="138F22"/>
                          </a:solidFill>
                          <a:effectLst/>
                          <a:latin typeface="Times New Roman" panose="02020603050405020304" pitchFamily="18" charset="0"/>
                          <a:cs typeface="Times New Roman" panose="02020603050405020304" pitchFamily="18" charset="0"/>
                        </a:rPr>
                        <a:t>Member</a:t>
                      </a:r>
                    </a:p>
                  </a:txBody>
                  <a:tcPr marL="7620" marR="7620" marT="7620" marB="0" anchor="ctr"/>
                </a:tc>
                <a:tc>
                  <a:txBody>
                    <a:bodyPr/>
                    <a:lstStyle/>
                    <a:p>
                      <a:pPr algn="ctr" fontAlgn="b"/>
                      <a:r>
                        <a:rPr lang="en-IN" sz="1600" b="1" i="0" u="none" strike="noStrike">
                          <a:solidFill>
                            <a:srgbClr val="138F22"/>
                          </a:solidFill>
                          <a:effectLst/>
                          <a:latin typeface="Times New Roman" panose="02020603050405020304" pitchFamily="18" charset="0"/>
                          <a:cs typeface="Times New Roman" panose="02020603050405020304" pitchFamily="18" charset="0"/>
                        </a:rPr>
                        <a:t>Naypyitaw</a:t>
                      </a:r>
                    </a:p>
                  </a:txBody>
                  <a:tcPr marL="7620" marR="7620" marT="7620" marB="0" anchor="ctr"/>
                </a:tc>
                <a:tc>
                  <a:txBody>
                    <a:bodyPr/>
                    <a:lstStyle/>
                    <a:p>
                      <a:pPr algn="ctr" fontAlgn="b"/>
                      <a:r>
                        <a:rPr lang="en-IN" sz="1600" b="1" i="0" u="none" strike="noStrike" dirty="0">
                          <a:solidFill>
                            <a:srgbClr val="138F22"/>
                          </a:solidFill>
                          <a:effectLst/>
                          <a:latin typeface="Times New Roman" panose="02020603050405020304" pitchFamily="18" charset="0"/>
                          <a:cs typeface="Times New Roman" panose="02020603050405020304" pitchFamily="18" charset="0"/>
                        </a:rPr>
                        <a:t>56881.283</a:t>
                      </a:r>
                    </a:p>
                  </a:txBody>
                  <a:tcPr marL="7620" marR="7620" marT="7620" marB="0" anchor="ctr"/>
                </a:tc>
                <a:extLst>
                  <a:ext uri="{0D108BD9-81ED-4DB2-BD59-A6C34878D82A}">
                    <a16:rowId xmlns:a16="http://schemas.microsoft.com/office/drawing/2014/main" val="2681168153"/>
                  </a:ext>
                </a:extLst>
              </a:tr>
              <a:tr h="446218">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165</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Member</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Mandalay</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53704.686</a:t>
                      </a:r>
                    </a:p>
                  </a:txBody>
                  <a:tcPr marL="7620" marR="7620" marT="7620" marB="0" anchor="ctr"/>
                </a:tc>
                <a:extLst>
                  <a:ext uri="{0D108BD9-81ED-4DB2-BD59-A6C34878D82A}">
                    <a16:rowId xmlns:a16="http://schemas.microsoft.com/office/drawing/2014/main" val="3445162703"/>
                  </a:ext>
                </a:extLst>
              </a:tr>
              <a:tr h="446218">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167</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Member</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Yangon</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53637.475</a:t>
                      </a:r>
                    </a:p>
                  </a:txBody>
                  <a:tcPr marL="7620" marR="7620" marT="7620" marB="0" anchor="ctr"/>
                </a:tc>
                <a:extLst>
                  <a:ext uri="{0D108BD9-81ED-4DB2-BD59-A6C34878D82A}">
                    <a16:rowId xmlns:a16="http://schemas.microsoft.com/office/drawing/2014/main" val="3020694279"/>
                  </a:ext>
                </a:extLst>
              </a:tr>
              <a:tr h="446218">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159</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Normal</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Naypyitaw</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53687.424</a:t>
                      </a:r>
                    </a:p>
                  </a:txBody>
                  <a:tcPr marL="7620" marR="7620" marT="7620" marB="0" anchor="ctr"/>
                </a:tc>
                <a:extLst>
                  <a:ext uri="{0D108BD9-81ED-4DB2-BD59-A6C34878D82A}">
                    <a16:rowId xmlns:a16="http://schemas.microsoft.com/office/drawing/2014/main" val="4235182053"/>
                  </a:ext>
                </a:extLst>
              </a:tr>
              <a:tr h="446218">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173</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Normal</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Yangon</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52562.895</a:t>
                      </a:r>
                    </a:p>
                  </a:txBody>
                  <a:tcPr marL="7620" marR="7620" marT="7620" marB="0" anchor="ctr"/>
                </a:tc>
                <a:extLst>
                  <a:ext uri="{0D108BD9-81ED-4DB2-BD59-A6C34878D82A}">
                    <a16:rowId xmlns:a16="http://schemas.microsoft.com/office/drawing/2014/main" val="4025578196"/>
                  </a:ext>
                </a:extLst>
              </a:tr>
            </a:tbl>
          </a:graphicData>
        </a:graphic>
      </p:graphicFrame>
    </p:spTree>
    <p:extLst>
      <p:ext uri="{BB962C8B-B14F-4D97-AF65-F5344CB8AC3E}">
        <p14:creationId xmlns:p14="http://schemas.microsoft.com/office/powerpoint/2010/main" val="51969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9B045-AFF7-B979-A680-7B1E4B6E333B}"/>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20BD2A93-4B7E-9FDA-F49C-A5B4380AB4E0}"/>
              </a:ext>
            </a:extLst>
          </p:cNvPr>
          <p:cNvSpPr>
            <a:spLocks noGrp="1"/>
          </p:cNvSpPr>
          <p:nvPr>
            <p:ph type="body" sz="quarter" idx="17"/>
          </p:nvPr>
        </p:nvSpPr>
        <p:spPr>
          <a:xfrm>
            <a:off x="1384917" y="191003"/>
            <a:ext cx="9377038" cy="6465829"/>
          </a:xfrm>
          <a:solidFill>
            <a:schemeClr val="accent6">
              <a:lumMod val="20000"/>
              <a:lumOff val="80000"/>
            </a:schemeClr>
          </a:solidFill>
        </p:spPr>
        <p:txBody>
          <a:bodyPr>
            <a:normAutofit lnSpcReduction="10000"/>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9:</a:t>
            </a:r>
          </a:p>
          <a:p>
            <a:pPr marL="0" algn="l" rtl="0" eaLnBrk="1" fontAlgn="b" latinLnBrk="0" hangingPunct="1"/>
            <a:r>
              <a:rPr lang="en-US" sz="1600" dirty="0">
                <a:solidFill>
                  <a:schemeClr val="accent1">
                    <a:lumMod val="75000"/>
                  </a:schemeClr>
                </a:solidFill>
                <a:latin typeface="Times New Roman" panose="02020603050405020304" pitchFamily="18" charset="0"/>
                <a:cs typeface="Times New Roman" panose="02020603050405020304" pitchFamily="18" charset="0"/>
              </a:rPr>
              <a:t> In Task 9</a:t>
            </a:r>
            <a:r>
              <a:rPr lang="en-IN" sz="1600" dirty="0">
                <a:solidFill>
                  <a:schemeClr val="accent1">
                    <a:lumMod val="75000"/>
                  </a:schemeClr>
                </a:solidFill>
                <a:latin typeface="Times New Roman" panose="02020603050405020304" pitchFamily="18" charset="0"/>
                <a:cs typeface="Times New Roman" panose="02020603050405020304" pitchFamily="18" charset="0"/>
              </a:rPr>
              <a:t>, To find the top 5 combinations of Customer type and city with highest sales volumes.</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Count(Customer ID) calculates the total number  of customer (Total customer) for each group.</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SUM(Total) computes the total sales volume (Sales Volume) for each group.</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The Round function rounds the number to 3 decimal places.</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Group the data by Customer type and City.</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Ordered by Customer type, Sales Volume in descending order.</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Limit clause retrieved only the 5 top rows.</a:t>
            </a:r>
          </a:p>
          <a:p>
            <a:pPr marL="0" algn="l" fontAlgn="b"/>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INSIGHTS</a:t>
            </a:r>
          </a:p>
          <a:p>
            <a:pPr marL="285750" indent="-285750" algn="l" fontAlgn="b">
              <a:buFont typeface="Arial" panose="020B0604020202020204" pitchFamily="34" charset="0"/>
              <a:buChar char="•"/>
            </a:pPr>
            <a:r>
              <a:rPr lang="en-IN" sz="1600" dirty="0">
                <a:solidFill>
                  <a:schemeClr val="accent1">
                    <a:lumMod val="75000"/>
                    <a:alpha val="55000"/>
                  </a:schemeClr>
                </a:solidFill>
                <a:latin typeface="Times New Roman" panose="02020603050405020304" pitchFamily="18" charset="0"/>
                <a:cs typeface="Times New Roman" panose="02020603050405020304" pitchFamily="18" charset="0"/>
              </a:rPr>
              <a:t>The Members Customers are most dominate the top positions for sales volume, compared to Normal Customers. So, It is indicating that they are higher- value customers rather than Normal.</a:t>
            </a:r>
          </a:p>
          <a:p>
            <a:pPr marL="285750" indent="-285750" algn="l" fontAlgn="b">
              <a:buFont typeface="Arial" panose="020B0604020202020204" pitchFamily="34" charset="0"/>
              <a:buChar char="•"/>
            </a:pPr>
            <a:r>
              <a:rPr lang="en-IN" sz="1600" b="1" dirty="0">
                <a:solidFill>
                  <a:srgbClr val="0E6C19"/>
                </a:solidFill>
                <a:latin typeface="Times New Roman" panose="02020603050405020304" pitchFamily="18" charset="0"/>
                <a:cs typeface="Times New Roman" panose="02020603050405020304" pitchFamily="18" charset="0"/>
              </a:rPr>
              <a:t>169</a:t>
            </a:r>
            <a:r>
              <a:rPr lang="en-IN" sz="1600" dirty="0">
                <a:solidFill>
                  <a:schemeClr val="bg1">
                    <a:lumMod val="95000"/>
                    <a:lumOff val="5000"/>
                    <a:alpha val="55000"/>
                  </a:schemeClr>
                </a:solidFill>
                <a:latin typeface="Times New Roman" panose="02020603050405020304" pitchFamily="18" charset="0"/>
                <a:cs typeface="Times New Roman" panose="02020603050405020304" pitchFamily="18" charset="0"/>
              </a:rPr>
              <a:t> </a:t>
            </a:r>
            <a:r>
              <a:rPr lang="en-IN" sz="1600" dirty="0">
                <a:solidFill>
                  <a:srgbClr val="000000"/>
                </a:solidFill>
                <a:latin typeface="Times New Roman" panose="02020603050405020304" pitchFamily="18" charset="0"/>
                <a:cs typeface="Times New Roman" panose="02020603050405020304" pitchFamily="18" charset="0"/>
              </a:rPr>
              <a:t>customers are from </a:t>
            </a:r>
            <a:r>
              <a:rPr lang="en-IN" sz="1600" b="1" dirty="0">
                <a:solidFill>
                  <a:srgbClr val="0E6C19"/>
                </a:solidFill>
                <a:latin typeface="Times New Roman" panose="02020603050405020304" pitchFamily="18" charset="0"/>
                <a:cs typeface="Times New Roman" panose="02020603050405020304" pitchFamily="18" charset="0"/>
              </a:rPr>
              <a:t>Naypyitaw</a:t>
            </a:r>
            <a:r>
              <a:rPr lang="en-IN" sz="1600" dirty="0">
                <a:solidFill>
                  <a:schemeClr val="bg1">
                    <a:lumMod val="95000"/>
                    <a:lumOff val="5000"/>
                    <a:alpha val="55000"/>
                  </a:schemeClr>
                </a:solidFill>
                <a:latin typeface="Times New Roman" panose="02020603050405020304" pitchFamily="18" charset="0"/>
                <a:cs typeface="Times New Roman" panose="02020603050405020304" pitchFamily="18" charset="0"/>
              </a:rPr>
              <a:t> </a:t>
            </a:r>
            <a:r>
              <a:rPr lang="en-IN" sz="1600" dirty="0">
                <a:solidFill>
                  <a:srgbClr val="000000"/>
                </a:solidFill>
                <a:latin typeface="Times New Roman" panose="02020603050405020304" pitchFamily="18" charset="0"/>
                <a:cs typeface="Times New Roman" panose="02020603050405020304" pitchFamily="18" charset="0"/>
              </a:rPr>
              <a:t>in Member customer type having Sales Volume </a:t>
            </a:r>
            <a:r>
              <a:rPr lang="en-IN" sz="1600" dirty="0">
                <a:solidFill>
                  <a:schemeClr val="bg1">
                    <a:lumMod val="95000"/>
                    <a:lumOff val="5000"/>
                    <a:alpha val="55000"/>
                  </a:schemeClr>
                </a:solidFill>
                <a:latin typeface="Times New Roman" panose="02020603050405020304" pitchFamily="18" charset="0"/>
                <a:cs typeface="Times New Roman" panose="02020603050405020304" pitchFamily="18" charset="0"/>
              </a:rPr>
              <a:t>(</a:t>
            </a:r>
            <a:r>
              <a:rPr lang="en-IN" sz="1600" b="1" i="0" u="none" strike="noStrike" dirty="0">
                <a:solidFill>
                  <a:srgbClr val="0E6C19"/>
                </a:solidFill>
                <a:effectLst/>
                <a:latin typeface="Times New Roman" panose="02020603050405020304" pitchFamily="18" charset="0"/>
                <a:cs typeface="Times New Roman" panose="02020603050405020304" pitchFamily="18" charset="0"/>
              </a:rPr>
              <a:t>56881.283</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algn="l" fontAlgn="b">
              <a:buFont typeface="Arial" panose="020B0604020202020204" pitchFamily="34" charset="0"/>
              <a:buChar char="•"/>
            </a:pPr>
            <a:r>
              <a:rPr lang="en-IN" sz="1600" b="1" dirty="0">
                <a:solidFill>
                  <a:srgbClr val="E2AC00"/>
                </a:solidFill>
                <a:latin typeface="Times New Roman" panose="02020603050405020304" pitchFamily="18" charset="0"/>
                <a:cs typeface="Times New Roman" panose="02020603050405020304" pitchFamily="18" charset="0"/>
              </a:rPr>
              <a:t>165</a:t>
            </a:r>
            <a:r>
              <a:rPr lang="en-IN" sz="1600" dirty="0">
                <a:solidFill>
                  <a:srgbClr val="000000"/>
                </a:solidFill>
                <a:latin typeface="Times New Roman" panose="02020603050405020304" pitchFamily="18" charset="0"/>
                <a:cs typeface="Times New Roman" panose="02020603050405020304" pitchFamily="18" charset="0"/>
              </a:rPr>
              <a:t> customers are from </a:t>
            </a:r>
            <a:r>
              <a:rPr lang="en-IN" sz="1600" b="1" i="0" u="none" strike="noStrike" dirty="0">
                <a:solidFill>
                  <a:srgbClr val="E2AC00"/>
                </a:solidFill>
                <a:effectLst/>
                <a:latin typeface="Times New Roman" panose="02020603050405020304" pitchFamily="18" charset="0"/>
                <a:cs typeface="Times New Roman" panose="02020603050405020304" pitchFamily="18" charset="0"/>
              </a:rPr>
              <a:t>Mandalay</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in Member customer type having Sales Volume (</a:t>
            </a:r>
            <a:r>
              <a:rPr lang="en-IN" sz="1600" b="1" i="0" u="none" strike="noStrike" dirty="0">
                <a:solidFill>
                  <a:srgbClr val="E2AC00"/>
                </a:solidFill>
                <a:effectLst/>
                <a:latin typeface="Times New Roman" panose="02020603050405020304" pitchFamily="18" charset="0"/>
                <a:cs typeface="Times New Roman" panose="02020603050405020304" pitchFamily="18" charset="0"/>
              </a:rPr>
              <a:t>53704.686</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algn="l" fontAlgn="b">
              <a:buFont typeface="Arial" panose="020B0604020202020204" pitchFamily="34" charset="0"/>
              <a:buChar char="•"/>
            </a:pPr>
            <a:r>
              <a:rPr lang="en-IN" sz="1600" b="1" dirty="0">
                <a:solidFill>
                  <a:srgbClr val="FFC715"/>
                </a:solidFill>
                <a:latin typeface="Times New Roman" panose="02020603050405020304" pitchFamily="18" charset="0"/>
                <a:cs typeface="Times New Roman" panose="02020603050405020304" pitchFamily="18" charset="0"/>
              </a:rPr>
              <a:t>167 </a:t>
            </a:r>
            <a:r>
              <a:rPr lang="en-IN" sz="1600" dirty="0">
                <a:solidFill>
                  <a:srgbClr val="000000"/>
                </a:solidFill>
                <a:latin typeface="Times New Roman" panose="02020603050405020304" pitchFamily="18" charset="0"/>
                <a:cs typeface="Times New Roman" panose="02020603050405020304" pitchFamily="18" charset="0"/>
              </a:rPr>
              <a:t>customers are from Yangon in Member customer type having Sales Volume (</a:t>
            </a:r>
            <a:r>
              <a:rPr lang="en-IN" sz="1600" b="1" i="0" u="none" strike="noStrike" dirty="0">
                <a:solidFill>
                  <a:srgbClr val="FFC715"/>
                </a:solidFill>
                <a:effectLst/>
                <a:latin typeface="Times New Roman" panose="02020603050405020304" pitchFamily="18" charset="0"/>
                <a:cs typeface="Times New Roman" panose="02020603050405020304" pitchFamily="18" charset="0"/>
              </a:rPr>
              <a:t>53637.475</a:t>
            </a:r>
            <a:r>
              <a:rPr lang="en-IN" sz="1600" dirty="0">
                <a:solidFill>
                  <a:srgbClr val="000000"/>
                </a:solidFill>
                <a:latin typeface="Times New Roman" panose="02020603050405020304" pitchFamily="18" charset="0"/>
                <a:cs typeface="Times New Roman" panose="02020603050405020304" pitchFamily="18" charset="0"/>
              </a:rPr>
              <a:t>).</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1" dirty="0">
              <a:solidFill>
                <a:schemeClr val="bg1">
                  <a:lumMod val="95000"/>
                  <a:lumOff val="5000"/>
                  <a:alpha val="55000"/>
                </a:scheme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3B9D641B-E75C-0A95-D683-91B7F98EE060}"/>
              </a:ext>
            </a:extLst>
          </p:cNvPr>
          <p:cNvSpPr>
            <a:spLocks noGrp="1"/>
          </p:cNvSpPr>
          <p:nvPr>
            <p:ph type="sldNum" sz="quarter" idx="4"/>
          </p:nvPr>
        </p:nvSpPr>
        <p:spPr/>
        <p:txBody>
          <a:bodyPr/>
          <a:lstStyle/>
          <a:p>
            <a:fld id="{0D309695-DEC3-40DA-9DF5-330280C9D0E8}" type="slidenum">
              <a:rPr lang="en-US" smtClean="0"/>
              <a:pPr/>
              <a:t>21</a:t>
            </a:fld>
            <a:endParaRPr lang="en-US" dirty="0"/>
          </a:p>
        </p:txBody>
      </p:sp>
    </p:spTree>
    <p:extLst>
      <p:ext uri="{BB962C8B-B14F-4D97-AF65-F5344CB8AC3E}">
        <p14:creationId xmlns:p14="http://schemas.microsoft.com/office/powerpoint/2010/main" val="353011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50E80-8715-FF53-2BCA-581BAC3B4429}"/>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B6D11016-6EDA-9A5E-7C5D-7EC9034655C8}"/>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652A239F-70B8-0EA7-901F-5BDE854EB455}"/>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22</a:t>
            </a:fld>
            <a:endParaRPr lang="en-US" dirty="0"/>
          </a:p>
        </p:txBody>
      </p:sp>
      <p:sp>
        <p:nvSpPr>
          <p:cNvPr id="8" name="TextBox 7">
            <a:extLst>
              <a:ext uri="{FF2B5EF4-FFF2-40B4-BE49-F238E27FC236}">
                <a16:creationId xmlns:a16="http://schemas.microsoft.com/office/drawing/2014/main" id="{4BAB9D36-CED1-6274-E002-D7FC65C2C671}"/>
              </a:ext>
            </a:extLst>
          </p:cNvPr>
          <p:cNvSpPr txBox="1"/>
          <p:nvPr/>
        </p:nvSpPr>
        <p:spPr>
          <a:xfrm>
            <a:off x="510517" y="450436"/>
            <a:ext cx="6032947" cy="4170757"/>
          </a:xfrm>
          <a:prstGeom prst="rect">
            <a:avLst/>
          </a:prstGeom>
          <a:noFill/>
        </p:spPr>
        <p:txBody>
          <a:bodyPr wrap="square" rtlCol="0" anchor="t">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endParaRPr lang="en-US" sz="1100" b="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50000"/>
              </a:lnSpc>
            </a:pPr>
            <a:r>
              <a:rPr lang="en-US" sz="1400" b="0" dirty="0">
                <a:solidFill>
                  <a:srgbClr val="CCCCCC"/>
                </a:solidFill>
                <a:effectLst/>
                <a:latin typeface="Times New Roman" panose="02020603050405020304" pitchFamily="18" charset="0"/>
                <a:cs typeface="Times New Roman" panose="02020603050405020304" pitchFamily="18" charset="0"/>
              </a:rPr>
              <a:t>dayname(str_to_date(</a:t>
            </a:r>
            <a:r>
              <a:rPr lang="en-US" sz="1400" b="0" dirty="0">
                <a:solidFill>
                  <a:srgbClr val="569CD6"/>
                </a:solidFill>
                <a:effectLst/>
                <a:latin typeface="Times New Roman" panose="02020603050405020304" pitchFamily="18" charset="0"/>
                <a:cs typeface="Times New Roman" panose="02020603050405020304" pitchFamily="18" charset="0"/>
              </a:rPr>
              <a:t>Date</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CE9178"/>
                </a:solidFill>
                <a:effectLst/>
                <a:latin typeface="Times New Roman" panose="02020603050405020304" pitchFamily="18" charset="0"/>
                <a:cs typeface="Times New Roman" panose="02020603050405020304" pitchFamily="18" charset="0"/>
              </a:rPr>
              <a:t>'%d-%m-%Y'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Day_of_the_week, </a:t>
            </a:r>
          </a:p>
          <a:p>
            <a:pPr>
              <a:lnSpc>
                <a:spcPct val="250000"/>
              </a:lnSpc>
            </a:pPr>
            <a:r>
              <a:rPr lang="en-US" sz="1400" b="0" dirty="0">
                <a:solidFill>
                  <a:srgbClr val="DCDCAA"/>
                </a:solidFill>
                <a:effectLst/>
                <a:latin typeface="Times New Roman" panose="02020603050405020304" pitchFamily="18" charset="0"/>
                <a:cs typeface="Times New Roman" panose="02020603050405020304" pitchFamily="18" charset="0"/>
              </a:rPr>
              <a:t>ROUND</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CDCAA"/>
                </a:solidFill>
                <a:effectLst/>
                <a:latin typeface="Times New Roman" panose="02020603050405020304" pitchFamily="18" charset="0"/>
                <a:cs typeface="Times New Roman" panose="02020603050405020304" pitchFamily="18" charset="0"/>
              </a:rPr>
              <a:t>SUM</a:t>
            </a:r>
            <a:r>
              <a:rPr lang="en-US" sz="1400" b="0" dirty="0">
                <a:solidFill>
                  <a:srgbClr val="CCCCCC"/>
                </a:solidFill>
                <a:effectLst/>
                <a:latin typeface="Times New Roman" panose="02020603050405020304" pitchFamily="18" charset="0"/>
                <a:cs typeface="Times New Roman" panose="02020603050405020304" pitchFamily="18" charset="0"/>
              </a:rPr>
              <a:t>(Total),</a:t>
            </a:r>
            <a:r>
              <a:rPr lang="en-US" sz="1400" b="0" dirty="0">
                <a:solidFill>
                  <a:srgbClr val="B5CEA8"/>
                </a:solidFill>
                <a:effectLst/>
                <a:latin typeface="Times New Roman" panose="02020603050405020304" pitchFamily="18" charset="0"/>
                <a:cs typeface="Times New Roman" panose="02020603050405020304" pitchFamily="18" charset="0"/>
              </a:rPr>
              <a:t>3</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Sales</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FROM </a:t>
            </a:r>
            <a:r>
              <a:rPr lang="en-US" sz="1400" b="0" dirty="0">
                <a:solidFill>
                  <a:srgbClr val="CCCCCC"/>
                </a:solidFill>
                <a:effectLst/>
                <a:latin typeface="Times New Roman" panose="02020603050405020304" pitchFamily="18" charset="0"/>
                <a:cs typeface="Times New Roman" panose="02020603050405020304" pitchFamily="18" charset="0"/>
              </a:rPr>
              <a:t>walmartsales</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Day_of_the_week</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ORDER BY</a:t>
            </a:r>
            <a:r>
              <a:rPr lang="en-US" sz="1400" b="0" dirty="0">
                <a:solidFill>
                  <a:srgbClr val="CCCCCC"/>
                </a:solidFill>
                <a:effectLst/>
                <a:latin typeface="Times New Roman" panose="02020603050405020304" pitchFamily="18" charset="0"/>
                <a:cs typeface="Times New Roman" panose="02020603050405020304" pitchFamily="18" charset="0"/>
              </a:rPr>
              <a:t> Sales </a:t>
            </a:r>
            <a:r>
              <a:rPr lang="en-US" sz="1400" b="0" dirty="0">
                <a:solidFill>
                  <a:srgbClr val="569CD6"/>
                </a:solidFill>
                <a:effectLst/>
                <a:latin typeface="Times New Roman" panose="02020603050405020304" pitchFamily="18" charset="0"/>
                <a:cs typeface="Times New Roman" panose="02020603050405020304" pitchFamily="18" charset="0"/>
              </a:rPr>
              <a:t>DESC</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E222935-7969-A3B8-DC03-B0ACFAD8089F}"/>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10</a:t>
            </a:r>
          </a:p>
        </p:txBody>
      </p:sp>
      <p:sp>
        <p:nvSpPr>
          <p:cNvPr id="9" name="TextBox 8">
            <a:extLst>
              <a:ext uri="{FF2B5EF4-FFF2-40B4-BE49-F238E27FC236}">
                <a16:creationId xmlns:a16="http://schemas.microsoft.com/office/drawing/2014/main" id="{1C3FBDE5-ED1C-7FF7-B840-2C37111E2105}"/>
              </a:ext>
            </a:extLst>
          </p:cNvPr>
          <p:cNvSpPr txBox="1"/>
          <p:nvPr/>
        </p:nvSpPr>
        <p:spPr>
          <a:xfrm>
            <a:off x="7685660" y="1190105"/>
            <a:ext cx="425147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Analyzing Sales Trends by Day of the Week</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76AF18B-6E6C-CC2B-A58C-89A9E3543A1D}"/>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F8D1DCF-730C-8B3B-8ABD-B0D01401A19D}"/>
              </a:ext>
            </a:extLst>
          </p:cNvPr>
          <p:cNvGraphicFramePr>
            <a:graphicFrameLocks noGrp="1"/>
          </p:cNvGraphicFramePr>
          <p:nvPr>
            <p:extLst>
              <p:ext uri="{D42A27DB-BD31-4B8C-83A1-F6EECF244321}">
                <p14:modId xmlns:p14="http://schemas.microsoft.com/office/powerpoint/2010/main" val="3144803814"/>
              </p:ext>
            </p:extLst>
          </p:nvPr>
        </p:nvGraphicFramePr>
        <p:xfrm>
          <a:off x="7915568" y="2725638"/>
          <a:ext cx="3941668" cy="3095016"/>
        </p:xfrm>
        <a:graphic>
          <a:graphicData uri="http://schemas.openxmlformats.org/drawingml/2006/table">
            <a:tbl>
              <a:tblPr firstRow="1" bandRow="1">
                <a:tableStyleId>{5C22544A-7EE6-4342-B048-85BDC9FD1C3A}</a:tableStyleId>
              </a:tblPr>
              <a:tblGrid>
                <a:gridCol w="1970834">
                  <a:extLst>
                    <a:ext uri="{9D8B030D-6E8A-4147-A177-3AD203B41FA5}">
                      <a16:colId xmlns:a16="http://schemas.microsoft.com/office/drawing/2014/main" val="2465817378"/>
                    </a:ext>
                  </a:extLst>
                </a:gridCol>
                <a:gridCol w="1970834">
                  <a:extLst>
                    <a:ext uri="{9D8B030D-6E8A-4147-A177-3AD203B41FA5}">
                      <a16:colId xmlns:a16="http://schemas.microsoft.com/office/drawing/2014/main" val="482780237"/>
                    </a:ext>
                  </a:extLst>
                </a:gridCol>
              </a:tblGrid>
              <a:tr h="386877">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Day_of_the_week</a:t>
                      </a:r>
                    </a:p>
                  </a:txBody>
                  <a:tcPr marL="7620" marR="7620" marT="7620" marB="0" anchor="ctr"/>
                </a:tc>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Sales</a:t>
                      </a:r>
                    </a:p>
                  </a:txBody>
                  <a:tcPr marL="7620" marR="7620" marT="7620" marB="0" anchor="ctr"/>
                </a:tc>
                <a:extLst>
                  <a:ext uri="{0D108BD9-81ED-4DB2-BD59-A6C34878D82A}">
                    <a16:rowId xmlns:a16="http://schemas.microsoft.com/office/drawing/2014/main" val="2696896703"/>
                  </a:ext>
                </a:extLst>
              </a:tr>
              <a:tr h="386877">
                <a:tc>
                  <a:txBody>
                    <a:bodyPr/>
                    <a:lstStyle/>
                    <a:p>
                      <a:pPr algn="ctr" fontAlgn="b"/>
                      <a:r>
                        <a:rPr lang="en-IN" sz="1600" b="1" i="0" u="none" strike="noStrike" dirty="0">
                          <a:solidFill>
                            <a:schemeClr val="accent2">
                              <a:lumMod val="50000"/>
                            </a:schemeClr>
                          </a:solidFill>
                          <a:effectLst/>
                          <a:latin typeface="Times New Roman" panose="02020603050405020304" pitchFamily="18" charset="0"/>
                          <a:cs typeface="Times New Roman" panose="02020603050405020304" pitchFamily="18" charset="0"/>
                        </a:rPr>
                        <a:t>Saturday</a:t>
                      </a:r>
                    </a:p>
                  </a:txBody>
                  <a:tcPr marL="7620" marR="7620" marT="7620" marB="0" anchor="ctr"/>
                </a:tc>
                <a:tc>
                  <a:txBody>
                    <a:bodyPr/>
                    <a:lstStyle/>
                    <a:p>
                      <a:pPr algn="ctr" fontAlgn="b"/>
                      <a:r>
                        <a:rPr lang="en-IN" sz="1600" b="1" i="0" u="none" strike="noStrike" dirty="0">
                          <a:solidFill>
                            <a:schemeClr val="accent2">
                              <a:lumMod val="50000"/>
                            </a:schemeClr>
                          </a:solidFill>
                          <a:effectLst/>
                          <a:latin typeface="Times New Roman" panose="02020603050405020304" pitchFamily="18" charset="0"/>
                          <a:cs typeface="Times New Roman" panose="02020603050405020304" pitchFamily="18" charset="0"/>
                        </a:rPr>
                        <a:t>56120.81</a:t>
                      </a:r>
                    </a:p>
                  </a:txBody>
                  <a:tcPr marL="7620" marR="7620" marT="7620" marB="0" anchor="ctr"/>
                </a:tc>
                <a:extLst>
                  <a:ext uri="{0D108BD9-81ED-4DB2-BD59-A6C34878D82A}">
                    <a16:rowId xmlns:a16="http://schemas.microsoft.com/office/drawing/2014/main" val="293923387"/>
                  </a:ext>
                </a:extLst>
              </a:tr>
              <a:tr h="386877">
                <a:tc>
                  <a:txBody>
                    <a:bodyPr/>
                    <a:lstStyle/>
                    <a:p>
                      <a:pPr algn="ctr" fontAlgn="b"/>
                      <a:r>
                        <a:rPr lang="en-IN" sz="1600" b="1" i="0" u="none" strike="noStrike" dirty="0">
                          <a:solidFill>
                            <a:schemeClr val="accent2">
                              <a:lumMod val="75000"/>
                            </a:schemeClr>
                          </a:solidFill>
                          <a:effectLst/>
                          <a:latin typeface="Times New Roman" panose="02020603050405020304" pitchFamily="18" charset="0"/>
                          <a:cs typeface="Times New Roman" panose="02020603050405020304" pitchFamily="18" charset="0"/>
                        </a:rPr>
                        <a:t>Tuesday</a:t>
                      </a:r>
                    </a:p>
                  </a:txBody>
                  <a:tcPr marL="7620" marR="7620" marT="7620" marB="0" anchor="ctr"/>
                </a:tc>
                <a:tc>
                  <a:txBody>
                    <a:bodyPr/>
                    <a:lstStyle/>
                    <a:p>
                      <a:pPr algn="ctr" fontAlgn="b"/>
                      <a:r>
                        <a:rPr lang="en-IN" sz="1600" b="1" i="0" u="none" strike="noStrike" dirty="0">
                          <a:solidFill>
                            <a:schemeClr val="accent2">
                              <a:lumMod val="75000"/>
                            </a:schemeClr>
                          </a:solidFill>
                          <a:effectLst/>
                          <a:latin typeface="Times New Roman" panose="02020603050405020304" pitchFamily="18" charset="0"/>
                          <a:cs typeface="Times New Roman" panose="02020603050405020304" pitchFamily="18" charset="0"/>
                        </a:rPr>
                        <a:t>51482.25</a:t>
                      </a:r>
                    </a:p>
                  </a:txBody>
                  <a:tcPr marL="7620" marR="7620" marT="7620" marB="0" anchor="ctr"/>
                </a:tc>
                <a:extLst>
                  <a:ext uri="{0D108BD9-81ED-4DB2-BD59-A6C34878D82A}">
                    <a16:rowId xmlns:a16="http://schemas.microsoft.com/office/drawing/2014/main" val="834334603"/>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Thursday</a:t>
                      </a:r>
                    </a:p>
                  </a:txBody>
                  <a:tcPr marL="7620" marR="7620" marT="7620" marB="0" anchor="ctr"/>
                </a:tc>
                <a:tc>
                  <a:txBody>
                    <a:bodyPr/>
                    <a:lstStyle/>
                    <a:p>
                      <a:pPr algn="ctr" fontAlgn="b"/>
                      <a:r>
                        <a:rPr lang="en-IN" sz="1600" b="1" i="0" u="none" strike="noStrike">
                          <a:solidFill>
                            <a:srgbClr val="00A7E2"/>
                          </a:solidFill>
                          <a:effectLst/>
                          <a:latin typeface="Times New Roman" panose="02020603050405020304" pitchFamily="18" charset="0"/>
                          <a:cs typeface="Times New Roman" panose="02020603050405020304" pitchFamily="18" charset="0"/>
                        </a:rPr>
                        <a:t>45349.25</a:t>
                      </a:r>
                    </a:p>
                  </a:txBody>
                  <a:tcPr marL="7620" marR="7620" marT="7620" marB="0" anchor="ctr"/>
                </a:tc>
                <a:extLst>
                  <a:ext uri="{0D108BD9-81ED-4DB2-BD59-A6C34878D82A}">
                    <a16:rowId xmlns:a16="http://schemas.microsoft.com/office/drawing/2014/main" val="3273368497"/>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Sunday</a:t>
                      </a:r>
                    </a:p>
                  </a:txBody>
                  <a:tcPr marL="7620" marR="7620" marT="7620" marB="0" anchor="ctr"/>
                </a:tc>
                <a:tc>
                  <a:txBody>
                    <a:bodyPr/>
                    <a:lstStyle/>
                    <a:p>
                      <a:pPr algn="ctr" fontAlgn="b"/>
                      <a:r>
                        <a:rPr lang="en-IN" sz="1600" b="1" i="0" u="none" strike="noStrike">
                          <a:solidFill>
                            <a:srgbClr val="00A7E2"/>
                          </a:solidFill>
                          <a:effectLst/>
                          <a:latin typeface="Times New Roman" panose="02020603050405020304" pitchFamily="18" charset="0"/>
                          <a:cs typeface="Times New Roman" panose="02020603050405020304" pitchFamily="18" charset="0"/>
                        </a:rPr>
                        <a:t>44457.89</a:t>
                      </a:r>
                    </a:p>
                  </a:txBody>
                  <a:tcPr marL="7620" marR="7620" marT="7620" marB="0" anchor="ctr"/>
                </a:tc>
                <a:extLst>
                  <a:ext uri="{0D108BD9-81ED-4DB2-BD59-A6C34878D82A}">
                    <a16:rowId xmlns:a16="http://schemas.microsoft.com/office/drawing/2014/main" val="1376470321"/>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Friday</a:t>
                      </a:r>
                    </a:p>
                  </a:txBody>
                  <a:tcPr marL="7620" marR="7620" marT="7620" marB="0" anchor="ctr"/>
                </a:tc>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43926.34</a:t>
                      </a:r>
                    </a:p>
                  </a:txBody>
                  <a:tcPr marL="7620" marR="7620" marT="7620" marB="0" anchor="ctr"/>
                </a:tc>
                <a:extLst>
                  <a:ext uri="{0D108BD9-81ED-4DB2-BD59-A6C34878D82A}">
                    <a16:rowId xmlns:a16="http://schemas.microsoft.com/office/drawing/2014/main" val="735534957"/>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Wednesday</a:t>
                      </a:r>
                    </a:p>
                  </a:txBody>
                  <a:tcPr marL="7620" marR="7620" marT="7620" marB="0" anchor="ctr"/>
                </a:tc>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43731.14</a:t>
                      </a:r>
                    </a:p>
                  </a:txBody>
                  <a:tcPr marL="7620" marR="7620" marT="7620" marB="0" anchor="ctr"/>
                </a:tc>
                <a:extLst>
                  <a:ext uri="{0D108BD9-81ED-4DB2-BD59-A6C34878D82A}">
                    <a16:rowId xmlns:a16="http://schemas.microsoft.com/office/drawing/2014/main" val="164658445"/>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Monday</a:t>
                      </a:r>
                    </a:p>
                  </a:txBody>
                  <a:tcPr marL="7620" marR="7620" marT="7620" marB="0" anchor="ctr"/>
                </a:tc>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37899.08</a:t>
                      </a:r>
                    </a:p>
                  </a:txBody>
                  <a:tcPr marL="7620" marR="7620" marT="7620" marB="0" anchor="ctr"/>
                </a:tc>
                <a:extLst>
                  <a:ext uri="{0D108BD9-81ED-4DB2-BD59-A6C34878D82A}">
                    <a16:rowId xmlns:a16="http://schemas.microsoft.com/office/drawing/2014/main" val="3727526948"/>
                  </a:ext>
                </a:extLst>
              </a:tr>
            </a:tbl>
          </a:graphicData>
        </a:graphic>
      </p:graphicFrame>
    </p:spTree>
    <p:extLst>
      <p:ext uri="{BB962C8B-B14F-4D97-AF65-F5344CB8AC3E}">
        <p14:creationId xmlns:p14="http://schemas.microsoft.com/office/powerpoint/2010/main" val="3865680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ACED3-772A-7AD3-E212-5C744885782C}"/>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841BB283-F19E-F342-A17C-F1FAED2E8BC6}"/>
              </a:ext>
            </a:extLst>
          </p:cNvPr>
          <p:cNvSpPr>
            <a:spLocks noGrp="1"/>
          </p:cNvSpPr>
          <p:nvPr>
            <p:ph type="body" sz="quarter" idx="17"/>
          </p:nvPr>
        </p:nvSpPr>
        <p:spPr>
          <a:xfrm>
            <a:off x="1340528" y="214749"/>
            <a:ext cx="9465815" cy="6265949"/>
          </a:xfrm>
          <a:solidFill>
            <a:schemeClr val="accent6">
              <a:lumMod val="20000"/>
              <a:lumOff val="80000"/>
            </a:schemeClr>
          </a:solidFill>
        </p:spPr>
        <p:txBody>
          <a:bodyPr>
            <a:normAutofit lnSpcReduction="10000"/>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10:</a:t>
            </a:r>
          </a:p>
          <a:p>
            <a:pPr marL="0" algn="l" rtl="0" eaLnBrk="1" fontAlgn="b" latinLnBrk="0" hangingPunct="1"/>
            <a:r>
              <a:rPr lang="en-US" sz="1600" dirty="0">
                <a:solidFill>
                  <a:schemeClr val="accent1">
                    <a:lumMod val="75000"/>
                  </a:schemeClr>
                </a:solidFill>
                <a:latin typeface="Times New Roman" panose="02020603050405020304" pitchFamily="18" charset="0"/>
                <a:cs typeface="Times New Roman" panose="02020603050405020304" pitchFamily="18" charset="0"/>
              </a:rPr>
              <a:t>In Task 10</a:t>
            </a:r>
            <a:r>
              <a:rPr lang="en-IN" sz="1600" dirty="0">
                <a:solidFill>
                  <a:schemeClr val="accent1">
                    <a:lumMod val="75000"/>
                  </a:schemeClr>
                </a:solidFill>
                <a:latin typeface="Times New Roman" panose="02020603050405020304" pitchFamily="18" charset="0"/>
                <a:cs typeface="Times New Roman" panose="02020603050405020304" pitchFamily="18" charset="0"/>
              </a:rPr>
              <a:t>, The </a:t>
            </a:r>
            <a:r>
              <a:rPr lang="en-IN" sz="1600" dirty="0" err="1">
                <a:solidFill>
                  <a:schemeClr val="accent1">
                    <a:lumMod val="75000"/>
                  </a:schemeClr>
                </a:solidFill>
                <a:latin typeface="Times New Roman" panose="02020603050405020304" pitchFamily="18" charset="0"/>
                <a:cs typeface="Times New Roman" panose="02020603050405020304" pitchFamily="18" charset="0"/>
              </a:rPr>
              <a:t>dayname</a:t>
            </a:r>
            <a:r>
              <a:rPr lang="en-IN" sz="1600" dirty="0">
                <a:solidFill>
                  <a:schemeClr val="accent1">
                    <a:lumMod val="75000"/>
                  </a:schemeClr>
                </a:solidFill>
                <a:latin typeface="Times New Roman" panose="02020603050405020304" pitchFamily="18" charset="0"/>
                <a:cs typeface="Times New Roman" panose="02020603050405020304" pitchFamily="18" charset="0"/>
              </a:rPr>
              <a:t> part of query takes the Date field, extracts the name of the day (Sunday, Monday… so, on).</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Calculates the</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dirty="0">
                <a:solidFill>
                  <a:schemeClr val="accent2">
                    <a:lumMod val="75000"/>
                  </a:schemeClr>
                </a:solidFill>
                <a:latin typeface="Times New Roman" panose="02020603050405020304" pitchFamily="18" charset="0"/>
                <a:cs typeface="Times New Roman" panose="02020603050405020304" pitchFamily="18" charset="0"/>
              </a:rPr>
              <a:t>SUM(Total)</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Sales for each day of the week and rounds the result to the 3 decimal places.</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Group by date of the week.</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Ordered by Sales in descending order.</a:t>
            </a:r>
          </a:p>
          <a:p>
            <a:pPr marL="0" algn="l" rtl="0" eaLnBrk="1" fontAlgn="b" latinLnBrk="0" hangingPunct="1"/>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#INSIGHTS</a:t>
            </a:r>
          </a:p>
          <a:p>
            <a:pPr marL="171450" indent="-171450" algn="l" rtl="0" eaLnBrk="1" fontAlgn="b" latinLnBrk="0" hangingPunct="1">
              <a:buFont typeface="Arial" panose="020B0604020202020204" pitchFamily="34" charset="0"/>
              <a:buChar char="•"/>
            </a:pP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The query sorts the total sales by day of the week in descending order. You can identify which day has the highest sales.</a:t>
            </a:r>
          </a:p>
          <a:p>
            <a:pPr marL="0" algn="l" rtl="0" eaLnBrk="1" fontAlgn="b" latinLnBrk="0" hangingPunct="1"/>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For example, </a:t>
            </a:r>
            <a:r>
              <a:rPr lang="en-US" sz="1600" b="1" u="sng" dirty="0">
                <a:solidFill>
                  <a:schemeClr val="accent3">
                    <a:lumMod val="50000"/>
                  </a:schemeClr>
                </a:solidFill>
                <a:latin typeface="Times New Roman" panose="02020603050405020304" pitchFamily="18" charset="0"/>
                <a:cs typeface="Times New Roman" panose="02020603050405020304" pitchFamily="18" charset="0"/>
              </a:rPr>
              <a:t>Saturday shows the highest total sales</a:t>
            </a:r>
            <a:r>
              <a:rPr lang="en-US" sz="1600" b="1" dirty="0">
                <a:solidFill>
                  <a:schemeClr val="accent1">
                    <a:lumMod val="50000"/>
                  </a:schemeClr>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it may indicate that most customers prefer shopping on weekends.</a:t>
            </a:r>
            <a:r>
              <a:rPr lang="en-IN" sz="1600" b="1" dirty="0">
                <a:solidFill>
                  <a:schemeClr val="bg1"/>
                </a:solidFill>
                <a:latin typeface="Times New Roman" panose="02020603050405020304" pitchFamily="18" charset="0"/>
                <a:cs typeface="Times New Roman" panose="02020603050405020304" pitchFamily="18" charset="0"/>
              </a:rPr>
              <a:t>   </a:t>
            </a:r>
          </a:p>
          <a:p>
            <a:pPr marL="285750" indent="-285750" algn="l" rtl="0" eaLnBrk="1" fontAlgn="b" latinLnBrk="0" hangingPunct="1">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If you observe that sales are high on weekends, you could arrange special weekend offer or promotions to attract even more customers.</a:t>
            </a:r>
          </a:p>
          <a:p>
            <a:pPr marL="285750" indent="-285750" algn="l" rtl="0" eaLnBrk="1" fontAlgn="b" latinLnBrk="0" hangingPunct="1">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You can see on result table also, On Saturday there are more sales and followed by closely on Tuesday then Thursday and so on…</a:t>
            </a:r>
          </a:p>
          <a:p>
            <a:pPr marL="285750" indent="-285750" algn="l" rtl="0" eaLnBrk="1" fontAlgn="b" latinLnBrk="0" hangingPunct="1">
              <a:buFont typeface="Arial" panose="020B0604020202020204" pitchFamily="34" charset="0"/>
              <a:buChar char="•"/>
            </a:pPr>
            <a:endParaRPr lang="en-IN" sz="16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E2F80C4-E0D7-1B16-6619-65E88AAAF420}"/>
              </a:ext>
            </a:extLst>
          </p:cNvPr>
          <p:cNvSpPr>
            <a:spLocks noGrp="1"/>
          </p:cNvSpPr>
          <p:nvPr>
            <p:ph type="sldNum" sz="quarter" idx="4"/>
          </p:nvPr>
        </p:nvSpPr>
        <p:spPr/>
        <p:txBody>
          <a:bodyPr/>
          <a:lstStyle/>
          <a:p>
            <a:fld id="{0D309695-DEC3-40DA-9DF5-330280C9D0E8}" type="slidenum">
              <a:rPr lang="en-US" smtClean="0"/>
              <a:pPr/>
              <a:t>23</a:t>
            </a:fld>
            <a:endParaRPr lang="en-US" dirty="0"/>
          </a:p>
        </p:txBody>
      </p:sp>
    </p:spTree>
    <p:extLst>
      <p:ext uri="{BB962C8B-B14F-4D97-AF65-F5344CB8AC3E}">
        <p14:creationId xmlns:p14="http://schemas.microsoft.com/office/powerpoint/2010/main" val="190068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9BC46-99D0-7EBB-82DC-A7946889CA80}"/>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279FD5BB-0BF9-E7B3-B5C0-B69823371C97}"/>
              </a:ext>
            </a:extLst>
          </p:cNvPr>
          <p:cNvSpPr>
            <a:spLocks noGrp="1"/>
          </p:cNvSpPr>
          <p:nvPr>
            <p:ph type="title"/>
          </p:nvPr>
        </p:nvSpPr>
        <p:spPr>
          <a:xfrm>
            <a:off x="437627" y="206916"/>
            <a:ext cx="4115324" cy="1026572"/>
          </a:xfrm>
        </p:spPr>
        <p:txBody>
          <a:bodyPr/>
          <a:lstStyle/>
          <a:p>
            <a:r>
              <a:rPr lang="en-US" dirty="0"/>
              <a:t> Line Chart:</a:t>
            </a:r>
          </a:p>
        </p:txBody>
      </p:sp>
      <p:sp>
        <p:nvSpPr>
          <p:cNvPr id="4" name="Slide Number Placeholder 3">
            <a:extLst>
              <a:ext uri="{FF2B5EF4-FFF2-40B4-BE49-F238E27FC236}">
                <a16:creationId xmlns:a16="http://schemas.microsoft.com/office/drawing/2014/main" id="{69D6FCC7-6250-A5F0-FEB2-BDBBD74727E6}"/>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24</a:t>
            </a:fld>
            <a:endParaRPr lang="en-US" dirty="0"/>
          </a:p>
        </p:txBody>
      </p:sp>
      <p:graphicFrame>
        <p:nvGraphicFramePr>
          <p:cNvPr id="22" name="Content Placeholder 21">
            <a:extLst>
              <a:ext uri="{FF2B5EF4-FFF2-40B4-BE49-F238E27FC236}">
                <a16:creationId xmlns:a16="http://schemas.microsoft.com/office/drawing/2014/main" id="{B5452079-FD49-6516-8DDD-DA154043F747}"/>
              </a:ext>
            </a:extLst>
          </p:cNvPr>
          <p:cNvGraphicFramePr>
            <a:graphicFrameLocks noGrp="1"/>
          </p:cNvGraphicFramePr>
          <p:nvPr>
            <p:ph sz="quarter" idx="11"/>
            <p:extLst>
              <p:ext uri="{D42A27DB-BD31-4B8C-83A1-F6EECF244321}">
                <p14:modId xmlns:p14="http://schemas.microsoft.com/office/powerpoint/2010/main" val="3730199176"/>
              </p:ext>
            </p:extLst>
          </p:nvPr>
        </p:nvGraphicFramePr>
        <p:xfrm>
          <a:off x="800100" y="1682452"/>
          <a:ext cx="10583500" cy="4968632"/>
        </p:xfrm>
        <a:graphic>
          <a:graphicData uri="http://schemas.openxmlformats.org/drawingml/2006/chart">
            <c:chart xmlns:c="http://schemas.openxmlformats.org/drawingml/2006/chart" xmlns:r="http://schemas.openxmlformats.org/officeDocument/2006/relationships" r:id="rId3"/>
          </a:graphicData>
        </a:graphic>
      </p:graphicFrame>
      <p:sp>
        <p:nvSpPr>
          <p:cNvPr id="2" name="Oval 1">
            <a:extLst>
              <a:ext uri="{FF2B5EF4-FFF2-40B4-BE49-F238E27FC236}">
                <a16:creationId xmlns:a16="http://schemas.microsoft.com/office/drawing/2014/main" id="{696E272F-48A8-14FF-0ACA-13BCBB330C1E}"/>
              </a:ext>
            </a:extLst>
          </p:cNvPr>
          <p:cNvSpPr/>
          <p:nvPr/>
        </p:nvSpPr>
        <p:spPr>
          <a:xfrm>
            <a:off x="2348792" y="2410010"/>
            <a:ext cx="816375" cy="276225"/>
          </a:xfrm>
          <a:prstGeom prst="ellipse">
            <a:avLst/>
          </a:prstGeom>
          <a:noFill/>
          <a:ln w="1905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87A6C-C061-6A0C-7CDF-2DDEBBE77C42}"/>
              </a:ext>
            </a:extLst>
          </p:cNvPr>
          <p:cNvSpPr txBox="1"/>
          <p:nvPr/>
        </p:nvSpPr>
        <p:spPr>
          <a:xfrm>
            <a:off x="8700117" y="201168"/>
            <a:ext cx="3187083"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10.298 Shows Growth Rate by Month.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 Task 1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210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8B9B3-386E-62CC-05AE-F6BC223C4A11}"/>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C80F6150-23C0-E62B-F4A6-1EDCDF7205E4}"/>
              </a:ext>
            </a:extLst>
          </p:cNvPr>
          <p:cNvSpPr>
            <a:spLocks noGrp="1"/>
          </p:cNvSpPr>
          <p:nvPr>
            <p:ph type="title"/>
          </p:nvPr>
        </p:nvSpPr>
        <p:spPr>
          <a:xfrm>
            <a:off x="437627" y="206916"/>
            <a:ext cx="3379772" cy="1026572"/>
          </a:xfrm>
        </p:spPr>
        <p:txBody>
          <a:bodyPr/>
          <a:lstStyle/>
          <a:p>
            <a:r>
              <a:rPr lang="en-US" dirty="0"/>
              <a:t>Area Chart:                    </a:t>
            </a:r>
          </a:p>
        </p:txBody>
      </p:sp>
      <p:sp>
        <p:nvSpPr>
          <p:cNvPr id="4" name="Slide Number Placeholder 3">
            <a:extLst>
              <a:ext uri="{FF2B5EF4-FFF2-40B4-BE49-F238E27FC236}">
                <a16:creationId xmlns:a16="http://schemas.microsoft.com/office/drawing/2014/main" id="{D300373C-FB26-C425-24CF-1CE1C26DCC52}"/>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25</a:t>
            </a:fld>
            <a:endParaRPr lang="en-US" dirty="0"/>
          </a:p>
        </p:txBody>
      </p:sp>
      <p:graphicFrame>
        <p:nvGraphicFramePr>
          <p:cNvPr id="22" name="Content Placeholder 21">
            <a:extLst>
              <a:ext uri="{FF2B5EF4-FFF2-40B4-BE49-F238E27FC236}">
                <a16:creationId xmlns:a16="http://schemas.microsoft.com/office/drawing/2014/main" id="{F7719E7B-6339-77B8-2A63-BE12F254E480}"/>
              </a:ext>
            </a:extLst>
          </p:cNvPr>
          <p:cNvGraphicFramePr>
            <a:graphicFrameLocks noGrp="1"/>
          </p:cNvGraphicFramePr>
          <p:nvPr>
            <p:ph sz="quarter" idx="11"/>
            <p:extLst>
              <p:ext uri="{D42A27DB-BD31-4B8C-83A1-F6EECF244321}">
                <p14:modId xmlns:p14="http://schemas.microsoft.com/office/powerpoint/2010/main" val="288256606"/>
              </p:ext>
            </p:extLst>
          </p:nvPr>
        </p:nvGraphicFramePr>
        <p:xfrm>
          <a:off x="437626" y="1819275"/>
          <a:ext cx="11311462" cy="4334637"/>
        </p:xfrm>
        <a:graphic>
          <a:graphicData uri="http://schemas.openxmlformats.org/drawingml/2006/chart">
            <c:chart xmlns:c="http://schemas.openxmlformats.org/drawingml/2006/chart" xmlns:r="http://schemas.openxmlformats.org/officeDocument/2006/relationships" r:id="rId3"/>
          </a:graphicData>
        </a:graphic>
      </p:graphicFrame>
      <p:sp>
        <p:nvSpPr>
          <p:cNvPr id="2" name="Oval 1">
            <a:extLst>
              <a:ext uri="{FF2B5EF4-FFF2-40B4-BE49-F238E27FC236}">
                <a16:creationId xmlns:a16="http://schemas.microsoft.com/office/drawing/2014/main" id="{454C0DE4-22A4-C557-BBF9-4084AEC93141}"/>
              </a:ext>
            </a:extLst>
          </p:cNvPr>
          <p:cNvSpPr/>
          <p:nvPr/>
        </p:nvSpPr>
        <p:spPr>
          <a:xfrm>
            <a:off x="1571625" y="3762375"/>
            <a:ext cx="828675" cy="571500"/>
          </a:xfrm>
          <a:prstGeom prst="ellipse">
            <a:avLst/>
          </a:prstGeom>
          <a:no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DCA8CAC-07D2-C032-45C0-D5593DB2B670}"/>
              </a:ext>
            </a:extLst>
          </p:cNvPr>
          <p:cNvSpPr txBox="1"/>
          <p:nvPr/>
        </p:nvSpPr>
        <p:spPr>
          <a:xfrm>
            <a:off x="7933509" y="350870"/>
            <a:ext cx="425849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59138.982 Shows high sales by month.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 Task 6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55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1B3E27D7-B302-46C5-BDCC-AC819D812304}"/>
              </a:ext>
            </a:extLst>
          </p:cNvPr>
          <p:cNvSpPr>
            <a:spLocks noGrp="1"/>
          </p:cNvSpPr>
          <p:nvPr>
            <p:ph type="title"/>
          </p:nvPr>
        </p:nvSpPr>
        <p:spPr>
          <a:xfrm>
            <a:off x="437626" y="206916"/>
            <a:ext cx="11293199" cy="1026572"/>
          </a:xfrm>
        </p:spPr>
        <p:txBody>
          <a:bodyPr/>
          <a:lstStyle/>
          <a:p>
            <a:r>
              <a:rPr lang="en-US" dirty="0"/>
              <a:t> Bar Chart:</a:t>
            </a:r>
          </a:p>
        </p:txBody>
      </p:sp>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26</a:t>
            </a:fld>
            <a:endParaRPr lang="en-US" dirty="0"/>
          </a:p>
        </p:txBody>
      </p:sp>
      <p:graphicFrame>
        <p:nvGraphicFramePr>
          <p:cNvPr id="22" name="Content Placeholder 21">
            <a:extLst>
              <a:ext uri="{FF2B5EF4-FFF2-40B4-BE49-F238E27FC236}">
                <a16:creationId xmlns:a16="http://schemas.microsoft.com/office/drawing/2014/main" id="{033FDA07-1BD3-15BF-C65A-B835BEDA456E}"/>
              </a:ext>
            </a:extLst>
          </p:cNvPr>
          <p:cNvGraphicFramePr>
            <a:graphicFrameLocks noGrp="1"/>
          </p:cNvGraphicFramePr>
          <p:nvPr>
            <p:ph sz="quarter" idx="11"/>
            <p:extLst>
              <p:ext uri="{D42A27DB-BD31-4B8C-83A1-F6EECF244321}">
                <p14:modId xmlns:p14="http://schemas.microsoft.com/office/powerpoint/2010/main" val="190237220"/>
              </p:ext>
            </p:extLst>
          </p:nvPr>
        </p:nvGraphicFramePr>
        <p:xfrm>
          <a:off x="448055" y="1642369"/>
          <a:ext cx="11060468" cy="500871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DFF3A319-5B3E-D1D5-A45C-C6007ABC68E3}"/>
              </a:ext>
            </a:extLst>
          </p:cNvPr>
          <p:cNvSpPr txBox="1"/>
          <p:nvPr/>
        </p:nvSpPr>
        <p:spPr>
          <a:xfrm>
            <a:off x="8382000" y="201168"/>
            <a:ext cx="351472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Saturday represents the highest week sales in the Walmart.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 Task 10 Table.</a:t>
            </a:r>
            <a:endParaRPr lang="en-IN"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D80CF0CB-2C71-B6FD-CA94-A05713774779}"/>
              </a:ext>
            </a:extLst>
          </p:cNvPr>
          <p:cNvSpPr/>
          <p:nvPr/>
        </p:nvSpPr>
        <p:spPr>
          <a:xfrm>
            <a:off x="10010775" y="5686425"/>
            <a:ext cx="876300" cy="50292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D2146E-EA72-112F-530D-EDF9211EC527}"/>
              </a:ext>
            </a:extLst>
          </p:cNvPr>
          <p:cNvSpPr txBox="1"/>
          <p:nvPr/>
        </p:nvSpPr>
        <p:spPr>
          <a:xfrm>
            <a:off x="10885552" y="5783312"/>
            <a:ext cx="1306448" cy="523220"/>
          </a:xfrm>
          <a:prstGeom prst="rect">
            <a:avLst/>
          </a:prstGeom>
          <a:noFill/>
        </p:spPr>
        <p:txBody>
          <a:bodyPr wrap="square" rtlCol="0">
            <a:spAutoFit/>
          </a:bodyPr>
          <a:lstStyle/>
          <a:p>
            <a:r>
              <a:rPr lang="en-US" sz="1400" dirty="0"/>
              <a:t>Highest Sales</a:t>
            </a:r>
            <a:endParaRPr lang="en-IN" sz="1400" dirty="0"/>
          </a:p>
        </p:txBody>
      </p:sp>
      <p:sp>
        <p:nvSpPr>
          <p:cNvPr id="6" name="Oval 5">
            <a:extLst>
              <a:ext uri="{FF2B5EF4-FFF2-40B4-BE49-F238E27FC236}">
                <a16:creationId xmlns:a16="http://schemas.microsoft.com/office/drawing/2014/main" id="{B81448B8-BA76-F3BF-F887-2127A06F3717}"/>
              </a:ext>
            </a:extLst>
          </p:cNvPr>
          <p:cNvSpPr/>
          <p:nvPr/>
        </p:nvSpPr>
        <p:spPr>
          <a:xfrm>
            <a:off x="7372350" y="2343150"/>
            <a:ext cx="914400" cy="502920"/>
          </a:xfrm>
          <a:prstGeom prst="ellipse">
            <a:avLst/>
          </a:prstGeom>
          <a:noFill/>
          <a:ln w="190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D6B06A5-7B29-66CC-31E9-38D1A4ED4C1A}"/>
              </a:ext>
            </a:extLst>
          </p:cNvPr>
          <p:cNvSpPr txBox="1"/>
          <p:nvPr/>
        </p:nvSpPr>
        <p:spPr>
          <a:xfrm>
            <a:off x="8272862" y="2440721"/>
            <a:ext cx="1306448" cy="307777"/>
          </a:xfrm>
          <a:prstGeom prst="rect">
            <a:avLst/>
          </a:prstGeom>
          <a:noFill/>
        </p:spPr>
        <p:txBody>
          <a:bodyPr wrap="square" rtlCol="0">
            <a:spAutoFit/>
          </a:bodyPr>
          <a:lstStyle/>
          <a:p>
            <a:r>
              <a:rPr lang="en-US" sz="1400" dirty="0"/>
              <a:t>Lowest Sales</a:t>
            </a:r>
            <a:endParaRPr lang="en-IN" sz="1400" dirty="0"/>
          </a:p>
        </p:txBody>
      </p:sp>
    </p:spTree>
    <p:extLst>
      <p:ext uri="{BB962C8B-B14F-4D97-AF65-F5344CB8AC3E}">
        <p14:creationId xmlns:p14="http://schemas.microsoft.com/office/powerpoint/2010/main" val="228711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7F0C64A4-9A4B-B10C-E796-9968F36814C1}"/>
              </a:ext>
            </a:extLst>
          </p:cNvPr>
          <p:cNvSpPr/>
          <p:nvPr/>
        </p:nvSpPr>
        <p:spPr>
          <a:xfrm>
            <a:off x="2057277" y="2248393"/>
            <a:ext cx="2647950" cy="2500884"/>
          </a:xfrm>
          <a:prstGeom prst="ellipse">
            <a:avLst/>
          </a:prstGeom>
          <a:solidFill>
            <a:srgbClr val="90440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01DD6A0-662F-A5B4-18FC-8AF46370244F}"/>
              </a:ext>
            </a:extLst>
          </p:cNvPr>
          <p:cNvSpPr/>
          <p:nvPr/>
        </p:nvSpPr>
        <p:spPr>
          <a:xfrm>
            <a:off x="668461" y="866064"/>
            <a:ext cx="10855078" cy="5539308"/>
          </a:xfrm>
          <a:prstGeom prst="rect">
            <a:avLst/>
          </a:prstGeom>
          <a:blipFill dpi="0" rotWithShape="1">
            <a:blip r:embed="rId3">
              <a:alphaModFix amt="3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Title 61">
            <a:extLst>
              <a:ext uri="{FF2B5EF4-FFF2-40B4-BE49-F238E27FC236}">
                <a16:creationId xmlns:a16="http://schemas.microsoft.com/office/drawing/2014/main" id="{C233D55B-4DFD-49DA-BA62-72F3E2D07DFB}"/>
              </a:ext>
            </a:extLst>
          </p:cNvPr>
          <p:cNvSpPr>
            <a:spLocks noGrp="1"/>
          </p:cNvSpPr>
          <p:nvPr>
            <p:ph type="title"/>
          </p:nvPr>
        </p:nvSpPr>
        <p:spPr>
          <a:xfrm>
            <a:off x="1510999" y="2847856"/>
            <a:ext cx="3740506" cy="1026572"/>
          </a:xfrm>
        </p:spPr>
        <p:txBody>
          <a:bodyPr>
            <a:normAutofit fontScale="90000"/>
          </a:bodyPr>
          <a:lstStyle/>
          <a:p>
            <a:pPr algn="ctr"/>
            <a:r>
              <a:rPr lang="en-US" dirty="0"/>
              <a:t>Thank</a:t>
            </a:r>
            <a:br>
              <a:rPr lang="en-US" dirty="0"/>
            </a:br>
            <a:r>
              <a:rPr lang="en-US" dirty="0"/>
              <a:t> you</a:t>
            </a:r>
          </a:p>
        </p:txBody>
      </p:sp>
      <p:sp>
        <p:nvSpPr>
          <p:cNvPr id="3" name="Text Placeholder 2">
            <a:extLst>
              <a:ext uri="{FF2B5EF4-FFF2-40B4-BE49-F238E27FC236}">
                <a16:creationId xmlns:a16="http://schemas.microsoft.com/office/drawing/2014/main" id="{22FA598F-5A54-440C-B392-A3CA49276522}"/>
              </a:ext>
            </a:extLst>
          </p:cNvPr>
          <p:cNvSpPr>
            <a:spLocks noGrp="1"/>
          </p:cNvSpPr>
          <p:nvPr>
            <p:ph type="body" sz="quarter" idx="11"/>
          </p:nvPr>
        </p:nvSpPr>
        <p:spPr>
          <a:xfrm>
            <a:off x="5041544" y="3910584"/>
            <a:ext cx="6550381" cy="1001712"/>
          </a:xfrm>
        </p:spPr>
        <p:txBody>
          <a:bodyPr>
            <a:normAutofit/>
          </a:bodyPr>
          <a:lstStyle/>
          <a:p>
            <a:r>
              <a:rPr lang="en-US" sz="2800" dirty="0">
                <a:solidFill>
                  <a:srgbClr val="00A4DE"/>
                </a:solidFill>
                <a:latin typeface="Times New Roman" panose="02020603050405020304" pitchFamily="18" charset="0"/>
                <a:cs typeface="Times New Roman" panose="02020603050405020304" pitchFamily="18" charset="0"/>
              </a:rPr>
              <a:t>Khushbu Soni | Walmart Sales Presentation</a:t>
            </a:r>
          </a:p>
        </p:txBody>
      </p:sp>
      <p:sp>
        <p:nvSpPr>
          <p:cNvPr id="5" name="Slide Number Placeholder 4">
            <a:extLst>
              <a:ext uri="{FF2B5EF4-FFF2-40B4-BE49-F238E27FC236}">
                <a16:creationId xmlns:a16="http://schemas.microsoft.com/office/drawing/2014/main" id="{E6956C8A-7BD4-4A46-82BA-EAB9CAD4B56A}"/>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27</a:t>
            </a:fld>
            <a:endParaRPr lang="en-US" dirty="0"/>
          </a:p>
        </p:txBody>
      </p:sp>
    </p:spTree>
    <p:extLst>
      <p:ext uri="{BB962C8B-B14F-4D97-AF65-F5344CB8AC3E}">
        <p14:creationId xmlns:p14="http://schemas.microsoft.com/office/powerpoint/2010/main" val="327639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95E17A9-94C3-43A2-AF79-D18356EA3681}"/>
              </a:ext>
            </a:extLst>
          </p:cNvPr>
          <p:cNvSpPr>
            <a:spLocks noGrp="1"/>
          </p:cNvSpPr>
          <p:nvPr>
            <p:ph type="title"/>
          </p:nvPr>
        </p:nvSpPr>
        <p:spPr>
          <a:xfrm>
            <a:off x="448056" y="388800"/>
            <a:ext cx="5432044" cy="860400"/>
          </a:xfrm>
        </p:spPr>
        <p:txBody>
          <a:bodyPr/>
          <a:lstStyle/>
          <a:p>
            <a:r>
              <a:rPr lang="en-US" dirty="0"/>
              <a:t>Introduction</a:t>
            </a:r>
          </a:p>
        </p:txBody>
      </p:sp>
      <p:sp>
        <p:nvSpPr>
          <p:cNvPr id="11" name="Content Placeholder 10">
            <a:extLst>
              <a:ext uri="{FF2B5EF4-FFF2-40B4-BE49-F238E27FC236}">
                <a16:creationId xmlns:a16="http://schemas.microsoft.com/office/drawing/2014/main" id="{BD10AD8D-8DE5-40F2-A2F2-E7567BEC34E4}"/>
              </a:ext>
            </a:extLst>
          </p:cNvPr>
          <p:cNvSpPr>
            <a:spLocks noGrp="1"/>
          </p:cNvSpPr>
          <p:nvPr>
            <p:ph idx="1"/>
          </p:nvPr>
        </p:nvSpPr>
        <p:spPr>
          <a:xfrm>
            <a:off x="448056" y="1944000"/>
            <a:ext cx="5432044" cy="4006800"/>
          </a:xfrm>
        </p:spPr>
        <p:txBody>
          <a:bodyPr>
            <a:normAutofit/>
          </a:bodyPr>
          <a:lstStyle/>
          <a:p>
            <a:r>
              <a:rPr lang="en-US" sz="2000" dirty="0">
                <a:solidFill>
                  <a:schemeClr val="accent5">
                    <a:lumMod val="40000"/>
                    <a:lumOff val="60000"/>
                  </a:schemeClr>
                </a:solidFill>
                <a:latin typeface="Times New Roman" panose="02020603050405020304" pitchFamily="18" charset="0"/>
                <a:cs typeface="Times New Roman" panose="02020603050405020304" pitchFamily="18" charset="0"/>
              </a:rPr>
              <a:t>Walmart, a major retail chain, operates across several cities, offering a wide range of products. The dataset provided contains detailed transaction data, including customer demographics, product lines, sales figures, and payment methods. This project will use advanced SQL techniques to uncover actionable insights into sales performance, customer behavior, and operational efficiencies. </a:t>
            </a:r>
          </a:p>
        </p:txBody>
      </p:sp>
      <p:pic>
        <p:nvPicPr>
          <p:cNvPr id="17" name="Picture Placeholder 16">
            <a:extLst>
              <a:ext uri="{FF2B5EF4-FFF2-40B4-BE49-F238E27FC236}">
                <a16:creationId xmlns:a16="http://schemas.microsoft.com/office/drawing/2014/main" id="{3FA0F8C9-F32D-4445-8575-A05AF1461A66}"/>
              </a:ext>
            </a:extLst>
          </p:cNvPr>
          <p:cNvPicPr>
            <a:picLocks noGrp="1" noChangeAspect="1"/>
          </p:cNvPicPr>
          <p:nvPr>
            <p:ph type="pic" sz="quarter" idx="10"/>
          </p:nvPr>
        </p:nvPicPr>
        <p:blipFill>
          <a:blip r:embed="rId3"/>
          <a:srcRect l="-1518" t="2017" r="-1520" b="14053"/>
          <a:stretch/>
        </p:blipFill>
        <p:spPr>
          <a:xfrm>
            <a:off x="7334250" y="1204186"/>
            <a:ext cx="4300520" cy="377738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oftRound"/>
            <a:contourClr>
              <a:srgbClr val="FFFFFF"/>
            </a:contourClr>
          </a:sp3d>
        </p:spPr>
      </p:pic>
      <p:sp>
        <p:nvSpPr>
          <p:cNvPr id="4" name="Slide Number Placeholder 3">
            <a:extLst>
              <a:ext uri="{FF2B5EF4-FFF2-40B4-BE49-F238E27FC236}">
                <a16:creationId xmlns:a16="http://schemas.microsoft.com/office/drawing/2014/main" id="{0176EB0E-E7B9-4EF9-A88F-4A2531EADAFD}"/>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3</a:t>
            </a:fld>
            <a:endParaRPr lang="en-US" dirty="0"/>
          </a:p>
        </p:txBody>
      </p:sp>
    </p:spTree>
    <p:extLst>
      <p:ext uri="{BB962C8B-B14F-4D97-AF65-F5344CB8AC3E}">
        <p14:creationId xmlns:p14="http://schemas.microsoft.com/office/powerpoint/2010/main" val="198621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5D5E4-AF24-1AE4-8983-3C8D00EF80DF}"/>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6816AFBB-BCC1-BD57-6AB8-2FCB951F3BF2}"/>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4CDB58F4-FF2A-4C45-7678-727C1F35C3C7}"/>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4</a:t>
            </a:fld>
            <a:endParaRPr lang="en-US" dirty="0"/>
          </a:p>
        </p:txBody>
      </p:sp>
      <p:sp>
        <p:nvSpPr>
          <p:cNvPr id="8" name="TextBox 7">
            <a:extLst>
              <a:ext uri="{FF2B5EF4-FFF2-40B4-BE49-F238E27FC236}">
                <a16:creationId xmlns:a16="http://schemas.microsoft.com/office/drawing/2014/main" id="{22F00953-BCCF-46A5-3EDE-B91D8CAD1710}"/>
              </a:ext>
            </a:extLst>
          </p:cNvPr>
          <p:cNvSpPr txBox="1"/>
          <p:nvPr/>
        </p:nvSpPr>
        <p:spPr>
          <a:xfrm>
            <a:off x="375828" y="1687"/>
            <a:ext cx="7179068" cy="7853432"/>
          </a:xfrm>
          <a:prstGeom prst="rect">
            <a:avLst/>
          </a:prstGeom>
          <a:noFill/>
        </p:spPr>
        <p:txBody>
          <a:bodyPr wrap="square" rtlCol="0">
            <a:spAutoFit/>
          </a:bodyPr>
          <a:lstStyle/>
          <a:p>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569CD6"/>
                </a:solidFill>
                <a:effectLst/>
                <a:latin typeface="Times New Roman" panose="02020603050405020304" pitchFamily="18" charset="0"/>
                <a:cs typeface="Times New Roman" panose="02020603050405020304" pitchFamily="18" charset="0"/>
              </a:rPr>
              <a:t>WITH</a:t>
            </a:r>
            <a:r>
              <a:rPr lang="en-US" sz="1100" b="0" dirty="0">
                <a:solidFill>
                  <a:srgbClr val="CCCCCC"/>
                </a:solidFill>
                <a:effectLst/>
                <a:latin typeface="Times New Roman" panose="02020603050405020304" pitchFamily="18" charset="0"/>
                <a:cs typeface="Times New Roman" panose="02020603050405020304" pitchFamily="18" charset="0"/>
              </a:rPr>
              <a:t> Monthly_Sales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                                                                       </a:t>
            </a:r>
            <a:r>
              <a:rPr lang="en-US" sz="1400" b="0" dirty="0">
                <a:solidFill>
                  <a:srgbClr val="6A9955"/>
                </a:solidFill>
                <a:effectLst/>
                <a:latin typeface="Times New Roman" panose="02020603050405020304" pitchFamily="18" charset="0"/>
                <a:cs typeface="Times New Roman" panose="02020603050405020304" pitchFamily="18" charset="0"/>
              </a:rPr>
              <a:t>-- Total Monthly Sales </a:t>
            </a:r>
            <a:endParaRPr lang="en-US" sz="105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Branch, </a:t>
            </a:r>
            <a:r>
              <a:rPr lang="en-US" sz="1100" b="0" dirty="0">
                <a:solidFill>
                  <a:srgbClr val="569CD6"/>
                </a:solidFill>
                <a:effectLst/>
                <a:latin typeface="Times New Roman" panose="02020603050405020304" pitchFamily="18" charset="0"/>
                <a:cs typeface="Times New Roman" panose="02020603050405020304" pitchFamily="18" charset="0"/>
              </a:rPr>
              <a:t>Month</a:t>
            </a: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(Total),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walmartsales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GROUP BY</a:t>
            </a:r>
            <a:r>
              <a:rPr lang="en-US" sz="1100" b="0" dirty="0">
                <a:solidFill>
                  <a:srgbClr val="CCCCCC"/>
                </a:solidFill>
                <a:effectLst/>
                <a:latin typeface="Times New Roman" panose="02020603050405020304" pitchFamily="18" charset="0"/>
                <a:cs typeface="Times New Roman" panose="02020603050405020304" pitchFamily="18" charset="0"/>
              </a:rPr>
              <a:t> Branch, </a:t>
            </a:r>
            <a:r>
              <a:rPr lang="en-US" sz="1100" b="0" dirty="0">
                <a:solidFill>
                  <a:srgbClr val="569CD6"/>
                </a:solidFill>
                <a:effectLst/>
                <a:latin typeface="Times New Roman" panose="02020603050405020304" pitchFamily="18" charset="0"/>
                <a:cs typeface="Times New Roman" panose="02020603050405020304" pitchFamily="18" charset="0"/>
              </a:rPr>
              <a:t>Month</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Total_Sales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G_R </a:t>
            </a:r>
            <a:r>
              <a:rPr lang="en-US" sz="1100" b="0" dirty="0">
                <a:solidFill>
                  <a:srgbClr val="569CD6"/>
                </a:solidFill>
                <a:effectLst/>
                <a:latin typeface="Times New Roman" panose="02020603050405020304" pitchFamily="18" charset="0"/>
                <a:cs typeface="Times New Roman" panose="02020603050405020304" pitchFamily="18" charset="0"/>
              </a:rPr>
              <a:t>AS                                                                                                      </a:t>
            </a:r>
            <a:r>
              <a:rPr lang="en-US" sz="1400" b="0" dirty="0">
                <a:solidFill>
                  <a:srgbClr val="6A9955"/>
                </a:solidFill>
                <a:effectLst/>
                <a:latin typeface="Times New Roman" panose="02020603050405020304" pitchFamily="18" charset="0"/>
                <a:cs typeface="Times New Roman" panose="02020603050405020304" pitchFamily="18" charset="0"/>
              </a:rPr>
              <a:t>-- Previous Total Sales </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Branch, </a:t>
            </a:r>
            <a:r>
              <a:rPr lang="en-US" sz="1100" b="0" dirty="0">
                <a:solidFill>
                  <a:srgbClr val="569CD6"/>
                </a:solidFill>
                <a:effectLst/>
                <a:latin typeface="Times New Roman" panose="02020603050405020304" pitchFamily="18" charset="0"/>
                <a:cs typeface="Times New Roman" panose="02020603050405020304" pitchFamily="18" charset="0"/>
              </a:rPr>
              <a:t>Month</a:t>
            </a:r>
            <a:r>
              <a:rPr lang="en-US" sz="1100" b="0" dirty="0">
                <a:solidFill>
                  <a:srgbClr val="CCCCCC"/>
                </a:solidFill>
                <a:effectLst/>
                <a:latin typeface="Times New Roman" panose="02020603050405020304" pitchFamily="18" charset="0"/>
                <a:cs typeface="Times New Roman" panose="02020603050405020304" pitchFamily="18" charset="0"/>
              </a:rPr>
              <a:t>, Total_Sales,</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LAG</a:t>
            </a:r>
            <a:r>
              <a:rPr lang="en-US" sz="1100" b="0" dirty="0">
                <a:solidFill>
                  <a:srgbClr val="CCCCCC"/>
                </a:solidFill>
                <a:effectLst/>
                <a:latin typeface="Times New Roman" panose="02020603050405020304" pitchFamily="18" charset="0"/>
                <a:cs typeface="Times New Roman" panose="02020603050405020304" pitchFamily="18" charset="0"/>
              </a:rPr>
              <a:t>(Total_Sales) </a:t>
            </a:r>
            <a:r>
              <a:rPr lang="en-US" sz="1100" b="0" dirty="0">
                <a:solidFill>
                  <a:srgbClr val="569CD6"/>
                </a:solidFill>
                <a:effectLst/>
                <a:latin typeface="Times New Roman" panose="02020603050405020304" pitchFamily="18" charset="0"/>
                <a:cs typeface="Times New Roman" panose="02020603050405020304" pitchFamily="18" charset="0"/>
              </a:rPr>
              <a:t>OVER</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Total_Sales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prev_Sales</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Monthly_Sales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                                                                                       </a:t>
            </a:r>
            <a:r>
              <a:rPr lang="en-US" sz="1400" b="0" dirty="0">
                <a:solidFill>
                  <a:srgbClr val="6A9955"/>
                </a:solidFill>
                <a:effectLst/>
                <a:latin typeface="Times New Roman" panose="02020603050405020304" pitchFamily="18" charset="0"/>
                <a:cs typeface="Times New Roman" panose="02020603050405020304" pitchFamily="18" charset="0"/>
              </a:rPr>
              <a:t>-- Sales Growth rate by Month </a:t>
            </a:r>
            <a:endParaRPr lang="en-US" sz="16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Branch, </a:t>
            </a:r>
            <a:r>
              <a:rPr lang="en-US" sz="1100" b="0" dirty="0">
                <a:solidFill>
                  <a:srgbClr val="569CD6"/>
                </a:solidFill>
                <a:effectLst/>
                <a:latin typeface="Times New Roman" panose="02020603050405020304" pitchFamily="18" charset="0"/>
                <a:cs typeface="Times New Roman" panose="02020603050405020304" pitchFamily="18" charset="0"/>
              </a:rPr>
              <a:t>Month</a:t>
            </a:r>
            <a:r>
              <a:rPr lang="en-US" sz="1100" b="0" dirty="0">
                <a:solidFill>
                  <a:srgbClr val="CCCCCC"/>
                </a:solidFill>
                <a:effectLst/>
                <a:latin typeface="Times New Roman" panose="02020603050405020304" pitchFamily="18" charset="0"/>
                <a:cs typeface="Times New Roman" panose="02020603050405020304" pitchFamily="18" charset="0"/>
              </a:rPr>
              <a:t>, Total_Sales, prev_Sales,</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(((Total_Sales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prev_Sales)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prev_Sales)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100</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Growth_rate</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G_R</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walmartsales</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WHERE</a:t>
            </a:r>
            <a:r>
              <a:rPr lang="en-US" sz="1100" b="0" dirty="0">
                <a:solidFill>
                  <a:srgbClr val="CCCCCC"/>
                </a:solidFill>
                <a:effectLst/>
                <a:latin typeface="Times New Roman" panose="02020603050405020304" pitchFamily="18" charset="0"/>
                <a:cs typeface="Times New Roman" panose="02020603050405020304" pitchFamily="18" charset="0"/>
              </a:rPr>
              <a:t> Growth_rate </a:t>
            </a:r>
            <a:r>
              <a:rPr lang="en-US" sz="1100" b="0" dirty="0">
                <a:solidFill>
                  <a:srgbClr val="569CD6"/>
                </a:solidFill>
                <a:effectLst/>
                <a:latin typeface="Times New Roman" panose="02020603050405020304" pitchFamily="18" charset="0"/>
                <a:cs typeface="Times New Roman" panose="02020603050405020304" pitchFamily="18" charset="0"/>
              </a:rPr>
              <a:t>IS NOT NULL</a:t>
            </a:r>
          </a:p>
          <a:p>
            <a:pPr>
              <a:lnSpc>
                <a:spcPct val="150000"/>
              </a:lnSpc>
            </a:pPr>
            <a:r>
              <a:rPr lang="en-US" sz="1100" b="0" dirty="0">
                <a:solidFill>
                  <a:srgbClr val="00A7E2"/>
                </a:solidFill>
                <a:effectLst/>
                <a:latin typeface="Times New Roman" panose="02020603050405020304" pitchFamily="18" charset="0"/>
                <a:cs typeface="Times New Roman" panose="02020603050405020304" pitchFamily="18" charset="0"/>
              </a:rPr>
              <a:t>ORDER BY </a:t>
            </a:r>
            <a:r>
              <a:rPr lang="en-US" sz="1100" b="0" dirty="0" err="1">
                <a:solidFill>
                  <a:srgbClr val="CCCCCC"/>
                </a:solidFill>
                <a:effectLst/>
                <a:latin typeface="Times New Roman" panose="02020603050405020304" pitchFamily="18" charset="0"/>
                <a:cs typeface="Times New Roman" panose="02020603050405020304" pitchFamily="18" charset="0"/>
              </a:rPr>
              <a:t>Growth_rate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00A4DE"/>
                </a:solidFill>
                <a:effectLst/>
                <a:latin typeface="Times New Roman" panose="02020603050405020304" pitchFamily="18" charset="0"/>
                <a:cs typeface="Times New Roman" panose="02020603050405020304" pitchFamily="18" charset="0"/>
              </a:rPr>
              <a:t>DESC</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LIMIT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ts val="1425"/>
              </a:lnSpc>
            </a:pPr>
            <a:br>
              <a:rPr lang="en-US" sz="1100" b="0" dirty="0">
                <a:solidFill>
                  <a:srgbClr val="CCCCCC"/>
                </a:solidFill>
                <a:effectLst/>
                <a:latin typeface="Consolas" panose="020B0609020204030204" pitchFamily="49" charset="0"/>
              </a:rPr>
            </a:br>
            <a:endParaRPr lang="en-US" sz="1100" b="0" dirty="0">
              <a:solidFill>
                <a:srgbClr val="CCCCCC"/>
              </a:solidFill>
              <a:effectLst/>
              <a:latin typeface="Consolas" panose="020B0609020204030204" pitchFamily="49" charset="0"/>
            </a:endParaRPr>
          </a:p>
          <a:p>
            <a:br>
              <a:rPr lang="en-US" sz="1400" b="0" dirty="0">
                <a:solidFill>
                  <a:srgbClr val="CCCCCC"/>
                </a:solidFill>
                <a:effectLst/>
                <a:latin typeface="Times New Roman" panose="02020603050405020304" pitchFamily="18" charset="0"/>
                <a:cs typeface="Times New Roman" panose="02020603050405020304" pitchFamily="18" charset="0"/>
              </a:rPr>
            </a:br>
            <a:endParaRPr lang="en-US" sz="1400" b="0" dirty="0">
              <a:solidFill>
                <a:srgbClr val="CCCCCC"/>
              </a:solidFill>
              <a:effectLst/>
              <a:latin typeface="Times New Roman" panose="02020603050405020304" pitchFamily="18" charset="0"/>
              <a:cs typeface="Times New Roman" panose="02020603050405020304" pitchFamily="18" charset="0"/>
            </a:endParaRPr>
          </a:p>
          <a:p>
            <a:endParaRPr lang="en-IN" sz="11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A9FE986-C52D-DB8D-FCDB-6AD645E5A653}"/>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1</a:t>
            </a:r>
          </a:p>
        </p:txBody>
      </p:sp>
      <p:sp>
        <p:nvSpPr>
          <p:cNvPr id="9" name="TextBox 8">
            <a:extLst>
              <a:ext uri="{FF2B5EF4-FFF2-40B4-BE49-F238E27FC236}">
                <a16:creationId xmlns:a16="http://schemas.microsoft.com/office/drawing/2014/main" id="{453AD305-C26B-B246-ED17-F036D60B0BD4}"/>
              </a:ext>
            </a:extLst>
          </p:cNvPr>
          <p:cNvSpPr txBox="1"/>
          <p:nvPr/>
        </p:nvSpPr>
        <p:spPr>
          <a:xfrm>
            <a:off x="7685660" y="1190105"/>
            <a:ext cx="374855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Identifying the Top Branch by Sales Growth Rate</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D3A6E58-B7D2-C482-523F-361AE7C0B5D4}"/>
              </a:ext>
            </a:extLst>
          </p:cNvPr>
          <p:cNvSpPr txBox="1"/>
          <p:nvPr/>
        </p:nvSpPr>
        <p:spPr>
          <a:xfrm>
            <a:off x="7685660" y="2345156"/>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951CC0A-C0C8-62D4-4745-211A56182E59}"/>
              </a:ext>
            </a:extLst>
          </p:cNvPr>
          <p:cNvGraphicFramePr>
            <a:graphicFrameLocks noGrp="1"/>
          </p:cNvGraphicFramePr>
          <p:nvPr>
            <p:extLst>
              <p:ext uri="{D42A27DB-BD31-4B8C-83A1-F6EECF244321}">
                <p14:modId xmlns:p14="http://schemas.microsoft.com/office/powerpoint/2010/main" val="505700229"/>
              </p:ext>
            </p:extLst>
          </p:nvPr>
        </p:nvGraphicFramePr>
        <p:xfrm>
          <a:off x="7685660" y="3068991"/>
          <a:ext cx="4268764" cy="2472590"/>
        </p:xfrm>
        <a:graphic>
          <a:graphicData uri="http://schemas.openxmlformats.org/drawingml/2006/table">
            <a:tbl>
              <a:tblPr firstRow="1" bandRow="1">
                <a:tableStyleId>{5C22544A-7EE6-4342-B048-85BDC9FD1C3A}</a:tableStyleId>
              </a:tblPr>
              <a:tblGrid>
                <a:gridCol w="685738">
                  <a:extLst>
                    <a:ext uri="{9D8B030D-6E8A-4147-A177-3AD203B41FA5}">
                      <a16:colId xmlns:a16="http://schemas.microsoft.com/office/drawing/2014/main" val="454757957"/>
                    </a:ext>
                  </a:extLst>
                </a:gridCol>
                <a:gridCol w="883382">
                  <a:extLst>
                    <a:ext uri="{9D8B030D-6E8A-4147-A177-3AD203B41FA5}">
                      <a16:colId xmlns:a16="http://schemas.microsoft.com/office/drawing/2014/main" val="3102156312"/>
                    </a:ext>
                  </a:extLst>
                </a:gridCol>
                <a:gridCol w="1002568">
                  <a:extLst>
                    <a:ext uri="{9D8B030D-6E8A-4147-A177-3AD203B41FA5}">
                      <a16:colId xmlns:a16="http://schemas.microsoft.com/office/drawing/2014/main" val="1138239184"/>
                    </a:ext>
                  </a:extLst>
                </a:gridCol>
                <a:gridCol w="954126">
                  <a:extLst>
                    <a:ext uri="{9D8B030D-6E8A-4147-A177-3AD203B41FA5}">
                      <a16:colId xmlns:a16="http://schemas.microsoft.com/office/drawing/2014/main" val="3387101514"/>
                    </a:ext>
                  </a:extLst>
                </a:gridCol>
                <a:gridCol w="742950">
                  <a:extLst>
                    <a:ext uri="{9D8B030D-6E8A-4147-A177-3AD203B41FA5}">
                      <a16:colId xmlns:a16="http://schemas.microsoft.com/office/drawing/2014/main" val="3716487743"/>
                    </a:ext>
                  </a:extLst>
                </a:gridCol>
              </a:tblGrid>
              <a:tr h="626833">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Branch</a:t>
                      </a:r>
                    </a:p>
                  </a:txBody>
                  <a:tcPr marL="7620" marR="7620" marT="7620" marB="0" anchor="ctr"/>
                </a:tc>
                <a:tc>
                  <a:txBody>
                    <a:bodyPr/>
                    <a:lstStyle/>
                    <a:p>
                      <a:pPr algn="ctr" fontAlgn="b"/>
                      <a:r>
                        <a:rPr lang="en-IN" sz="1600" b="1" i="0" u="none" strike="noStrike">
                          <a:solidFill>
                            <a:schemeClr val="tx1"/>
                          </a:solidFill>
                          <a:effectLst/>
                          <a:latin typeface="Times New Roman" panose="02020603050405020304" pitchFamily="18" charset="0"/>
                          <a:cs typeface="Times New Roman" panose="02020603050405020304" pitchFamily="18" charset="0"/>
                        </a:rPr>
                        <a:t>Month</a:t>
                      </a:r>
                    </a:p>
                  </a:txBody>
                  <a:tcPr marL="7620" marR="7620" marT="7620" marB="0" anchor="ctr"/>
                </a:tc>
                <a:tc>
                  <a:txBody>
                    <a:bodyPr/>
                    <a:lstStyle/>
                    <a:p>
                      <a:pPr algn="ctr" fontAlgn="b"/>
                      <a:r>
                        <a:rPr lang="en-IN" sz="1600" b="1" i="0" u="none" strike="noStrike">
                          <a:solidFill>
                            <a:schemeClr val="tx1"/>
                          </a:solidFill>
                          <a:effectLst/>
                          <a:latin typeface="Times New Roman" panose="02020603050405020304" pitchFamily="18" charset="0"/>
                          <a:cs typeface="Times New Roman" panose="02020603050405020304" pitchFamily="18" charset="0"/>
                        </a:rPr>
                        <a:t>Total_Sales</a:t>
                      </a:r>
                    </a:p>
                  </a:txBody>
                  <a:tcPr marL="7620" marR="7620" marT="7620" marB="0" anchor="ctr"/>
                </a:tc>
                <a:tc>
                  <a:txBody>
                    <a:bodyPr/>
                    <a:lstStyle/>
                    <a:p>
                      <a:pPr algn="ctr" fontAlgn="b"/>
                      <a:r>
                        <a:rPr lang="en-IN" sz="1600" b="1" i="0" u="none" strike="noStrike">
                          <a:solidFill>
                            <a:schemeClr val="tx1"/>
                          </a:solidFill>
                          <a:effectLst/>
                          <a:latin typeface="Times New Roman" panose="02020603050405020304" pitchFamily="18" charset="0"/>
                          <a:cs typeface="Times New Roman" panose="02020603050405020304" pitchFamily="18" charset="0"/>
                        </a:rPr>
                        <a:t>prev_Sales</a:t>
                      </a:r>
                    </a:p>
                  </a:txBody>
                  <a:tcPr marL="7620" marR="7620" marT="7620" marB="0" anchor="ctr"/>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Growth_rate</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711722979"/>
                  </a:ext>
                </a:extLst>
              </a:tr>
              <a:tr h="592091">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C</a:t>
                      </a:r>
                    </a:p>
                  </a:txBody>
                  <a:tcPr marL="7620" marR="7620" marT="7620" marB="0" anchor="ctr"/>
                </a:tc>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February</a:t>
                      </a:r>
                    </a:p>
                  </a:txBody>
                  <a:tcPr marL="7620" marR="7620" marT="7620" marB="0" anchor="ctr"/>
                </a:tc>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32934.983</a:t>
                      </a:r>
                    </a:p>
                  </a:txBody>
                  <a:tcPr marL="7620" marR="7620" marT="7620" marB="0" anchor="ctr"/>
                </a:tc>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29860.121</a:t>
                      </a:r>
                    </a:p>
                  </a:txBody>
                  <a:tcPr marL="7620" marR="7620" marT="7620" marB="0" anchor="ctr"/>
                </a:tc>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10.298</a:t>
                      </a:r>
                    </a:p>
                  </a:txBody>
                  <a:tcPr marL="7620" marR="7620" marT="7620" marB="0" anchor="ctr"/>
                </a:tc>
                <a:extLst>
                  <a:ext uri="{0D108BD9-81ED-4DB2-BD59-A6C34878D82A}">
                    <a16:rowId xmlns:a16="http://schemas.microsoft.com/office/drawing/2014/main" val="1332555776"/>
                  </a:ext>
                </a:extLst>
              </a:tr>
              <a:tr h="626833">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B</a:t>
                      </a:r>
                    </a:p>
                  </a:txBody>
                  <a:tcPr marL="7620" marR="7620" marT="7620" marB="0" anchor="ctr"/>
                </a:tc>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January</a:t>
                      </a:r>
                    </a:p>
                  </a:txBody>
                  <a:tcPr marL="7620" marR="7620" marT="7620" marB="0" anchor="ctr"/>
                </a:tc>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37176.059</a:t>
                      </a:r>
                    </a:p>
                  </a:txBody>
                  <a:tcPr marL="7620" marR="7620" marT="7620" marB="0" anchor="ctr"/>
                </a:tc>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34597.342</a:t>
                      </a:r>
                    </a:p>
                  </a:txBody>
                  <a:tcPr marL="7620" marR="7620" marT="7620" marB="0" anchor="ctr"/>
                </a:tc>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7.454</a:t>
                      </a:r>
                    </a:p>
                  </a:txBody>
                  <a:tcPr marL="7620" marR="7620" marT="7620" marB="0" anchor="ctr"/>
                </a:tc>
                <a:extLst>
                  <a:ext uri="{0D108BD9-81ED-4DB2-BD59-A6C34878D82A}">
                    <a16:rowId xmlns:a16="http://schemas.microsoft.com/office/drawing/2014/main" val="910433836"/>
                  </a:ext>
                </a:extLst>
              </a:tr>
              <a:tr h="626833">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C</a:t>
                      </a:r>
                    </a:p>
                  </a:txBody>
                  <a:tcPr marL="7620" marR="7620" marT="7620" marB="0" anchor="ctr"/>
                </a:tc>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January</a:t>
                      </a:r>
                    </a:p>
                  </a:txBody>
                  <a:tcPr marL="7620" marR="7620" marT="7620" marB="0" anchor="ctr"/>
                </a:tc>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40434.681</a:t>
                      </a:r>
                    </a:p>
                  </a:txBody>
                  <a:tcPr marL="7620" marR="7620" marT="7620" marB="0" anchor="ctr"/>
                </a:tc>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38681.128</a:t>
                      </a:r>
                    </a:p>
                  </a:txBody>
                  <a:tcPr marL="7620" marR="7620" marT="7620" marB="0" anchor="ctr"/>
                </a:tc>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4.533</a:t>
                      </a:r>
                    </a:p>
                  </a:txBody>
                  <a:tcPr marL="7620" marR="7620" marT="7620" marB="0" anchor="ctr"/>
                </a:tc>
                <a:extLst>
                  <a:ext uri="{0D108BD9-81ED-4DB2-BD59-A6C34878D82A}">
                    <a16:rowId xmlns:a16="http://schemas.microsoft.com/office/drawing/2014/main" val="218155559"/>
                  </a:ext>
                </a:extLst>
              </a:tr>
            </a:tbl>
          </a:graphicData>
        </a:graphic>
      </p:graphicFrame>
    </p:spTree>
    <p:extLst>
      <p:ext uri="{BB962C8B-B14F-4D97-AF65-F5344CB8AC3E}">
        <p14:creationId xmlns:p14="http://schemas.microsoft.com/office/powerpoint/2010/main" val="193951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3FD1BBF1-B8D5-22C3-704A-7918D4721FCA}"/>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 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1:</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In Task 1, To calculate the monthly total sales, first create a temporary table named </a:t>
            </a:r>
            <a:r>
              <a:rPr lang="en-US" sz="1600" b="1" dirty="0">
                <a:solidFill>
                  <a:schemeClr val="accent1">
                    <a:lumMod val="75000"/>
                  </a:schemeClr>
                </a:solidFill>
                <a:latin typeface="Times New Roman" panose="02020603050405020304" pitchFamily="18" charset="0"/>
                <a:cs typeface="Times New Roman" panose="02020603050405020304" pitchFamily="18" charset="0"/>
              </a:rPr>
              <a:t>Monthly_Sales</a:t>
            </a:r>
            <a:r>
              <a:rPr lang="en-US" sz="1600" dirty="0">
                <a:solidFill>
                  <a:schemeClr val="accent1">
                    <a:lumMod val="75000"/>
                  </a:schemeClr>
                </a:solidFill>
                <a:latin typeface="Times New Roman" panose="02020603050405020304" pitchFamily="18" charset="0"/>
                <a:cs typeface="Times New Roman" panose="02020603050405020304" pitchFamily="18" charset="0"/>
              </a:rPr>
              <a:t>. Then calculate  total sales using the SUM function. Next, create another temporary table named G_R and calculate the previous total sales using the total sales from the Monthly_Sales table.  Then, using a subquery, select all from Walmart in the outer query, and in the inner query, apply the formula for growth rate to calculate the growth rate of each branch month by month. Finally, use a WHERE clause to ensures that there is no NULL value in Growth rate column and set a limit to show only the top 3 growth rates by month.</a:t>
            </a:r>
            <a:endParaRPr lang="en-US" sz="1600" b="1" dirty="0">
              <a:solidFill>
                <a:schemeClr val="accent1">
                  <a:lumMod val="75000"/>
                </a:schemeClr>
              </a:solidFill>
              <a:latin typeface="Times New Roman" panose="02020603050405020304" pitchFamily="18" charset="0"/>
              <a:cs typeface="Times New Roman" panose="02020603050405020304" pitchFamily="18" charset="0"/>
            </a:endParaRPr>
          </a:p>
          <a:p>
            <a:pPr marL="0" algn="l" rtl="0" eaLnBrk="1" fontAlgn="b" latinLnBrk="0" hangingPunct="1"/>
            <a:r>
              <a:rPr lang="en-US" sz="1600" b="1" dirty="0">
                <a:solidFill>
                  <a:schemeClr val="bg2">
                    <a:lumMod val="95000"/>
                    <a:lumOff val="5000"/>
                  </a:schemeClr>
                </a:solidFill>
                <a:latin typeface="Times New Roman" panose="02020603050405020304" pitchFamily="18" charset="0"/>
                <a:cs typeface="Times New Roman" panose="02020603050405020304" pitchFamily="18" charset="0"/>
              </a:rPr>
              <a:t>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INSIGHTS</a:t>
            </a:r>
          </a:p>
          <a:p>
            <a:pPr marL="0" algn="l" rtl="0" eaLnBrk="1" fontAlgn="b" latinLnBrk="0" hangingPunct="1"/>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From the result table, There are top 3 branches by Sales Growth:</a:t>
            </a:r>
          </a:p>
          <a:p>
            <a:pPr marL="342900" indent="-342900" algn="l" fontAlgn="b">
              <a:buFont typeface="+mj-lt"/>
              <a:buAutoNum type="arabicPeriod"/>
            </a:pP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a:t>
            </a:r>
            <a:r>
              <a:rPr lang="en-IN" sz="1600" b="1" dirty="0">
                <a:solidFill>
                  <a:srgbClr val="00A249"/>
                </a:solidFill>
                <a:latin typeface="Times New Roman" panose="02020603050405020304" pitchFamily="18" charset="0"/>
                <a:cs typeface="Times New Roman" panose="02020603050405020304" pitchFamily="18" charset="0"/>
              </a:rPr>
              <a:t>Branch C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has Highest Growth Rate in February Month (</a:t>
            </a:r>
            <a:r>
              <a:rPr lang="en-IN" sz="1600" b="1" i="0" u="none" strike="noStrike" dirty="0">
                <a:solidFill>
                  <a:srgbClr val="00A249"/>
                </a:solidFill>
                <a:effectLst/>
                <a:latin typeface="Times New Roman" panose="02020603050405020304" pitchFamily="18" charset="0"/>
                <a:cs typeface="Times New Roman" panose="02020603050405020304" pitchFamily="18" charset="0"/>
              </a:rPr>
              <a:t>10.298</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followed closely by </a:t>
            </a:r>
            <a:r>
              <a:rPr lang="en-IN" sz="1600" b="1" dirty="0">
                <a:solidFill>
                  <a:srgbClr val="EEB500"/>
                </a:solidFill>
                <a:latin typeface="Times New Roman" panose="02020603050405020304" pitchFamily="18" charset="0"/>
                <a:cs typeface="Times New Roman" panose="02020603050405020304" pitchFamily="18" charset="0"/>
              </a:rPr>
              <a:t>B Branch</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 January Month(</a:t>
            </a:r>
            <a:r>
              <a:rPr lang="en-IN" sz="1600" b="1" i="0" u="none" strike="noStrike" dirty="0">
                <a:solidFill>
                  <a:srgbClr val="F2B800"/>
                </a:solidFill>
                <a:effectLst/>
                <a:latin typeface="Times New Roman" panose="02020603050405020304" pitchFamily="18" charset="0"/>
                <a:cs typeface="Times New Roman" panose="02020603050405020304" pitchFamily="18" charset="0"/>
              </a:rPr>
              <a:t>7.454</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Then Last in the March month from </a:t>
            </a:r>
            <a:r>
              <a:rPr lang="en-IN" sz="1600" b="1" dirty="0">
                <a:solidFill>
                  <a:srgbClr val="FF0000"/>
                </a:solidFill>
                <a:latin typeface="Times New Roman" panose="02020603050405020304" pitchFamily="18" charset="0"/>
                <a:cs typeface="Times New Roman" panose="02020603050405020304" pitchFamily="18" charset="0"/>
              </a:rPr>
              <a:t>C Branch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a:t>
            </a:r>
            <a:r>
              <a:rPr lang="en-IN" sz="1600" b="1" i="0" u="none" strike="noStrike" dirty="0">
                <a:solidFill>
                  <a:srgbClr val="FF0000"/>
                </a:solidFill>
                <a:effectLst/>
                <a:latin typeface="Times New Roman" panose="02020603050405020304" pitchFamily="18" charset="0"/>
                <a:cs typeface="Times New Roman" panose="02020603050405020304" pitchFamily="18" charset="0"/>
              </a:rPr>
              <a:t>4.533</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a:t>
            </a:r>
            <a:endParaRPr lang="en-IN" sz="1600" dirty="0">
              <a:solidFill>
                <a:schemeClr val="bg2">
                  <a:lumMod val="50000"/>
                  <a:lumOff val="50000"/>
                </a:schemeClr>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A6BE34B-D436-8454-E19A-2244F82C5759}"/>
              </a:ext>
            </a:extLst>
          </p:cNvPr>
          <p:cNvSpPr>
            <a:spLocks noGrp="1"/>
          </p:cNvSpPr>
          <p:nvPr>
            <p:ph type="sldNum" sz="quarter" idx="4"/>
          </p:nvPr>
        </p:nvSpPr>
        <p:spPr/>
        <p:txBody>
          <a:bodyPr/>
          <a:lstStyle/>
          <a:p>
            <a:fld id="{0D309695-DEC3-40DA-9DF5-330280C9D0E8}" type="slidenum">
              <a:rPr lang="en-US" smtClean="0"/>
              <a:pPr/>
              <a:t>5</a:t>
            </a:fld>
            <a:endParaRPr lang="en-US" dirty="0"/>
          </a:p>
        </p:txBody>
      </p:sp>
    </p:spTree>
    <p:extLst>
      <p:ext uri="{BB962C8B-B14F-4D97-AF65-F5344CB8AC3E}">
        <p14:creationId xmlns:p14="http://schemas.microsoft.com/office/powerpoint/2010/main" val="30273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FBF42-9AB4-006D-ACC9-505C4539E5EF}"/>
            </a:ext>
          </a:extLst>
        </p:cNvPr>
        <p:cNvGrpSpPr/>
        <p:nvPr/>
      </p:nvGrpSpPr>
      <p:grpSpPr>
        <a:xfrm>
          <a:off x="0" y="0"/>
          <a:ext cx="0" cy="0"/>
          <a:chOff x="0" y="0"/>
          <a:chExt cx="0" cy="0"/>
        </a:xfrm>
      </p:grpSpPr>
      <p:sp>
        <p:nvSpPr>
          <p:cNvPr id="30" name="Date Placeholder 29">
            <a:extLst>
              <a:ext uri="{FF2B5EF4-FFF2-40B4-BE49-F238E27FC236}">
                <a16:creationId xmlns:a16="http://schemas.microsoft.com/office/drawing/2014/main" id="{FD071150-6E1A-37C6-C01E-5D35118E1AA2}"/>
              </a:ext>
            </a:extLst>
          </p:cNvPr>
          <p:cNvSpPr>
            <a:spLocks noGrp="1"/>
          </p:cNvSpPr>
          <p:nvPr>
            <p:ph type="dt" sz="half" idx="2"/>
          </p:nvPr>
        </p:nvSpPr>
        <p:spPr>
          <a:xfrm rot="5400000">
            <a:off x="10299675" y="1584976"/>
            <a:ext cx="2772000" cy="502920"/>
          </a:xfrm>
        </p:spPr>
        <p:txBody>
          <a:bodyPr/>
          <a:lstStyle/>
          <a:p>
            <a:r>
              <a:rPr lang="en-US"/>
              <a:t>2/2/20XX</a:t>
            </a:r>
            <a:endParaRPr lang="en-US" dirty="0"/>
          </a:p>
        </p:txBody>
      </p:sp>
      <p:sp>
        <p:nvSpPr>
          <p:cNvPr id="31" name="Footer Placeholder 30">
            <a:extLst>
              <a:ext uri="{FF2B5EF4-FFF2-40B4-BE49-F238E27FC236}">
                <a16:creationId xmlns:a16="http://schemas.microsoft.com/office/drawing/2014/main" id="{319EDC9D-39AB-403E-4A7E-BAB94BA3425D}"/>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FE1D0008-975D-5A96-ED6D-BF5216A9141E}"/>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6</a:t>
            </a:fld>
            <a:endParaRPr lang="en-US" dirty="0"/>
          </a:p>
        </p:txBody>
      </p:sp>
      <p:sp>
        <p:nvSpPr>
          <p:cNvPr id="8" name="TextBox 7">
            <a:extLst>
              <a:ext uri="{FF2B5EF4-FFF2-40B4-BE49-F238E27FC236}">
                <a16:creationId xmlns:a16="http://schemas.microsoft.com/office/drawing/2014/main" id="{5878A86E-829D-0ACC-FA20-A40C675333D5}"/>
              </a:ext>
            </a:extLst>
          </p:cNvPr>
          <p:cNvSpPr txBox="1"/>
          <p:nvPr/>
        </p:nvSpPr>
        <p:spPr>
          <a:xfrm>
            <a:off x="492892" y="322054"/>
            <a:ext cx="6689848" cy="7078861"/>
          </a:xfrm>
          <a:prstGeom prst="rect">
            <a:avLst/>
          </a:prstGeom>
          <a:noFill/>
        </p:spPr>
        <p:txBody>
          <a:bodyPr wrap="square" rtlCol="0">
            <a:spAutoFit/>
          </a:bodyPr>
          <a:lstStyle/>
          <a:p>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569CD6"/>
                </a:solidFill>
                <a:effectLst/>
                <a:latin typeface="Times New Roman" panose="02020603050405020304" pitchFamily="18" charset="0"/>
                <a:cs typeface="Times New Roman" panose="02020603050405020304" pitchFamily="18" charset="0"/>
              </a:rPr>
              <a:t>WITH</a:t>
            </a:r>
            <a:r>
              <a:rPr lang="en-US" sz="1100" b="0" dirty="0">
                <a:solidFill>
                  <a:srgbClr val="CCCCCC"/>
                </a:solidFill>
                <a:effectLst/>
                <a:latin typeface="Times New Roman" panose="02020603050405020304" pitchFamily="18" charset="0"/>
                <a:cs typeface="Times New Roman" panose="02020603050405020304" pitchFamily="18" charset="0"/>
              </a:rPr>
              <a:t> CTE1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6A9955"/>
                </a:solidFill>
                <a:effectLst/>
                <a:latin typeface="Times New Roman" panose="02020603050405020304" pitchFamily="18" charset="0"/>
                <a:cs typeface="Times New Roman" panose="02020603050405020304" pitchFamily="18" charset="0"/>
              </a:rPr>
              <a:t>-- To Calculate The Profit Margin</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Branch, Product_line, </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(cogs), </a:t>
            </a:r>
            <a:r>
              <a:rPr lang="en-US" sz="1100" b="0" dirty="0">
                <a:solidFill>
                  <a:srgbClr val="B5CEA8"/>
                </a:solidFill>
                <a:effectLst/>
                <a:latin typeface="Times New Roman" panose="02020603050405020304" pitchFamily="18" charset="0"/>
                <a:cs typeface="Times New Roman" panose="02020603050405020304" pitchFamily="18" charset="0"/>
              </a:rPr>
              <a:t>2</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total_cogs, </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(gross_income), </a:t>
            </a:r>
            <a:r>
              <a:rPr lang="en-US" sz="1100" b="0" dirty="0">
                <a:solidFill>
                  <a:srgbClr val="B5CEA8"/>
                </a:solidFill>
                <a:effectLst/>
                <a:latin typeface="Times New Roman" panose="02020603050405020304" pitchFamily="18" charset="0"/>
                <a:cs typeface="Times New Roman" panose="02020603050405020304" pitchFamily="18" charset="0"/>
              </a:rPr>
              <a:t>2</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total_gross_income,</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(gross_income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cogs), </a:t>
            </a:r>
            <a:r>
              <a:rPr lang="en-US" sz="1100" b="0" dirty="0">
                <a:solidFill>
                  <a:srgbClr val="B5CEA8"/>
                </a:solidFill>
                <a:effectLst/>
                <a:latin typeface="Times New Roman" panose="02020603050405020304" pitchFamily="18" charset="0"/>
                <a:cs typeface="Times New Roman" panose="02020603050405020304" pitchFamily="18" charset="0"/>
              </a:rPr>
              <a:t>2</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total_max_profit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walmartsales</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GROUP BY</a:t>
            </a:r>
            <a:r>
              <a:rPr lang="en-US" sz="1100" b="0" dirty="0">
                <a:solidFill>
                  <a:srgbClr val="CCCCCC"/>
                </a:solidFill>
                <a:effectLst/>
                <a:latin typeface="Times New Roman" panose="02020603050405020304" pitchFamily="18" charset="0"/>
                <a:cs typeface="Times New Roman" panose="02020603050405020304" pitchFamily="18" charset="0"/>
              </a:rPr>
              <a:t> Branch, Product_line</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CCCCCC"/>
                </a:solidFill>
                <a:effectLst/>
                <a:latin typeface="Times New Roman" panose="02020603050405020304" pitchFamily="18" charset="0"/>
                <a:cs typeface="Times New Roman" panose="02020603050405020304" pitchFamily="18" charset="0"/>
              </a:rPr>
              <a:t>rnk_cte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6A9955"/>
                </a:solidFill>
                <a:effectLst/>
                <a:latin typeface="Times New Roman" panose="02020603050405020304" pitchFamily="18" charset="0"/>
                <a:cs typeface="Times New Roman" panose="02020603050405020304" pitchFamily="18" charset="0"/>
              </a:rPr>
              <a:t>-- Find Most Profitable Product Line for Each Branch</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Branch, Product_line, total_max_profit,</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RANK</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OVER</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PARTITION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BY</a:t>
            </a:r>
            <a:r>
              <a:rPr lang="en-US" sz="1100" b="0" dirty="0">
                <a:solidFill>
                  <a:srgbClr val="CCCCCC"/>
                </a:solidFill>
                <a:effectLst/>
                <a:latin typeface="Times New Roman" panose="02020603050405020304" pitchFamily="18" charset="0"/>
                <a:cs typeface="Times New Roman" panose="02020603050405020304" pitchFamily="18" charset="0"/>
              </a:rPr>
              <a:t> Branch</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total_max_profit </a:t>
            </a:r>
            <a:r>
              <a:rPr lang="en-US" sz="1100" b="0" dirty="0">
                <a:solidFill>
                  <a:srgbClr val="569CD6"/>
                </a:solidFill>
                <a:effectLst/>
                <a:latin typeface="Times New Roman" panose="02020603050405020304" pitchFamily="18" charset="0"/>
                <a:cs typeface="Times New Roman" panose="02020603050405020304" pitchFamily="18" charset="0"/>
              </a:rPr>
              <a:t>DESC</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rnk_profit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CTE1</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rnk_cte</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WHERE</a:t>
            </a:r>
            <a:r>
              <a:rPr lang="en-US" sz="1100" b="0" dirty="0">
                <a:solidFill>
                  <a:srgbClr val="CCCCCC"/>
                </a:solidFill>
                <a:effectLst/>
                <a:latin typeface="Times New Roman" panose="02020603050405020304" pitchFamily="18" charset="0"/>
                <a:cs typeface="Times New Roman" panose="02020603050405020304" pitchFamily="18" charset="0"/>
              </a:rPr>
              <a:t> rnk_profit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B5CEA8"/>
                </a:solidFill>
                <a:effectLst/>
                <a:latin typeface="Times New Roman" panose="02020603050405020304" pitchFamily="18" charset="0"/>
                <a:cs typeface="Times New Roman" panose="02020603050405020304" pitchFamily="18" charset="0"/>
              </a:rPr>
              <a:t>1</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total_max_profit</a:t>
            </a:r>
            <a:r>
              <a:rPr lang="en-US" sz="1100" b="0" dirty="0">
                <a:solidFill>
                  <a:srgbClr val="CCCCCC"/>
                </a:solidFill>
                <a:effectLst/>
                <a:latin typeface="Times New Roman" panose="02020603050405020304" pitchFamily="18" charset="0"/>
                <a:cs typeface="Times New Roman" panose="02020603050405020304" pitchFamily="18" charset="0"/>
              </a:rPr>
              <a:t>;</a:t>
            </a:r>
          </a:p>
          <a:p>
            <a:br>
              <a:rPr lang="en-US" sz="1100" b="0" dirty="0">
                <a:solidFill>
                  <a:srgbClr val="CCCCCC"/>
                </a:solidFill>
                <a:effectLst/>
                <a:latin typeface="Times New Roman" panose="02020603050405020304" pitchFamily="18" charset="0"/>
                <a:cs typeface="Times New Roman" panose="02020603050405020304" pitchFamily="18" charset="0"/>
              </a:rPr>
            </a:br>
            <a:endParaRPr lang="en-US" sz="1100" b="0" dirty="0">
              <a:solidFill>
                <a:srgbClr val="CCCCCC"/>
              </a:solidFill>
              <a:effectLst/>
              <a:latin typeface="Times New Roman" panose="02020603050405020304" pitchFamily="18" charset="0"/>
              <a:cs typeface="Times New Roman" panose="02020603050405020304" pitchFamily="18" charset="0"/>
            </a:endParaRPr>
          </a:p>
          <a:p>
            <a:endParaRPr lang="en-IN" sz="11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60C67C2-5040-3A47-365D-BBD2E8A304D9}"/>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2</a:t>
            </a:r>
          </a:p>
        </p:txBody>
      </p:sp>
      <p:sp>
        <p:nvSpPr>
          <p:cNvPr id="9" name="TextBox 8">
            <a:extLst>
              <a:ext uri="{FF2B5EF4-FFF2-40B4-BE49-F238E27FC236}">
                <a16:creationId xmlns:a16="http://schemas.microsoft.com/office/drawing/2014/main" id="{9D2F8135-8AD4-F5F7-2087-99C4D6941285}"/>
              </a:ext>
            </a:extLst>
          </p:cNvPr>
          <p:cNvSpPr txBox="1"/>
          <p:nvPr/>
        </p:nvSpPr>
        <p:spPr>
          <a:xfrm>
            <a:off x="7685660" y="1190105"/>
            <a:ext cx="374855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Finding the Most Profitable Product Line for Each Branch</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A7400D00-48F2-C27C-2256-1FED1F69E132}"/>
              </a:ext>
            </a:extLst>
          </p:cNvPr>
          <p:cNvGraphicFramePr>
            <a:graphicFrameLocks noGrp="1"/>
          </p:cNvGraphicFramePr>
          <p:nvPr>
            <p:extLst>
              <p:ext uri="{D42A27DB-BD31-4B8C-83A1-F6EECF244321}">
                <p14:modId xmlns:p14="http://schemas.microsoft.com/office/powerpoint/2010/main" val="619572205"/>
              </p:ext>
            </p:extLst>
          </p:nvPr>
        </p:nvGraphicFramePr>
        <p:xfrm>
          <a:off x="7838983" y="2964444"/>
          <a:ext cx="4098152" cy="3563676"/>
        </p:xfrm>
        <a:graphic>
          <a:graphicData uri="http://schemas.openxmlformats.org/drawingml/2006/table">
            <a:tbl>
              <a:tblPr firstRow="1" bandRow="1">
                <a:tableStyleId>{5C22544A-7EE6-4342-B048-85BDC9FD1C3A}</a:tableStyleId>
              </a:tblPr>
              <a:tblGrid>
                <a:gridCol w="785104">
                  <a:extLst>
                    <a:ext uri="{9D8B030D-6E8A-4147-A177-3AD203B41FA5}">
                      <a16:colId xmlns:a16="http://schemas.microsoft.com/office/drawing/2014/main" val="816331765"/>
                    </a:ext>
                  </a:extLst>
                </a:gridCol>
                <a:gridCol w="1268058">
                  <a:extLst>
                    <a:ext uri="{9D8B030D-6E8A-4147-A177-3AD203B41FA5}">
                      <a16:colId xmlns:a16="http://schemas.microsoft.com/office/drawing/2014/main" val="2419643684"/>
                    </a:ext>
                  </a:extLst>
                </a:gridCol>
                <a:gridCol w="997425">
                  <a:extLst>
                    <a:ext uri="{9D8B030D-6E8A-4147-A177-3AD203B41FA5}">
                      <a16:colId xmlns:a16="http://schemas.microsoft.com/office/drawing/2014/main" val="721809690"/>
                    </a:ext>
                  </a:extLst>
                </a:gridCol>
                <a:gridCol w="1047565">
                  <a:extLst>
                    <a:ext uri="{9D8B030D-6E8A-4147-A177-3AD203B41FA5}">
                      <a16:colId xmlns:a16="http://schemas.microsoft.com/office/drawing/2014/main" val="2468823571"/>
                    </a:ext>
                  </a:extLst>
                </a:gridCol>
              </a:tblGrid>
              <a:tr h="860232">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Branch</a:t>
                      </a:r>
                    </a:p>
                    <a:p>
                      <a:pPr algn="ctr" fontAlgn="b"/>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Product_line</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p>
                      <a:pPr algn="ctr" fontAlgn="b"/>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total_max_profit</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p>
                      <a:pPr algn="ctr" fontAlgn="b"/>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rnk_profit</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p>
                      <a:pPr algn="ctr" fontAlgn="b"/>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452931678"/>
                  </a:ext>
                </a:extLst>
              </a:tr>
              <a:tr h="860232">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B</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IN" sz="1600" b="1" i="0" u="none" strike="noStrike" dirty="0">
                        <a:solidFill>
                          <a:srgbClr val="00A249"/>
                        </a:solidFill>
                        <a:effectLst/>
                        <a:latin typeface="Times New Roman" panose="02020603050405020304" pitchFamily="18" charset="0"/>
                        <a:cs typeface="Times New Roman" panose="02020603050405020304" pitchFamily="18"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IN" sz="1600" b="1" i="0" u="none" strike="noStrike" dirty="0">
                          <a:solidFill>
                            <a:srgbClr val="00A249"/>
                          </a:solidFill>
                          <a:effectLst/>
                          <a:latin typeface="Times New Roman" panose="02020603050405020304" pitchFamily="18" charset="0"/>
                          <a:cs typeface="Times New Roman" panose="02020603050405020304" pitchFamily="18" charset="0"/>
                        </a:rPr>
                        <a:t>Food and beverages</a:t>
                      </a:r>
                    </a:p>
                    <a:p>
                      <a:pPr algn="ctr" fontAlgn="b"/>
                      <a:endParaRPr lang="en-IN" sz="1600" b="1" i="0" u="none" strike="noStrike" dirty="0">
                        <a:solidFill>
                          <a:srgbClr val="00A249"/>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-13765.85</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21398629"/>
                  </a:ext>
                </a:extLst>
              </a:tr>
              <a:tr h="860232">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C</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1" i="0" u="none" strike="noStrike" dirty="0">
                          <a:solidFill>
                            <a:srgbClr val="00A249"/>
                          </a:solidFill>
                          <a:effectLst/>
                          <a:latin typeface="Times New Roman" panose="02020603050405020304" pitchFamily="18" charset="0"/>
                          <a:cs typeface="Times New Roman" panose="02020603050405020304" pitchFamily="18" charset="0"/>
                        </a:rPr>
                        <a:t>Home and lifestyle</a:t>
                      </a:r>
                    </a:p>
                    <a:p>
                      <a:pPr algn="ctr" fontAlgn="b"/>
                      <a:endParaRPr lang="en-IN" sz="1600" b="1" i="0" u="none" strike="noStrike" dirty="0">
                        <a:solidFill>
                          <a:srgbClr val="00A249"/>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-12572.17</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93082415"/>
                  </a:ext>
                </a:extLst>
              </a:tr>
              <a:tr h="860232">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A</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1" i="0" u="none" strike="noStrike" dirty="0">
                          <a:solidFill>
                            <a:srgbClr val="00A249"/>
                          </a:solidFill>
                          <a:effectLst/>
                          <a:latin typeface="Times New Roman" panose="02020603050405020304" pitchFamily="18" charset="0"/>
                          <a:cs typeface="Times New Roman" panose="02020603050405020304" pitchFamily="18" charset="0"/>
                        </a:rPr>
                        <a:t>Health and beauty</a:t>
                      </a:r>
                    </a:p>
                    <a:p>
                      <a:pPr algn="ctr" fontAlgn="b"/>
                      <a:endParaRPr lang="en-IN" sz="1600" b="1" i="0" u="none" strike="noStrike" dirty="0">
                        <a:solidFill>
                          <a:srgbClr val="00A249"/>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-11397.97</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269455735"/>
                  </a:ext>
                </a:extLst>
              </a:tr>
            </a:tbl>
          </a:graphicData>
        </a:graphic>
      </p:graphicFrame>
      <p:sp>
        <p:nvSpPr>
          <p:cNvPr id="14" name="TextBox 13">
            <a:extLst>
              <a:ext uri="{FF2B5EF4-FFF2-40B4-BE49-F238E27FC236}">
                <a16:creationId xmlns:a16="http://schemas.microsoft.com/office/drawing/2014/main" id="{14C09366-5372-F87D-9557-6C6A2774B801}"/>
              </a:ext>
            </a:extLst>
          </p:cNvPr>
          <p:cNvSpPr txBox="1"/>
          <p:nvPr/>
        </p:nvSpPr>
        <p:spPr>
          <a:xfrm>
            <a:off x="7685660" y="2345156"/>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42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F497E-66A5-7156-69D8-4E7F248A6E23}"/>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B4D37B31-A426-1674-EDF6-47145ECDC80B}"/>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 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2:</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In Task 2, the Most Profitable Product Line for Each Branch is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Health and beauty</a:t>
            </a:r>
            <a:r>
              <a:rPr lang="en-IN" sz="1600" b="1" dirty="0">
                <a:solidFill>
                  <a:schemeClr val="accent3">
                    <a:lumMod val="50000"/>
                  </a:schemeClr>
                </a:solidFill>
                <a:latin typeface="Arial" panose="020B0604020202020204" pitchFamily="34"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Food and beverages,</a:t>
            </a:r>
            <a:r>
              <a:rPr lang="en-IN" sz="1600" b="1" i="0" u="none" strike="noStrike" kern="1200" dirty="0">
                <a:solidFill>
                  <a:schemeClr val="accent3">
                    <a:lumMod val="50000"/>
                  </a:schemeClr>
                </a:solidFill>
                <a:effectLst/>
                <a:latin typeface="Arial" panose="020B0604020202020204" pitchFamily="34" charset="0"/>
                <a:cs typeface="Times New Roman" panose="02020603050405020304" pitchFamily="18"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and </a:t>
            </a:r>
            <a:r>
              <a:rPr lang="en-IN" sz="1600" b="1" i="0" u="none" strike="noStrike" kern="1200" dirty="0">
                <a:solidFill>
                  <a:schemeClr val="accent3">
                    <a:lumMod val="50000"/>
                  </a:schemeClr>
                </a:solidFill>
                <a:effectLst/>
                <a:latin typeface="Arial" panose="020B0604020202020204" pitchFamily="34" charset="0"/>
                <a:cs typeface="Times New Roman" panose="02020603050405020304" pitchFamily="18"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Home and lifestyle. </a:t>
            </a:r>
            <a:r>
              <a:rPr lang="en-IN" sz="16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These 3 Branches are the </a:t>
            </a:r>
            <a:r>
              <a:rPr lang="en-IN" sz="1600" dirty="0">
                <a:solidFill>
                  <a:schemeClr val="accent1">
                    <a:lumMod val="75000"/>
                  </a:schemeClr>
                </a:solidFill>
                <a:latin typeface="Times New Roman" panose="02020603050405020304" pitchFamily="18" charset="0"/>
                <a:cs typeface="Times New Roman" panose="02020603050405020304" pitchFamily="18" charset="0"/>
              </a:rPr>
              <a:t>T</a:t>
            </a:r>
            <a:r>
              <a:rPr lang="en-IN" sz="16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op </a:t>
            </a:r>
            <a:r>
              <a:rPr lang="en-IN" sz="1600" dirty="0">
                <a:solidFill>
                  <a:schemeClr val="accent1">
                    <a:lumMod val="75000"/>
                  </a:schemeClr>
                </a:solidFill>
                <a:latin typeface="Times New Roman" panose="02020603050405020304" pitchFamily="18" charset="0"/>
                <a:cs typeface="Times New Roman" panose="02020603050405020304" pitchFamily="18" charset="0"/>
              </a:rPr>
              <a:t>P</a:t>
            </a:r>
            <a:r>
              <a:rPr lang="en-IN" sz="16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rofitable Product Line in Walmart.</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A temporary table is created to calculate the </a:t>
            </a:r>
            <a:r>
              <a:rPr lang="en-IN" sz="1600" b="1" dirty="0">
                <a:solidFill>
                  <a:schemeClr val="accent1">
                    <a:lumMod val="75000"/>
                  </a:schemeClr>
                </a:solidFill>
                <a:latin typeface="Times New Roman" panose="02020603050405020304" pitchFamily="18" charset="0"/>
                <a:cs typeface="Times New Roman" panose="02020603050405020304" pitchFamily="18" charset="0"/>
              </a:rPr>
              <a:t>Profit Margin</a:t>
            </a:r>
            <a:r>
              <a:rPr lang="en-IN" sz="1600" dirty="0">
                <a:solidFill>
                  <a:schemeClr val="accent1">
                    <a:lumMod val="75000"/>
                  </a:schemeClr>
                </a:solidFill>
                <a:latin typeface="Times New Roman" panose="02020603050405020304" pitchFamily="18" charset="0"/>
                <a:cs typeface="Times New Roman" panose="02020603050405020304" pitchFamily="18" charset="0"/>
              </a:rPr>
              <a:t>, named </a:t>
            </a:r>
            <a:r>
              <a:rPr lang="en-IN" sz="1600" b="1" dirty="0">
                <a:solidFill>
                  <a:schemeClr val="accent1">
                    <a:lumMod val="75000"/>
                  </a:schemeClr>
                </a:solidFill>
                <a:latin typeface="Times New Roman" panose="02020603050405020304" pitchFamily="18" charset="0"/>
                <a:cs typeface="Times New Roman" panose="02020603050405020304" pitchFamily="18" charset="0"/>
              </a:rPr>
              <a:t>CTE1</a:t>
            </a:r>
            <a:r>
              <a:rPr lang="en-IN" sz="1600" dirty="0">
                <a:solidFill>
                  <a:schemeClr val="accent1">
                    <a:lumMod val="75000"/>
                  </a:schemeClr>
                </a:solidFill>
                <a:latin typeface="Times New Roman" panose="02020603050405020304" pitchFamily="18" charset="0"/>
                <a:cs typeface="Times New Roman" panose="02020603050405020304" pitchFamily="18" charset="0"/>
              </a:rPr>
              <a:t>. This query will calculate the total profit of the Product line for each Branch, and within this, I create one more temporary table named </a:t>
            </a:r>
            <a:r>
              <a:rPr lang="en-IN" sz="1600" b="1" dirty="0">
                <a:solidFill>
                  <a:schemeClr val="accent1">
                    <a:lumMod val="75000"/>
                  </a:schemeClr>
                </a:solidFill>
                <a:latin typeface="Times New Roman" panose="02020603050405020304" pitchFamily="18" charset="0"/>
                <a:cs typeface="Times New Roman" panose="02020603050405020304" pitchFamily="18" charset="0"/>
              </a:rPr>
              <a:t>rnk_cte</a:t>
            </a:r>
            <a:r>
              <a:rPr lang="en-IN" sz="1600" dirty="0">
                <a:solidFill>
                  <a:schemeClr val="accent1">
                    <a:lumMod val="75000"/>
                  </a:schemeClr>
                </a:solidFill>
                <a:latin typeface="Times New Roman" panose="02020603050405020304" pitchFamily="18" charset="0"/>
                <a:cs typeface="Times New Roman" panose="02020603050405020304" pitchFamily="18" charset="0"/>
              </a:rPr>
              <a:t>. This rnk table identifies the most profitable product line, so this table gives us the maximum Profit Margin with the top Branch. </a:t>
            </a:r>
          </a:p>
          <a:p>
            <a:pPr marL="0" algn="l" rtl="0" eaLnBrk="1" fontAlgn="b" latinLnBrk="0" hangingPunct="1"/>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 INSIGHTS</a:t>
            </a:r>
          </a:p>
          <a:p>
            <a:pPr marL="285750" indent="-28575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In</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dirty="0">
                <a:solidFill>
                  <a:schemeClr val="accent5">
                    <a:lumMod val="50000"/>
                  </a:schemeClr>
                </a:solidFill>
                <a:latin typeface="Times New Roman" panose="02020603050405020304" pitchFamily="18" charset="0"/>
                <a:cs typeface="Times New Roman" panose="02020603050405020304" pitchFamily="18" charset="0"/>
              </a:rPr>
              <a:t>Branch B</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Food and Beverages </a:t>
            </a:r>
            <a:r>
              <a:rPr lang="en-IN" sz="1600" dirty="0">
                <a:solidFill>
                  <a:schemeClr val="accent1">
                    <a:lumMod val="75000"/>
                  </a:schemeClr>
                </a:solidFill>
                <a:latin typeface="Times New Roman" panose="02020603050405020304" pitchFamily="18" charset="0"/>
                <a:cs typeface="Times New Roman" panose="02020603050405020304" pitchFamily="18" charset="0"/>
              </a:rPr>
              <a:t>contributed highest profit (</a:t>
            </a:r>
            <a:r>
              <a:rPr lang="en-IN" sz="16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13765.85</a:t>
            </a:r>
            <a:r>
              <a:rPr lang="en-IN" sz="16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 followed closely by </a:t>
            </a:r>
            <a:r>
              <a:rPr lang="en-IN" sz="1600" b="1" i="0" u="none" strike="noStrike" dirty="0">
                <a:solidFill>
                  <a:schemeClr val="accent5">
                    <a:lumMod val="50000"/>
                  </a:schemeClr>
                </a:solidFill>
                <a:effectLst/>
                <a:latin typeface="Times New Roman" panose="02020603050405020304" pitchFamily="18" charset="0"/>
                <a:cs typeface="Times New Roman" panose="02020603050405020304" pitchFamily="18" charset="0"/>
              </a:rPr>
              <a:t>Branch C</a:t>
            </a:r>
            <a:r>
              <a:rPr lang="en-IN" sz="1600" b="0" i="0" u="none" strike="noStrike" dirty="0">
                <a:solidFill>
                  <a:schemeClr val="tx1">
                    <a:lumMod val="50000"/>
                  </a:schemeClr>
                </a:solidFill>
                <a:effectLst/>
                <a:latin typeface="Times New Roman" panose="02020603050405020304" pitchFamily="18" charset="0"/>
                <a:cs typeface="Times New Roman" panose="02020603050405020304" pitchFamily="18"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Home and lifestyle </a:t>
            </a:r>
            <a:r>
              <a:rPr lang="en-IN" sz="160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-12572.17</a:t>
            </a:r>
            <a:r>
              <a:rPr lang="en-IN" sz="1600" dirty="0">
                <a:solidFill>
                  <a:schemeClr val="accent1">
                    <a:lumMod val="75000"/>
                  </a:schemeClr>
                </a:solidFill>
                <a:latin typeface="Times New Roman" panose="02020603050405020304" pitchFamily="18" charset="0"/>
                <a:cs typeface="Times New Roman" panose="02020603050405020304" pitchFamily="18" charset="0"/>
              </a:rPr>
              <a:t>)</a:t>
            </a:r>
            <a:r>
              <a:rPr lang="en-IN" sz="1600" dirty="0">
                <a:solidFill>
                  <a:schemeClr val="tx1">
                    <a:lumMod val="50000"/>
                  </a:schemeClr>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and Last but not the least </a:t>
            </a:r>
            <a:r>
              <a:rPr lang="en-IN" sz="1600" b="1" dirty="0">
                <a:solidFill>
                  <a:schemeClr val="accent5">
                    <a:lumMod val="50000"/>
                  </a:schemeClr>
                </a:solidFill>
                <a:latin typeface="Times New Roman" panose="02020603050405020304" pitchFamily="18" charset="0"/>
                <a:cs typeface="Times New Roman" panose="02020603050405020304" pitchFamily="18" charset="0"/>
              </a:rPr>
              <a:t>Branch A</a:t>
            </a:r>
            <a:r>
              <a:rPr lang="en-IN" sz="1600" dirty="0">
                <a:solidFill>
                  <a:schemeClr val="tx1">
                    <a:lumMod val="50000"/>
                  </a:schemeClr>
                </a:solidFill>
                <a:latin typeface="Times New Roman" panose="02020603050405020304" pitchFamily="18" charset="0"/>
                <a:cs typeface="Times New Roman" panose="02020603050405020304" pitchFamily="18" charset="0"/>
              </a:rPr>
              <a:t>, </a:t>
            </a:r>
            <a:r>
              <a:rPr lang="en-IN" sz="1600" b="1" i="0" u="none" strike="noStrike" dirty="0">
                <a:solidFill>
                  <a:srgbClr val="00683F"/>
                </a:solidFill>
                <a:effectLst/>
                <a:latin typeface="Times New Roman" panose="02020603050405020304" pitchFamily="18" charset="0"/>
                <a:cs typeface="Times New Roman" panose="02020603050405020304" pitchFamily="18" charset="0"/>
              </a:rPr>
              <a:t>Health and beauty </a:t>
            </a:r>
            <a:r>
              <a:rPr lang="en-IN" sz="160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-11397.97</a:t>
            </a:r>
            <a:r>
              <a:rPr lang="en-IN" sz="160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a:t>
            </a:r>
            <a:r>
              <a:rPr lang="en-IN" sz="1600" b="1"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lgn="l" rtl="0" eaLnBrk="1" fontAlgn="b" latinLnBrk="0" hangingPunct="1">
              <a:buFont typeface="Arial" panose="020B0604020202020204" pitchFamily="34" charset="0"/>
              <a:buChar char="•"/>
            </a:pPr>
            <a:endParaRPr lang="en-IN" sz="1600" dirty="0">
              <a:solidFill>
                <a:schemeClr val="bg2">
                  <a:lumMod val="50000"/>
                  <a:lumOff val="50000"/>
                </a:schemeClr>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C1155021-788F-7E8D-CA3E-907906661B78}"/>
              </a:ext>
            </a:extLst>
          </p:cNvPr>
          <p:cNvSpPr>
            <a:spLocks noGrp="1"/>
          </p:cNvSpPr>
          <p:nvPr>
            <p:ph type="sldNum" sz="quarter" idx="4"/>
          </p:nvPr>
        </p:nvSpPr>
        <p:spPr/>
        <p:txBody>
          <a:bodyPr/>
          <a:lstStyle/>
          <a:p>
            <a:fld id="{0D309695-DEC3-40DA-9DF5-330280C9D0E8}" type="slidenum">
              <a:rPr lang="en-US" smtClean="0"/>
              <a:pPr/>
              <a:t>7</a:t>
            </a:fld>
            <a:endParaRPr lang="en-US" dirty="0"/>
          </a:p>
        </p:txBody>
      </p:sp>
    </p:spTree>
    <p:extLst>
      <p:ext uri="{BB962C8B-B14F-4D97-AF65-F5344CB8AC3E}">
        <p14:creationId xmlns:p14="http://schemas.microsoft.com/office/powerpoint/2010/main" val="215804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A622B-21E6-5D44-E940-759B2C423ACE}"/>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2C0B6699-A2D8-E93C-8D1B-E17BEE73EB68}"/>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3C535ECF-9CC4-15B1-7A19-66A626D2DBAF}"/>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8</a:t>
            </a:fld>
            <a:endParaRPr lang="en-US" dirty="0"/>
          </a:p>
        </p:txBody>
      </p:sp>
      <p:sp>
        <p:nvSpPr>
          <p:cNvPr id="8" name="TextBox 7">
            <a:extLst>
              <a:ext uri="{FF2B5EF4-FFF2-40B4-BE49-F238E27FC236}">
                <a16:creationId xmlns:a16="http://schemas.microsoft.com/office/drawing/2014/main" id="{0EC88550-54A9-C80B-5744-988C70350B23}"/>
              </a:ext>
            </a:extLst>
          </p:cNvPr>
          <p:cNvSpPr txBox="1"/>
          <p:nvPr/>
        </p:nvSpPr>
        <p:spPr>
          <a:xfrm>
            <a:off x="576981" y="108990"/>
            <a:ext cx="6032947" cy="7171579"/>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endParaRPr lang="en-US" sz="1100" b="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CREATE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VIEW</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Total_Spend_amount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0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6A9955"/>
                </a:solidFill>
                <a:effectLst/>
                <a:latin typeface="Times New Roman" panose="02020603050405020304" pitchFamily="18" charset="0"/>
                <a:cs typeface="Times New Roman" panose="02020603050405020304" pitchFamily="18" charset="0"/>
              </a:rPr>
              <a:t>--Creating a View for AVG total</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CustomerID,</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AVG</a:t>
            </a:r>
            <a:r>
              <a:rPr lang="en-US" sz="1100" b="0" dirty="0">
                <a:solidFill>
                  <a:srgbClr val="CCCCCC"/>
                </a:solidFill>
                <a:effectLst/>
                <a:latin typeface="Times New Roman" panose="02020603050405020304" pitchFamily="18" charset="0"/>
                <a:cs typeface="Times New Roman" panose="02020603050405020304" pitchFamily="18" charset="0"/>
              </a:rPr>
              <a:t>(Total)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Total_amount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walmartsales</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GROUP BY</a:t>
            </a:r>
            <a:r>
              <a:rPr lang="en-US" sz="1100" b="0" dirty="0">
                <a:solidFill>
                  <a:srgbClr val="CCCCCC"/>
                </a:solidFill>
                <a:effectLst/>
                <a:latin typeface="Times New Roman" panose="02020603050405020304" pitchFamily="18" charset="0"/>
                <a:cs typeface="Times New Roman" panose="02020603050405020304" pitchFamily="18" charset="0"/>
              </a:rPr>
              <a:t> CustomerID</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CustomerID;</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Total_Spend_amount;</a:t>
            </a: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                                                  </a:t>
            </a:r>
            <a:r>
              <a:rPr lang="en-US" sz="1400" b="0" dirty="0">
                <a:solidFill>
                  <a:srgbClr val="6A9955"/>
                </a:solidFill>
                <a:effectLst/>
                <a:latin typeface="Times New Roman" panose="02020603050405020304" pitchFamily="18" charset="0"/>
                <a:cs typeface="Times New Roman" panose="02020603050405020304" pitchFamily="18" charset="0"/>
              </a:rPr>
              <a:t>--Customers into Three </a:t>
            </a:r>
            <a:r>
              <a:rPr lang="en-US" sz="1400" dirty="0">
                <a:solidFill>
                  <a:srgbClr val="6A9955"/>
                </a:solidFill>
                <a:latin typeface="Times New Roman" panose="02020603050405020304" pitchFamily="18" charset="0"/>
                <a:cs typeface="Times New Roman" panose="02020603050405020304" pitchFamily="18" charset="0"/>
              </a:rPr>
              <a:t>T</a:t>
            </a:r>
            <a:r>
              <a:rPr lang="en-US" sz="1400" b="0" dirty="0">
                <a:solidFill>
                  <a:srgbClr val="6A9955"/>
                </a:solidFill>
                <a:effectLst/>
                <a:latin typeface="Times New Roman" panose="02020603050405020304" pitchFamily="18" charset="0"/>
                <a:cs typeface="Times New Roman" panose="02020603050405020304" pitchFamily="18" charset="0"/>
              </a:rPr>
              <a:t>iers</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CustomerID, </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(Total_amount,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Total_amount,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CASE</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WHEN</a:t>
            </a:r>
            <a:r>
              <a:rPr lang="en-US" sz="1100" b="0" dirty="0">
                <a:solidFill>
                  <a:srgbClr val="CCCCCC"/>
                </a:solidFill>
                <a:effectLst/>
                <a:latin typeface="Times New Roman" panose="02020603050405020304" pitchFamily="18" charset="0"/>
                <a:cs typeface="Times New Roman" panose="02020603050405020304" pitchFamily="18" charset="0"/>
              </a:rPr>
              <a:t> Total_amount </a:t>
            </a:r>
            <a:r>
              <a:rPr lang="en-US" sz="1100" b="0" dirty="0">
                <a:solidFill>
                  <a:srgbClr val="D4D4D4"/>
                </a:solidFill>
                <a:effectLst/>
                <a:latin typeface="Times New Roman" panose="02020603050405020304" pitchFamily="18" charset="0"/>
                <a:cs typeface="Times New Roman" panose="02020603050405020304" pitchFamily="18" charset="0"/>
              </a:rPr>
              <a:t>&lt;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20000</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THEN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'Low’   </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E9178"/>
                </a:solidFill>
                <a:effectLst/>
                <a:latin typeface="Times New Roman" panose="02020603050405020304" pitchFamily="18" charset="0"/>
                <a:cs typeface="Times New Roman" panose="02020603050405020304" pitchFamily="18" charset="0"/>
              </a:rPr>
              <a:t>            WHEN Total_amount &lt; 25000 THEN '</a:t>
            </a:r>
            <a:r>
              <a:rPr lang="en-US" sz="1100" b="0" dirty="0">
                <a:solidFill>
                  <a:srgbClr val="CCCCCC"/>
                </a:solidFill>
                <a:effectLst/>
                <a:latin typeface="Times New Roman" panose="02020603050405020304" pitchFamily="18" charset="0"/>
                <a:cs typeface="Times New Roman" panose="02020603050405020304" pitchFamily="18" charset="0"/>
              </a:rPr>
              <a:t>Medium’ </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ELSE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'High’</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END </a:t>
            </a:r>
            <a:r>
              <a:rPr lang="en-US" sz="1100" b="0" dirty="0">
                <a:solidFill>
                  <a:srgbClr val="CE9178"/>
                </a:solidFill>
                <a:effectLst/>
                <a:latin typeface="Times New Roman" panose="02020603050405020304" pitchFamily="18" charset="0"/>
                <a:cs typeface="Times New Roman" panose="02020603050405020304" pitchFamily="18" charset="0"/>
              </a:rPr>
              <a:t>AS Customer_tiers</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 Total_Spend_amount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E9178"/>
                </a:solidFill>
                <a:effectLst/>
                <a:latin typeface="Times New Roman" panose="02020603050405020304" pitchFamily="18" charset="0"/>
                <a:cs typeface="Times New Roman" panose="02020603050405020304" pitchFamily="18" charset="0"/>
              </a:rPr>
              <a:t>Customer_tiers</a:t>
            </a:r>
            <a:r>
              <a:rPr lang="en-US" sz="1100" b="0" dirty="0">
                <a:solidFill>
                  <a:srgbClr val="CE9178"/>
                </a:solidFill>
                <a:effectLst/>
                <a:latin typeface="Times New Roman" panose="02020603050405020304" pitchFamily="18" charset="0"/>
                <a:cs typeface="Times New Roman" panose="02020603050405020304" pitchFamily="18" charset="0"/>
              </a:rPr>
              <a:t>, </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E9178"/>
                </a:solidFill>
                <a:effectLst/>
                <a:latin typeface="Times New Roman" panose="02020603050405020304" pitchFamily="18" charset="0"/>
                <a:cs typeface="Times New Roman" panose="02020603050405020304" pitchFamily="18" charset="0"/>
              </a:rPr>
              <a:t>Total_amount </a:t>
            </a:r>
            <a:r>
              <a:rPr lang="en-US" sz="1100" b="0" dirty="0">
                <a:solidFill>
                  <a:srgbClr val="569CD6"/>
                </a:solidFill>
                <a:effectLst/>
                <a:latin typeface="Times New Roman" panose="02020603050405020304" pitchFamily="18" charset="0"/>
                <a:cs typeface="Times New Roman" panose="02020603050405020304" pitchFamily="18" charset="0"/>
              </a:rPr>
              <a:t>DESC</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E9178"/>
                </a:solidFill>
                <a:effectLst/>
                <a:latin typeface="Times New Roman" panose="02020603050405020304" pitchFamily="18" charset="0"/>
                <a:cs typeface="Times New Roman" panose="02020603050405020304" pitchFamily="18" charset="0"/>
              </a:rPr>
              <a: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dirty="0" err="1">
                <a:solidFill>
                  <a:srgbClr val="CE9178"/>
                </a:solidFill>
                <a:latin typeface="Times New Roman" panose="02020603050405020304" pitchFamily="18" charset="0"/>
                <a:cs typeface="Times New Roman" panose="02020603050405020304" pitchFamily="18" charset="0"/>
              </a:rPr>
              <a:t>w</a:t>
            </a:r>
            <a:r>
              <a:rPr lang="en-US" sz="1100" b="0" dirty="0" err="1">
                <a:solidFill>
                  <a:srgbClr val="CE9178"/>
                </a:solidFill>
                <a:effectLst/>
                <a:latin typeface="Times New Roman" panose="02020603050405020304" pitchFamily="18" charset="0"/>
                <a:cs typeface="Times New Roman" panose="02020603050405020304" pitchFamily="18" charset="0"/>
              </a:rPr>
              <a:t>almartsales</a:t>
            </a:r>
            <a:endParaRPr lang="en-US" sz="1100" b="0" dirty="0">
              <a:solidFill>
                <a:srgbClr val="CE9178"/>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008AF2"/>
                </a:solidFill>
                <a:effectLst/>
                <a:latin typeface="Times New Roman" panose="02020603050405020304" pitchFamily="18" charset="0"/>
                <a:cs typeface="Times New Roman" panose="02020603050405020304" pitchFamily="18" charset="0"/>
              </a:rPr>
              <a:t>LIMIT 5</a:t>
            </a:r>
            <a:r>
              <a:rPr lang="en-US" sz="1100" b="0" dirty="0">
                <a:solidFill>
                  <a:srgbClr val="CE9178"/>
                </a:solidFill>
                <a:effectLst/>
                <a:latin typeface="Times New Roman" panose="02020603050405020304" pitchFamily="18" charset="0"/>
                <a:cs typeface="Times New Roman" panose="02020603050405020304" pitchFamily="18" charset="0"/>
              </a:rPr>
              <a: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BDD2311-7989-5D17-8752-13A207166529}"/>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3</a:t>
            </a:r>
          </a:p>
        </p:txBody>
      </p:sp>
      <p:sp>
        <p:nvSpPr>
          <p:cNvPr id="9" name="TextBox 8">
            <a:extLst>
              <a:ext uri="{FF2B5EF4-FFF2-40B4-BE49-F238E27FC236}">
                <a16:creationId xmlns:a16="http://schemas.microsoft.com/office/drawing/2014/main" id="{765C4644-0047-5B5D-FEC2-C7719947B3B8}"/>
              </a:ext>
            </a:extLst>
          </p:cNvPr>
          <p:cNvSpPr txBox="1"/>
          <p:nvPr/>
        </p:nvSpPr>
        <p:spPr>
          <a:xfrm>
            <a:off x="7685660" y="1190105"/>
            <a:ext cx="425147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Analyzing Customer Segmentation Based on Spending</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5B9B91C-1B10-6ED5-92B0-A60DF771B0E6}"/>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2E0A301-138F-5B6D-28B3-0863E28BDC27}"/>
              </a:ext>
            </a:extLst>
          </p:cNvPr>
          <p:cNvGraphicFramePr>
            <a:graphicFrameLocks noGrp="1"/>
          </p:cNvGraphicFramePr>
          <p:nvPr>
            <p:extLst>
              <p:ext uri="{D42A27DB-BD31-4B8C-83A1-F6EECF244321}">
                <p14:modId xmlns:p14="http://schemas.microsoft.com/office/powerpoint/2010/main" val="765126770"/>
              </p:ext>
            </p:extLst>
          </p:nvPr>
        </p:nvGraphicFramePr>
        <p:xfrm>
          <a:off x="7685660" y="3122401"/>
          <a:ext cx="4314825" cy="2228400"/>
        </p:xfrm>
        <a:graphic>
          <a:graphicData uri="http://schemas.openxmlformats.org/drawingml/2006/table">
            <a:tbl>
              <a:tblPr firstRow="1" bandRow="1">
                <a:tableStyleId>{5C22544A-7EE6-4342-B048-85BDC9FD1C3A}</a:tableStyleId>
              </a:tblPr>
              <a:tblGrid>
                <a:gridCol w="1323975">
                  <a:extLst>
                    <a:ext uri="{9D8B030D-6E8A-4147-A177-3AD203B41FA5}">
                      <a16:colId xmlns:a16="http://schemas.microsoft.com/office/drawing/2014/main" val="127336795"/>
                    </a:ext>
                  </a:extLst>
                </a:gridCol>
                <a:gridCol w="1433450">
                  <a:extLst>
                    <a:ext uri="{9D8B030D-6E8A-4147-A177-3AD203B41FA5}">
                      <a16:colId xmlns:a16="http://schemas.microsoft.com/office/drawing/2014/main" val="2926632298"/>
                    </a:ext>
                  </a:extLst>
                </a:gridCol>
                <a:gridCol w="1557400">
                  <a:extLst>
                    <a:ext uri="{9D8B030D-6E8A-4147-A177-3AD203B41FA5}">
                      <a16:colId xmlns:a16="http://schemas.microsoft.com/office/drawing/2014/main" val="755884303"/>
                    </a:ext>
                  </a:extLst>
                </a:gridCol>
              </a:tblGrid>
              <a:tr h="371400">
                <a:tc>
                  <a:txBody>
                    <a:bodyPr/>
                    <a:lstStyle/>
                    <a:p>
                      <a:pPr algn="ctr"/>
                      <a:r>
                        <a:rPr lang="en-US" sz="1600" dirty="0" err="1">
                          <a:latin typeface="Times New Roman" panose="02020603050405020304" pitchFamily="18" charset="0"/>
                          <a:cs typeface="Times New Roman" panose="02020603050405020304" pitchFamily="18" charset="0"/>
                        </a:rPr>
                        <a:t>CustomerID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a:latin typeface="Times New Roman" panose="02020603050405020304" pitchFamily="18" charset="0"/>
                          <a:cs typeface="Times New Roman" panose="02020603050405020304" pitchFamily="18" charset="0"/>
                        </a:rPr>
                        <a:t>Total_amount</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a:latin typeface="Times New Roman" panose="02020603050405020304" pitchFamily="18" charset="0"/>
                          <a:cs typeface="Times New Roman" panose="02020603050405020304" pitchFamily="18" charset="0"/>
                        </a:rPr>
                        <a:t>Customer_tiers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37431306"/>
                  </a:ext>
                </a:extLst>
              </a:tr>
              <a:tr h="371400">
                <a:tc>
                  <a:txBody>
                    <a:bodyPr/>
                    <a:lstStyle/>
                    <a:p>
                      <a:pPr algn="ctr"/>
                      <a:r>
                        <a:rPr lang="en-IN" sz="1600" dirty="0">
                          <a:latin typeface="Times New Roman" panose="02020603050405020304" pitchFamily="18" charset="0"/>
                          <a:cs typeface="Times New Roman" panose="02020603050405020304" pitchFamily="18" charset="0"/>
                        </a:rPr>
                        <a:t>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26634.342</a:t>
                      </a:r>
                    </a:p>
                  </a:txBody>
                  <a:tcPr anchor="ctr"/>
                </a:tc>
                <a:tc>
                  <a:txBody>
                    <a:bodyPr/>
                    <a:lstStyle/>
                    <a:p>
                      <a:pPr algn="ctr"/>
                      <a:r>
                        <a:rPr lang="en-IN" sz="1600" b="1" dirty="0">
                          <a:solidFill>
                            <a:srgbClr val="6CA62C"/>
                          </a:solidFill>
                          <a:latin typeface="Times New Roman" panose="02020603050405020304" pitchFamily="18" charset="0"/>
                          <a:cs typeface="Times New Roman" panose="02020603050405020304" pitchFamily="18" charset="0"/>
                        </a:rPr>
                        <a:t>High</a:t>
                      </a:r>
                    </a:p>
                  </a:txBody>
                  <a:tcPr anchor="ctr"/>
                </a:tc>
                <a:extLst>
                  <a:ext uri="{0D108BD9-81ED-4DB2-BD59-A6C34878D82A}">
                    <a16:rowId xmlns:a16="http://schemas.microsoft.com/office/drawing/2014/main" val="310371755"/>
                  </a:ext>
                </a:extLst>
              </a:tr>
              <a:tr h="371400">
                <a:tc>
                  <a:txBody>
                    <a:bodyPr/>
                    <a:lstStyle/>
                    <a:p>
                      <a:pPr algn="ctr"/>
                      <a:r>
                        <a:rPr lang="en-IN" sz="1600" dirty="0">
                          <a:latin typeface="Times New Roman" panose="02020603050405020304" pitchFamily="18" charset="0"/>
                          <a:cs typeface="Times New Roman" panose="02020603050405020304" pitchFamily="18" charset="0"/>
                        </a:rPr>
                        <a:t>9</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19661.597</a:t>
                      </a:r>
                    </a:p>
                  </a:txBody>
                  <a:tcPr anchor="ct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Low</a:t>
                      </a:r>
                    </a:p>
                  </a:txBody>
                  <a:tcPr anchor="ctr"/>
                </a:tc>
                <a:extLst>
                  <a:ext uri="{0D108BD9-81ED-4DB2-BD59-A6C34878D82A}">
                    <a16:rowId xmlns:a16="http://schemas.microsoft.com/office/drawing/2014/main" val="1482720910"/>
                  </a:ext>
                </a:extLst>
              </a:tr>
              <a:tr h="371400">
                <a:tc>
                  <a:txBody>
                    <a:bodyPr/>
                    <a:lstStyle/>
                    <a:p>
                      <a:pPr algn="ctr"/>
                      <a:r>
                        <a:rPr lang="en-IN" sz="1600" dirty="0">
                          <a:latin typeface="Times New Roman" panose="02020603050405020304" pitchFamily="18" charset="0"/>
                          <a:cs typeface="Times New Roman" panose="02020603050405020304" pitchFamily="18" charset="0"/>
                        </a:rPr>
                        <a:t>5</a:t>
                      </a:r>
                    </a:p>
                  </a:txBody>
                  <a:tcPr anchor="ctr"/>
                </a:tc>
                <a:tc>
                  <a:txBody>
                    <a:bodyPr/>
                    <a:lstStyle/>
                    <a:p>
                      <a:pPr algn="ctr"/>
                      <a:r>
                        <a:rPr lang="en-IN" sz="1600">
                          <a:latin typeface="Times New Roman" panose="02020603050405020304" pitchFamily="18" charset="0"/>
                          <a:cs typeface="Times New Roman" panose="02020603050405020304" pitchFamily="18" charset="0"/>
                        </a:rPr>
                        <a:t>19632.039</a:t>
                      </a:r>
                    </a:p>
                  </a:txBody>
                  <a:tcPr anchor="ct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Low</a:t>
                      </a:r>
                    </a:p>
                  </a:txBody>
                  <a:tcPr anchor="ctr"/>
                </a:tc>
                <a:extLst>
                  <a:ext uri="{0D108BD9-81ED-4DB2-BD59-A6C34878D82A}">
                    <a16:rowId xmlns:a16="http://schemas.microsoft.com/office/drawing/2014/main" val="1035337460"/>
                  </a:ext>
                </a:extLst>
              </a:tr>
              <a:tr h="371400">
                <a:tc>
                  <a:txBody>
                    <a:bodyPr/>
                    <a:lstStyle/>
                    <a:p>
                      <a:pPr algn="ctr"/>
                      <a:r>
                        <a:rPr lang="en-IN" sz="1600">
                          <a:latin typeface="Times New Roman" panose="02020603050405020304" pitchFamily="18" charset="0"/>
                          <a:cs typeface="Times New Roman" panose="02020603050405020304" pitchFamily="18" charset="0"/>
                        </a:rPr>
                        <a:t>4</a:t>
                      </a:r>
                    </a:p>
                  </a:txBody>
                  <a:tcPr anchor="ctr"/>
                </a:tc>
                <a:tc>
                  <a:txBody>
                    <a:bodyPr/>
                    <a:lstStyle/>
                    <a:p>
                      <a:pPr algn="ctr"/>
                      <a:r>
                        <a:rPr lang="en-IN" sz="1600">
                          <a:latin typeface="Times New Roman" panose="02020603050405020304" pitchFamily="18" charset="0"/>
                          <a:cs typeface="Times New Roman" panose="02020603050405020304" pitchFamily="18" charset="0"/>
                        </a:rPr>
                        <a:t>17656.716</a:t>
                      </a:r>
                    </a:p>
                  </a:txBody>
                  <a:tcPr anchor="ct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Low</a:t>
                      </a:r>
                    </a:p>
                  </a:txBody>
                  <a:tcPr anchor="ctr"/>
                </a:tc>
                <a:extLst>
                  <a:ext uri="{0D108BD9-81ED-4DB2-BD59-A6C34878D82A}">
                    <a16:rowId xmlns:a16="http://schemas.microsoft.com/office/drawing/2014/main" val="2993243722"/>
                  </a:ext>
                </a:extLst>
              </a:tr>
              <a:tr h="371400">
                <a:tc>
                  <a:txBody>
                    <a:bodyPr/>
                    <a:lstStyle/>
                    <a:p>
                      <a:pPr algn="ctr"/>
                      <a:r>
                        <a:rPr lang="en-IN" sz="1600">
                          <a:latin typeface="Times New Roman" panose="02020603050405020304" pitchFamily="18" charset="0"/>
                          <a:cs typeface="Times New Roman" panose="02020603050405020304" pitchFamily="18" charset="0"/>
                        </a:rPr>
                        <a:t>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23402.263</a:t>
                      </a:r>
                    </a:p>
                  </a:txBody>
                  <a:tcPr anchor="ctr"/>
                </a:tc>
                <a:tc>
                  <a:txBody>
                    <a:bodyPr/>
                    <a:lstStyle/>
                    <a:p>
                      <a:pPr algn="ctr"/>
                      <a:r>
                        <a:rPr lang="en-IN" sz="1600" b="1" dirty="0">
                          <a:solidFill>
                            <a:srgbClr val="EAB200"/>
                          </a:solidFill>
                          <a:latin typeface="Times New Roman" panose="02020603050405020304" pitchFamily="18" charset="0"/>
                          <a:cs typeface="Times New Roman" panose="02020603050405020304" pitchFamily="18" charset="0"/>
                        </a:rPr>
                        <a:t>Medium</a:t>
                      </a:r>
                    </a:p>
                  </a:txBody>
                  <a:tcPr anchor="ctr"/>
                </a:tc>
                <a:extLst>
                  <a:ext uri="{0D108BD9-81ED-4DB2-BD59-A6C34878D82A}">
                    <a16:rowId xmlns:a16="http://schemas.microsoft.com/office/drawing/2014/main" val="3688596556"/>
                  </a:ext>
                </a:extLst>
              </a:tr>
            </a:tbl>
          </a:graphicData>
        </a:graphic>
      </p:graphicFrame>
    </p:spTree>
    <p:extLst>
      <p:ext uri="{BB962C8B-B14F-4D97-AF65-F5344CB8AC3E}">
        <p14:creationId xmlns:p14="http://schemas.microsoft.com/office/powerpoint/2010/main" val="118418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7FBEB-4680-D105-9611-475E06E27277}"/>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102949D5-93EF-FAEB-4F58-34FED45BC275}"/>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normAutofit/>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3:</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In Task 3</a:t>
            </a:r>
            <a:r>
              <a:rPr lang="en-IN" sz="1600" dirty="0">
                <a:solidFill>
                  <a:schemeClr val="accent1">
                    <a:lumMod val="75000"/>
                  </a:schemeClr>
                </a:solidFill>
                <a:latin typeface="Times New Roman" panose="02020603050405020304" pitchFamily="18" charset="0"/>
                <a:cs typeface="Times New Roman" panose="02020603050405020304" pitchFamily="18" charset="0"/>
              </a:rPr>
              <a:t>,  Walmart wants to segment customers based on their average spending behaviour. For this, first, create a view to calculate the average of Total Sales using the </a:t>
            </a:r>
            <a:r>
              <a:rPr lang="en-IN" sz="1600" b="1" dirty="0">
                <a:solidFill>
                  <a:schemeClr val="accent1">
                    <a:lumMod val="75000"/>
                  </a:schemeClr>
                </a:solidFill>
                <a:latin typeface="Times New Roman" panose="02020603050405020304" pitchFamily="18" charset="0"/>
                <a:cs typeface="Times New Roman" panose="02020603050405020304" pitchFamily="18" charset="0"/>
              </a:rPr>
              <a:t>CREATE VIEW </a:t>
            </a:r>
            <a:r>
              <a:rPr lang="en-IN" sz="1600" dirty="0">
                <a:solidFill>
                  <a:schemeClr val="accent1">
                    <a:lumMod val="75000"/>
                  </a:schemeClr>
                </a:solidFill>
                <a:latin typeface="Times New Roman" panose="02020603050405020304" pitchFamily="18" charset="0"/>
                <a:cs typeface="Times New Roman" panose="02020603050405020304" pitchFamily="18" charset="0"/>
              </a:rPr>
              <a:t>function. Then, I created a </a:t>
            </a:r>
            <a:r>
              <a:rPr lang="en-IN" sz="1600" b="1" dirty="0">
                <a:solidFill>
                  <a:schemeClr val="accent1">
                    <a:lumMod val="75000"/>
                  </a:schemeClr>
                </a:solidFill>
                <a:latin typeface="Times New Roman" panose="02020603050405020304" pitchFamily="18" charset="0"/>
                <a:cs typeface="Times New Roman" panose="02020603050405020304" pitchFamily="18" charset="0"/>
              </a:rPr>
              <a:t>Subquery</a:t>
            </a:r>
            <a:r>
              <a:rPr lang="en-IN" sz="1600" dirty="0">
                <a:solidFill>
                  <a:schemeClr val="accent1">
                    <a:lumMod val="75000"/>
                  </a:schemeClr>
                </a:solidFill>
                <a:latin typeface="Times New Roman" panose="02020603050405020304" pitchFamily="18" charset="0"/>
                <a:cs typeface="Times New Roman" panose="02020603050405020304" pitchFamily="18" charset="0"/>
              </a:rPr>
              <a:t> to classify the customers into three tiers with the help of </a:t>
            </a:r>
            <a:r>
              <a:rPr lang="en-IN" sz="1600" b="1" dirty="0">
                <a:solidFill>
                  <a:schemeClr val="accent1">
                    <a:lumMod val="75000"/>
                  </a:schemeClr>
                </a:solidFill>
                <a:latin typeface="Times New Roman" panose="02020603050405020304" pitchFamily="18" charset="0"/>
                <a:cs typeface="Times New Roman" panose="02020603050405020304" pitchFamily="18" charset="0"/>
              </a:rPr>
              <a:t>CASE Statement</a:t>
            </a:r>
            <a:r>
              <a:rPr lang="en-IN" sz="1600" dirty="0">
                <a:solidFill>
                  <a:schemeClr val="accent1">
                    <a:lumMod val="75000"/>
                  </a:schemeClr>
                </a:solidFill>
                <a:latin typeface="Times New Roman" panose="02020603050405020304" pitchFamily="18" charset="0"/>
                <a:cs typeface="Times New Roman" panose="02020603050405020304" pitchFamily="18" charset="0"/>
              </a:rPr>
              <a:t>, and in this case statement, I took a reference from the View table to show the customer tiers.</a:t>
            </a:r>
          </a:p>
          <a:p>
            <a:pPr marL="0" algn="l" fontAlgn="b"/>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INSIGHTS</a:t>
            </a:r>
          </a:p>
          <a:p>
            <a:pPr marL="0" algn="l" rtl="0" eaLnBrk="1" fontAlgn="b" latinLnBrk="0" hangingPunct="1"/>
            <a:r>
              <a:rPr lang="en-IN" dirty="0">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When total amount is less than 20,000 then it shows </a:t>
            </a:r>
            <a:r>
              <a:rPr lang="en-IN" sz="1600" dirty="0">
                <a:solidFill>
                  <a:srgbClr val="7F7F7F"/>
                </a:solidFill>
                <a:latin typeface="Times New Roman" panose="02020603050405020304" pitchFamily="18" charset="0"/>
                <a:cs typeface="Times New Roman" panose="02020603050405020304" pitchFamily="18" charset="0"/>
              </a:rPr>
              <a:t>“</a:t>
            </a:r>
            <a:r>
              <a:rPr lang="en-IN" sz="1600" b="1" dirty="0">
                <a:solidFill>
                  <a:srgbClr val="FF0000"/>
                </a:solidFill>
                <a:latin typeface="Times New Roman" panose="02020603050405020304" pitchFamily="18" charset="0"/>
                <a:cs typeface="Times New Roman" panose="02020603050405020304" pitchFamily="18" charset="0"/>
              </a:rPr>
              <a:t>Low</a:t>
            </a:r>
            <a:r>
              <a:rPr lang="en-IN" sz="1600" dirty="0">
                <a:solidFill>
                  <a:srgbClr val="7F7F7F"/>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When total amount between 20,000 and 25000 it shows </a:t>
            </a:r>
            <a:r>
              <a:rPr lang="en-IN" sz="1600" dirty="0">
                <a:solidFill>
                  <a:srgbClr val="7F7F7F"/>
                </a:solidFill>
                <a:latin typeface="Times New Roman" panose="02020603050405020304" pitchFamily="18" charset="0"/>
                <a:cs typeface="Times New Roman" panose="02020603050405020304" pitchFamily="18" charset="0"/>
              </a:rPr>
              <a:t>“</a:t>
            </a:r>
            <a:r>
              <a:rPr lang="en-IN" sz="1600" b="1" dirty="0">
                <a:solidFill>
                  <a:srgbClr val="FFC000"/>
                </a:solidFill>
                <a:latin typeface="Times New Roman" panose="02020603050405020304" pitchFamily="18" charset="0"/>
                <a:cs typeface="Times New Roman" panose="02020603050405020304" pitchFamily="18" charset="0"/>
              </a:rPr>
              <a:t>Medium</a:t>
            </a:r>
            <a:r>
              <a:rPr lang="en-IN" sz="1600" dirty="0">
                <a:solidFill>
                  <a:srgbClr val="7F7F7F"/>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and in Else part, it shows more than 25000 which is </a:t>
            </a:r>
            <a:r>
              <a:rPr lang="en-IN" sz="1600" dirty="0">
                <a:solidFill>
                  <a:srgbClr val="7F7F7F"/>
                </a:solidFill>
                <a:latin typeface="Times New Roman" panose="02020603050405020304" pitchFamily="18" charset="0"/>
                <a:cs typeface="Times New Roman" panose="02020603050405020304" pitchFamily="18" charset="0"/>
              </a:rPr>
              <a:t>“</a:t>
            </a:r>
            <a:r>
              <a:rPr lang="en-IN" sz="1600" b="1" dirty="0">
                <a:solidFill>
                  <a:schemeClr val="accent3">
                    <a:lumMod val="50000"/>
                  </a:schemeClr>
                </a:solidFill>
                <a:latin typeface="Times New Roman" panose="02020603050405020304" pitchFamily="18" charset="0"/>
                <a:cs typeface="Times New Roman" panose="02020603050405020304" pitchFamily="18" charset="0"/>
              </a:rPr>
              <a:t>High</a:t>
            </a:r>
            <a:r>
              <a:rPr lang="en-IN" sz="1600" dirty="0">
                <a:solidFill>
                  <a:srgbClr val="7F7F7F"/>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tier.</a:t>
            </a:r>
          </a:p>
          <a:p>
            <a:pPr marL="342900" indent="-34290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There are 8 Customers who purchased more and were classified as </a:t>
            </a:r>
            <a:r>
              <a:rPr lang="en-IN" sz="1600" dirty="0">
                <a:solidFill>
                  <a:srgbClr val="7F7F7F"/>
                </a:solidFill>
                <a:latin typeface="Times New Roman" panose="02020603050405020304" pitchFamily="18" charset="0"/>
                <a:cs typeface="Times New Roman" panose="02020603050405020304" pitchFamily="18" charset="0"/>
              </a:rPr>
              <a:t>“</a:t>
            </a:r>
            <a:r>
              <a:rPr lang="en-IN" sz="1600" b="1" dirty="0">
                <a:solidFill>
                  <a:schemeClr val="accent3">
                    <a:lumMod val="50000"/>
                  </a:schemeClr>
                </a:solidFill>
                <a:latin typeface="Times New Roman" panose="02020603050405020304" pitchFamily="18" charset="0"/>
                <a:cs typeface="Times New Roman" panose="02020603050405020304" pitchFamily="18" charset="0"/>
              </a:rPr>
              <a:t>High</a:t>
            </a:r>
            <a:r>
              <a:rPr lang="en-IN" sz="1600" dirty="0">
                <a:solidFill>
                  <a:srgbClr val="7F7F7F"/>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tier with Sales of </a:t>
            </a:r>
            <a:r>
              <a:rPr lang="en-IN" sz="1600" b="1" dirty="0">
                <a:solidFill>
                  <a:srgbClr val="002060">
                    <a:alpha val="55000"/>
                  </a:srgbClr>
                </a:solidFill>
                <a:latin typeface="Times New Roman" panose="02020603050405020304" pitchFamily="18" charset="0"/>
                <a:cs typeface="Times New Roman" panose="02020603050405020304" pitchFamily="18" charset="0"/>
              </a:rPr>
              <a:t>26634.342.</a:t>
            </a:r>
          </a:p>
          <a:p>
            <a:pPr marL="342900" indent="-34290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Then, there are 3 customers who purchased less than 26,000 with Sales of  </a:t>
            </a:r>
            <a:r>
              <a:rPr lang="en-IN" sz="1600" b="1" dirty="0">
                <a:solidFill>
                  <a:srgbClr val="002060">
                    <a:alpha val="55000"/>
                  </a:srgbClr>
                </a:solidFill>
                <a:latin typeface="Times New Roman" panose="02020603050405020304" pitchFamily="18" charset="0"/>
                <a:cs typeface="Times New Roman" panose="02020603050405020304" pitchFamily="18" charset="0"/>
              </a:rPr>
              <a:t>23402.263, </a:t>
            </a:r>
            <a:r>
              <a:rPr lang="en-IN" sz="1600" dirty="0">
                <a:solidFill>
                  <a:schemeClr val="accent1">
                    <a:lumMod val="75000"/>
                  </a:schemeClr>
                </a:solidFill>
                <a:latin typeface="Times New Roman" panose="02020603050405020304" pitchFamily="18" charset="0"/>
                <a:cs typeface="Times New Roman" panose="02020603050405020304" pitchFamily="18" charset="0"/>
              </a:rPr>
              <a:t>classified as</a:t>
            </a:r>
            <a:r>
              <a:rPr lang="en-IN" sz="1600" b="1" dirty="0">
                <a:solidFill>
                  <a:schemeClr val="accent1">
                    <a:lumMod val="75000"/>
                  </a:schemeClr>
                </a:solidFill>
                <a:latin typeface="Times New Roman" panose="02020603050405020304" pitchFamily="18" charset="0"/>
                <a:cs typeface="Times New Roman" panose="02020603050405020304" pitchFamily="18" charset="0"/>
              </a:rPr>
              <a:t> </a:t>
            </a:r>
            <a:r>
              <a:rPr lang="en-IN" sz="1600" b="1" dirty="0">
                <a:solidFill>
                  <a:srgbClr val="002060">
                    <a:alpha val="55000"/>
                  </a:srgbClr>
                </a:solidFill>
                <a:latin typeface="Times New Roman" panose="02020603050405020304" pitchFamily="18" charset="0"/>
                <a:cs typeface="Times New Roman" panose="02020603050405020304" pitchFamily="18" charset="0"/>
              </a:rPr>
              <a:t>“</a:t>
            </a:r>
            <a:r>
              <a:rPr lang="en-IN" sz="1600" b="1" dirty="0">
                <a:solidFill>
                  <a:srgbClr val="FFC000"/>
                </a:solidFill>
                <a:latin typeface="Times New Roman" panose="02020603050405020304" pitchFamily="18" charset="0"/>
                <a:cs typeface="Times New Roman" panose="02020603050405020304" pitchFamily="18" charset="0"/>
              </a:rPr>
              <a:t>Medium</a:t>
            </a:r>
            <a:r>
              <a:rPr lang="en-IN" sz="1600" b="1" dirty="0">
                <a:solidFill>
                  <a:srgbClr val="002060">
                    <a:alpha val="55000"/>
                  </a:srgbClr>
                </a:solidFill>
                <a:latin typeface="Times New Roman" panose="02020603050405020304" pitchFamily="18" charset="0"/>
                <a:cs typeface="Times New Roman" panose="02020603050405020304" pitchFamily="18" charset="0"/>
              </a:rPr>
              <a:t>”.</a:t>
            </a:r>
          </a:p>
          <a:p>
            <a:pPr marL="342900" indent="-34290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Those who purchased below 20,000 are classifies as </a:t>
            </a:r>
            <a:r>
              <a:rPr lang="en-IN" sz="1600" b="1" dirty="0">
                <a:solidFill>
                  <a:srgbClr val="002060">
                    <a:alpha val="55000"/>
                  </a:srgbClr>
                </a:solidFill>
                <a:latin typeface="Times New Roman" panose="02020603050405020304" pitchFamily="18" charset="0"/>
                <a:cs typeface="Times New Roman" panose="02020603050405020304" pitchFamily="18" charset="0"/>
              </a:rPr>
              <a:t>“</a:t>
            </a:r>
            <a:r>
              <a:rPr lang="en-IN" sz="1600" b="1" dirty="0">
                <a:solidFill>
                  <a:srgbClr val="FF0000"/>
                </a:solidFill>
                <a:latin typeface="Times New Roman" panose="02020603050405020304" pitchFamily="18" charset="0"/>
                <a:cs typeface="Times New Roman" panose="02020603050405020304" pitchFamily="18" charset="0"/>
              </a:rPr>
              <a:t>Low</a:t>
            </a:r>
            <a:r>
              <a:rPr lang="en-IN" sz="1600" b="1" dirty="0">
                <a:solidFill>
                  <a:srgbClr val="002060">
                    <a:alpha val="55000"/>
                  </a:srgbClr>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customer tiers. </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7241E45-4594-B1B4-BA10-1A3C96FFB07B}"/>
              </a:ext>
            </a:extLst>
          </p:cNvPr>
          <p:cNvSpPr>
            <a:spLocks noGrp="1"/>
          </p:cNvSpPr>
          <p:nvPr>
            <p:ph type="sldNum" sz="quarter" idx="4"/>
          </p:nvPr>
        </p:nvSpPr>
        <p:spPr/>
        <p:txBody>
          <a:bodyPr/>
          <a:lstStyle/>
          <a:p>
            <a:fld id="{0D309695-DEC3-40DA-9DF5-330280C9D0E8}" type="slidenum">
              <a:rPr lang="en-US" smtClean="0"/>
              <a:pPr/>
              <a:t>9</a:t>
            </a:fld>
            <a:endParaRPr lang="en-US" dirty="0"/>
          </a:p>
        </p:txBody>
      </p:sp>
    </p:spTree>
    <p:extLst>
      <p:ext uri="{BB962C8B-B14F-4D97-AF65-F5344CB8AC3E}">
        <p14:creationId xmlns:p14="http://schemas.microsoft.com/office/powerpoint/2010/main" val="1472961871"/>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E06989-8323-4451-A21F-821A6C2478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1971ED-0722-4CF3-9522-6E6843A2D88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AB27884-F043-4BF1-A4FB-D6C1216AE52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Template>
  <TotalTime>3371</TotalTime>
  <Words>3511</Words>
  <Application>Microsoft Office PowerPoint</Application>
  <PresentationFormat>Widescreen</PresentationFormat>
  <Paragraphs>576</Paragraphs>
  <Slides>27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Consolas</vt:lpstr>
      <vt:lpstr>Sagona Book</vt:lpstr>
      <vt:lpstr>Times New Roman</vt:lpstr>
      <vt:lpstr>Univers</vt:lpstr>
      <vt:lpstr>ThinLineVTI</vt:lpstr>
      <vt:lpstr>WALMART  Sales Performance Analysis of  Walmart Stores Using Advanced MySQL Techniques</vt:lpstr>
      <vt:lpstr>Agenda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Line Chart:</vt:lpstr>
      <vt:lpstr>Area Chart:                    </vt:lpstr>
      <vt:lpstr> Bar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Khushbu Soni</dc:creator>
  <cp:lastModifiedBy>Khushbu Soni</cp:lastModifiedBy>
  <cp:revision>80</cp:revision>
  <dcterms:created xsi:type="dcterms:W3CDTF">2024-11-30T14:56:25Z</dcterms:created>
  <dcterms:modified xsi:type="dcterms:W3CDTF">2025-04-28T05:44:42Z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