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Arv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i25wfUEXvFzzXv5loLbnlLu14S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856785-E100-4A44-B55B-A58210357CB1}">
  <a:tblStyle styleId="{9D856785-E100-4A44-B55B-A58210357CB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Arvo-bold.fntdata"/><Relationship Id="rId30" Type="http://schemas.openxmlformats.org/officeDocument/2006/relationships/font" Target="fonts/Arvo-regular.fntdata"/><Relationship Id="rId11" Type="http://schemas.openxmlformats.org/officeDocument/2006/relationships/slide" Target="slides/slide4.xml"/><Relationship Id="rId33" Type="http://schemas.openxmlformats.org/officeDocument/2006/relationships/font" Target="fonts/Arvo-boldItalic.fntdata"/><Relationship Id="rId10" Type="http://schemas.openxmlformats.org/officeDocument/2006/relationships/slide" Target="slides/slide3.xml"/><Relationship Id="rId32" Type="http://schemas.openxmlformats.org/officeDocument/2006/relationships/font" Target="fonts/Arvo-italic.fntdata"/><Relationship Id="rId13" Type="http://schemas.openxmlformats.org/officeDocument/2006/relationships/slide" Target="slides/slide6.xml"/><Relationship Id="rId12" Type="http://schemas.openxmlformats.org/officeDocument/2006/relationships/slide" Target="slides/slide5.xml"/><Relationship Id="rId34" Type="http://customschemas.google.com/relationships/presentationmetadata" Target="meta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33e4323802_2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133e4323802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32dc044c87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g132dc044c87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32dc044c87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g132dc044c87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32dc044c87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32dc044c87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g132dc044c87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32dc044c87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32dc044c87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g132dc044c87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32dc044c87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32dc044c87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32dc044c87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p:nvPr/>
        </p:nvSpPr>
        <p:spPr>
          <a:xfrm>
            <a:off x="10059311" y="877033"/>
            <a:ext cx="1732400" cy="577200"/>
          </a:xfrm>
          <a:prstGeom prst="triangle">
            <a:avLst>
              <a:gd fmla="val 32425" name="adj"/>
            </a:avLst>
          </a:prstGeom>
          <a:solidFill>
            <a:schemeClr val="accent2"/>
          </a:solidFill>
          <a:ln>
            <a:noFill/>
          </a:ln>
        </p:spPr>
        <p:txBody>
          <a:bodyPr anchorCtr="0" anchor="ctr" bIns="121900" lIns="121900" spcFirstLastPara="1" rIns="121900" wrap="square" tIns="121900">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nvGrpSpPr>
          <p:cNvPr id="17" name="Google Shape;17;p20"/>
          <p:cNvGrpSpPr/>
          <p:nvPr/>
        </p:nvGrpSpPr>
        <p:grpSpPr>
          <a:xfrm>
            <a:off x="0" y="-9451"/>
            <a:ext cx="11548531" cy="6867451"/>
            <a:chOff x="0" y="-7088"/>
            <a:chExt cx="8661398" cy="5150588"/>
          </a:xfrm>
        </p:grpSpPr>
        <p:sp>
          <p:nvSpPr>
            <p:cNvPr id="18" name="Google Shape;18;p20"/>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19" name="Google Shape;19;p20"/>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grpSp>
        <p:nvGrpSpPr>
          <p:cNvPr id="20" name="Google Shape;20;p20"/>
          <p:cNvGrpSpPr/>
          <p:nvPr/>
        </p:nvGrpSpPr>
        <p:grpSpPr>
          <a:xfrm flipH="1" rot="10800000">
            <a:off x="2" y="1454351"/>
            <a:ext cx="11796668" cy="3949300"/>
            <a:chOff x="-8178042" y="-4493254"/>
            <a:chExt cx="19483597" cy="6522736"/>
          </a:xfrm>
        </p:grpSpPr>
        <p:sp>
          <p:nvSpPr>
            <p:cNvPr id="21" name="Google Shape;21;p20"/>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sp>
          <p:nvSpPr>
            <p:cNvPr id="22" name="Google Shape;22;p20"/>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grpSp>
        <p:nvGrpSpPr>
          <p:cNvPr id="23" name="Google Shape;23;p20"/>
          <p:cNvGrpSpPr/>
          <p:nvPr/>
        </p:nvGrpSpPr>
        <p:grpSpPr>
          <a:xfrm>
            <a:off x="4902982" y="5704465"/>
            <a:ext cx="7307771" cy="577328"/>
            <a:chOff x="5582265" y="4646738"/>
            <a:chExt cx="5480828" cy="432996"/>
          </a:xfrm>
        </p:grpSpPr>
        <p:sp>
          <p:nvSpPr>
            <p:cNvPr id="24" name="Google Shape;24;p20"/>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nvGrpSpPr>
            <p:cNvPr id="25" name="Google Shape;25;p20"/>
            <p:cNvGrpSpPr/>
            <p:nvPr/>
          </p:nvGrpSpPr>
          <p:grpSpPr>
            <a:xfrm flipH="1">
              <a:off x="5585232" y="4646738"/>
              <a:ext cx="5477861" cy="304551"/>
              <a:chOff x="-24158748" y="330075"/>
              <a:chExt cx="30568423" cy="1699506"/>
            </a:xfrm>
          </p:grpSpPr>
          <p:sp>
            <p:nvSpPr>
              <p:cNvPr id="26" name="Google Shape;26;p20"/>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27" name="Google Shape;27;p20"/>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grpSp>
      <p:sp>
        <p:nvSpPr>
          <p:cNvPr id="28" name="Google Shape;28;p20"/>
          <p:cNvSpPr txBox="1"/>
          <p:nvPr>
            <p:ph type="ctrTitle"/>
          </p:nvPr>
        </p:nvSpPr>
        <p:spPr>
          <a:xfrm>
            <a:off x="914400" y="1454333"/>
            <a:ext cx="7157200" cy="39492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4800"/>
              <a:buFont typeface="Calibri"/>
              <a:buNone/>
              <a:defRPr sz="6400"/>
            </a:lvl1pPr>
            <a:lvl2pPr lvl="1" algn="ctr">
              <a:spcBef>
                <a:spcPts val="0"/>
              </a:spcBef>
              <a:spcAft>
                <a:spcPts val="0"/>
              </a:spcAft>
              <a:buSzPts val="4800"/>
              <a:buNone/>
              <a:defRPr sz="6400"/>
            </a:lvl2pPr>
            <a:lvl3pPr lvl="2" algn="ctr">
              <a:spcBef>
                <a:spcPts val="0"/>
              </a:spcBef>
              <a:spcAft>
                <a:spcPts val="0"/>
              </a:spcAft>
              <a:buSzPts val="4800"/>
              <a:buNone/>
              <a:defRPr sz="6400"/>
            </a:lvl3pPr>
            <a:lvl4pPr lvl="3" algn="ctr">
              <a:spcBef>
                <a:spcPts val="0"/>
              </a:spcBef>
              <a:spcAft>
                <a:spcPts val="0"/>
              </a:spcAft>
              <a:buSzPts val="4800"/>
              <a:buNone/>
              <a:defRPr sz="6400"/>
            </a:lvl4pPr>
            <a:lvl5pPr lvl="4" algn="ctr">
              <a:spcBef>
                <a:spcPts val="0"/>
              </a:spcBef>
              <a:spcAft>
                <a:spcPts val="0"/>
              </a:spcAft>
              <a:buSzPts val="4800"/>
              <a:buNone/>
              <a:defRPr sz="6400"/>
            </a:lvl5pPr>
            <a:lvl6pPr lvl="5" algn="ctr">
              <a:spcBef>
                <a:spcPts val="0"/>
              </a:spcBef>
              <a:spcAft>
                <a:spcPts val="0"/>
              </a:spcAft>
              <a:buSzPts val="4800"/>
              <a:buNone/>
              <a:defRPr sz="6400"/>
            </a:lvl6pPr>
            <a:lvl7pPr lvl="6" algn="ctr">
              <a:spcBef>
                <a:spcPts val="0"/>
              </a:spcBef>
              <a:spcAft>
                <a:spcPts val="0"/>
              </a:spcAft>
              <a:buSzPts val="4800"/>
              <a:buNone/>
              <a:defRPr sz="6400"/>
            </a:lvl7pPr>
            <a:lvl8pPr lvl="7" algn="ctr">
              <a:spcBef>
                <a:spcPts val="0"/>
              </a:spcBef>
              <a:spcAft>
                <a:spcPts val="0"/>
              </a:spcAft>
              <a:buSzPts val="4800"/>
              <a:buNone/>
              <a:defRPr sz="6400"/>
            </a:lvl8pPr>
            <a:lvl9pPr lvl="8" algn="ctr">
              <a:spcBef>
                <a:spcPts val="0"/>
              </a:spcBef>
              <a:spcAft>
                <a:spcPts val="0"/>
              </a:spcAft>
              <a:buSzPts val="4800"/>
              <a:buNone/>
              <a:defRPr sz="64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3" name="Shape 93"/>
        <p:cNvGrpSpPr/>
        <p:nvPr/>
      </p:nvGrpSpPr>
      <p:grpSpPr>
        <a:xfrm>
          <a:off x="0" y="0"/>
          <a:ext cx="0" cy="0"/>
          <a:chOff x="0" y="0"/>
          <a:chExt cx="0" cy="0"/>
        </a:xfrm>
      </p:grpSpPr>
      <p:sp>
        <p:nvSpPr>
          <p:cNvPr id="94" name="Google Shape;94;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6" name="Google Shape;96;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7" name="Google Shape;9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0"/>
          <p:cNvSpPr/>
          <p:nvPr>
            <p:ph idx="2" type="pic"/>
          </p:nvPr>
        </p:nvSpPr>
        <p:spPr>
          <a:xfrm>
            <a:off x="5183188" y="987425"/>
            <a:ext cx="6172200" cy="4873625"/>
          </a:xfrm>
          <a:prstGeom prst="rect">
            <a:avLst/>
          </a:prstGeom>
          <a:noFill/>
          <a:ln>
            <a:noFill/>
          </a:ln>
        </p:spPr>
      </p:sp>
      <p:sp>
        <p:nvSpPr>
          <p:cNvPr id="103" name="Google Shape;103;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4" name="Google Shape;10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7" name="Shape 107"/>
        <p:cNvGrpSpPr/>
        <p:nvPr/>
      </p:nvGrpSpPr>
      <p:grpSpPr>
        <a:xfrm>
          <a:off x="0" y="0"/>
          <a:ext cx="0" cy="0"/>
          <a:chOff x="0" y="0"/>
          <a:chExt cx="0" cy="0"/>
        </a:xfrm>
      </p:grpSpPr>
      <p:sp>
        <p:nvSpPr>
          <p:cNvPr id="108" name="Google Shape;10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0" name="Google Shape;110;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3" name="Shape 113"/>
        <p:cNvGrpSpPr/>
        <p:nvPr/>
      </p:nvGrpSpPr>
      <p:grpSpPr>
        <a:xfrm>
          <a:off x="0" y="0"/>
          <a:ext cx="0" cy="0"/>
          <a:chOff x="0" y="0"/>
          <a:chExt cx="0" cy="0"/>
        </a:xfrm>
      </p:grpSpPr>
      <p:sp>
        <p:nvSpPr>
          <p:cNvPr id="114" name="Google Shape;114;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5" name="Shape 125"/>
        <p:cNvGrpSpPr/>
        <p:nvPr/>
      </p:nvGrpSpPr>
      <p:grpSpPr>
        <a:xfrm>
          <a:off x="0" y="0"/>
          <a:ext cx="0" cy="0"/>
          <a:chOff x="0" y="0"/>
          <a:chExt cx="0" cy="0"/>
        </a:xfrm>
      </p:grpSpPr>
      <p:sp>
        <p:nvSpPr>
          <p:cNvPr id="126" name="Google Shape;126;g133e4323802_2_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7" name="Google Shape;127;g133e4323802_2_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28" name="Google Shape;128;g133e4323802_2_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g133e4323802_2_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g133e4323802_2_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1" name="Shape 131"/>
        <p:cNvGrpSpPr/>
        <p:nvPr/>
      </p:nvGrpSpPr>
      <p:grpSpPr>
        <a:xfrm>
          <a:off x="0" y="0"/>
          <a:ext cx="0" cy="0"/>
          <a:chOff x="0" y="0"/>
          <a:chExt cx="0" cy="0"/>
        </a:xfrm>
      </p:grpSpPr>
      <p:sp>
        <p:nvSpPr>
          <p:cNvPr id="132" name="Google Shape;132;g133e4323802_2_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g133e4323802_2_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4" name="Google Shape;134;g133e4323802_2_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g133e4323802_2_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g133e4323802_2_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7" name="Shape 137"/>
        <p:cNvGrpSpPr/>
        <p:nvPr/>
      </p:nvGrpSpPr>
      <p:grpSpPr>
        <a:xfrm>
          <a:off x="0" y="0"/>
          <a:ext cx="0" cy="0"/>
          <a:chOff x="0" y="0"/>
          <a:chExt cx="0" cy="0"/>
        </a:xfrm>
      </p:grpSpPr>
      <p:sp>
        <p:nvSpPr>
          <p:cNvPr id="138" name="Google Shape;138;g133e4323802_2_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g133e4323802_2_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40" name="Google Shape;140;g133e4323802_2_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g133e4323802_2_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g133e4323802_2_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43" name="Shape 143"/>
        <p:cNvGrpSpPr/>
        <p:nvPr/>
      </p:nvGrpSpPr>
      <p:grpSpPr>
        <a:xfrm>
          <a:off x="0" y="0"/>
          <a:ext cx="0" cy="0"/>
          <a:chOff x="0" y="0"/>
          <a:chExt cx="0" cy="0"/>
        </a:xfrm>
      </p:grpSpPr>
      <p:sp>
        <p:nvSpPr>
          <p:cNvPr id="144" name="Google Shape;144;g133e4323802_2_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g133e4323802_2_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133e4323802_2_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g133e4323802_2_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g133e4323802_2_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g133e4323802_2_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0" name="Shape 150"/>
        <p:cNvGrpSpPr/>
        <p:nvPr/>
      </p:nvGrpSpPr>
      <p:grpSpPr>
        <a:xfrm>
          <a:off x="0" y="0"/>
          <a:ext cx="0" cy="0"/>
          <a:chOff x="0" y="0"/>
          <a:chExt cx="0" cy="0"/>
        </a:xfrm>
      </p:grpSpPr>
      <p:sp>
        <p:nvSpPr>
          <p:cNvPr id="151" name="Google Shape;151;g133e4323802_2_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2" name="Google Shape;152;g133e4323802_2_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3" name="Google Shape;153;g133e4323802_2_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4" name="Google Shape;154;g133e4323802_2_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55" name="Google Shape;155;g133e4323802_2_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g133e4323802_2_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133e4323802_2_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g133e4323802_2_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9" name="Shape 159"/>
        <p:cNvGrpSpPr/>
        <p:nvPr/>
      </p:nvGrpSpPr>
      <p:grpSpPr>
        <a:xfrm>
          <a:off x="0" y="0"/>
          <a:ext cx="0" cy="0"/>
          <a:chOff x="0" y="0"/>
          <a:chExt cx="0" cy="0"/>
        </a:xfrm>
      </p:grpSpPr>
      <p:sp>
        <p:nvSpPr>
          <p:cNvPr id="160" name="Google Shape;160;g133e4323802_2_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g133e4323802_2_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g133e4323802_2_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g133e4323802_2_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9" name="Shape 29"/>
        <p:cNvGrpSpPr/>
        <p:nvPr/>
      </p:nvGrpSpPr>
      <p:grpSpPr>
        <a:xfrm>
          <a:off x="0" y="0"/>
          <a:ext cx="0" cy="0"/>
          <a:chOff x="0" y="0"/>
          <a:chExt cx="0" cy="0"/>
        </a:xfrm>
      </p:grpSpPr>
      <p:grpSp>
        <p:nvGrpSpPr>
          <p:cNvPr id="30" name="Google Shape;30;p21"/>
          <p:cNvGrpSpPr/>
          <p:nvPr/>
        </p:nvGrpSpPr>
        <p:grpSpPr>
          <a:xfrm>
            <a:off x="-6" y="54"/>
            <a:ext cx="9429907" cy="1769753"/>
            <a:chOff x="-4" y="40"/>
            <a:chExt cx="7072430" cy="1327315"/>
          </a:xfrm>
        </p:grpSpPr>
        <p:sp>
          <p:nvSpPr>
            <p:cNvPr id="31" name="Google Shape;31;p21"/>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nvGrpSpPr>
            <p:cNvPr id="32" name="Google Shape;32;p21"/>
            <p:cNvGrpSpPr/>
            <p:nvPr/>
          </p:nvGrpSpPr>
          <p:grpSpPr>
            <a:xfrm flipH="1" rot="10800000">
              <a:off x="3" y="40"/>
              <a:ext cx="6756168" cy="1327315"/>
              <a:chOff x="-2168138" y="330075"/>
              <a:chExt cx="8650663" cy="1699506"/>
            </a:xfrm>
          </p:grpSpPr>
          <p:sp>
            <p:nvSpPr>
              <p:cNvPr id="33" name="Google Shape;33;p21"/>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sp>
            <p:nvSpPr>
              <p:cNvPr id="34" name="Google Shape;34;p21"/>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grpSp>
          <p:nvGrpSpPr>
            <p:cNvPr id="35" name="Google Shape;35;p21"/>
            <p:cNvGrpSpPr/>
            <p:nvPr/>
          </p:nvGrpSpPr>
          <p:grpSpPr>
            <a:xfrm flipH="1" rot="10800000">
              <a:off x="-4" y="381007"/>
              <a:ext cx="7072430" cy="771744"/>
              <a:chOff x="-9092084" y="330075"/>
              <a:chExt cx="15574609" cy="1699501"/>
            </a:xfrm>
          </p:grpSpPr>
          <p:sp>
            <p:nvSpPr>
              <p:cNvPr id="36" name="Google Shape;36;p21"/>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sp>
            <p:nvSpPr>
              <p:cNvPr id="37" name="Google Shape;37;p21"/>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Arvo"/>
                  <a:ea typeface="Arvo"/>
                  <a:cs typeface="Arvo"/>
                  <a:sym typeface="Arvo"/>
                </a:endParaRPr>
              </a:p>
            </p:txBody>
          </p:sp>
        </p:grpSp>
      </p:grpSp>
      <p:grpSp>
        <p:nvGrpSpPr>
          <p:cNvPr id="38" name="Google Shape;38;p21"/>
          <p:cNvGrpSpPr/>
          <p:nvPr/>
        </p:nvGrpSpPr>
        <p:grpSpPr>
          <a:xfrm>
            <a:off x="9262456" y="5963632"/>
            <a:ext cx="2937107" cy="894393"/>
            <a:chOff x="5575242" y="4472723"/>
            <a:chExt cx="2202830" cy="670795"/>
          </a:xfrm>
        </p:grpSpPr>
        <p:sp>
          <p:nvSpPr>
            <p:cNvPr id="39" name="Google Shape;39;p21"/>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nvGrpSpPr>
            <p:cNvPr id="40" name="Google Shape;40;p21"/>
            <p:cNvGrpSpPr/>
            <p:nvPr/>
          </p:nvGrpSpPr>
          <p:grpSpPr>
            <a:xfrm flipH="1">
              <a:off x="5734850" y="4472723"/>
              <a:ext cx="2040837" cy="670795"/>
              <a:chOff x="1297954" y="330075"/>
              <a:chExt cx="5169293" cy="1699506"/>
            </a:xfrm>
          </p:grpSpPr>
          <p:sp>
            <p:nvSpPr>
              <p:cNvPr id="41" name="Google Shape;41;p21"/>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42" name="Google Shape;42;p21"/>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grpSp>
          <p:nvGrpSpPr>
            <p:cNvPr id="43" name="Google Shape;43;p21"/>
            <p:cNvGrpSpPr/>
            <p:nvPr/>
          </p:nvGrpSpPr>
          <p:grpSpPr>
            <a:xfrm flipH="1">
              <a:off x="5578209" y="4646738"/>
              <a:ext cx="2199863" cy="304563"/>
              <a:chOff x="-5827153" y="330075"/>
              <a:chExt cx="12276019" cy="1699569"/>
            </a:xfrm>
          </p:grpSpPr>
          <p:sp>
            <p:nvSpPr>
              <p:cNvPr id="44" name="Google Shape;44;p21"/>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sp>
            <p:nvSpPr>
              <p:cNvPr id="45" name="Google Shape;45;p21"/>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2400"/>
                  <a:buFont typeface="Calibri"/>
                  <a:buNone/>
                </a:pPr>
                <a:r>
                  <a:t/>
                </a:r>
                <a:endParaRPr b="0" i="0" sz="2400" u="none" cap="none" strike="noStrike">
                  <a:solidFill>
                    <a:schemeClr val="dk1"/>
                  </a:solidFill>
                  <a:latin typeface="Calibri"/>
                  <a:ea typeface="Calibri"/>
                  <a:cs typeface="Calibri"/>
                  <a:sym typeface="Calibri"/>
                </a:endParaRPr>
              </a:p>
            </p:txBody>
          </p:sp>
        </p:grpSp>
      </p:grpSp>
      <p:sp>
        <p:nvSpPr>
          <p:cNvPr id="46" name="Google Shape;46;p21"/>
          <p:cNvSpPr txBox="1"/>
          <p:nvPr>
            <p:ph type="title"/>
          </p:nvPr>
        </p:nvSpPr>
        <p:spPr>
          <a:xfrm>
            <a:off x="1085700" y="523433"/>
            <a:ext cx="7011200" cy="1021600"/>
          </a:xfrm>
          <a:prstGeom prst="rect">
            <a:avLst/>
          </a:prstGeom>
          <a:noFill/>
          <a:ln>
            <a:noFill/>
          </a:ln>
        </p:spPr>
        <p:txBody>
          <a:bodyPr anchorCtr="0" anchor="ctr" bIns="91425" lIns="91425" spcFirstLastPara="1" rIns="91425" wrap="square" tIns="91425">
            <a:noAutofit/>
          </a:bodyPr>
          <a:lstStyle>
            <a:lvl1pPr lvl="0" algn="l">
              <a:lnSpc>
                <a:spcPct val="90000"/>
              </a:lnSpc>
              <a:spcBef>
                <a:spcPts val="0"/>
              </a:spcBef>
              <a:spcAft>
                <a:spcPts val="0"/>
              </a:spcAft>
              <a:buClr>
                <a:schemeClr val="dk1"/>
              </a:buClr>
              <a:buSzPts val="2000"/>
              <a:buFont typeface="Calibri"/>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7" name="Google Shape;47;p21"/>
          <p:cNvSpPr txBox="1"/>
          <p:nvPr>
            <p:ph idx="1" type="body"/>
          </p:nvPr>
        </p:nvSpPr>
        <p:spPr>
          <a:xfrm>
            <a:off x="391578" y="1801966"/>
            <a:ext cx="11110800" cy="5013300"/>
          </a:xfrm>
          <a:prstGeom prst="rect">
            <a:avLst/>
          </a:prstGeom>
          <a:noFill/>
          <a:ln>
            <a:noFill/>
          </a:ln>
        </p:spPr>
        <p:txBody>
          <a:bodyPr anchorCtr="0" anchor="t" bIns="91425" lIns="91425" spcFirstLastPara="1" rIns="91425" wrap="square" tIns="91425">
            <a:noAutofit/>
          </a:bodyPr>
          <a:lstStyle>
            <a:lvl1pPr indent="-355600" lvl="0" marL="457200" algn="just">
              <a:lnSpc>
                <a:spcPct val="150000"/>
              </a:lnSpc>
              <a:spcBef>
                <a:spcPts val="800"/>
              </a:spcBef>
              <a:spcAft>
                <a:spcPts val="0"/>
              </a:spcAft>
              <a:buClr>
                <a:schemeClr val="dk1"/>
              </a:buClr>
              <a:buSzPts val="2000"/>
              <a:buChar char="❑"/>
              <a:defRPr sz="1800">
                <a:latin typeface="Times New Roman"/>
                <a:ea typeface="Times New Roman"/>
                <a:cs typeface="Times New Roman"/>
                <a:sym typeface="Times New Roman"/>
              </a:defRPr>
            </a:lvl1pPr>
            <a:lvl2pPr indent="-355600" lvl="1" marL="914400" algn="l">
              <a:lnSpc>
                <a:spcPct val="90000"/>
              </a:lnSpc>
              <a:spcBef>
                <a:spcPts val="1333"/>
              </a:spcBef>
              <a:spcAft>
                <a:spcPts val="0"/>
              </a:spcAft>
              <a:buClr>
                <a:schemeClr val="dk1"/>
              </a:buClr>
              <a:buSzPts val="2000"/>
              <a:buChar char="▻"/>
              <a:defRPr sz="2667"/>
            </a:lvl2pPr>
            <a:lvl3pPr indent="-355600" lvl="2" marL="1371600" algn="l">
              <a:lnSpc>
                <a:spcPct val="90000"/>
              </a:lnSpc>
              <a:spcBef>
                <a:spcPts val="1333"/>
              </a:spcBef>
              <a:spcAft>
                <a:spcPts val="0"/>
              </a:spcAft>
              <a:buClr>
                <a:schemeClr val="dk1"/>
              </a:buClr>
              <a:buSzPts val="2000"/>
              <a:buChar char="▻"/>
              <a:defRPr sz="2667"/>
            </a:lvl3pPr>
            <a:lvl4pPr indent="-355600" lvl="3" marL="1828800" algn="l">
              <a:lnSpc>
                <a:spcPct val="90000"/>
              </a:lnSpc>
              <a:spcBef>
                <a:spcPts val="1333"/>
              </a:spcBef>
              <a:spcAft>
                <a:spcPts val="0"/>
              </a:spcAft>
              <a:buClr>
                <a:schemeClr val="dk1"/>
              </a:buClr>
              <a:buSzPts val="2000"/>
              <a:buChar char="▻"/>
              <a:defRPr sz="2667"/>
            </a:lvl4pPr>
            <a:lvl5pPr indent="-355600" lvl="4" marL="2286000" algn="l">
              <a:lnSpc>
                <a:spcPct val="90000"/>
              </a:lnSpc>
              <a:spcBef>
                <a:spcPts val="1333"/>
              </a:spcBef>
              <a:spcAft>
                <a:spcPts val="0"/>
              </a:spcAft>
              <a:buClr>
                <a:schemeClr val="dk1"/>
              </a:buClr>
              <a:buSzPts val="2000"/>
              <a:buChar char="▻"/>
              <a:defRPr sz="2667"/>
            </a:lvl5pPr>
            <a:lvl6pPr indent="-355600" lvl="5" marL="2743200" algn="l">
              <a:lnSpc>
                <a:spcPct val="90000"/>
              </a:lnSpc>
              <a:spcBef>
                <a:spcPts val="1333"/>
              </a:spcBef>
              <a:spcAft>
                <a:spcPts val="0"/>
              </a:spcAft>
              <a:buClr>
                <a:schemeClr val="dk1"/>
              </a:buClr>
              <a:buSzPts val="2000"/>
              <a:buChar char="▻"/>
              <a:defRPr sz="2667"/>
            </a:lvl6pPr>
            <a:lvl7pPr indent="-355600" lvl="6" marL="3200400" algn="l">
              <a:lnSpc>
                <a:spcPct val="90000"/>
              </a:lnSpc>
              <a:spcBef>
                <a:spcPts val="1333"/>
              </a:spcBef>
              <a:spcAft>
                <a:spcPts val="0"/>
              </a:spcAft>
              <a:buClr>
                <a:schemeClr val="dk1"/>
              </a:buClr>
              <a:buSzPts val="2000"/>
              <a:buChar char="▻"/>
              <a:defRPr sz="2667"/>
            </a:lvl7pPr>
            <a:lvl8pPr indent="-355600" lvl="7" marL="3657600" algn="l">
              <a:lnSpc>
                <a:spcPct val="90000"/>
              </a:lnSpc>
              <a:spcBef>
                <a:spcPts val="1333"/>
              </a:spcBef>
              <a:spcAft>
                <a:spcPts val="0"/>
              </a:spcAft>
              <a:buClr>
                <a:schemeClr val="dk1"/>
              </a:buClr>
              <a:buSzPts val="2000"/>
              <a:buChar char="▻"/>
              <a:defRPr sz="2667"/>
            </a:lvl8pPr>
            <a:lvl9pPr indent="-355600" lvl="8" marL="4114800" algn="l">
              <a:lnSpc>
                <a:spcPct val="90000"/>
              </a:lnSpc>
              <a:spcBef>
                <a:spcPts val="1333"/>
              </a:spcBef>
              <a:spcAft>
                <a:spcPts val="1333"/>
              </a:spcAft>
              <a:buClr>
                <a:schemeClr val="dk1"/>
              </a:buClr>
              <a:buSzPts val="2000"/>
              <a:buChar char="▻"/>
              <a:defRPr sz="2667"/>
            </a:lvl9pPr>
          </a:lstStyle>
          <a:p/>
        </p:txBody>
      </p:sp>
      <p:sp>
        <p:nvSpPr>
          <p:cNvPr id="48" name="Google Shape;48;p21"/>
          <p:cNvSpPr txBox="1"/>
          <p:nvPr>
            <p:ph idx="2" type="body"/>
          </p:nvPr>
        </p:nvSpPr>
        <p:spPr>
          <a:xfrm>
            <a:off x="5861497" y="2050651"/>
            <a:ext cx="4504400" cy="3632400"/>
          </a:xfrm>
          <a:prstGeom prst="rect">
            <a:avLst/>
          </a:prstGeom>
          <a:noFill/>
          <a:ln>
            <a:noFill/>
          </a:ln>
        </p:spPr>
        <p:txBody>
          <a:bodyPr anchorCtr="0" anchor="t" bIns="91425" lIns="91425" spcFirstLastPara="1" rIns="91425" wrap="square" tIns="91425">
            <a:noAutofit/>
          </a:bodyPr>
          <a:lstStyle>
            <a:lvl1pPr indent="-355600" lvl="0" marL="457200" algn="l">
              <a:lnSpc>
                <a:spcPct val="90000"/>
              </a:lnSpc>
              <a:spcBef>
                <a:spcPts val="800"/>
              </a:spcBef>
              <a:spcAft>
                <a:spcPts val="0"/>
              </a:spcAft>
              <a:buClr>
                <a:schemeClr val="dk1"/>
              </a:buClr>
              <a:buSzPts val="2000"/>
              <a:buChar char="▰"/>
              <a:defRPr sz="2667"/>
            </a:lvl1pPr>
            <a:lvl2pPr indent="-355600" lvl="1" marL="914400" algn="l">
              <a:lnSpc>
                <a:spcPct val="90000"/>
              </a:lnSpc>
              <a:spcBef>
                <a:spcPts val="1333"/>
              </a:spcBef>
              <a:spcAft>
                <a:spcPts val="0"/>
              </a:spcAft>
              <a:buClr>
                <a:schemeClr val="dk1"/>
              </a:buClr>
              <a:buSzPts val="2000"/>
              <a:buChar char="▻"/>
              <a:defRPr sz="2667"/>
            </a:lvl2pPr>
            <a:lvl3pPr indent="-355600" lvl="2" marL="1371600" algn="l">
              <a:lnSpc>
                <a:spcPct val="90000"/>
              </a:lnSpc>
              <a:spcBef>
                <a:spcPts val="1333"/>
              </a:spcBef>
              <a:spcAft>
                <a:spcPts val="0"/>
              </a:spcAft>
              <a:buClr>
                <a:schemeClr val="dk1"/>
              </a:buClr>
              <a:buSzPts val="2000"/>
              <a:buChar char="▻"/>
              <a:defRPr sz="2667"/>
            </a:lvl3pPr>
            <a:lvl4pPr indent="-355600" lvl="3" marL="1828800" algn="l">
              <a:lnSpc>
                <a:spcPct val="90000"/>
              </a:lnSpc>
              <a:spcBef>
                <a:spcPts val="1333"/>
              </a:spcBef>
              <a:spcAft>
                <a:spcPts val="0"/>
              </a:spcAft>
              <a:buClr>
                <a:schemeClr val="dk1"/>
              </a:buClr>
              <a:buSzPts val="2000"/>
              <a:buChar char="▻"/>
              <a:defRPr sz="2667"/>
            </a:lvl4pPr>
            <a:lvl5pPr indent="-355600" lvl="4" marL="2286000" algn="l">
              <a:lnSpc>
                <a:spcPct val="90000"/>
              </a:lnSpc>
              <a:spcBef>
                <a:spcPts val="1333"/>
              </a:spcBef>
              <a:spcAft>
                <a:spcPts val="0"/>
              </a:spcAft>
              <a:buClr>
                <a:schemeClr val="dk1"/>
              </a:buClr>
              <a:buSzPts val="2000"/>
              <a:buChar char="▻"/>
              <a:defRPr sz="2667"/>
            </a:lvl5pPr>
            <a:lvl6pPr indent="-355600" lvl="5" marL="2743200" algn="l">
              <a:lnSpc>
                <a:spcPct val="90000"/>
              </a:lnSpc>
              <a:spcBef>
                <a:spcPts val="1333"/>
              </a:spcBef>
              <a:spcAft>
                <a:spcPts val="0"/>
              </a:spcAft>
              <a:buClr>
                <a:schemeClr val="dk1"/>
              </a:buClr>
              <a:buSzPts val="2000"/>
              <a:buChar char="▻"/>
              <a:defRPr sz="2667"/>
            </a:lvl6pPr>
            <a:lvl7pPr indent="-355600" lvl="6" marL="3200400" algn="l">
              <a:lnSpc>
                <a:spcPct val="90000"/>
              </a:lnSpc>
              <a:spcBef>
                <a:spcPts val="1333"/>
              </a:spcBef>
              <a:spcAft>
                <a:spcPts val="0"/>
              </a:spcAft>
              <a:buClr>
                <a:schemeClr val="dk1"/>
              </a:buClr>
              <a:buSzPts val="2000"/>
              <a:buChar char="▻"/>
              <a:defRPr sz="2667"/>
            </a:lvl7pPr>
            <a:lvl8pPr indent="-355600" lvl="7" marL="3657600" algn="l">
              <a:lnSpc>
                <a:spcPct val="90000"/>
              </a:lnSpc>
              <a:spcBef>
                <a:spcPts val="1333"/>
              </a:spcBef>
              <a:spcAft>
                <a:spcPts val="0"/>
              </a:spcAft>
              <a:buClr>
                <a:schemeClr val="dk1"/>
              </a:buClr>
              <a:buSzPts val="2000"/>
              <a:buChar char="▻"/>
              <a:defRPr sz="2667"/>
            </a:lvl8pPr>
            <a:lvl9pPr indent="-355600" lvl="8" marL="4114800" algn="l">
              <a:lnSpc>
                <a:spcPct val="90000"/>
              </a:lnSpc>
              <a:spcBef>
                <a:spcPts val="1333"/>
              </a:spcBef>
              <a:spcAft>
                <a:spcPts val="1333"/>
              </a:spcAft>
              <a:buClr>
                <a:schemeClr val="dk1"/>
              </a:buClr>
              <a:buSzPts val="2000"/>
              <a:buChar char="▻"/>
              <a:defRPr sz="2667"/>
            </a:lvl9pPr>
          </a:lstStyle>
          <a:p/>
        </p:txBody>
      </p:sp>
      <p:sp>
        <p:nvSpPr>
          <p:cNvPr id="49" name="Google Shape;49;p21"/>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4" name="Shape 164"/>
        <p:cNvGrpSpPr/>
        <p:nvPr/>
      </p:nvGrpSpPr>
      <p:grpSpPr>
        <a:xfrm>
          <a:off x="0" y="0"/>
          <a:ext cx="0" cy="0"/>
          <a:chOff x="0" y="0"/>
          <a:chExt cx="0" cy="0"/>
        </a:xfrm>
      </p:grpSpPr>
      <p:sp>
        <p:nvSpPr>
          <p:cNvPr id="165" name="Google Shape;165;g133e4323802_2_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g133e4323802_2_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g133e4323802_2_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8" name="Shape 168"/>
        <p:cNvGrpSpPr/>
        <p:nvPr/>
      </p:nvGrpSpPr>
      <p:grpSpPr>
        <a:xfrm>
          <a:off x="0" y="0"/>
          <a:ext cx="0" cy="0"/>
          <a:chOff x="0" y="0"/>
          <a:chExt cx="0" cy="0"/>
        </a:xfrm>
      </p:grpSpPr>
      <p:sp>
        <p:nvSpPr>
          <p:cNvPr id="169" name="Google Shape;169;g133e4323802_2_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0" name="Google Shape;170;g133e4323802_2_4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71" name="Google Shape;171;g133e4323802_2_4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2" name="Google Shape;172;g133e4323802_2_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g133e4323802_2_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g133e4323802_2_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75" name="Shape 175"/>
        <p:cNvGrpSpPr/>
        <p:nvPr/>
      </p:nvGrpSpPr>
      <p:grpSpPr>
        <a:xfrm>
          <a:off x="0" y="0"/>
          <a:ext cx="0" cy="0"/>
          <a:chOff x="0" y="0"/>
          <a:chExt cx="0" cy="0"/>
        </a:xfrm>
      </p:grpSpPr>
      <p:sp>
        <p:nvSpPr>
          <p:cNvPr id="176" name="Google Shape;176;g133e4323802_2_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7" name="Google Shape;177;g133e4323802_2_56"/>
          <p:cNvSpPr/>
          <p:nvPr>
            <p:ph idx="2" type="pic"/>
          </p:nvPr>
        </p:nvSpPr>
        <p:spPr>
          <a:xfrm>
            <a:off x="5183188" y="987425"/>
            <a:ext cx="6172200" cy="4873625"/>
          </a:xfrm>
          <a:prstGeom prst="rect">
            <a:avLst/>
          </a:prstGeom>
          <a:noFill/>
          <a:ln>
            <a:noFill/>
          </a:ln>
        </p:spPr>
      </p:sp>
      <p:sp>
        <p:nvSpPr>
          <p:cNvPr id="178" name="Google Shape;178;g133e4323802_2_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9" name="Google Shape;179;g133e4323802_2_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g133e4323802_2_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g133e4323802_2_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2" name="Shape 182"/>
        <p:cNvGrpSpPr/>
        <p:nvPr/>
      </p:nvGrpSpPr>
      <p:grpSpPr>
        <a:xfrm>
          <a:off x="0" y="0"/>
          <a:ext cx="0" cy="0"/>
          <a:chOff x="0" y="0"/>
          <a:chExt cx="0" cy="0"/>
        </a:xfrm>
      </p:grpSpPr>
      <p:sp>
        <p:nvSpPr>
          <p:cNvPr id="183" name="Google Shape;183;g133e4323802_2_6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4" name="Google Shape;184;g133e4323802_2_6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5" name="Google Shape;185;g133e4323802_2_6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g133e4323802_2_6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g133e4323802_2_6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8" name="Shape 188"/>
        <p:cNvGrpSpPr/>
        <p:nvPr/>
      </p:nvGrpSpPr>
      <p:grpSpPr>
        <a:xfrm>
          <a:off x="0" y="0"/>
          <a:ext cx="0" cy="0"/>
          <a:chOff x="0" y="0"/>
          <a:chExt cx="0" cy="0"/>
        </a:xfrm>
      </p:grpSpPr>
      <p:sp>
        <p:nvSpPr>
          <p:cNvPr id="189" name="Google Shape;189;g133e4323802_2_6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 name="Google Shape;190;g133e4323802_2_6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g133e4323802_2_6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g133e4323802_2_6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g133e4323802_2_6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0" name="Shape 50"/>
        <p:cNvGrpSpPr/>
        <p:nvPr/>
      </p:nvGrpSpPr>
      <p:grpSpPr>
        <a:xfrm>
          <a:off x="0" y="0"/>
          <a:ext cx="0" cy="0"/>
          <a:chOff x="0" y="0"/>
          <a:chExt cx="0" cy="0"/>
        </a:xfrm>
      </p:grpSpPr>
      <p:sp>
        <p:nvSpPr>
          <p:cNvPr id="51" name="Google Shape;51;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8" name="Google Shape;78;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9" name="Google Shape;79;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80" name="Google Shape;80;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1.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9FC"/>
            </a:gs>
            <a:gs pos="44000">
              <a:srgbClr val="B3D1EC"/>
            </a:gs>
            <a:gs pos="95000">
              <a:srgbClr val="B3D1EC"/>
            </a:gs>
            <a:gs pos="100000">
              <a:srgbClr val="CCE0F2"/>
            </a:gs>
          </a:gsLst>
          <a:lin ang="5400000" scaled="0"/>
        </a:gradFill>
      </p:bgPr>
    </p:bg>
    <p:spTree>
      <p:nvGrpSpPr>
        <p:cNvPr id="119" name="Shape 119"/>
        <p:cNvGrpSpPr/>
        <p:nvPr/>
      </p:nvGrpSpPr>
      <p:grpSpPr>
        <a:xfrm>
          <a:off x="0" y="0"/>
          <a:ext cx="0" cy="0"/>
          <a:chOff x="0" y="0"/>
          <a:chExt cx="0" cy="0"/>
        </a:xfrm>
      </p:grpSpPr>
      <p:sp>
        <p:nvSpPr>
          <p:cNvPr id="120" name="Google Shape;120;g133e4323802_2_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1" name="Google Shape;121;g133e4323802_2_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2" name="Google Shape;122;g133e4323802_2_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3" name="Google Shape;123;g133e4323802_2_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4" name="Google Shape;124;g133e4323802_2_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6F9FC"/>
            </a:gs>
            <a:gs pos="44000">
              <a:srgbClr val="B3D1EC"/>
            </a:gs>
            <a:gs pos="90000">
              <a:srgbClr val="B3D1EC"/>
            </a:gs>
            <a:gs pos="100000">
              <a:srgbClr val="CCE0F2"/>
            </a:gs>
          </a:gsLst>
          <a:lin ang="2700000" scaled="0"/>
        </a:gradFill>
      </p:bgPr>
    </p:bg>
    <p:spTree>
      <p:nvGrpSpPr>
        <p:cNvPr id="197" name="Shape 197"/>
        <p:cNvGrpSpPr/>
        <p:nvPr/>
      </p:nvGrpSpPr>
      <p:grpSpPr>
        <a:xfrm>
          <a:off x="0" y="0"/>
          <a:ext cx="0" cy="0"/>
          <a:chOff x="0" y="0"/>
          <a:chExt cx="0" cy="0"/>
        </a:xfrm>
      </p:grpSpPr>
      <p:pic>
        <p:nvPicPr>
          <p:cNvPr id="198" name="Google Shape;198;g133e4323802_2_75"/>
          <p:cNvPicPr preferRelativeResize="0"/>
          <p:nvPr/>
        </p:nvPicPr>
        <p:blipFill rotWithShape="1">
          <a:blip r:embed="rId3">
            <a:alphaModFix/>
          </a:blip>
          <a:srcRect b="0" l="0" r="0" t="0"/>
          <a:stretch/>
        </p:blipFill>
        <p:spPr>
          <a:xfrm rot="784646">
            <a:off x="-113724" y="2711968"/>
            <a:ext cx="2118128" cy="1985746"/>
          </a:xfrm>
          <a:prstGeom prst="rect">
            <a:avLst/>
          </a:prstGeom>
          <a:noFill/>
          <a:ln>
            <a:noFill/>
          </a:ln>
        </p:spPr>
      </p:pic>
      <p:pic>
        <p:nvPicPr>
          <p:cNvPr id="199" name="Google Shape;199;g133e4323802_2_75"/>
          <p:cNvPicPr preferRelativeResize="0"/>
          <p:nvPr/>
        </p:nvPicPr>
        <p:blipFill rotWithShape="1">
          <a:blip r:embed="rId4">
            <a:alphaModFix/>
          </a:blip>
          <a:srcRect b="0" l="0" r="0" t="0"/>
          <a:stretch/>
        </p:blipFill>
        <p:spPr>
          <a:xfrm rot="-313606">
            <a:off x="9480883" y="4876970"/>
            <a:ext cx="2888736" cy="2708190"/>
          </a:xfrm>
          <a:prstGeom prst="rect">
            <a:avLst/>
          </a:prstGeom>
          <a:noFill/>
          <a:ln>
            <a:noFill/>
          </a:ln>
        </p:spPr>
      </p:pic>
      <p:sp>
        <p:nvSpPr>
          <p:cNvPr id="200" name="Google Shape;200;g133e4323802_2_75"/>
          <p:cNvSpPr/>
          <p:nvPr/>
        </p:nvSpPr>
        <p:spPr>
          <a:xfrm>
            <a:off x="2201599" y="56100"/>
            <a:ext cx="9990324" cy="5740200"/>
          </a:xfrm>
          <a:prstGeom prst="cloud">
            <a:avLst/>
          </a:prstGeom>
          <a:solidFill>
            <a:schemeClr val="lt1"/>
          </a:soli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IN" sz="4000" u="none" cap="none" strike="noStrike">
                <a:solidFill>
                  <a:srgbClr val="741B47"/>
                </a:solidFill>
                <a:latin typeface="Times New Roman"/>
                <a:ea typeface="Times New Roman"/>
                <a:cs typeface="Times New Roman"/>
                <a:sym typeface="Times New Roman"/>
              </a:rPr>
              <a:t>TWITTER - BASED SENTIMENT ANALYSIS</a:t>
            </a:r>
            <a:endParaRPr>
              <a:solidFill>
                <a:srgbClr val="741B47"/>
              </a:solidFill>
            </a:endParaRPr>
          </a:p>
          <a:p>
            <a:pPr indent="0" lvl="0" marL="0" marR="0" rtl="0" algn="ctr">
              <a:spcBef>
                <a:spcPts val="0"/>
              </a:spcBef>
              <a:spcAft>
                <a:spcPts val="0"/>
              </a:spcAft>
              <a:buNone/>
            </a:pPr>
            <a:r>
              <a:rPr b="0" i="0" lang="en-IN" sz="4000" u="none" cap="none" strike="noStrike">
                <a:solidFill>
                  <a:srgbClr val="A61C00"/>
                </a:solidFill>
                <a:latin typeface="Times New Roman"/>
                <a:ea typeface="Times New Roman"/>
                <a:cs typeface="Times New Roman"/>
                <a:sym typeface="Times New Roman"/>
              </a:rPr>
              <a:t>THE UKRAINE </a:t>
            </a:r>
            <a:r>
              <a:rPr lang="en-IN" sz="4000">
                <a:solidFill>
                  <a:srgbClr val="A61C00"/>
                </a:solidFill>
                <a:latin typeface="Times New Roman"/>
                <a:ea typeface="Times New Roman"/>
                <a:cs typeface="Times New Roman"/>
                <a:sym typeface="Times New Roman"/>
              </a:rPr>
              <a:t>-</a:t>
            </a:r>
            <a:r>
              <a:rPr b="0" i="0" lang="en-IN" sz="4000" u="none" cap="none" strike="noStrike">
                <a:solidFill>
                  <a:srgbClr val="A61C00"/>
                </a:solidFill>
                <a:latin typeface="Times New Roman"/>
                <a:ea typeface="Times New Roman"/>
                <a:cs typeface="Times New Roman"/>
                <a:sym typeface="Times New Roman"/>
              </a:rPr>
              <a:t> </a:t>
            </a:r>
            <a:r>
              <a:rPr lang="en-IN" sz="4000">
                <a:solidFill>
                  <a:srgbClr val="A61C00"/>
                </a:solidFill>
                <a:latin typeface="Times New Roman"/>
                <a:ea typeface="Times New Roman"/>
                <a:cs typeface="Times New Roman"/>
                <a:sym typeface="Times New Roman"/>
              </a:rPr>
              <a:t>RUSSIA </a:t>
            </a:r>
            <a:r>
              <a:rPr b="0" i="0" lang="en-IN" sz="4000" u="none" cap="none" strike="noStrike">
                <a:solidFill>
                  <a:srgbClr val="A61C00"/>
                </a:solidFill>
                <a:latin typeface="Times New Roman"/>
                <a:ea typeface="Times New Roman"/>
                <a:cs typeface="Times New Roman"/>
                <a:sym typeface="Times New Roman"/>
              </a:rPr>
              <a:t>WAR</a:t>
            </a:r>
            <a:endParaRPr b="0" i="0" sz="4000" u="none" cap="none" strike="noStrike">
              <a:solidFill>
                <a:srgbClr val="A61C00"/>
              </a:solidFill>
              <a:latin typeface="Times New Roman"/>
              <a:ea typeface="Times New Roman"/>
              <a:cs typeface="Times New Roman"/>
              <a:sym typeface="Times New Roman"/>
            </a:endParaRPr>
          </a:p>
        </p:txBody>
      </p:sp>
      <p:sp>
        <p:nvSpPr>
          <p:cNvPr id="201" name="Google Shape;201;g133e4323802_2_75"/>
          <p:cNvSpPr/>
          <p:nvPr/>
        </p:nvSpPr>
        <p:spPr>
          <a:xfrm>
            <a:off x="2295293" y="2651997"/>
            <a:ext cx="689317" cy="539103"/>
          </a:xfrm>
          <a:prstGeom prst="flowChartConnector">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2" name="Google Shape;202;g133e4323802_2_75"/>
          <p:cNvSpPr/>
          <p:nvPr/>
        </p:nvSpPr>
        <p:spPr>
          <a:xfrm>
            <a:off x="1982412" y="2977660"/>
            <a:ext cx="438360" cy="337625"/>
          </a:xfrm>
          <a:prstGeom prst="flowChartConnector">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3" name="Google Shape;203;g133e4323802_2_75"/>
          <p:cNvSpPr/>
          <p:nvPr/>
        </p:nvSpPr>
        <p:spPr>
          <a:xfrm>
            <a:off x="1731455" y="3141783"/>
            <a:ext cx="293160" cy="229614"/>
          </a:xfrm>
          <a:prstGeom prst="flowChartConnector">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4" name="Google Shape;204;g133e4323802_2_75"/>
          <p:cNvSpPr/>
          <p:nvPr/>
        </p:nvSpPr>
        <p:spPr>
          <a:xfrm>
            <a:off x="9363533" y="5148927"/>
            <a:ext cx="384900" cy="396900"/>
          </a:xfrm>
          <a:prstGeom prst="flowChartConnector">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5" name="Google Shape;205;g133e4323802_2_75"/>
          <p:cNvSpPr/>
          <p:nvPr/>
        </p:nvSpPr>
        <p:spPr>
          <a:xfrm>
            <a:off x="9607196" y="5281231"/>
            <a:ext cx="264600" cy="264600"/>
          </a:xfrm>
          <a:prstGeom prst="flowChartConnector">
            <a:avLst/>
          </a:prstGeom>
          <a:solidFill>
            <a:schemeClr val="l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06" name="Google Shape;206;g133e4323802_2_75"/>
          <p:cNvPicPr preferRelativeResize="0"/>
          <p:nvPr/>
        </p:nvPicPr>
        <p:blipFill rotWithShape="1">
          <a:blip r:embed="rId5">
            <a:alphaModFix amt="13000"/>
          </a:blip>
          <a:srcRect b="51860" l="25497" r="-2622" t="-7142"/>
          <a:stretch/>
        </p:blipFill>
        <p:spPr>
          <a:xfrm>
            <a:off x="0" y="-1045500"/>
            <a:ext cx="13298874" cy="790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16"/>
          <p:cNvSpPr txBox="1"/>
          <p:nvPr>
            <p:ph type="title"/>
          </p:nvPr>
        </p:nvSpPr>
        <p:spPr>
          <a:xfrm>
            <a:off x="224852" y="523433"/>
            <a:ext cx="8739266" cy="1021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HARDWARE REQUIREMENTS</a:t>
            </a:r>
            <a:endParaRPr b="1">
              <a:latin typeface="Times New Roman"/>
              <a:ea typeface="Times New Roman"/>
              <a:cs typeface="Times New Roman"/>
              <a:sym typeface="Times New Roman"/>
            </a:endParaRPr>
          </a:p>
        </p:txBody>
      </p:sp>
      <p:sp>
        <p:nvSpPr>
          <p:cNvPr id="344" name="Google Shape;344;p16"/>
          <p:cNvSpPr txBox="1"/>
          <p:nvPr>
            <p:ph idx="1" type="body"/>
          </p:nvPr>
        </p:nvSpPr>
        <p:spPr>
          <a:xfrm>
            <a:off x="1085700" y="1974903"/>
            <a:ext cx="10562195" cy="3708148"/>
          </a:xfrm>
          <a:prstGeom prst="rect">
            <a:avLst/>
          </a:prstGeom>
          <a:noFill/>
          <a:ln>
            <a:noFill/>
          </a:ln>
        </p:spPr>
        <p:txBody>
          <a:bodyPr anchorCtr="0" anchor="t" bIns="91425" lIns="91425" spcFirstLastPara="1" rIns="91425" wrap="square" tIns="91425">
            <a:noAutofit/>
          </a:bodyPr>
          <a:lstStyle/>
          <a:p>
            <a:pPr indent="-486820" lvl="0" marL="609585" rtl="0" algn="l">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Hard Disk		:	500GB and above</a:t>
            </a:r>
            <a:endParaRPr sz="2000"/>
          </a:p>
          <a:p>
            <a:pPr indent="-486820" lvl="0" marL="609585" rtl="0" algn="l">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RAM		        : 	4GB and above</a:t>
            </a:r>
            <a:endParaRPr sz="2000"/>
          </a:p>
          <a:p>
            <a:pPr indent="-486820" lvl="0" marL="609585" rtl="0" algn="l">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Processor		:	I3 and above</a:t>
            </a:r>
            <a:endParaRPr sz="2000"/>
          </a:p>
          <a:p>
            <a:pPr indent="0" lvl="0" marL="135463" rtl="0" algn="l">
              <a:lnSpc>
                <a:spcPct val="150000"/>
              </a:lnSpc>
              <a:spcBef>
                <a:spcPts val="800"/>
              </a:spcBef>
              <a:spcAft>
                <a:spcPts val="0"/>
              </a:spcAft>
              <a:buClr>
                <a:schemeClr val="dk1"/>
              </a:buClr>
              <a:buSzPts val="2000"/>
              <a:buNone/>
            </a:pPr>
            <a:r>
              <a:t/>
            </a:r>
            <a:endParaRPr sz="1800">
              <a:solidFill>
                <a:srgbClr val="000000"/>
              </a:solidFill>
              <a:latin typeface="Times New Roman"/>
              <a:ea typeface="Times New Roman"/>
              <a:cs typeface="Times New Roman"/>
              <a:sym typeface="Times New Roman"/>
            </a:endParaRPr>
          </a:p>
        </p:txBody>
      </p:sp>
      <p:sp>
        <p:nvSpPr>
          <p:cNvPr id="345" name="Google Shape;345;p16"/>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lnSpc>
                <a:spcPct val="150000"/>
              </a:lnSpc>
              <a:spcBef>
                <a:spcPts val="0"/>
              </a:spcBef>
              <a:spcAft>
                <a:spcPts val="0"/>
              </a:spcAft>
              <a:buClr>
                <a:srgbClr val="000000"/>
              </a:buClr>
              <a:buSzPts val="2133"/>
              <a:buFont typeface="Times New Roman"/>
              <a:buNone/>
            </a:pPr>
            <a:fld id="{00000000-1234-1234-1234-123412341234}" type="slidenum">
              <a:rPr lang="en-IN">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
          <p:cNvSpPr txBox="1"/>
          <p:nvPr>
            <p:ph type="title"/>
          </p:nvPr>
        </p:nvSpPr>
        <p:spPr>
          <a:xfrm>
            <a:off x="404734" y="523433"/>
            <a:ext cx="8064709"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SYSTEM ARCHITECTURE  </a:t>
            </a:r>
            <a:endParaRPr b="1"/>
          </a:p>
        </p:txBody>
      </p:sp>
      <p:sp>
        <p:nvSpPr>
          <p:cNvPr id="351" name="Google Shape;351;p9"/>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352" name="Google Shape;352;p9"/>
          <p:cNvSpPr/>
          <p:nvPr/>
        </p:nvSpPr>
        <p:spPr>
          <a:xfrm>
            <a:off x="1" y="58580"/>
            <a:ext cx="246286" cy="492443"/>
          </a:xfrm>
          <a:prstGeom prst="rect">
            <a:avLst/>
          </a:prstGeom>
          <a:noFill/>
          <a:ln>
            <a:noFill/>
          </a:ln>
        </p:spPr>
        <p:txBody>
          <a:bodyPr anchorCtr="0" anchor="ctr" bIns="60950" lIns="121900" spcFirstLastPara="1" rIns="121900" wrap="square" tIns="6095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pic>
        <p:nvPicPr>
          <p:cNvPr id="353" name="Google Shape;353;p9"/>
          <p:cNvPicPr preferRelativeResize="0"/>
          <p:nvPr/>
        </p:nvPicPr>
        <p:blipFill rotWithShape="1">
          <a:blip r:embed="rId3">
            <a:alphaModFix/>
          </a:blip>
          <a:srcRect b="70939" l="7363" r="69132" t="0"/>
          <a:stretch/>
        </p:blipFill>
        <p:spPr>
          <a:xfrm>
            <a:off x="1965000" y="1863525"/>
            <a:ext cx="7249352" cy="473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0"/>
          <p:cNvSpPr txBox="1"/>
          <p:nvPr>
            <p:ph type="title"/>
          </p:nvPr>
        </p:nvSpPr>
        <p:spPr>
          <a:xfrm>
            <a:off x="1085700" y="523433"/>
            <a:ext cx="7011200"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SYSTEM MODULE</a:t>
            </a:r>
            <a:endParaRPr b="1"/>
          </a:p>
        </p:txBody>
      </p:sp>
      <p:sp>
        <p:nvSpPr>
          <p:cNvPr id="359" name="Google Shape;359;p10"/>
          <p:cNvSpPr txBox="1"/>
          <p:nvPr>
            <p:ph idx="1" type="body"/>
          </p:nvPr>
        </p:nvSpPr>
        <p:spPr>
          <a:xfrm>
            <a:off x="546054" y="1900748"/>
            <a:ext cx="10844323" cy="3743068"/>
          </a:xfrm>
          <a:prstGeom prst="rect">
            <a:avLst/>
          </a:prstGeom>
          <a:noFill/>
          <a:ln>
            <a:noFill/>
          </a:ln>
        </p:spPr>
        <p:txBody>
          <a:bodyPr anchorCtr="0" anchor="t" bIns="91425" lIns="91425" spcFirstLastPara="1" rIns="91425" wrap="square" tIns="91425">
            <a:noAutofit/>
          </a:bodyPr>
          <a:lstStyle/>
          <a:p>
            <a:pPr indent="-486820" lvl="0" marL="609585" rtl="0" algn="l">
              <a:lnSpc>
                <a:spcPct val="150000"/>
              </a:lnSpc>
              <a:spcBef>
                <a:spcPts val="800"/>
              </a:spcBef>
              <a:spcAft>
                <a:spcPts val="0"/>
              </a:spcAft>
              <a:buClr>
                <a:schemeClr val="dk1"/>
              </a:buClr>
              <a:buSzPts val="2200"/>
              <a:buFont typeface="Noto Sans Symbols"/>
              <a:buChar char="❑"/>
            </a:pPr>
            <a:r>
              <a:rPr lang="en-IN" sz="2000">
                <a:latin typeface="Times New Roman"/>
                <a:ea typeface="Times New Roman"/>
                <a:cs typeface="Times New Roman"/>
                <a:sym typeface="Times New Roman"/>
              </a:rPr>
              <a:t>Module 1: Data Collection</a:t>
            </a:r>
            <a:endParaRPr sz="2000">
              <a:latin typeface="Times New Roman"/>
              <a:ea typeface="Times New Roman"/>
              <a:cs typeface="Times New Roman"/>
              <a:sym typeface="Times New Roman"/>
            </a:endParaRPr>
          </a:p>
          <a:p>
            <a:pPr indent="-486820" lvl="0" marL="609585" rtl="0" algn="l">
              <a:lnSpc>
                <a:spcPct val="150000"/>
              </a:lnSpc>
              <a:spcBef>
                <a:spcPts val="800"/>
              </a:spcBef>
              <a:spcAft>
                <a:spcPts val="0"/>
              </a:spcAft>
              <a:buClr>
                <a:schemeClr val="dk1"/>
              </a:buClr>
              <a:buSzPts val="2200"/>
              <a:buFont typeface="Noto Sans Symbols"/>
              <a:buChar char="❑"/>
            </a:pPr>
            <a:r>
              <a:rPr lang="en-IN" sz="2000">
                <a:latin typeface="Times New Roman"/>
                <a:ea typeface="Times New Roman"/>
                <a:cs typeface="Times New Roman"/>
                <a:sym typeface="Times New Roman"/>
              </a:rPr>
              <a:t>Module 2: Data Pre-Processing</a:t>
            </a:r>
            <a:endParaRPr sz="2000"/>
          </a:p>
          <a:p>
            <a:pPr indent="-486820" lvl="0" marL="609585" rtl="0" algn="l">
              <a:lnSpc>
                <a:spcPct val="150000"/>
              </a:lnSpc>
              <a:spcBef>
                <a:spcPts val="800"/>
              </a:spcBef>
              <a:spcAft>
                <a:spcPts val="0"/>
              </a:spcAft>
              <a:buClr>
                <a:schemeClr val="dk1"/>
              </a:buClr>
              <a:buSzPts val="2200"/>
              <a:buFont typeface="Noto Sans Symbols"/>
              <a:buChar char="❑"/>
            </a:pPr>
            <a:r>
              <a:rPr lang="en-IN" sz="2000">
                <a:latin typeface="Times New Roman"/>
                <a:ea typeface="Times New Roman"/>
                <a:cs typeface="Times New Roman"/>
                <a:sym typeface="Times New Roman"/>
              </a:rPr>
              <a:t>Module 3: Sentiment analysis</a:t>
            </a:r>
            <a:endParaRPr sz="2000"/>
          </a:p>
          <a:p>
            <a:pPr indent="-486820" lvl="0" marL="609585" rtl="0" algn="l">
              <a:lnSpc>
                <a:spcPct val="150000"/>
              </a:lnSpc>
              <a:spcBef>
                <a:spcPts val="800"/>
              </a:spcBef>
              <a:spcAft>
                <a:spcPts val="800"/>
              </a:spcAft>
              <a:buClr>
                <a:schemeClr val="dk1"/>
              </a:buClr>
              <a:buSzPts val="2200"/>
              <a:buFont typeface="Noto Sans Symbols"/>
              <a:buChar char="❑"/>
            </a:pPr>
            <a:r>
              <a:rPr lang="en-IN" sz="2000">
                <a:latin typeface="Times New Roman"/>
                <a:ea typeface="Times New Roman"/>
                <a:cs typeface="Times New Roman"/>
                <a:sym typeface="Times New Roman"/>
              </a:rPr>
              <a:t>Module 4: </a:t>
            </a:r>
            <a:r>
              <a:rPr lang="en-IN" sz="2000">
                <a:latin typeface="Times New Roman"/>
                <a:ea typeface="Times New Roman"/>
                <a:cs typeface="Times New Roman"/>
                <a:sym typeface="Times New Roman"/>
              </a:rPr>
              <a:t>Result</a:t>
            </a:r>
            <a:endParaRPr sz="2000">
              <a:latin typeface="Times New Roman"/>
              <a:ea typeface="Times New Roman"/>
              <a:cs typeface="Times New Roman"/>
              <a:sym typeface="Times New Roman"/>
            </a:endParaRPr>
          </a:p>
        </p:txBody>
      </p:sp>
      <p:sp>
        <p:nvSpPr>
          <p:cNvPr id="360" name="Google Shape;360;p10"/>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1"/>
          <p:cNvSpPr txBox="1"/>
          <p:nvPr>
            <p:ph type="title"/>
          </p:nvPr>
        </p:nvSpPr>
        <p:spPr>
          <a:xfrm>
            <a:off x="304610" y="523433"/>
            <a:ext cx="7792290"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lang="en-IN">
                <a:latin typeface="Times New Roman"/>
                <a:ea typeface="Times New Roman"/>
                <a:cs typeface="Times New Roman"/>
                <a:sym typeface="Times New Roman"/>
              </a:rPr>
              <a:t> </a:t>
            </a:r>
            <a:r>
              <a:rPr b="1" lang="en-IN">
                <a:latin typeface="Times New Roman"/>
                <a:ea typeface="Times New Roman"/>
                <a:cs typeface="Times New Roman"/>
                <a:sym typeface="Times New Roman"/>
              </a:rPr>
              <a:t>MODULE DESCRIPTIONS</a:t>
            </a:r>
            <a:endParaRPr b="1"/>
          </a:p>
        </p:txBody>
      </p:sp>
      <p:sp>
        <p:nvSpPr>
          <p:cNvPr id="366" name="Google Shape;366;p11"/>
          <p:cNvSpPr txBox="1"/>
          <p:nvPr>
            <p:ph idx="1" type="body"/>
          </p:nvPr>
        </p:nvSpPr>
        <p:spPr>
          <a:xfrm>
            <a:off x="156749" y="1825800"/>
            <a:ext cx="7792200" cy="4508700"/>
          </a:xfrm>
          <a:prstGeom prst="rect">
            <a:avLst/>
          </a:prstGeom>
          <a:noFill/>
          <a:ln>
            <a:noFill/>
          </a:ln>
        </p:spPr>
        <p:txBody>
          <a:bodyPr anchorCtr="0" anchor="t" bIns="91425" lIns="91425" spcFirstLastPara="1" rIns="91425" wrap="square" tIns="91425">
            <a:noAutofit/>
          </a:bodyPr>
          <a:lstStyle/>
          <a:p>
            <a:pPr indent="-486820" lvl="0" marL="609585" rtl="0" algn="just">
              <a:lnSpc>
                <a:spcPct val="100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Module 1: Data Collection</a:t>
            </a:r>
            <a:endParaRPr sz="2000"/>
          </a:p>
          <a:p>
            <a:pPr indent="-486820" lvl="0" marL="609584" rtl="0" algn="just">
              <a:lnSpc>
                <a:spcPct val="150000"/>
              </a:lnSpc>
              <a:spcBef>
                <a:spcPts val="1600"/>
              </a:spcBef>
              <a:spcAft>
                <a:spcPts val="0"/>
              </a:spcAft>
              <a:buClr>
                <a:schemeClr val="dk1"/>
              </a:buClr>
              <a:buSzPts val="2200"/>
              <a:buFont typeface="Noto Sans Symbols"/>
              <a:buChar char="❑"/>
            </a:pPr>
            <a:r>
              <a:rPr lang="en-IN" sz="2000">
                <a:latin typeface="Times New Roman"/>
                <a:ea typeface="Times New Roman"/>
                <a:cs typeface="Times New Roman"/>
                <a:sym typeface="Times New Roman"/>
              </a:rPr>
              <a:t>Here, the data are collected on the Kaggle website based on Ukraine War tweets data</a:t>
            </a:r>
            <a:r>
              <a:rPr lang="en-IN" sz="2000"/>
              <a:t>set.</a:t>
            </a:r>
            <a:endParaRPr sz="2000"/>
          </a:p>
          <a:p>
            <a:pPr indent="-474120" lvl="0" marL="609584" rtl="0" algn="just">
              <a:lnSpc>
                <a:spcPct val="150000"/>
              </a:lnSpc>
              <a:spcBef>
                <a:spcPts val="0"/>
              </a:spcBef>
              <a:spcAft>
                <a:spcPts val="0"/>
              </a:spcAft>
              <a:buSzPts val="2000"/>
              <a:buChar char="❑"/>
            </a:pPr>
            <a:r>
              <a:rPr lang="en-IN" sz="2000">
                <a:highlight>
                  <a:srgbClr val="FFFFFF"/>
                </a:highlight>
              </a:rPr>
              <a:t>The dataset contains tweets regarding Russia and Ukraine since 21st February from several Twitter users. </a:t>
            </a:r>
            <a:endParaRPr sz="2000">
              <a:highlight>
                <a:srgbClr val="FFFFFF"/>
              </a:highlight>
            </a:endParaRPr>
          </a:p>
          <a:p>
            <a:pPr indent="-474120" lvl="0" marL="609584" rtl="0" algn="just">
              <a:lnSpc>
                <a:spcPct val="150000"/>
              </a:lnSpc>
              <a:spcBef>
                <a:spcPts val="0"/>
              </a:spcBef>
              <a:spcAft>
                <a:spcPts val="0"/>
              </a:spcAft>
              <a:buSzPts val="2000"/>
              <a:buChar char="❑"/>
            </a:pPr>
            <a:r>
              <a:rPr lang="en-IN" sz="2000"/>
              <a:t>The dataset contains 22 columns of various data types.</a:t>
            </a:r>
            <a:endParaRPr sz="2000"/>
          </a:p>
          <a:p>
            <a:pPr indent="-474120" lvl="0" marL="609584" rtl="0" algn="just">
              <a:lnSpc>
                <a:spcPct val="150000"/>
              </a:lnSpc>
              <a:spcBef>
                <a:spcPts val="0"/>
              </a:spcBef>
              <a:spcAft>
                <a:spcPts val="0"/>
              </a:spcAft>
              <a:buSzPts val="2000"/>
              <a:buChar char="❑"/>
            </a:pPr>
            <a:r>
              <a:rPr lang="en-IN" sz="2000">
                <a:highlight>
                  <a:srgbClr val="FFFFFF"/>
                </a:highlight>
              </a:rPr>
              <a:t>The dataset contains columns such as date, time zone, username, language, mentions, hashtags, etc,.</a:t>
            </a:r>
            <a:endParaRPr sz="2000"/>
          </a:p>
          <a:p>
            <a:pPr indent="-474120" lvl="0" marL="609585" rtl="0" algn="just">
              <a:lnSpc>
                <a:spcPct val="150000"/>
              </a:lnSpc>
              <a:spcBef>
                <a:spcPts val="1600"/>
              </a:spcBef>
              <a:spcAft>
                <a:spcPts val="0"/>
              </a:spcAft>
              <a:buSzPts val="2000"/>
              <a:buChar char="❑"/>
            </a:pPr>
            <a:r>
              <a:rPr lang="en-IN" sz="2000"/>
              <a:t>The tweets in the dataset are from 33 different languages.</a:t>
            </a:r>
            <a:endParaRPr sz="2000"/>
          </a:p>
          <a:p>
            <a:pPr indent="-347121" lvl="0" marL="609585" rtl="0" algn="just">
              <a:lnSpc>
                <a:spcPct val="150000"/>
              </a:lnSpc>
              <a:spcBef>
                <a:spcPts val="1600"/>
              </a:spcBef>
              <a:spcAft>
                <a:spcPts val="800"/>
              </a:spcAft>
              <a:buClr>
                <a:schemeClr val="dk1"/>
              </a:buClr>
              <a:buSzPts val="2000"/>
              <a:buFont typeface="Noto Sans Symbols"/>
              <a:buNone/>
            </a:pPr>
            <a:r>
              <a:t/>
            </a:r>
            <a:endParaRPr b="1" sz="1800">
              <a:latin typeface="Times New Roman"/>
              <a:ea typeface="Times New Roman"/>
              <a:cs typeface="Times New Roman"/>
              <a:sym typeface="Times New Roman"/>
            </a:endParaRPr>
          </a:p>
        </p:txBody>
      </p:sp>
      <p:sp>
        <p:nvSpPr>
          <p:cNvPr id="367" name="Google Shape;367;p11"/>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pic>
        <p:nvPicPr>
          <p:cNvPr id="368" name="Google Shape;368;p11"/>
          <p:cNvPicPr preferRelativeResize="0"/>
          <p:nvPr/>
        </p:nvPicPr>
        <p:blipFill>
          <a:blip r:embed="rId3">
            <a:alphaModFix/>
          </a:blip>
          <a:stretch>
            <a:fillRect/>
          </a:stretch>
        </p:blipFill>
        <p:spPr>
          <a:xfrm>
            <a:off x="8503975" y="1545025"/>
            <a:ext cx="3354600" cy="4304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12"/>
          <p:cNvSpPr txBox="1"/>
          <p:nvPr>
            <p:ph type="title"/>
          </p:nvPr>
        </p:nvSpPr>
        <p:spPr>
          <a:xfrm>
            <a:off x="254833" y="523433"/>
            <a:ext cx="7842067"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lang="en-IN">
                <a:latin typeface="Times New Roman"/>
                <a:ea typeface="Times New Roman"/>
                <a:cs typeface="Times New Roman"/>
                <a:sym typeface="Times New Roman"/>
              </a:rPr>
              <a:t> </a:t>
            </a:r>
            <a:r>
              <a:rPr b="1" lang="en-IN">
                <a:latin typeface="Times New Roman"/>
                <a:ea typeface="Times New Roman"/>
                <a:cs typeface="Times New Roman"/>
                <a:sym typeface="Times New Roman"/>
              </a:rPr>
              <a:t>MODULE DESCRIPTIONS</a:t>
            </a:r>
            <a:endParaRPr/>
          </a:p>
        </p:txBody>
      </p:sp>
      <p:sp>
        <p:nvSpPr>
          <p:cNvPr id="374" name="Google Shape;374;p12"/>
          <p:cNvSpPr txBox="1"/>
          <p:nvPr>
            <p:ph idx="1" type="body"/>
          </p:nvPr>
        </p:nvSpPr>
        <p:spPr>
          <a:xfrm>
            <a:off x="418000" y="1948025"/>
            <a:ext cx="6210900" cy="4518000"/>
          </a:xfrm>
          <a:prstGeom prst="rect">
            <a:avLst/>
          </a:prstGeom>
          <a:noFill/>
          <a:ln>
            <a:noFill/>
          </a:ln>
        </p:spPr>
        <p:txBody>
          <a:bodyPr anchorCtr="0" anchor="t" bIns="91425" lIns="91425" spcFirstLastPara="1" rIns="91425" wrap="square" tIns="91425">
            <a:noAutofit/>
          </a:bodyPr>
          <a:lstStyle/>
          <a:p>
            <a:pPr indent="-486820" lvl="0" marL="609585" rtl="0" algn="just">
              <a:lnSpc>
                <a:spcPct val="150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Module 2: Pre-Processing</a:t>
            </a:r>
            <a:endParaRPr b="1" sz="2000">
              <a:latin typeface="Times New Roman"/>
              <a:ea typeface="Times New Roman"/>
              <a:cs typeface="Times New Roman"/>
              <a:sym typeface="Times New Roman"/>
            </a:endParaRPr>
          </a:p>
          <a:p>
            <a:pPr indent="-486820" lvl="0" marL="609584" rtl="0" algn="just">
              <a:lnSpc>
                <a:spcPct val="150000"/>
              </a:lnSpc>
              <a:spcBef>
                <a:spcPts val="800"/>
              </a:spcBef>
              <a:spcAft>
                <a:spcPts val="0"/>
              </a:spcAft>
              <a:buClr>
                <a:schemeClr val="dk1"/>
              </a:buClr>
              <a:buSzPts val="2200"/>
              <a:buFont typeface="Noto Sans Symbols"/>
              <a:buChar char="❑"/>
            </a:pPr>
            <a:r>
              <a:rPr lang="en-IN" sz="2000">
                <a:latin typeface="Times New Roman"/>
                <a:ea typeface="Times New Roman"/>
                <a:cs typeface="Times New Roman"/>
                <a:sym typeface="Times New Roman"/>
              </a:rPr>
              <a:t>In this phase, the tweets are available as text data and each line contains a tweet.</a:t>
            </a:r>
            <a:r>
              <a:rPr lang="en-IN" sz="2000"/>
              <a:t> An Exploratory Data Analysis (EDA) is performed for better understanding of the dataset.</a:t>
            </a:r>
            <a:r>
              <a:rPr lang="en-IN" sz="2000">
                <a:latin typeface="Times New Roman"/>
                <a:ea typeface="Times New Roman"/>
                <a:cs typeface="Times New Roman"/>
                <a:sym typeface="Times New Roman"/>
              </a:rPr>
              <a:t> Initially, we clean up or remove rewets as that will induce a bias in the classification process. We need to remove the punctuations and other symbols that don’t make any sense as it may result in inefficiencies and may affect the accuracy of the overall process.</a:t>
            </a:r>
            <a:endParaRPr sz="2000">
              <a:latin typeface="Times New Roman"/>
              <a:ea typeface="Times New Roman"/>
              <a:cs typeface="Times New Roman"/>
              <a:sym typeface="Times New Roman"/>
            </a:endParaRPr>
          </a:p>
          <a:p>
            <a:pPr indent="0" lvl="0" marL="609584" rtl="0" algn="just">
              <a:lnSpc>
                <a:spcPct val="150000"/>
              </a:lnSpc>
              <a:spcBef>
                <a:spcPts val="800"/>
              </a:spcBef>
              <a:spcAft>
                <a:spcPts val="0"/>
              </a:spcAft>
              <a:buNone/>
            </a:pPr>
            <a:r>
              <a:t/>
            </a:r>
            <a:endParaRPr sz="2000"/>
          </a:p>
          <a:p>
            <a:pPr indent="-347121" lvl="0" marL="609585" rtl="0" algn="l">
              <a:lnSpc>
                <a:spcPct val="90000"/>
              </a:lnSpc>
              <a:spcBef>
                <a:spcPts val="800"/>
              </a:spcBef>
              <a:spcAft>
                <a:spcPts val="0"/>
              </a:spcAft>
              <a:buClr>
                <a:schemeClr val="dk1"/>
              </a:buClr>
              <a:buSzPts val="2000"/>
              <a:buNone/>
            </a:pPr>
            <a:r>
              <a:t/>
            </a:r>
            <a:endParaRPr sz="1800"/>
          </a:p>
        </p:txBody>
      </p:sp>
      <p:pic>
        <p:nvPicPr>
          <p:cNvPr id="375" name="Google Shape;375;p12"/>
          <p:cNvPicPr preferRelativeResize="0"/>
          <p:nvPr/>
        </p:nvPicPr>
        <p:blipFill>
          <a:blip r:embed="rId3">
            <a:alphaModFix/>
          </a:blip>
          <a:stretch>
            <a:fillRect/>
          </a:stretch>
        </p:blipFill>
        <p:spPr>
          <a:xfrm>
            <a:off x="6966300" y="1948025"/>
            <a:ext cx="4932100" cy="3443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3"/>
          <p:cNvSpPr txBox="1"/>
          <p:nvPr>
            <p:ph type="title"/>
          </p:nvPr>
        </p:nvSpPr>
        <p:spPr>
          <a:xfrm>
            <a:off x="164892" y="523433"/>
            <a:ext cx="7932008"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lang="en-IN">
                <a:latin typeface="Times New Roman"/>
                <a:ea typeface="Times New Roman"/>
                <a:cs typeface="Times New Roman"/>
                <a:sym typeface="Times New Roman"/>
              </a:rPr>
              <a:t> </a:t>
            </a:r>
            <a:r>
              <a:rPr b="1" lang="en-IN">
                <a:latin typeface="Times New Roman"/>
                <a:ea typeface="Times New Roman"/>
                <a:cs typeface="Times New Roman"/>
                <a:sym typeface="Times New Roman"/>
              </a:rPr>
              <a:t>MODULE DESCRIPTIONS</a:t>
            </a:r>
            <a:endParaRPr b="1"/>
          </a:p>
        </p:txBody>
      </p:sp>
      <p:sp>
        <p:nvSpPr>
          <p:cNvPr id="381" name="Google Shape;381;p13"/>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382" name="Google Shape;382;p13"/>
          <p:cNvSpPr txBox="1"/>
          <p:nvPr>
            <p:ph idx="1" type="body"/>
          </p:nvPr>
        </p:nvSpPr>
        <p:spPr>
          <a:xfrm>
            <a:off x="300450" y="1824950"/>
            <a:ext cx="10552500" cy="3123900"/>
          </a:xfrm>
          <a:prstGeom prst="rect">
            <a:avLst/>
          </a:prstGeom>
          <a:noFill/>
          <a:ln>
            <a:noFill/>
          </a:ln>
        </p:spPr>
        <p:txBody>
          <a:bodyPr anchorCtr="0" anchor="t" bIns="91425" lIns="91425" spcFirstLastPara="1" rIns="91425" wrap="square" tIns="91425">
            <a:noAutofit/>
          </a:bodyPr>
          <a:lstStyle/>
          <a:p>
            <a:pPr indent="-486820" lvl="0" marL="609585" rtl="0" algn="just">
              <a:lnSpc>
                <a:spcPct val="115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Module 3: Sentiment analysis</a:t>
            </a:r>
            <a:endParaRPr sz="2000">
              <a:latin typeface="Times New Roman"/>
              <a:ea typeface="Times New Roman"/>
              <a:cs typeface="Times New Roman"/>
              <a:sym typeface="Times New Roman"/>
            </a:endParaRPr>
          </a:p>
          <a:p>
            <a:pPr indent="-474120" lvl="0" marL="609584" rtl="0" algn="just">
              <a:spcBef>
                <a:spcPts val="0"/>
              </a:spcBef>
              <a:spcAft>
                <a:spcPts val="0"/>
              </a:spcAft>
              <a:buSzPts val="2000"/>
              <a:buFont typeface="Noto Sans Symbols"/>
              <a:buChar char="❑"/>
            </a:pPr>
            <a:r>
              <a:rPr lang="en-IN" sz="2000"/>
              <a:t>The sentiment can be found in the comments or tweets to provide useful indicators for many different purposes. It stated that a sentiment can be categorized into two groups, which are negative and positive words. Sentiment analysis is a natural language processing technique to quantify an expressed opinion or sentiment within a selection of tweets. We use the various NLP pre-processing techniques to clean the data and build the text classifier</a:t>
            </a:r>
            <a:r>
              <a:rPr lang="en-IN" sz="2000">
                <a:highlight>
                  <a:srgbClr val="FFFFFF"/>
                </a:highlight>
              </a:rPr>
              <a:t> and implement the NLTK algorithm.</a:t>
            </a:r>
            <a:endParaRPr sz="2000">
              <a:highlight>
                <a:srgbClr val="FFFFFF"/>
              </a:highlight>
            </a:endParaRPr>
          </a:p>
          <a:p>
            <a:pPr indent="0" lvl="0" marL="609584" rtl="0" algn="just">
              <a:lnSpc>
                <a:spcPct val="115000"/>
              </a:lnSpc>
              <a:spcBef>
                <a:spcPts val="1200"/>
              </a:spcBef>
              <a:spcAft>
                <a:spcPts val="0"/>
              </a:spcAft>
              <a:buNone/>
            </a:pPr>
            <a:r>
              <a:t/>
            </a:r>
            <a:endParaRPr sz="2000"/>
          </a:p>
          <a:p>
            <a:pPr indent="0" lvl="0" marL="135464" rtl="0" algn="l">
              <a:lnSpc>
                <a:spcPct val="150000"/>
              </a:lnSpc>
              <a:spcBef>
                <a:spcPts val="800"/>
              </a:spcBef>
              <a:spcAft>
                <a:spcPts val="0"/>
              </a:spcAft>
              <a:buClr>
                <a:schemeClr val="dk1"/>
              </a:buClr>
              <a:buSzPts val="2000"/>
              <a:buNone/>
            </a:pPr>
            <a:r>
              <a:t/>
            </a:r>
            <a:endParaRPr sz="2000">
              <a:latin typeface="Times New Roman"/>
              <a:ea typeface="Times New Roman"/>
              <a:cs typeface="Times New Roman"/>
              <a:sym typeface="Times New Roman"/>
            </a:endParaRPr>
          </a:p>
        </p:txBody>
      </p:sp>
      <p:pic>
        <p:nvPicPr>
          <p:cNvPr id="383" name="Google Shape;383;p13"/>
          <p:cNvPicPr preferRelativeResize="0"/>
          <p:nvPr/>
        </p:nvPicPr>
        <p:blipFill>
          <a:blip r:embed="rId3">
            <a:alphaModFix/>
          </a:blip>
          <a:stretch>
            <a:fillRect/>
          </a:stretch>
        </p:blipFill>
        <p:spPr>
          <a:xfrm>
            <a:off x="371075" y="4948850"/>
            <a:ext cx="8854376" cy="1745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14"/>
          <p:cNvSpPr txBox="1"/>
          <p:nvPr>
            <p:ph type="title"/>
          </p:nvPr>
        </p:nvSpPr>
        <p:spPr>
          <a:xfrm>
            <a:off x="246580" y="677197"/>
            <a:ext cx="7850320" cy="777895"/>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MODULE DESCRIPTIONS</a:t>
            </a:r>
            <a:endParaRPr b="1"/>
          </a:p>
        </p:txBody>
      </p:sp>
      <p:sp>
        <p:nvSpPr>
          <p:cNvPr id="389" name="Google Shape;389;p14"/>
          <p:cNvSpPr txBox="1"/>
          <p:nvPr>
            <p:ph idx="1" type="body"/>
          </p:nvPr>
        </p:nvSpPr>
        <p:spPr>
          <a:xfrm>
            <a:off x="195944" y="1840250"/>
            <a:ext cx="11160426" cy="4762550"/>
          </a:xfrm>
          <a:prstGeom prst="rect">
            <a:avLst/>
          </a:prstGeom>
          <a:noFill/>
          <a:ln>
            <a:noFill/>
          </a:ln>
        </p:spPr>
        <p:txBody>
          <a:bodyPr anchorCtr="0" anchor="t" bIns="91425" lIns="91425" spcFirstLastPara="1" rIns="91425" wrap="square" tIns="91425">
            <a:noAutofit/>
          </a:bodyPr>
          <a:lstStyle/>
          <a:p>
            <a:pPr indent="-486820" lvl="0" marL="609585" rtl="0" algn="just">
              <a:lnSpc>
                <a:spcPct val="150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NLTK</a:t>
            </a:r>
            <a:endParaRPr sz="2000">
              <a:latin typeface="Times New Roman"/>
              <a:ea typeface="Times New Roman"/>
              <a:cs typeface="Times New Roman"/>
              <a:sym typeface="Times New Roman"/>
            </a:endParaRPr>
          </a:p>
          <a:p>
            <a:pPr indent="-474120" lvl="0" marL="609584" rtl="0" algn="just">
              <a:spcBef>
                <a:spcPts val="0"/>
              </a:spcBef>
              <a:spcAft>
                <a:spcPts val="0"/>
              </a:spcAft>
              <a:buSzPts val="2000"/>
              <a:buFont typeface="Noto Sans Symbols"/>
              <a:buChar char="❑"/>
            </a:pPr>
            <a:r>
              <a:rPr lang="en-IN" sz="2000">
                <a:highlight>
                  <a:srgbClr val="FFFFFF"/>
                </a:highlight>
              </a:rPr>
              <a:t>The Natural Language Toolkit (NLTK) is a library in python, which provides the base for text processing and classification. Operations such as tokenization, tagging, filtering, and text manipulation can be performed with the use of NLTK. The NLTK library also embodies various trainable classifiers. We use the NLTK library functions to remove stop words, clean the data and also for tokenization of each tweet. The sentiment of the entire tweets is computed by assigning a subjectivity score to each word using a sentiment lexicon. </a:t>
            </a:r>
            <a:endParaRPr sz="2000">
              <a:latin typeface="Times New Roman"/>
              <a:ea typeface="Times New Roman"/>
              <a:cs typeface="Times New Roman"/>
              <a:sym typeface="Times New Roman"/>
            </a:endParaRPr>
          </a:p>
          <a:p>
            <a:pPr indent="-474120" lvl="0" marL="609585" rtl="0" algn="just">
              <a:lnSpc>
                <a:spcPct val="150000"/>
              </a:lnSpc>
              <a:spcBef>
                <a:spcPts val="1200"/>
              </a:spcBef>
              <a:spcAft>
                <a:spcPts val="800"/>
              </a:spcAft>
              <a:buClr>
                <a:schemeClr val="dk1"/>
              </a:buClr>
              <a:buSzPts val="2000"/>
              <a:buNone/>
            </a:pPr>
            <a:r>
              <a:t/>
            </a:r>
            <a:endParaRPr sz="2000">
              <a:latin typeface="Times New Roman"/>
              <a:ea typeface="Times New Roman"/>
              <a:cs typeface="Times New Roman"/>
              <a:sym typeface="Times New Roman"/>
            </a:endParaRPr>
          </a:p>
        </p:txBody>
      </p:sp>
      <p:sp>
        <p:nvSpPr>
          <p:cNvPr id="390" name="Google Shape;390;p14"/>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132dc044c87_0_76"/>
          <p:cNvSpPr txBox="1"/>
          <p:nvPr>
            <p:ph type="title"/>
          </p:nvPr>
        </p:nvSpPr>
        <p:spPr>
          <a:xfrm>
            <a:off x="246580" y="677197"/>
            <a:ext cx="7850400" cy="777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MODULE DESCRIPTIONS</a:t>
            </a:r>
            <a:endParaRPr b="1"/>
          </a:p>
        </p:txBody>
      </p:sp>
      <p:sp>
        <p:nvSpPr>
          <p:cNvPr id="396" name="Google Shape;396;g132dc044c87_0_76"/>
          <p:cNvSpPr txBox="1"/>
          <p:nvPr>
            <p:ph idx="1" type="body"/>
          </p:nvPr>
        </p:nvSpPr>
        <p:spPr>
          <a:xfrm>
            <a:off x="195944" y="1840250"/>
            <a:ext cx="11160300" cy="4762500"/>
          </a:xfrm>
          <a:prstGeom prst="rect">
            <a:avLst/>
          </a:prstGeom>
          <a:noFill/>
          <a:ln>
            <a:noFill/>
          </a:ln>
        </p:spPr>
        <p:txBody>
          <a:bodyPr anchorCtr="0" anchor="t" bIns="91425" lIns="91425" spcFirstLastPara="1" rIns="91425" wrap="square" tIns="91425">
            <a:noAutofit/>
          </a:bodyPr>
          <a:lstStyle/>
          <a:p>
            <a:pPr indent="-486820" lvl="0" marL="609584" rtl="0" algn="just">
              <a:lnSpc>
                <a:spcPct val="150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Tokenization</a:t>
            </a:r>
            <a:endParaRPr sz="2000">
              <a:latin typeface="Times New Roman"/>
              <a:ea typeface="Times New Roman"/>
              <a:cs typeface="Times New Roman"/>
              <a:sym typeface="Times New Roman"/>
            </a:endParaRPr>
          </a:p>
          <a:p>
            <a:pPr indent="-474120" lvl="0" marL="609584" rtl="0" algn="just">
              <a:spcBef>
                <a:spcPts val="0"/>
              </a:spcBef>
              <a:spcAft>
                <a:spcPts val="0"/>
              </a:spcAft>
              <a:buSzPts val="2000"/>
              <a:buChar char="❑"/>
            </a:pPr>
            <a:r>
              <a:rPr lang="en-IN" sz="2000"/>
              <a:t>Tokenization is the process of breaking down large sentences into individual words called tokens. These tokens are very useful for discovering patterns and are considered as a base step for stemming and lemmatization. In the proposed model, tokenization is performed on the cleaned data in which each tweet is split up into a collection of individual words. The tokens play a major role in classifying the sentiment of the tweet into positive, negative or neutral.</a:t>
            </a:r>
            <a:endParaRPr sz="2000"/>
          </a:p>
          <a:p>
            <a:pPr indent="0" lvl="0" marL="609584" rtl="0" algn="just">
              <a:lnSpc>
                <a:spcPct val="150000"/>
              </a:lnSpc>
              <a:spcBef>
                <a:spcPts val="1200"/>
              </a:spcBef>
              <a:spcAft>
                <a:spcPts val="0"/>
              </a:spcAft>
              <a:buNone/>
            </a:pPr>
            <a:r>
              <a:t/>
            </a:r>
            <a:endParaRPr sz="2000"/>
          </a:p>
          <a:p>
            <a:pPr indent="-474120" lvl="0" marL="609584" rtl="0" algn="just">
              <a:lnSpc>
                <a:spcPct val="150000"/>
              </a:lnSpc>
              <a:spcBef>
                <a:spcPts val="800"/>
              </a:spcBef>
              <a:spcAft>
                <a:spcPts val="800"/>
              </a:spcAft>
              <a:buClr>
                <a:schemeClr val="dk1"/>
              </a:buClr>
              <a:buSzPts val="2000"/>
              <a:buNone/>
            </a:pPr>
            <a:r>
              <a:t/>
            </a:r>
            <a:endParaRPr sz="1800">
              <a:latin typeface="Times New Roman"/>
              <a:ea typeface="Times New Roman"/>
              <a:cs typeface="Times New Roman"/>
              <a:sym typeface="Times New Roman"/>
            </a:endParaRPr>
          </a:p>
        </p:txBody>
      </p:sp>
      <p:sp>
        <p:nvSpPr>
          <p:cNvPr id="397" name="Google Shape;397;g132dc044c87_0_76"/>
          <p:cNvSpPr txBox="1"/>
          <p:nvPr>
            <p:ph idx="12" type="sldNum"/>
          </p:nvPr>
        </p:nvSpPr>
        <p:spPr>
          <a:xfrm>
            <a:off x="10157333" y="6182000"/>
            <a:ext cx="1983300" cy="42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32dc044c87_0_82"/>
          <p:cNvSpPr txBox="1"/>
          <p:nvPr>
            <p:ph type="title"/>
          </p:nvPr>
        </p:nvSpPr>
        <p:spPr>
          <a:xfrm>
            <a:off x="246580" y="677197"/>
            <a:ext cx="7850400" cy="7779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MODULE DESCRIPTIONS</a:t>
            </a:r>
            <a:endParaRPr b="1"/>
          </a:p>
        </p:txBody>
      </p:sp>
      <p:sp>
        <p:nvSpPr>
          <p:cNvPr id="403" name="Google Shape;403;g132dc044c87_0_82"/>
          <p:cNvSpPr txBox="1"/>
          <p:nvPr>
            <p:ph idx="1" type="body"/>
          </p:nvPr>
        </p:nvSpPr>
        <p:spPr>
          <a:xfrm>
            <a:off x="206550" y="1764025"/>
            <a:ext cx="7140300" cy="4762500"/>
          </a:xfrm>
          <a:prstGeom prst="rect">
            <a:avLst/>
          </a:prstGeom>
          <a:noFill/>
          <a:ln>
            <a:noFill/>
          </a:ln>
        </p:spPr>
        <p:txBody>
          <a:bodyPr anchorCtr="0" anchor="t" bIns="91425" lIns="91425" spcFirstLastPara="1" rIns="91425" wrap="square" tIns="91425">
            <a:noAutofit/>
          </a:bodyPr>
          <a:lstStyle/>
          <a:p>
            <a:pPr indent="-486820" lvl="0" marL="609584" rtl="0" algn="just">
              <a:lnSpc>
                <a:spcPct val="150000"/>
              </a:lnSpc>
              <a:spcBef>
                <a:spcPts val="800"/>
              </a:spcBef>
              <a:spcAft>
                <a:spcPts val="0"/>
              </a:spcAft>
              <a:buClr>
                <a:schemeClr val="dk1"/>
              </a:buClr>
              <a:buSzPts val="2200"/>
              <a:buFont typeface="Noto Sans Symbols"/>
              <a:buChar char="❑"/>
            </a:pPr>
            <a:r>
              <a:rPr b="1" lang="en-IN" sz="2000">
                <a:latin typeface="Times New Roman"/>
                <a:ea typeface="Times New Roman"/>
                <a:cs typeface="Times New Roman"/>
                <a:sym typeface="Times New Roman"/>
              </a:rPr>
              <a:t>Word Cloud</a:t>
            </a:r>
            <a:endParaRPr sz="2000">
              <a:latin typeface="Times New Roman"/>
              <a:ea typeface="Times New Roman"/>
              <a:cs typeface="Times New Roman"/>
              <a:sym typeface="Times New Roman"/>
            </a:endParaRPr>
          </a:p>
          <a:p>
            <a:pPr indent="-474120" lvl="0" marL="609584" rtl="0" algn="just">
              <a:spcBef>
                <a:spcPts val="0"/>
              </a:spcBef>
              <a:spcAft>
                <a:spcPts val="0"/>
              </a:spcAft>
              <a:buSzPts val="2000"/>
              <a:buFont typeface="Times New Roman"/>
              <a:buChar char="❑"/>
            </a:pPr>
            <a:r>
              <a:rPr lang="en-IN" sz="2000"/>
              <a:t>Word Cloud is a  visualization tool used to represent text data such that the size of each word indicates its frequency or importance. </a:t>
            </a:r>
            <a:r>
              <a:rPr lang="en-IN" sz="2000">
                <a:highlight>
                  <a:srgbClr val="FFFFFF"/>
                </a:highlight>
              </a:rPr>
              <a:t>Significant textual data points are often highlighted employing a word cloud. Word clouds are widely used for text analysis in social media platforms. The resultant word clouds give significant insights of the data. In the given system, we employ individual word clouds to highlight the frequency of various positive, negative and neutral words respectively. </a:t>
            </a:r>
            <a:endParaRPr sz="2000">
              <a:latin typeface="Times New Roman"/>
              <a:ea typeface="Times New Roman"/>
              <a:cs typeface="Times New Roman"/>
              <a:sym typeface="Times New Roman"/>
            </a:endParaRPr>
          </a:p>
          <a:p>
            <a:pPr indent="0" lvl="0" marL="609584" rtl="0" algn="just">
              <a:lnSpc>
                <a:spcPct val="150000"/>
              </a:lnSpc>
              <a:spcBef>
                <a:spcPts val="1200"/>
              </a:spcBef>
              <a:spcAft>
                <a:spcPts val="0"/>
              </a:spcAft>
              <a:buNone/>
            </a:pPr>
            <a:r>
              <a:t/>
            </a:r>
            <a:endParaRPr sz="2000">
              <a:latin typeface="Times New Roman"/>
              <a:ea typeface="Times New Roman"/>
              <a:cs typeface="Times New Roman"/>
              <a:sym typeface="Times New Roman"/>
            </a:endParaRPr>
          </a:p>
          <a:p>
            <a:pPr indent="-474120" lvl="0" marL="609584" rtl="0" algn="just">
              <a:lnSpc>
                <a:spcPct val="150000"/>
              </a:lnSpc>
              <a:spcBef>
                <a:spcPts val="800"/>
              </a:spcBef>
              <a:spcAft>
                <a:spcPts val="800"/>
              </a:spcAft>
              <a:buClr>
                <a:schemeClr val="dk1"/>
              </a:buClr>
              <a:buSzPts val="2000"/>
              <a:buNone/>
            </a:pPr>
            <a:r>
              <a:t/>
            </a:r>
            <a:endParaRPr sz="1800">
              <a:latin typeface="Times New Roman"/>
              <a:ea typeface="Times New Roman"/>
              <a:cs typeface="Times New Roman"/>
              <a:sym typeface="Times New Roman"/>
            </a:endParaRPr>
          </a:p>
        </p:txBody>
      </p:sp>
      <p:sp>
        <p:nvSpPr>
          <p:cNvPr id="404" name="Google Shape;404;g132dc044c87_0_82"/>
          <p:cNvSpPr txBox="1"/>
          <p:nvPr>
            <p:ph idx="12" type="sldNum"/>
          </p:nvPr>
        </p:nvSpPr>
        <p:spPr>
          <a:xfrm>
            <a:off x="10157333" y="6182000"/>
            <a:ext cx="1983300" cy="420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pic>
        <p:nvPicPr>
          <p:cNvPr id="405" name="Google Shape;405;g132dc044c87_0_82"/>
          <p:cNvPicPr preferRelativeResize="0"/>
          <p:nvPr/>
        </p:nvPicPr>
        <p:blipFill>
          <a:blip r:embed="rId3">
            <a:alphaModFix/>
          </a:blip>
          <a:stretch>
            <a:fillRect/>
          </a:stretch>
        </p:blipFill>
        <p:spPr>
          <a:xfrm>
            <a:off x="7816450" y="1939450"/>
            <a:ext cx="3798725" cy="2810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132dc044c87_0_69"/>
          <p:cNvSpPr txBox="1"/>
          <p:nvPr>
            <p:ph type="title"/>
          </p:nvPr>
        </p:nvSpPr>
        <p:spPr>
          <a:xfrm>
            <a:off x="290200" y="523425"/>
            <a:ext cx="7806900" cy="102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MODULE DESCRIPTIONS</a:t>
            </a:r>
            <a:endParaRPr/>
          </a:p>
        </p:txBody>
      </p:sp>
      <p:sp>
        <p:nvSpPr>
          <p:cNvPr id="412" name="Google Shape;412;g132dc044c87_0_69"/>
          <p:cNvSpPr txBox="1"/>
          <p:nvPr>
            <p:ph idx="1" type="body"/>
          </p:nvPr>
        </p:nvSpPr>
        <p:spPr>
          <a:xfrm>
            <a:off x="290200" y="2050650"/>
            <a:ext cx="7178700" cy="3632400"/>
          </a:xfrm>
          <a:prstGeom prst="rect">
            <a:avLst/>
          </a:prstGeom>
        </p:spPr>
        <p:txBody>
          <a:bodyPr anchorCtr="0" anchor="t" bIns="91425" lIns="91425" spcFirstLastPara="1" rIns="91425" wrap="square" tIns="91425">
            <a:noAutofit/>
          </a:bodyPr>
          <a:lstStyle/>
          <a:p>
            <a:pPr indent="-486820" lvl="0" marL="609584" rtl="0" algn="just">
              <a:lnSpc>
                <a:spcPct val="150000"/>
              </a:lnSpc>
              <a:spcBef>
                <a:spcPts val="800"/>
              </a:spcBef>
              <a:spcAft>
                <a:spcPts val="0"/>
              </a:spcAft>
              <a:buSzPts val="2200"/>
              <a:buFont typeface="Noto Sans Symbols"/>
              <a:buChar char="❑"/>
            </a:pPr>
            <a:r>
              <a:rPr b="1" lang="en-IN" sz="2000">
                <a:latin typeface="Times New Roman"/>
                <a:ea typeface="Times New Roman"/>
                <a:cs typeface="Times New Roman"/>
                <a:sym typeface="Times New Roman"/>
              </a:rPr>
              <a:t>Module 4: Result</a:t>
            </a:r>
            <a:endParaRPr sz="2000">
              <a:latin typeface="Times New Roman"/>
              <a:ea typeface="Times New Roman"/>
              <a:cs typeface="Times New Roman"/>
              <a:sym typeface="Times New Roman"/>
            </a:endParaRPr>
          </a:p>
          <a:p>
            <a:pPr indent="-474120" lvl="0" marL="609584" rtl="0" algn="just">
              <a:lnSpc>
                <a:spcPct val="150000"/>
              </a:lnSpc>
              <a:spcBef>
                <a:spcPts val="800"/>
              </a:spcBef>
              <a:spcAft>
                <a:spcPts val="0"/>
              </a:spcAft>
              <a:buSzPts val="2000"/>
              <a:buFont typeface="Times New Roman"/>
              <a:buChar char="❑"/>
            </a:pPr>
            <a:r>
              <a:rPr lang="en-IN" sz="2000">
                <a:latin typeface="Times New Roman"/>
                <a:ea typeface="Times New Roman"/>
                <a:cs typeface="Times New Roman"/>
                <a:sym typeface="Times New Roman"/>
              </a:rPr>
              <a:t>By using sentiment analysis, we are classifying the user’s </a:t>
            </a:r>
            <a:r>
              <a:rPr lang="en-IN" sz="2000"/>
              <a:t>tweet</a:t>
            </a:r>
            <a:r>
              <a:rPr lang="en-IN" sz="2000">
                <a:latin typeface="Times New Roman"/>
                <a:ea typeface="Times New Roman"/>
                <a:cs typeface="Times New Roman"/>
                <a:sym typeface="Times New Roman"/>
              </a:rPr>
              <a:t> as positive, negative, and neutral</a:t>
            </a:r>
            <a:r>
              <a:rPr lang="en-IN" sz="2000"/>
              <a:t> a</a:t>
            </a:r>
            <a:r>
              <a:rPr lang="en-IN" sz="2000">
                <a:latin typeface="Times New Roman"/>
                <a:ea typeface="Times New Roman"/>
                <a:cs typeface="Times New Roman"/>
                <a:sym typeface="Times New Roman"/>
              </a:rPr>
              <a:t>nd we are analyzing and predicting the graph for the project.</a:t>
            </a:r>
            <a:endParaRPr sz="2000">
              <a:latin typeface="Times New Roman"/>
              <a:ea typeface="Times New Roman"/>
              <a:cs typeface="Times New Roman"/>
              <a:sym typeface="Times New Roman"/>
            </a:endParaRPr>
          </a:p>
          <a:p>
            <a:pPr indent="-474120" lvl="0" marL="609584" rtl="0" algn="just">
              <a:lnSpc>
                <a:spcPct val="150000"/>
              </a:lnSpc>
              <a:spcBef>
                <a:spcPts val="800"/>
              </a:spcBef>
              <a:spcAft>
                <a:spcPts val="0"/>
              </a:spcAft>
              <a:buSzPts val="2000"/>
              <a:buChar char="❑"/>
            </a:pPr>
            <a:r>
              <a:rPr lang="en-IN" sz="2000"/>
              <a:t>From the analysis it is found that 61% of the tweets are neutral while 28% are positive and 11% are negative.</a:t>
            </a:r>
            <a:endParaRPr sz="2000"/>
          </a:p>
          <a:p>
            <a:pPr indent="-474120" lvl="0" marL="609584" rtl="0" algn="just">
              <a:lnSpc>
                <a:spcPct val="150000"/>
              </a:lnSpc>
              <a:spcBef>
                <a:spcPts val="800"/>
              </a:spcBef>
              <a:spcAft>
                <a:spcPts val="0"/>
              </a:spcAft>
              <a:buSzPts val="2000"/>
              <a:buChar char="❑"/>
            </a:pPr>
            <a:r>
              <a:rPr lang="en-IN" sz="2000"/>
              <a:t>As a result it is found that the possibility of the 3rd world war is still uncertain.</a:t>
            </a:r>
            <a:endParaRPr sz="2000"/>
          </a:p>
          <a:p>
            <a:pPr indent="0" lvl="0" marL="0" rtl="0" algn="just">
              <a:spcBef>
                <a:spcPts val="800"/>
              </a:spcBef>
              <a:spcAft>
                <a:spcPts val="0"/>
              </a:spcAft>
              <a:buNone/>
            </a:pPr>
            <a:r>
              <a:t/>
            </a:r>
            <a:endParaRPr sz="2000">
              <a:latin typeface="Times New Roman"/>
              <a:ea typeface="Times New Roman"/>
              <a:cs typeface="Times New Roman"/>
              <a:sym typeface="Times New Roman"/>
            </a:endParaRPr>
          </a:p>
          <a:p>
            <a:pPr indent="0" lvl="0" marL="0" rtl="0" algn="just">
              <a:spcBef>
                <a:spcPts val="800"/>
              </a:spcBef>
              <a:spcAft>
                <a:spcPts val="0"/>
              </a:spcAft>
              <a:buNone/>
            </a:pPr>
            <a:r>
              <a:t/>
            </a:r>
            <a:endParaRPr sz="1800">
              <a:latin typeface="Times New Roman"/>
              <a:ea typeface="Times New Roman"/>
              <a:cs typeface="Times New Roman"/>
              <a:sym typeface="Times New Roman"/>
            </a:endParaRPr>
          </a:p>
        </p:txBody>
      </p:sp>
      <p:pic>
        <p:nvPicPr>
          <p:cNvPr id="413" name="Google Shape;413;g132dc044c87_0_69"/>
          <p:cNvPicPr preferRelativeResize="0"/>
          <p:nvPr/>
        </p:nvPicPr>
        <p:blipFill>
          <a:blip r:embed="rId3">
            <a:alphaModFix/>
          </a:blip>
          <a:stretch>
            <a:fillRect/>
          </a:stretch>
        </p:blipFill>
        <p:spPr>
          <a:xfrm>
            <a:off x="8291425" y="2321300"/>
            <a:ext cx="3326550" cy="241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
          <p:cNvSpPr txBox="1"/>
          <p:nvPr>
            <p:ph type="title"/>
          </p:nvPr>
        </p:nvSpPr>
        <p:spPr>
          <a:xfrm>
            <a:off x="1085700" y="523433"/>
            <a:ext cx="7011200" cy="10216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ABSTRACT</a:t>
            </a:r>
            <a:endParaRPr b="1"/>
          </a:p>
        </p:txBody>
      </p:sp>
      <p:sp>
        <p:nvSpPr>
          <p:cNvPr id="212" name="Google Shape;212;p3"/>
          <p:cNvSpPr txBox="1"/>
          <p:nvPr>
            <p:ph idx="12" type="sldNum"/>
          </p:nvPr>
        </p:nvSpPr>
        <p:spPr>
          <a:xfrm>
            <a:off x="10157333" y="6182000"/>
            <a:ext cx="1983200" cy="4208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213" name="Google Shape;213;p3"/>
          <p:cNvSpPr txBox="1"/>
          <p:nvPr>
            <p:ph idx="1" type="body"/>
          </p:nvPr>
        </p:nvSpPr>
        <p:spPr>
          <a:xfrm>
            <a:off x="0" y="1737360"/>
            <a:ext cx="11507057" cy="4922663"/>
          </a:xfrm>
          <a:prstGeom prst="rect">
            <a:avLst/>
          </a:prstGeom>
          <a:noFill/>
          <a:ln>
            <a:noFill/>
          </a:ln>
        </p:spPr>
        <p:txBody>
          <a:bodyPr anchorCtr="0" anchor="t" bIns="121900" lIns="121900" spcFirstLastPara="1" rIns="121900" wrap="square" tIns="121900">
            <a:noAutofit/>
          </a:bodyPr>
          <a:lstStyle/>
          <a:p>
            <a:pPr indent="-355600" lvl="0" marL="457200" rtl="0" algn="just">
              <a:lnSpc>
                <a:spcPct val="150000"/>
              </a:lnSpc>
              <a:spcBef>
                <a:spcPts val="1333"/>
              </a:spcBef>
              <a:spcAft>
                <a:spcPts val="0"/>
              </a:spcAft>
              <a:buSzPts val="2000"/>
              <a:buFont typeface="Times New Roman"/>
              <a:buChar char="❏"/>
            </a:pPr>
            <a:r>
              <a:rPr lang="en-IN" sz="2000"/>
              <a:t>Globally, people are using social media platforms to share their ideas and information about different topics daily. Twitter is one of the most popular social media platforms to send and read posts to communicate with others known as “tweets”. People share their ideas, reviews, and experiences, and post their opinions on a particular topic or issue. </a:t>
            </a:r>
            <a:endParaRPr sz="2000"/>
          </a:p>
          <a:p>
            <a:pPr indent="-355600" lvl="0" marL="457200" rtl="0" algn="just">
              <a:lnSpc>
                <a:spcPct val="150000"/>
              </a:lnSpc>
              <a:spcBef>
                <a:spcPts val="0"/>
              </a:spcBef>
              <a:spcAft>
                <a:spcPts val="0"/>
              </a:spcAft>
              <a:buSzPts val="2000"/>
              <a:buChar char="❏"/>
            </a:pPr>
            <a:r>
              <a:rPr lang="en-IN" sz="2000"/>
              <a:t>This project aims to build a model that performs a sentimental analysis of people’s views related to the social issues of the </a:t>
            </a:r>
            <a:r>
              <a:rPr i="0" lang="en-IN" sz="2000">
                <a:solidFill>
                  <a:srgbClr val="202124"/>
                </a:solidFill>
              </a:rPr>
              <a:t>Ukraine </a:t>
            </a:r>
            <a:r>
              <a:rPr lang="en-IN" sz="2000"/>
              <a:t>war. A dataset of tweets about the Russia-Ukraine war has been collected from Kaggle and then cleaned using the NLTK library to remove noise from the dataset. </a:t>
            </a:r>
            <a:r>
              <a:rPr lang="en-IN" sz="2000"/>
              <a:t>Sentiment analysis is performed for classifying specific words into positive, negative and neutral</a:t>
            </a:r>
            <a:r>
              <a:rPr lang="en-IN" sz="2000">
                <a:solidFill>
                  <a:srgbClr val="202124"/>
                </a:solidFill>
              </a:rPr>
              <a:t> using machine learning techniques. </a:t>
            </a:r>
            <a:endParaRPr sz="2000"/>
          </a:p>
          <a:p>
            <a:pPr indent="0" lvl="8" marL="92075" rtl="0" algn="just">
              <a:lnSpc>
                <a:spcPct val="150000"/>
              </a:lnSpc>
              <a:spcBef>
                <a:spcPts val="1333"/>
              </a:spcBef>
              <a:spcAft>
                <a:spcPts val="1333"/>
              </a:spcAft>
              <a:buClr>
                <a:schemeClr val="dk1"/>
              </a:buClr>
              <a:buSzPts val="2000"/>
              <a:buNone/>
            </a:pPr>
            <a:r>
              <a:t/>
            </a:r>
            <a:endParaRPr sz="2000">
              <a:latin typeface="Times New Roman"/>
              <a:ea typeface="Times New Roman"/>
              <a:cs typeface="Times New Roman"/>
              <a:sym typeface="Times New Roman"/>
            </a:endParaRPr>
          </a:p>
        </p:txBody>
      </p:sp>
      <p:grpSp>
        <p:nvGrpSpPr>
          <p:cNvPr id="214" name="Google Shape;214;p3"/>
          <p:cNvGrpSpPr/>
          <p:nvPr/>
        </p:nvGrpSpPr>
        <p:grpSpPr>
          <a:xfrm>
            <a:off x="391578" y="765489"/>
            <a:ext cx="412055" cy="537497"/>
            <a:chOff x="590250" y="244200"/>
            <a:chExt cx="407975" cy="532175"/>
          </a:xfrm>
        </p:grpSpPr>
        <p:sp>
          <p:nvSpPr>
            <p:cNvPr id="215" name="Google Shape;215;p3"/>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6" name="Google Shape;216;p3"/>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7" name="Google Shape;217;p3"/>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8" name="Google Shape;218;p3"/>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19" name="Google Shape;219;p3"/>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0" name="Google Shape;220;p3"/>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1" name="Google Shape;221;p3"/>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2" name="Google Shape;222;p3"/>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3" name="Google Shape;223;p3"/>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4" name="Google Shape;224;p3"/>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5" name="Google Shape;225;p3"/>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6" name="Google Shape;226;p3"/>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7" name="Google Shape;227;p3"/>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28" name="Google Shape;228;p3"/>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7"/>
          <p:cNvSpPr txBox="1"/>
          <p:nvPr>
            <p:ph type="title"/>
          </p:nvPr>
        </p:nvSpPr>
        <p:spPr>
          <a:xfrm>
            <a:off x="239843" y="523433"/>
            <a:ext cx="7857057"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CONCLUSION</a:t>
            </a:r>
            <a:endParaRPr b="1">
              <a:latin typeface="Times New Roman"/>
              <a:ea typeface="Times New Roman"/>
              <a:cs typeface="Times New Roman"/>
              <a:sym typeface="Times New Roman"/>
            </a:endParaRPr>
          </a:p>
        </p:txBody>
      </p:sp>
      <p:sp>
        <p:nvSpPr>
          <p:cNvPr id="419" name="Google Shape;419;p17"/>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420" name="Google Shape;420;p17"/>
          <p:cNvSpPr txBox="1"/>
          <p:nvPr>
            <p:ph idx="1" type="body"/>
          </p:nvPr>
        </p:nvSpPr>
        <p:spPr>
          <a:xfrm>
            <a:off x="107125" y="1642875"/>
            <a:ext cx="11580600" cy="47919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1200"/>
              </a:spcAft>
              <a:buClr>
                <a:schemeClr val="dk1"/>
              </a:buClr>
              <a:buSzPts val="1100"/>
              <a:buFont typeface="Arial"/>
              <a:buNone/>
            </a:pPr>
            <a:r>
              <a:rPr lang="en-IN" sz="2000"/>
              <a:t>It is proposed to stream real-time live tweets from Twitter and the large volume of data makes the application suitable for Big Data Analytics. Sentiment analysis is an emerging field in the decision-making process and is developing fast. Our project goal is to use the Sentiment Classification system of Twitter Data for Positive and Negative Reviews of the defined topics in the Ukraine sentimental analysis project.  The development of techniques for document-level sentiment analysis is one of the significant components of this area. Recently, people have started expressing their opinions on the Web which increased the need of analyzing the opinionated online content for various real-world applications. A lot of research is present in the literature for detecting sentiment from the text. Still, there is a huge scope for improvement of these existing sentiment analysis models. Existing sentiment analysis models have the possibility for improvement further with more semantic and common-sense knowledge. In the future, an approach to locate the user based on the information of the tweet can be implemented.</a:t>
            </a:r>
            <a:endParaRPr sz="28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18"/>
          <p:cNvSpPr txBox="1"/>
          <p:nvPr>
            <p:ph type="title"/>
          </p:nvPr>
        </p:nvSpPr>
        <p:spPr>
          <a:xfrm>
            <a:off x="209862" y="523433"/>
            <a:ext cx="7887038"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REFERENCES</a:t>
            </a:r>
            <a:endParaRPr b="1"/>
          </a:p>
        </p:txBody>
      </p:sp>
      <p:sp>
        <p:nvSpPr>
          <p:cNvPr id="426" name="Google Shape;426;p18"/>
          <p:cNvSpPr txBox="1"/>
          <p:nvPr>
            <p:ph idx="1" type="body"/>
          </p:nvPr>
        </p:nvSpPr>
        <p:spPr>
          <a:xfrm>
            <a:off x="-8" y="1708099"/>
            <a:ext cx="11905200" cy="4473900"/>
          </a:xfrm>
          <a:prstGeom prst="rect">
            <a:avLst/>
          </a:prstGeom>
          <a:noFill/>
          <a:ln>
            <a:noFill/>
          </a:ln>
        </p:spPr>
        <p:txBody>
          <a:bodyPr anchorCtr="0" anchor="t" bIns="91425" lIns="91425" spcFirstLastPara="1" rIns="91425" wrap="square" tIns="91425">
            <a:noAutofit/>
          </a:bodyPr>
          <a:lstStyle/>
          <a:p>
            <a:pPr indent="-461420" lvl="0" marL="609585" rtl="0" algn="just">
              <a:lnSpc>
                <a:spcPct val="150000"/>
              </a:lnSpc>
              <a:spcBef>
                <a:spcPts val="800"/>
              </a:spcBef>
              <a:spcAft>
                <a:spcPts val="0"/>
              </a:spcAft>
              <a:buClr>
                <a:schemeClr val="dk1"/>
              </a:buClr>
              <a:buSzPts val="1800"/>
              <a:buChar char="❑"/>
            </a:pPr>
            <a:r>
              <a:rPr lang="en-IN">
                <a:latin typeface="Times New Roman"/>
                <a:ea typeface="Times New Roman"/>
                <a:cs typeface="Times New Roman"/>
                <a:sym typeface="Times New Roman"/>
              </a:rPr>
              <a:t>[1]David Zimbra, M. Ghiassi and Sean Lee, “Brand-Related Twitter  Sentiment  Analysis  using  Feature  Engineering and  the  Dynamic  Architecture  for  Artificial  Neural  Networks”, IEEE 1530-1605, 2020 </a:t>
            </a:r>
            <a:endParaRPr>
              <a:latin typeface="Times New Roman"/>
              <a:ea typeface="Times New Roman"/>
              <a:cs typeface="Times New Roman"/>
              <a:sym typeface="Times New Roman"/>
            </a:endParaRPr>
          </a:p>
          <a:p>
            <a:pPr indent="-461420" lvl="0" marL="609585" rtl="0" algn="just">
              <a:lnSpc>
                <a:spcPct val="150000"/>
              </a:lnSpc>
              <a:spcBef>
                <a:spcPts val="800"/>
              </a:spcBef>
              <a:spcAft>
                <a:spcPts val="0"/>
              </a:spcAft>
              <a:buClr>
                <a:schemeClr val="dk1"/>
              </a:buClr>
              <a:buSzPts val="1800"/>
              <a:buChar char="❑"/>
            </a:pPr>
            <a:r>
              <a:rPr lang="en-IN">
                <a:latin typeface="Times New Roman"/>
                <a:ea typeface="Times New Roman"/>
                <a:cs typeface="Times New Roman"/>
                <a:sym typeface="Times New Roman"/>
              </a:rPr>
              <a:t>[2]Varsha  Sahayak,  Vijaya  Shete, and  Apashabi  Pathan, “Sentiment Analysis on Twitter  Data”,(IJIRAE) ISSN: 2349-2163, January 2015. </a:t>
            </a:r>
            <a:endParaRPr>
              <a:latin typeface="Times New Roman"/>
              <a:ea typeface="Times New Roman"/>
              <a:cs typeface="Times New Roman"/>
              <a:sym typeface="Times New Roman"/>
            </a:endParaRPr>
          </a:p>
          <a:p>
            <a:pPr indent="-461420" lvl="0" marL="609585" rtl="0" algn="just">
              <a:lnSpc>
                <a:spcPct val="150000"/>
              </a:lnSpc>
              <a:spcBef>
                <a:spcPts val="800"/>
              </a:spcBef>
              <a:spcAft>
                <a:spcPts val="0"/>
              </a:spcAft>
              <a:buClr>
                <a:schemeClr val="dk1"/>
              </a:buClr>
              <a:buSzPts val="1800"/>
              <a:buChar char="❑"/>
            </a:pPr>
            <a:r>
              <a:rPr lang="en-IN">
                <a:latin typeface="Times New Roman"/>
                <a:ea typeface="Times New Roman"/>
                <a:cs typeface="Times New Roman"/>
                <a:sym typeface="Times New Roman"/>
              </a:rPr>
              <a:t>[3]Peiman  Barnaghi, John  G.  Breslin and  Parsa  Ghaffari, “Opinion Mining and  Sentiment Polarity on  Twitter and Correlation between Events and Sentiment”,  2019 IEEE  Second International Conference on Big Data Computing Service and Applications. </a:t>
            </a:r>
            <a:endParaRPr>
              <a:latin typeface="Times New Roman"/>
              <a:ea typeface="Times New Roman"/>
              <a:cs typeface="Times New Roman"/>
              <a:sym typeface="Times New Roman"/>
            </a:endParaRPr>
          </a:p>
          <a:p>
            <a:pPr indent="-461420" lvl="0" marL="609585" rtl="0" algn="just">
              <a:lnSpc>
                <a:spcPct val="150000"/>
              </a:lnSpc>
              <a:spcBef>
                <a:spcPts val="800"/>
              </a:spcBef>
              <a:spcAft>
                <a:spcPts val="0"/>
              </a:spcAft>
              <a:buClr>
                <a:schemeClr val="dk1"/>
              </a:buClr>
              <a:buSzPts val="1800"/>
              <a:buChar char="❑"/>
            </a:pPr>
            <a:r>
              <a:rPr lang="en-IN">
                <a:latin typeface="Times New Roman"/>
                <a:ea typeface="Times New Roman"/>
                <a:cs typeface="Times New Roman"/>
                <a:sym typeface="Times New Roman"/>
              </a:rPr>
              <a:t>[4]Mondher  Bouazizi  and  Tomoaki  Ohtsuki,  “Sentiment Analysis:  from  Binary  to  Multi-Class  Classification”, IEEE ICC  2016 SAC Social  Networking,  ISBN 978-1- 2020</a:t>
            </a:r>
            <a:endParaRPr>
              <a:latin typeface="Times New Roman"/>
              <a:ea typeface="Times New Roman"/>
              <a:cs typeface="Times New Roman"/>
              <a:sym typeface="Times New Roman"/>
            </a:endParaRPr>
          </a:p>
          <a:p>
            <a:pPr indent="-461420" lvl="0" marL="609585" rtl="0" algn="just">
              <a:lnSpc>
                <a:spcPct val="150000"/>
              </a:lnSpc>
              <a:spcBef>
                <a:spcPts val="800"/>
              </a:spcBef>
              <a:spcAft>
                <a:spcPts val="0"/>
              </a:spcAft>
              <a:buClr>
                <a:schemeClr val="dk1"/>
              </a:buClr>
              <a:buSzPts val="1800"/>
              <a:buChar char="❑"/>
            </a:pPr>
            <a:r>
              <a:rPr lang="en-IN">
                <a:latin typeface="Times New Roman"/>
                <a:ea typeface="Times New Roman"/>
                <a:cs typeface="Times New Roman"/>
                <a:sym typeface="Times New Roman"/>
              </a:rPr>
              <a:t>[5] Nehal Mamgain, Ekta Mehta, Ankush Mittal, and Gaurav Bhatt,  “Sentiment  Analysis  of  Top  Colleges  in  India Using Twitter  Data”, (IEEE) ISBN - 2021</a:t>
            </a:r>
            <a:endParaRPr cap="none">
              <a:latin typeface="Times New Roman"/>
              <a:ea typeface="Times New Roman"/>
              <a:cs typeface="Times New Roman"/>
              <a:sym typeface="Times New Roman"/>
            </a:endParaRPr>
          </a:p>
        </p:txBody>
      </p:sp>
      <p:sp>
        <p:nvSpPr>
          <p:cNvPr id="427" name="Google Shape;427;p18"/>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132dc044c87_0_62"/>
          <p:cNvSpPr txBox="1"/>
          <p:nvPr>
            <p:ph type="ctrTitle"/>
          </p:nvPr>
        </p:nvSpPr>
        <p:spPr>
          <a:xfrm>
            <a:off x="914400" y="1454333"/>
            <a:ext cx="7157100" cy="394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ph type="title"/>
          </p:nvPr>
        </p:nvSpPr>
        <p:spPr>
          <a:xfrm>
            <a:off x="1085700" y="523433"/>
            <a:ext cx="7011200" cy="10216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INTRODUCTION	</a:t>
            </a:r>
            <a:endParaRPr b="1"/>
          </a:p>
        </p:txBody>
      </p:sp>
      <p:sp>
        <p:nvSpPr>
          <p:cNvPr id="234" name="Google Shape;234;p4"/>
          <p:cNvSpPr txBox="1"/>
          <p:nvPr>
            <p:ph idx="12" type="sldNum"/>
          </p:nvPr>
        </p:nvSpPr>
        <p:spPr>
          <a:xfrm>
            <a:off x="10157333" y="6182000"/>
            <a:ext cx="1983200" cy="4208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235" name="Google Shape;235;p4"/>
          <p:cNvSpPr txBox="1"/>
          <p:nvPr>
            <p:ph idx="1" type="body"/>
          </p:nvPr>
        </p:nvSpPr>
        <p:spPr>
          <a:xfrm>
            <a:off x="391578" y="1801966"/>
            <a:ext cx="11110939" cy="5013223"/>
          </a:xfrm>
          <a:prstGeom prst="rect">
            <a:avLst/>
          </a:prstGeom>
        </p:spPr>
        <p:txBody>
          <a:bodyPr anchorCtr="0" anchor="t" bIns="121900" lIns="121900" spcFirstLastPara="1" rIns="121900" wrap="square" tIns="121900">
            <a:noAutofit/>
          </a:bodyPr>
          <a:lstStyle/>
          <a:p>
            <a:pPr indent="-474120" lvl="0" marL="609584" rtl="0" algn="just">
              <a:spcBef>
                <a:spcPts val="800"/>
              </a:spcBef>
              <a:spcAft>
                <a:spcPts val="0"/>
              </a:spcAft>
              <a:buClr>
                <a:schemeClr val="dk1"/>
              </a:buClr>
              <a:buSzPts val="2000"/>
              <a:buFont typeface="Times New Roman"/>
              <a:buChar char="❑"/>
            </a:pPr>
            <a:r>
              <a:rPr lang="en-IN" sz="2000">
                <a:solidFill>
                  <a:srgbClr val="2B3E51"/>
                </a:solidFill>
              </a:rPr>
              <a:t>Natural Language Processing (NLP) is a subfield of artificial intelligence (AI). It helps machines process and understand the human language so that they can automatically perform repetitive tasks. Examples include machine translation, summarization, ticket classification, and spell check.</a:t>
            </a:r>
            <a:endParaRPr sz="2000">
              <a:solidFill>
                <a:srgbClr val="222222"/>
              </a:solidFill>
              <a:highlight>
                <a:srgbClr val="FFFFFF"/>
              </a:highlight>
            </a:endParaRPr>
          </a:p>
          <a:p>
            <a:pPr indent="-474120" lvl="0" marL="609584" rtl="0" algn="just">
              <a:spcBef>
                <a:spcPts val="800"/>
              </a:spcBef>
              <a:spcAft>
                <a:spcPts val="0"/>
              </a:spcAft>
              <a:buClr>
                <a:schemeClr val="dk1"/>
              </a:buClr>
              <a:buSzPts val="2000"/>
              <a:buFont typeface="Times New Roman"/>
              <a:buChar char="❑"/>
            </a:pPr>
            <a:r>
              <a:rPr lang="en-IN" sz="2000">
                <a:solidFill>
                  <a:srgbClr val="222222"/>
                </a:solidFill>
                <a:highlight>
                  <a:srgbClr val="FFFFFF"/>
                </a:highlight>
              </a:rPr>
              <a:t>Sentiment Analysis, as the name suggests, it means to identify the view or emotion behind a situation. It basically means to analyze and find the emotion or intent behind a piece of text or speech or any mode of communication. </a:t>
            </a:r>
            <a:endParaRPr sz="2000">
              <a:solidFill>
                <a:srgbClr val="222222"/>
              </a:solidFill>
              <a:highlight>
                <a:srgbClr val="FFFFFF"/>
              </a:highlight>
            </a:endParaRPr>
          </a:p>
          <a:p>
            <a:pPr indent="-474120" lvl="0" marL="609585" rtl="0" algn="just">
              <a:spcBef>
                <a:spcPts val="800"/>
              </a:spcBef>
              <a:spcAft>
                <a:spcPts val="0"/>
              </a:spcAft>
              <a:buClr>
                <a:srgbClr val="222222"/>
              </a:buClr>
              <a:buSzPts val="2000"/>
              <a:buFont typeface="Times New Roman"/>
              <a:buChar char="❑"/>
            </a:pPr>
            <a:r>
              <a:rPr lang="en-IN" sz="2000">
                <a:solidFill>
                  <a:srgbClr val="222222"/>
                </a:solidFill>
                <a:highlight>
                  <a:srgbClr val="FFFFFF"/>
                </a:highlight>
              </a:rPr>
              <a:t>Sentiment Analysis is a sub-field of NLP and with the help of machine learning techniques, it tries to identify and extract the insights.</a:t>
            </a:r>
            <a:endParaRPr sz="2000">
              <a:solidFill>
                <a:srgbClr val="222222"/>
              </a:solidFill>
              <a:highlight>
                <a:srgbClr val="FFFFFF"/>
              </a:highlight>
            </a:endParaRPr>
          </a:p>
        </p:txBody>
      </p:sp>
      <p:grpSp>
        <p:nvGrpSpPr>
          <p:cNvPr id="236" name="Google Shape;236;p4"/>
          <p:cNvGrpSpPr/>
          <p:nvPr/>
        </p:nvGrpSpPr>
        <p:grpSpPr>
          <a:xfrm>
            <a:off x="391578" y="765489"/>
            <a:ext cx="412055" cy="537497"/>
            <a:chOff x="590250" y="244200"/>
            <a:chExt cx="407975" cy="532175"/>
          </a:xfrm>
        </p:grpSpPr>
        <p:sp>
          <p:nvSpPr>
            <p:cNvPr id="237" name="Google Shape;237;p4"/>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8" name="Google Shape;238;p4"/>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39" name="Google Shape;239;p4"/>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0" name="Google Shape;240;p4"/>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1" name="Google Shape;241;p4"/>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2" name="Google Shape;242;p4"/>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3" name="Google Shape;243;p4"/>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4" name="Google Shape;244;p4"/>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5" name="Google Shape;245;p4"/>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6" name="Google Shape;246;p4"/>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7" name="Google Shape;247;p4"/>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8" name="Google Shape;248;p4"/>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49" name="Google Shape;249;p4"/>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0" name="Google Shape;250;p4"/>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32dc044c87_0_12"/>
          <p:cNvSpPr txBox="1"/>
          <p:nvPr>
            <p:ph type="title"/>
          </p:nvPr>
        </p:nvSpPr>
        <p:spPr>
          <a:xfrm>
            <a:off x="1085700" y="523433"/>
            <a:ext cx="7011300" cy="102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IN">
                <a:latin typeface="Times New Roman"/>
                <a:ea typeface="Times New Roman"/>
                <a:cs typeface="Times New Roman"/>
                <a:sym typeface="Times New Roman"/>
              </a:rPr>
              <a:t>LITERATURE SURVEY</a:t>
            </a:r>
            <a:endParaRPr b="1">
              <a:latin typeface="Times New Roman"/>
              <a:ea typeface="Times New Roman"/>
              <a:cs typeface="Times New Roman"/>
              <a:sym typeface="Times New Roman"/>
            </a:endParaRPr>
          </a:p>
        </p:txBody>
      </p:sp>
      <p:grpSp>
        <p:nvGrpSpPr>
          <p:cNvPr id="257" name="Google Shape;257;g132dc044c87_0_12"/>
          <p:cNvGrpSpPr/>
          <p:nvPr/>
        </p:nvGrpSpPr>
        <p:grpSpPr>
          <a:xfrm>
            <a:off x="391578" y="765489"/>
            <a:ext cx="412055" cy="537497"/>
            <a:chOff x="590250" y="244200"/>
            <a:chExt cx="407975" cy="532175"/>
          </a:xfrm>
        </p:grpSpPr>
        <p:sp>
          <p:nvSpPr>
            <p:cNvPr id="258" name="Google Shape;258;g132dc044c87_0_12"/>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9" name="Google Shape;259;g132dc044c87_0_12"/>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0" name="Google Shape;260;g132dc044c87_0_12"/>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1" name="Google Shape;261;g132dc044c87_0_12"/>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2" name="Google Shape;262;g132dc044c87_0_12"/>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3" name="Google Shape;263;g132dc044c87_0_12"/>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4" name="Google Shape;264;g132dc044c87_0_12"/>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5" name="Google Shape;265;g132dc044c87_0_12"/>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6" name="Google Shape;266;g132dc044c87_0_12"/>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7" name="Google Shape;267;g132dc044c87_0_12"/>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8" name="Google Shape;268;g132dc044c87_0_12"/>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69" name="Google Shape;269;g132dc044c87_0_12"/>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0" name="Google Shape;270;g132dc044c87_0_12"/>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71" name="Google Shape;271;g132dc044c87_0_12"/>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graphicFrame>
        <p:nvGraphicFramePr>
          <p:cNvPr id="272" name="Google Shape;272;g132dc044c87_0_12"/>
          <p:cNvGraphicFramePr/>
          <p:nvPr/>
        </p:nvGraphicFramePr>
        <p:xfrm>
          <a:off x="391575" y="1811250"/>
          <a:ext cx="3000000" cy="3000000"/>
        </p:xfrm>
        <a:graphic>
          <a:graphicData uri="http://schemas.openxmlformats.org/drawingml/2006/table">
            <a:tbl>
              <a:tblPr>
                <a:noFill/>
                <a:tableStyleId>{9D856785-E100-4A44-B55B-A58210357CB1}</a:tableStyleId>
              </a:tblPr>
              <a:tblGrid>
                <a:gridCol w="767525"/>
                <a:gridCol w="1821425"/>
                <a:gridCol w="1332625"/>
                <a:gridCol w="1851975"/>
                <a:gridCol w="2237350"/>
                <a:gridCol w="2276100"/>
              </a:tblGrid>
              <a:tr h="814425">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S. NO</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TITLE</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YEAR</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AUTHOR</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MERITS</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b="1" lang="en-IN">
                          <a:latin typeface="Times New Roman"/>
                          <a:ea typeface="Times New Roman"/>
                          <a:cs typeface="Times New Roman"/>
                          <a:sym typeface="Times New Roman"/>
                        </a:rPr>
                        <a:t>DEMERITS</a:t>
                      </a:r>
                      <a:endParaRPr b="1">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1558050">
                <a:tc>
                  <a:txBody>
                    <a:bodyPr/>
                    <a:lstStyle/>
                    <a:p>
                      <a:pPr indent="0" lvl="0" marL="0" rtl="0" algn="ctr">
                        <a:lnSpc>
                          <a:spcPct val="115000"/>
                        </a:lnSpc>
                        <a:spcBef>
                          <a:spcPts val="0"/>
                        </a:spcBef>
                        <a:spcAft>
                          <a:spcPts val="0"/>
                        </a:spcAft>
                        <a:buNone/>
                      </a:pPr>
                      <a:r>
                        <a:rPr lang="en-I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Word clustering based on POS feature for efficient twitter sentiment analysis</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IN">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Yili Wang, KyungTae Kim, ByungJun Lee and Hee Yong Youn</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IN">
                          <a:latin typeface="Times New Roman"/>
                          <a:ea typeface="Times New Roman"/>
                          <a:cs typeface="Times New Roman"/>
                          <a:sym typeface="Times New Roman"/>
                        </a:rPr>
                        <a:t>Outperformed the accuracy, precision, recall, and F1-measure</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Margin of clusters was not defined</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r h="1558050">
                <a:tc>
                  <a:txBody>
                    <a:bodyPr/>
                    <a:lstStyle/>
                    <a:p>
                      <a:pPr indent="0" lvl="0" marL="0" rtl="0" algn="ctr">
                        <a:lnSpc>
                          <a:spcPct val="115000"/>
                        </a:lnSpc>
                        <a:spcBef>
                          <a:spcPts val="0"/>
                        </a:spcBef>
                        <a:spcAft>
                          <a:spcPts val="0"/>
                        </a:spcAft>
                        <a:buNone/>
                      </a:pPr>
                      <a:r>
                        <a:rPr lang="en-I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2400"/>
                        </a:spcBef>
                        <a:spcAft>
                          <a:spcPts val="600"/>
                        </a:spcAft>
                        <a:buClr>
                          <a:schemeClr val="dk1"/>
                        </a:buClr>
                        <a:buSzPts val="1100"/>
                        <a:buFont typeface="Arial"/>
                        <a:buNone/>
                      </a:pPr>
                      <a:r>
                        <a:rPr lang="en-IN">
                          <a:latin typeface="Times New Roman"/>
                          <a:ea typeface="Times New Roman"/>
                          <a:cs typeface="Times New Roman"/>
                          <a:sym typeface="Times New Roman"/>
                        </a:rPr>
                        <a:t>An Ensemble Classification System for Twitter Sentiment Analysis</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2400"/>
                        </a:spcBef>
                        <a:spcAft>
                          <a:spcPts val="600"/>
                        </a:spcAft>
                        <a:buClr>
                          <a:schemeClr val="dk1"/>
                        </a:buClr>
                        <a:buSzPts val="1100"/>
                        <a:buFont typeface="Arial"/>
                        <a:buNone/>
                      </a:pPr>
                      <a:r>
                        <a:rPr lang="en-IN">
                          <a:solidFill>
                            <a:schemeClr val="dk1"/>
                          </a:solidFill>
                          <a:latin typeface="Times New Roman"/>
                          <a:ea typeface="Times New Roman"/>
                          <a:cs typeface="Times New Roman"/>
                          <a:sym typeface="Times New Roman"/>
                        </a:rPr>
                        <a:t>2018</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2400"/>
                        </a:spcBef>
                        <a:spcAft>
                          <a:spcPts val="600"/>
                        </a:spcAft>
                        <a:buClr>
                          <a:schemeClr val="dk1"/>
                        </a:buClr>
                        <a:buSzPts val="1100"/>
                        <a:buFont typeface="Arial"/>
                        <a:buNone/>
                      </a:pPr>
                      <a:r>
                        <a:rPr lang="en-IN">
                          <a:solidFill>
                            <a:schemeClr val="dk1"/>
                          </a:solidFill>
                          <a:latin typeface="Times New Roman"/>
                          <a:ea typeface="Times New Roman"/>
                          <a:cs typeface="Times New Roman"/>
                          <a:sym typeface="Times New Roman"/>
                        </a:rPr>
                        <a:t>Ankit, Nabizath Saleena</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Ensemble classifier</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performed better than stand-alone classifiers</a:t>
                      </a:r>
                      <a:endParaRPr>
                        <a:solidFill>
                          <a:schemeClr val="dk1"/>
                        </a:solidFill>
                        <a:latin typeface="Times New Roman"/>
                        <a:ea typeface="Times New Roman"/>
                        <a:cs typeface="Times New Roman"/>
                        <a:sym typeface="Times New Roman"/>
                      </a:endParaRPr>
                    </a:p>
                    <a:p>
                      <a:pPr indent="0" lvl="0" marL="0" rtl="0" algn="ctr">
                        <a:lnSpc>
                          <a:spcPct val="115000"/>
                        </a:lnSpc>
                        <a:spcBef>
                          <a:spcPts val="0"/>
                        </a:spcBef>
                        <a:spcAft>
                          <a:spcPts val="0"/>
                        </a:spcAft>
                        <a:buNone/>
                      </a:pPr>
                      <a:r>
                        <a:t/>
                      </a:r>
                      <a:endParaRPr>
                        <a:solidFill>
                          <a:schemeClr val="dk1"/>
                        </a:solidFill>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en-IN">
                          <a:solidFill>
                            <a:schemeClr val="dk1"/>
                          </a:solidFill>
                          <a:latin typeface="Times New Roman"/>
                          <a:ea typeface="Times New Roman"/>
                          <a:cs typeface="Times New Roman"/>
                          <a:sym typeface="Times New Roman"/>
                        </a:rPr>
                        <a:t>Neutral</a:t>
                      </a:r>
                      <a:r>
                        <a:rPr lang="en-IN">
                          <a:solidFill>
                            <a:schemeClr val="dk1"/>
                          </a:solidFill>
                          <a:latin typeface="Times New Roman"/>
                          <a:ea typeface="Times New Roman"/>
                          <a:cs typeface="Times New Roman"/>
                          <a:sym typeface="Times New Roman"/>
                        </a:rPr>
                        <a:t> tweets were not processed and classified</a:t>
                      </a:r>
                      <a:endParaRPr>
                        <a:latin typeface="Times New Roman"/>
                        <a:ea typeface="Times New Roman"/>
                        <a:cs typeface="Times New Roman"/>
                        <a:sym typeface="Times New Roman"/>
                      </a:endParaRPr>
                    </a:p>
                  </a:txBody>
                  <a:tcPr marT="91425" marB="91425" marR="91425" marL="91425" anchor="ctr">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
          <p:cNvSpPr txBox="1"/>
          <p:nvPr>
            <p:ph type="title"/>
          </p:nvPr>
        </p:nvSpPr>
        <p:spPr>
          <a:xfrm>
            <a:off x="1085700" y="523433"/>
            <a:ext cx="7011200" cy="1021600"/>
          </a:xfrm>
          <a:prstGeom prst="rect">
            <a:avLst/>
          </a:prstGeom>
          <a:noFill/>
          <a:ln>
            <a:noFill/>
          </a:ln>
        </p:spPr>
        <p:txBody>
          <a:bodyPr anchorCtr="0" anchor="ctr" bIns="121900" lIns="121900" spcFirstLastPara="1" rIns="121900" wrap="square" tIns="121900">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EXISTING SYSTEM</a:t>
            </a:r>
            <a:endParaRPr b="1"/>
          </a:p>
        </p:txBody>
      </p:sp>
      <p:sp>
        <p:nvSpPr>
          <p:cNvPr id="278" name="Google Shape;278;p5"/>
          <p:cNvSpPr txBox="1"/>
          <p:nvPr>
            <p:ph idx="12" type="sldNum"/>
          </p:nvPr>
        </p:nvSpPr>
        <p:spPr>
          <a:xfrm>
            <a:off x="10157333" y="6182000"/>
            <a:ext cx="1983200" cy="420800"/>
          </a:xfrm>
          <a:prstGeom prst="rect">
            <a:avLst/>
          </a:prstGeom>
          <a:noFill/>
          <a:ln>
            <a:noFill/>
          </a:ln>
        </p:spPr>
        <p:txBody>
          <a:bodyPr anchorCtr="0" anchor="ctr" bIns="121900" lIns="121900" spcFirstLastPara="1" rIns="121900" wrap="square" tIns="121900">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
        <p:nvSpPr>
          <p:cNvPr id="279" name="Google Shape;279;p5"/>
          <p:cNvSpPr txBox="1"/>
          <p:nvPr>
            <p:ph idx="1" type="body"/>
          </p:nvPr>
        </p:nvSpPr>
        <p:spPr>
          <a:xfrm>
            <a:off x="0" y="1739757"/>
            <a:ext cx="12014522" cy="4360101"/>
          </a:xfrm>
          <a:prstGeom prst="rect">
            <a:avLst/>
          </a:prstGeom>
          <a:noFill/>
          <a:ln>
            <a:noFill/>
          </a:ln>
        </p:spPr>
        <p:txBody>
          <a:bodyPr anchorCtr="0" anchor="t" bIns="121900" lIns="121900" spcFirstLastPara="1" rIns="121900" wrap="square" tIns="121900">
            <a:noAutofit/>
          </a:bodyPr>
          <a:lstStyle/>
          <a:p>
            <a:pPr indent="-347121" lvl="0" marL="609585" rtl="0" algn="just">
              <a:lnSpc>
                <a:spcPct val="150000"/>
              </a:lnSpc>
              <a:spcBef>
                <a:spcPts val="800"/>
              </a:spcBef>
              <a:spcAft>
                <a:spcPts val="0"/>
              </a:spcAft>
              <a:buClr>
                <a:schemeClr val="dk1"/>
              </a:buClr>
              <a:buSzPts val="2000"/>
              <a:buFont typeface="Noto Sans Symbols"/>
              <a:buNone/>
            </a:pPr>
            <a:r>
              <a:t/>
            </a:r>
            <a:endParaRPr sz="2000">
              <a:latin typeface="Times New Roman"/>
              <a:ea typeface="Times New Roman"/>
              <a:cs typeface="Times New Roman"/>
              <a:sym typeface="Times New Roman"/>
            </a:endParaRPr>
          </a:p>
          <a:p>
            <a:pPr indent="0" lvl="0" marL="135464" rtl="0" algn="just">
              <a:lnSpc>
                <a:spcPct val="150000"/>
              </a:lnSpc>
              <a:spcBef>
                <a:spcPts val="800"/>
              </a:spcBef>
              <a:spcAft>
                <a:spcPts val="0"/>
              </a:spcAft>
              <a:buClr>
                <a:schemeClr val="dk1"/>
              </a:buClr>
              <a:buSzPts val="2000"/>
              <a:buNone/>
            </a:pPr>
            <a:r>
              <a:t/>
            </a:r>
            <a:endParaRPr sz="1800">
              <a:latin typeface="Times New Roman"/>
              <a:ea typeface="Times New Roman"/>
              <a:cs typeface="Times New Roman"/>
              <a:sym typeface="Times New Roman"/>
            </a:endParaRPr>
          </a:p>
        </p:txBody>
      </p:sp>
      <p:grpSp>
        <p:nvGrpSpPr>
          <p:cNvPr id="280" name="Google Shape;280;p5"/>
          <p:cNvGrpSpPr/>
          <p:nvPr/>
        </p:nvGrpSpPr>
        <p:grpSpPr>
          <a:xfrm>
            <a:off x="391578" y="765489"/>
            <a:ext cx="412055" cy="537497"/>
            <a:chOff x="590250" y="244200"/>
            <a:chExt cx="407975" cy="532175"/>
          </a:xfrm>
        </p:grpSpPr>
        <p:sp>
          <p:nvSpPr>
            <p:cNvPr id="281" name="Google Shape;281;p5"/>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2" name="Google Shape;282;p5"/>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3" name="Google Shape;283;p5"/>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4" name="Google Shape;284;p5"/>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5" name="Google Shape;285;p5"/>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6" name="Google Shape;286;p5"/>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7" name="Google Shape;287;p5"/>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8" name="Google Shape;288;p5"/>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89" name="Google Shape;289;p5"/>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0" name="Google Shape;290;p5"/>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1" name="Google Shape;291;p5"/>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2" name="Google Shape;292;p5"/>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3" name="Google Shape;293;p5"/>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94" name="Google Shape;294;p5"/>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
        <p:nvSpPr>
          <p:cNvPr id="295" name="Google Shape;295;p5"/>
          <p:cNvSpPr txBox="1"/>
          <p:nvPr/>
        </p:nvSpPr>
        <p:spPr>
          <a:xfrm>
            <a:off x="803633" y="1799908"/>
            <a:ext cx="9015000" cy="1785600"/>
          </a:xfrm>
          <a:prstGeom prst="rect">
            <a:avLst/>
          </a:prstGeom>
          <a:noFill/>
          <a:ln>
            <a:noFill/>
          </a:ln>
        </p:spPr>
        <p:txBody>
          <a:bodyPr anchorCtr="0" anchor="t" bIns="45700" lIns="91425" spcFirstLastPara="1" rIns="91425" wrap="square" tIns="45700">
            <a:spAutoFit/>
          </a:bodyPr>
          <a:lstStyle/>
          <a:p>
            <a:pPr indent="-127000" lvl="0" marL="0" marR="0" rtl="0" algn="just">
              <a:lnSpc>
                <a:spcPct val="15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Previously for Sentiment analysis, they build the model in text mining, for classifying specific words into positive or negative and neutral. </a:t>
            </a:r>
            <a:endParaRPr sz="2000">
              <a:latin typeface="Times New Roman"/>
              <a:ea typeface="Times New Roman"/>
              <a:cs typeface="Times New Roman"/>
              <a:sym typeface="Times New Roman"/>
            </a:endParaRPr>
          </a:p>
          <a:p>
            <a:pPr indent="-127000" lvl="0" marL="0" marR="0" rtl="0" algn="just">
              <a:lnSpc>
                <a:spcPct val="150000"/>
              </a:lnSpc>
              <a:spcBef>
                <a:spcPts val="0"/>
              </a:spcBef>
              <a:spcAft>
                <a:spcPts val="0"/>
              </a:spcAft>
              <a:buClr>
                <a:schemeClr val="dk1"/>
              </a:buClr>
              <a:buSzPts val="2000"/>
              <a:buFont typeface="Times New Roman"/>
              <a:buChar char="❏"/>
            </a:pPr>
            <a:r>
              <a:rPr lang="en-IN" sz="2000">
                <a:solidFill>
                  <a:schemeClr val="dk1"/>
                </a:solidFill>
                <a:latin typeface="Times New Roman"/>
                <a:ea typeface="Times New Roman"/>
                <a:cs typeface="Times New Roman"/>
                <a:sym typeface="Times New Roman"/>
              </a:rPr>
              <a:t>Text</a:t>
            </a:r>
            <a:r>
              <a:rPr lang="en-IN" sz="2000">
                <a:solidFill>
                  <a:schemeClr val="dk1"/>
                </a:solidFill>
                <a:latin typeface="Times New Roman"/>
                <a:ea typeface="Times New Roman"/>
                <a:cs typeface="Times New Roman"/>
                <a:sym typeface="Times New Roman"/>
              </a:rPr>
              <a:t> mining is also from the machine learning concept but text </a:t>
            </a:r>
            <a:r>
              <a:rPr lang="en-IN" sz="2000">
                <a:solidFill>
                  <a:schemeClr val="dk1"/>
                </a:solidFill>
                <a:latin typeface="Times New Roman"/>
                <a:ea typeface="Times New Roman"/>
                <a:cs typeface="Times New Roman"/>
                <a:sym typeface="Times New Roman"/>
              </a:rPr>
              <a:t>mining</a:t>
            </a:r>
            <a:r>
              <a:rPr lang="en-IN" sz="2000">
                <a:solidFill>
                  <a:schemeClr val="dk1"/>
                </a:solidFill>
                <a:latin typeface="Times New Roman"/>
                <a:ea typeface="Times New Roman"/>
                <a:cs typeface="Times New Roman"/>
                <a:sym typeface="Times New Roman"/>
              </a:rPr>
              <a:t> processes the text itself, </a:t>
            </a:r>
            <a:r>
              <a:rPr lang="en-IN" sz="2000">
                <a:solidFill>
                  <a:srgbClr val="05192D"/>
                </a:solidFill>
                <a:highlight>
                  <a:schemeClr val="lt1"/>
                </a:highlight>
                <a:latin typeface="Times New Roman"/>
                <a:ea typeface="Times New Roman"/>
                <a:cs typeface="Times New Roman"/>
                <a:sym typeface="Times New Roman"/>
              </a:rPr>
              <a:t>while NLP processes with the underlying metadata.</a:t>
            </a:r>
            <a:endParaRPr sz="20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6"/>
          <p:cNvSpPr txBox="1"/>
          <p:nvPr>
            <p:ph type="title"/>
          </p:nvPr>
        </p:nvSpPr>
        <p:spPr>
          <a:xfrm>
            <a:off x="424151" y="523433"/>
            <a:ext cx="7672749"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DISADVANTAGE</a:t>
            </a:r>
            <a:endParaRPr b="1"/>
          </a:p>
        </p:txBody>
      </p:sp>
      <p:sp>
        <p:nvSpPr>
          <p:cNvPr id="301" name="Google Shape;301;p6"/>
          <p:cNvSpPr txBox="1"/>
          <p:nvPr>
            <p:ph idx="1" type="body"/>
          </p:nvPr>
        </p:nvSpPr>
        <p:spPr>
          <a:xfrm>
            <a:off x="424151" y="1835875"/>
            <a:ext cx="11076072" cy="3890368"/>
          </a:xfrm>
          <a:prstGeom prst="rect">
            <a:avLst/>
          </a:prstGeom>
          <a:noFill/>
          <a:ln>
            <a:noFill/>
          </a:ln>
        </p:spPr>
        <p:txBody>
          <a:bodyPr anchorCtr="0" anchor="t" bIns="91425" lIns="91425" spcFirstLastPara="1" rIns="91425" wrap="square" tIns="91425">
            <a:noAutofit/>
          </a:bodyPr>
          <a:lstStyle/>
          <a:p>
            <a:pPr indent="-486820" lvl="0" marL="609585" rtl="0" algn="just">
              <a:lnSpc>
                <a:spcPct val="150000"/>
              </a:lnSpc>
              <a:spcBef>
                <a:spcPts val="800"/>
              </a:spcBef>
              <a:spcAft>
                <a:spcPts val="0"/>
              </a:spcAft>
              <a:buClr>
                <a:schemeClr val="dk1"/>
              </a:buClr>
              <a:buSzPts val="2200"/>
              <a:buChar char="❏"/>
            </a:pPr>
            <a:r>
              <a:rPr lang="en-IN" sz="2000">
                <a:latin typeface="Times New Roman"/>
                <a:ea typeface="Times New Roman"/>
                <a:cs typeface="Times New Roman"/>
                <a:sym typeface="Times New Roman"/>
              </a:rPr>
              <a:t>Less number of Data set collection </a:t>
            </a:r>
            <a:endParaRPr sz="2000"/>
          </a:p>
          <a:p>
            <a:pPr indent="-486820" lvl="0" marL="609585" rtl="0" algn="just">
              <a:lnSpc>
                <a:spcPct val="150000"/>
              </a:lnSpc>
              <a:spcBef>
                <a:spcPts val="800"/>
              </a:spcBef>
              <a:spcAft>
                <a:spcPts val="0"/>
              </a:spcAft>
              <a:buClr>
                <a:schemeClr val="dk1"/>
              </a:buClr>
              <a:buSzPts val="2200"/>
              <a:buChar char="❏"/>
            </a:pPr>
            <a:r>
              <a:rPr lang="en-IN" sz="2000">
                <a:latin typeface="Times New Roman"/>
                <a:ea typeface="Times New Roman"/>
                <a:cs typeface="Times New Roman"/>
                <a:sym typeface="Times New Roman"/>
              </a:rPr>
              <a:t>Feature handled is a little complex</a:t>
            </a:r>
            <a:endParaRPr sz="2000"/>
          </a:p>
          <a:p>
            <a:pPr indent="-486820" lvl="0" marL="609584" rtl="0" algn="just">
              <a:lnSpc>
                <a:spcPct val="150000"/>
              </a:lnSpc>
              <a:spcBef>
                <a:spcPts val="800"/>
              </a:spcBef>
              <a:spcAft>
                <a:spcPts val="0"/>
              </a:spcAft>
              <a:buClr>
                <a:schemeClr val="dk1"/>
              </a:buClr>
              <a:buSzPts val="2200"/>
              <a:buChar char="❏"/>
            </a:pPr>
            <a:r>
              <a:rPr lang="en-IN" sz="2000">
                <a:latin typeface="Times New Roman"/>
                <a:ea typeface="Times New Roman"/>
                <a:cs typeface="Times New Roman"/>
                <a:sym typeface="Times New Roman"/>
              </a:rPr>
              <a:t>Consuming huge time</a:t>
            </a:r>
            <a:endParaRPr sz="2000">
              <a:latin typeface="Times New Roman"/>
              <a:ea typeface="Times New Roman"/>
              <a:cs typeface="Times New Roman"/>
              <a:sym typeface="Times New Roman"/>
            </a:endParaRPr>
          </a:p>
        </p:txBody>
      </p:sp>
      <p:sp>
        <p:nvSpPr>
          <p:cNvPr id="302" name="Google Shape;302;p6"/>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7"/>
          <p:cNvSpPr txBox="1"/>
          <p:nvPr>
            <p:ph type="title"/>
          </p:nvPr>
        </p:nvSpPr>
        <p:spPr>
          <a:xfrm>
            <a:off x="590125" y="523475"/>
            <a:ext cx="7293300" cy="10215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Calibri"/>
              <a:buNone/>
            </a:pPr>
            <a:r>
              <a:rPr lang="en-IN"/>
              <a:t>   </a:t>
            </a:r>
            <a:r>
              <a:rPr b="1" lang="en-IN">
                <a:latin typeface="Times New Roman"/>
                <a:ea typeface="Times New Roman"/>
                <a:cs typeface="Times New Roman"/>
                <a:sym typeface="Times New Roman"/>
              </a:rPr>
              <a:t>PROPOSED  SYSTEM</a:t>
            </a:r>
            <a:endParaRPr/>
          </a:p>
        </p:txBody>
      </p:sp>
      <p:sp>
        <p:nvSpPr>
          <p:cNvPr id="308" name="Google Shape;308;p7"/>
          <p:cNvSpPr txBox="1"/>
          <p:nvPr>
            <p:ph idx="1" type="body"/>
          </p:nvPr>
        </p:nvSpPr>
        <p:spPr>
          <a:xfrm>
            <a:off x="227716" y="1771030"/>
            <a:ext cx="11397465" cy="4269349"/>
          </a:xfrm>
          <a:prstGeom prst="rect">
            <a:avLst/>
          </a:prstGeom>
          <a:noFill/>
          <a:ln>
            <a:noFill/>
          </a:ln>
        </p:spPr>
        <p:txBody>
          <a:bodyPr anchorCtr="0" anchor="t" bIns="91425" lIns="91425" spcFirstLastPara="1" rIns="91425" wrap="square" tIns="91425">
            <a:noAutofit/>
          </a:bodyPr>
          <a:lstStyle/>
          <a:p>
            <a:pPr indent="-486820" lvl="0" marL="609585" rtl="0" algn="just">
              <a:lnSpc>
                <a:spcPct val="150000"/>
              </a:lnSpc>
              <a:spcBef>
                <a:spcPts val="800"/>
              </a:spcBef>
              <a:spcAft>
                <a:spcPts val="0"/>
              </a:spcAft>
              <a:buClr>
                <a:schemeClr val="dk1"/>
              </a:buClr>
              <a:buSzPts val="2200"/>
              <a:buChar char="❑"/>
            </a:pPr>
            <a:r>
              <a:rPr b="0" i="0" lang="en-IN" sz="2000" u="none" strike="noStrike">
                <a:latin typeface="Times New Roman"/>
                <a:ea typeface="Times New Roman"/>
                <a:cs typeface="Times New Roman"/>
                <a:sym typeface="Times New Roman"/>
              </a:rPr>
              <a:t>The proposed model of Twitter data analysis will be implemented using Anaconda python. </a:t>
            </a:r>
            <a:endParaRPr sz="2000"/>
          </a:p>
          <a:p>
            <a:pPr indent="-486820" lvl="0" marL="609585" rtl="0" algn="just">
              <a:lnSpc>
                <a:spcPct val="150000"/>
              </a:lnSpc>
              <a:spcBef>
                <a:spcPts val="800"/>
              </a:spcBef>
              <a:spcAft>
                <a:spcPts val="0"/>
              </a:spcAft>
              <a:buClr>
                <a:schemeClr val="dk1"/>
              </a:buClr>
              <a:buSzPts val="2200"/>
              <a:buChar char="❑"/>
            </a:pPr>
            <a:r>
              <a:rPr b="0" i="0" lang="en-IN" sz="2000" u="none" strike="noStrike">
                <a:latin typeface="Times New Roman"/>
                <a:ea typeface="Times New Roman"/>
                <a:cs typeface="Times New Roman"/>
                <a:sym typeface="Times New Roman"/>
              </a:rPr>
              <a:t>The tweets can be analyzed and characterized based on the emotions used by the social users. We attempt to classify the polarity of the tweet where it is either positive or negative. </a:t>
            </a:r>
            <a:endParaRPr sz="2000"/>
          </a:p>
          <a:p>
            <a:pPr indent="-486820" lvl="0" marL="609585" rtl="0" algn="just">
              <a:lnSpc>
                <a:spcPct val="150000"/>
              </a:lnSpc>
              <a:spcBef>
                <a:spcPts val="800"/>
              </a:spcBef>
              <a:spcAft>
                <a:spcPts val="0"/>
              </a:spcAft>
              <a:buClr>
                <a:schemeClr val="dk1"/>
              </a:buClr>
              <a:buSzPts val="2200"/>
              <a:buChar char="❑"/>
            </a:pPr>
            <a:r>
              <a:rPr b="0" i="0" lang="en-IN" sz="2000" u="none" strike="noStrike">
                <a:latin typeface="Times New Roman"/>
                <a:ea typeface="Times New Roman"/>
                <a:cs typeface="Times New Roman"/>
                <a:sym typeface="Times New Roman"/>
              </a:rPr>
              <a:t>The data provided comes with emotions, usernames, and hashtags which are required to be processed and converted into a standard form. </a:t>
            </a:r>
            <a:endParaRPr sz="2000"/>
          </a:p>
          <a:p>
            <a:pPr indent="-486820" lvl="0" marL="609585" rtl="0" algn="just">
              <a:lnSpc>
                <a:spcPct val="150000"/>
              </a:lnSpc>
              <a:spcBef>
                <a:spcPts val="800"/>
              </a:spcBef>
              <a:spcAft>
                <a:spcPts val="0"/>
              </a:spcAft>
              <a:buClr>
                <a:schemeClr val="dk1"/>
              </a:buClr>
              <a:buSzPts val="2200"/>
              <a:buChar char="❑"/>
            </a:pPr>
            <a:r>
              <a:rPr b="0" i="0" lang="en-IN" sz="2000" u="none" strike="noStrike">
                <a:latin typeface="Times New Roman"/>
                <a:ea typeface="Times New Roman"/>
                <a:cs typeface="Times New Roman"/>
                <a:sym typeface="Times New Roman"/>
              </a:rPr>
              <a:t>It also needs to extract useful features from the text such as </a:t>
            </a:r>
            <a:r>
              <a:rPr lang="en-IN" sz="2000">
                <a:latin typeface="Times New Roman"/>
                <a:ea typeface="Times New Roman"/>
                <a:cs typeface="Times New Roman"/>
                <a:sym typeface="Times New Roman"/>
              </a:rPr>
              <a:t>positive </a:t>
            </a:r>
            <a:r>
              <a:rPr b="0" i="0" lang="en-IN" sz="2000" u="none" strike="noStrike">
                <a:latin typeface="Times New Roman"/>
                <a:ea typeface="Times New Roman"/>
                <a:cs typeface="Times New Roman"/>
                <a:sym typeface="Times New Roman"/>
              </a:rPr>
              <a:t>and negative which is a form of representation of the “tweet”.</a:t>
            </a:r>
            <a:endParaRPr sz="2000"/>
          </a:p>
          <a:p>
            <a:pPr indent="-347121" lvl="0" marL="609585" rtl="0" algn="just">
              <a:lnSpc>
                <a:spcPct val="150000"/>
              </a:lnSpc>
              <a:spcBef>
                <a:spcPts val="800"/>
              </a:spcBef>
              <a:spcAft>
                <a:spcPts val="0"/>
              </a:spcAft>
              <a:buClr>
                <a:schemeClr val="dk1"/>
              </a:buClr>
              <a:buSzPts val="2000"/>
              <a:buFont typeface="Noto Sans Symbols"/>
              <a:buNone/>
            </a:pPr>
            <a:r>
              <a:t/>
            </a:r>
            <a:endParaRPr sz="1800">
              <a:latin typeface="Times New Roman"/>
              <a:ea typeface="Times New Roman"/>
              <a:cs typeface="Times New Roman"/>
              <a:sym typeface="Times New Roman"/>
            </a:endParaRPr>
          </a:p>
        </p:txBody>
      </p:sp>
      <p:sp>
        <p:nvSpPr>
          <p:cNvPr id="309" name="Google Shape;309;p7"/>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grpSp>
        <p:nvGrpSpPr>
          <p:cNvPr id="310" name="Google Shape;310;p7"/>
          <p:cNvGrpSpPr/>
          <p:nvPr/>
        </p:nvGrpSpPr>
        <p:grpSpPr>
          <a:xfrm>
            <a:off x="391578" y="765489"/>
            <a:ext cx="412055" cy="537497"/>
            <a:chOff x="590250" y="244200"/>
            <a:chExt cx="407975" cy="532175"/>
          </a:xfrm>
        </p:grpSpPr>
        <p:sp>
          <p:nvSpPr>
            <p:cNvPr id="311" name="Google Shape;311;p7"/>
            <p:cNvSpPr/>
            <p:nvPr/>
          </p:nvSpPr>
          <p:spPr>
            <a:xfrm>
              <a:off x="623125" y="313625"/>
              <a:ext cx="375100" cy="462750"/>
            </a:xfrm>
            <a:custGeom>
              <a:rect b="b" l="l" r="r" t="t"/>
              <a:pathLst>
                <a:path extrusionOk="0" fill="none" h="18510" w="15004">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2" name="Google Shape;312;p7"/>
            <p:cNvSpPr/>
            <p:nvPr/>
          </p:nvSpPr>
          <p:spPr>
            <a:xfrm>
              <a:off x="590250" y="269775"/>
              <a:ext cx="377525" cy="462775"/>
            </a:xfrm>
            <a:custGeom>
              <a:rect b="b" l="l" r="r" t="t"/>
              <a:pathLst>
                <a:path extrusionOk="0" fill="none" h="18511" w="15101">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3" name="Google Shape;313;p7"/>
            <p:cNvSpPr/>
            <p:nvPr/>
          </p:nvSpPr>
          <p:spPr>
            <a:xfrm>
              <a:off x="796650" y="274025"/>
              <a:ext cx="45100" cy="45100"/>
            </a:xfrm>
            <a:custGeom>
              <a:rect b="b" l="l" r="r" t="t"/>
              <a:pathLst>
                <a:path extrusionOk="0" fill="none" h="1804" w="1804">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4" name="Google Shape;314;p7"/>
            <p:cNvSpPr/>
            <p:nvPr/>
          </p:nvSpPr>
          <p:spPr>
            <a:xfrm>
              <a:off x="713850" y="274025"/>
              <a:ext cx="45075" cy="45100"/>
            </a:xfrm>
            <a:custGeom>
              <a:rect b="b" l="l" r="r" t="t"/>
              <a:pathLst>
                <a:path extrusionOk="0" fill="none" h="1804" w="1803">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5" name="Google Shape;315;p7"/>
            <p:cNvSpPr/>
            <p:nvPr/>
          </p:nvSpPr>
          <p:spPr>
            <a:xfrm>
              <a:off x="631050" y="274025"/>
              <a:ext cx="45075" cy="45100"/>
            </a:xfrm>
            <a:custGeom>
              <a:rect b="b" l="l" r="r" t="t"/>
              <a:pathLst>
                <a:path extrusionOk="0" fill="none" h="1804" w="1803">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6" name="Google Shape;316;p7"/>
            <p:cNvSpPr/>
            <p:nvPr/>
          </p:nvSpPr>
          <p:spPr>
            <a:xfrm>
              <a:off x="649925" y="590050"/>
              <a:ext cx="133975" cy="25"/>
            </a:xfrm>
            <a:custGeom>
              <a:rect b="b" l="l" r="r" t="t"/>
              <a:pathLst>
                <a:path extrusionOk="0" fill="none" h="1" w="5359">
                  <a:moveTo>
                    <a:pt x="5358" y="0"/>
                  </a:moveTo>
                  <a:lnTo>
                    <a:pt x="0" y="0"/>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7" name="Google Shape;317;p7"/>
            <p:cNvSpPr/>
            <p:nvPr/>
          </p:nvSpPr>
          <p:spPr>
            <a:xfrm>
              <a:off x="649925" y="5346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8" name="Google Shape;318;p7"/>
            <p:cNvSpPr/>
            <p:nvPr/>
          </p:nvSpPr>
          <p:spPr>
            <a:xfrm>
              <a:off x="649925" y="4798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19" name="Google Shape;319;p7"/>
            <p:cNvSpPr/>
            <p:nvPr/>
          </p:nvSpPr>
          <p:spPr>
            <a:xfrm>
              <a:off x="649925" y="424425"/>
              <a:ext cx="255750" cy="25"/>
            </a:xfrm>
            <a:custGeom>
              <a:rect b="b" l="l" r="r" t="t"/>
              <a:pathLst>
                <a:path extrusionOk="0" fill="none" h="1" w="10230">
                  <a:moveTo>
                    <a:pt x="10229" y="1"/>
                  </a:moveTo>
                  <a:lnTo>
                    <a:pt x="0" y="1"/>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0" name="Google Shape;320;p7"/>
            <p:cNvSpPr/>
            <p:nvPr/>
          </p:nvSpPr>
          <p:spPr>
            <a:xfrm>
              <a:off x="879475" y="274025"/>
              <a:ext cx="45075" cy="45100"/>
            </a:xfrm>
            <a:custGeom>
              <a:rect b="b" l="l" r="r" t="t"/>
              <a:pathLst>
                <a:path extrusionOk="0" fill="none" h="1804" w="1803">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1" name="Google Shape;321;p7"/>
            <p:cNvSpPr/>
            <p:nvPr/>
          </p:nvSpPr>
          <p:spPr>
            <a:xfrm>
              <a:off x="654800"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2" name="Google Shape;322;p7"/>
            <p:cNvSpPr/>
            <p:nvPr/>
          </p:nvSpPr>
          <p:spPr>
            <a:xfrm>
              <a:off x="7376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3" name="Google Shape;323;p7"/>
            <p:cNvSpPr/>
            <p:nvPr/>
          </p:nvSpPr>
          <p:spPr>
            <a:xfrm>
              <a:off x="820400" y="244200"/>
              <a:ext cx="25" cy="51175"/>
            </a:xfrm>
            <a:custGeom>
              <a:rect b="b" l="l" r="r" t="t"/>
              <a:pathLst>
                <a:path extrusionOk="0" fill="none" h="2047" w="1">
                  <a:moveTo>
                    <a:pt x="1" y="1"/>
                  </a:moveTo>
                  <a:lnTo>
                    <a:pt x="1"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24" name="Google Shape;324;p7"/>
            <p:cNvSpPr/>
            <p:nvPr/>
          </p:nvSpPr>
          <p:spPr>
            <a:xfrm>
              <a:off x="903225" y="244200"/>
              <a:ext cx="25" cy="51175"/>
            </a:xfrm>
            <a:custGeom>
              <a:rect b="b" l="l" r="r" t="t"/>
              <a:pathLst>
                <a:path extrusionOk="0" fill="none" h="2047" w="1">
                  <a:moveTo>
                    <a:pt x="0" y="1"/>
                  </a:moveTo>
                  <a:lnTo>
                    <a:pt x="0" y="2046"/>
                  </a:lnTo>
                </a:path>
              </a:pathLst>
            </a:custGeom>
            <a:noFill/>
            <a:ln cap="rnd" cmpd="sng" w="12175">
              <a:solidFill>
                <a:srgbClr val="FF9800"/>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8"/>
          <p:cNvSpPr txBox="1"/>
          <p:nvPr>
            <p:ph type="title"/>
          </p:nvPr>
        </p:nvSpPr>
        <p:spPr>
          <a:xfrm>
            <a:off x="366455" y="523433"/>
            <a:ext cx="7730445"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ADVANTAGES</a:t>
            </a:r>
            <a:endParaRPr/>
          </a:p>
        </p:txBody>
      </p:sp>
      <p:sp>
        <p:nvSpPr>
          <p:cNvPr id="330" name="Google Shape;330;p8"/>
          <p:cNvSpPr txBox="1"/>
          <p:nvPr>
            <p:ph idx="1" type="body"/>
          </p:nvPr>
        </p:nvSpPr>
        <p:spPr>
          <a:xfrm>
            <a:off x="366455" y="1855778"/>
            <a:ext cx="11214624" cy="4186415"/>
          </a:xfrm>
          <a:prstGeom prst="rect">
            <a:avLst/>
          </a:prstGeom>
          <a:noFill/>
          <a:ln>
            <a:noFill/>
          </a:ln>
        </p:spPr>
        <p:txBody>
          <a:bodyPr anchorCtr="0" anchor="t" bIns="91425" lIns="91425" spcFirstLastPara="1" rIns="91425" wrap="square" tIns="91425">
            <a:noAutofit/>
          </a:bodyPr>
          <a:lstStyle/>
          <a:p>
            <a:pPr indent="-474120" lvl="0" marL="609585" rtl="0" algn="l">
              <a:lnSpc>
                <a:spcPct val="150000"/>
              </a:lnSpc>
              <a:spcBef>
                <a:spcPts val="800"/>
              </a:spcBef>
              <a:spcAft>
                <a:spcPts val="0"/>
              </a:spcAft>
              <a:buClr>
                <a:schemeClr val="dk1"/>
              </a:buClr>
              <a:buSzPts val="2000"/>
              <a:buChar char="❏"/>
            </a:pPr>
            <a:r>
              <a:rPr lang="en-IN" sz="2000">
                <a:latin typeface="Times New Roman"/>
                <a:ea typeface="Times New Roman"/>
                <a:cs typeface="Times New Roman"/>
                <a:sym typeface="Times New Roman"/>
              </a:rPr>
              <a:t>Easily analysis of tweets sentiment using machine learning  </a:t>
            </a:r>
            <a:endParaRPr sz="2000"/>
          </a:p>
          <a:p>
            <a:pPr indent="-474120" lvl="0" marL="609585" rtl="0" algn="l">
              <a:lnSpc>
                <a:spcPct val="150000"/>
              </a:lnSpc>
              <a:spcBef>
                <a:spcPts val="800"/>
              </a:spcBef>
              <a:spcAft>
                <a:spcPts val="0"/>
              </a:spcAft>
              <a:buClr>
                <a:schemeClr val="dk1"/>
              </a:buClr>
              <a:buSzPts val="2000"/>
              <a:buChar char="❏"/>
            </a:pPr>
            <a:r>
              <a:rPr lang="en-IN" sz="2000">
                <a:latin typeface="Times New Roman"/>
                <a:ea typeface="Times New Roman"/>
                <a:cs typeface="Times New Roman"/>
                <a:sym typeface="Times New Roman"/>
              </a:rPr>
              <a:t>T</a:t>
            </a:r>
            <a:r>
              <a:rPr b="0" lang="en-IN" sz="2000" u="none" strike="noStrike">
                <a:latin typeface="Times New Roman"/>
                <a:ea typeface="Times New Roman"/>
                <a:cs typeface="Times New Roman"/>
                <a:sym typeface="Times New Roman"/>
              </a:rPr>
              <a:t>he accuracy of our sentiment analysis predictions is high </a:t>
            </a:r>
            <a:endParaRPr sz="2000">
              <a:latin typeface="Times New Roman"/>
              <a:ea typeface="Times New Roman"/>
              <a:cs typeface="Times New Roman"/>
              <a:sym typeface="Times New Roman"/>
            </a:endParaRPr>
          </a:p>
          <a:p>
            <a:pPr indent="0" lvl="0" marL="135464" rtl="0" algn="just">
              <a:lnSpc>
                <a:spcPct val="150000"/>
              </a:lnSpc>
              <a:spcBef>
                <a:spcPts val="800"/>
              </a:spcBef>
              <a:spcAft>
                <a:spcPts val="0"/>
              </a:spcAft>
              <a:buClr>
                <a:schemeClr val="dk1"/>
              </a:buClr>
              <a:buSzPts val="2000"/>
              <a:buNone/>
            </a:pPr>
            <a:r>
              <a:t/>
            </a:r>
            <a:endParaRPr sz="2130">
              <a:latin typeface="Times New Roman"/>
              <a:ea typeface="Times New Roman"/>
              <a:cs typeface="Times New Roman"/>
              <a:sym typeface="Times New Roman"/>
            </a:endParaRPr>
          </a:p>
        </p:txBody>
      </p:sp>
      <p:sp>
        <p:nvSpPr>
          <p:cNvPr id="331" name="Google Shape;331;p8"/>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5"/>
          <p:cNvSpPr txBox="1"/>
          <p:nvPr>
            <p:ph type="title"/>
          </p:nvPr>
        </p:nvSpPr>
        <p:spPr>
          <a:xfrm>
            <a:off x="119921" y="523433"/>
            <a:ext cx="8319541" cy="10216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Clr>
                <a:schemeClr val="dk1"/>
              </a:buClr>
              <a:buSzPts val="2000"/>
              <a:buFont typeface="Times New Roman"/>
              <a:buNone/>
            </a:pPr>
            <a:r>
              <a:rPr b="1" lang="en-IN">
                <a:latin typeface="Times New Roman"/>
                <a:ea typeface="Times New Roman"/>
                <a:cs typeface="Times New Roman"/>
                <a:sym typeface="Times New Roman"/>
              </a:rPr>
              <a:t>SOFTWARE REQUIREMENTS</a:t>
            </a:r>
            <a:endParaRPr b="1"/>
          </a:p>
        </p:txBody>
      </p:sp>
      <p:sp>
        <p:nvSpPr>
          <p:cNvPr id="337" name="Google Shape;337;p15"/>
          <p:cNvSpPr txBox="1"/>
          <p:nvPr>
            <p:ph idx="1" type="body"/>
          </p:nvPr>
        </p:nvSpPr>
        <p:spPr>
          <a:xfrm>
            <a:off x="1085700" y="2050651"/>
            <a:ext cx="10864475" cy="3712840"/>
          </a:xfrm>
          <a:prstGeom prst="rect">
            <a:avLst/>
          </a:prstGeom>
          <a:noFill/>
          <a:ln>
            <a:noFill/>
          </a:ln>
        </p:spPr>
        <p:txBody>
          <a:bodyPr anchorCtr="0" anchor="t" bIns="91425" lIns="91425" spcFirstLastPara="1" rIns="91425" wrap="square" tIns="91425">
            <a:noAutofit/>
          </a:bodyPr>
          <a:lstStyle/>
          <a:p>
            <a:pPr indent="-486820" lvl="0" marL="609585" rtl="0" algn="just">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Operating System     :   Windows 7,8,10 (64 bit)</a:t>
            </a:r>
            <a:endParaRPr sz="2000"/>
          </a:p>
          <a:p>
            <a:pPr indent="-486820" lvl="0" marL="609585" rtl="0" algn="just">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Software                   :    Python </a:t>
            </a:r>
            <a:endParaRPr sz="2000"/>
          </a:p>
          <a:p>
            <a:pPr indent="-486820" lvl="0" marL="609585" rtl="0" algn="just">
              <a:lnSpc>
                <a:spcPct val="150000"/>
              </a:lnSpc>
              <a:spcBef>
                <a:spcPts val="800"/>
              </a:spcBef>
              <a:spcAft>
                <a:spcPts val="0"/>
              </a:spcAft>
              <a:buClr>
                <a:srgbClr val="000000"/>
              </a:buClr>
              <a:buSzPts val="2200"/>
              <a:buFont typeface="Noto Sans Symbols"/>
              <a:buChar char="❑"/>
            </a:pPr>
            <a:r>
              <a:rPr lang="en-IN" sz="2000">
                <a:solidFill>
                  <a:srgbClr val="000000"/>
                </a:solidFill>
                <a:latin typeface="Times New Roman"/>
                <a:ea typeface="Times New Roman"/>
                <a:cs typeface="Times New Roman"/>
                <a:sym typeface="Times New Roman"/>
              </a:rPr>
              <a:t>Tools                        :    Anaconda (Jupyter notebook IDE)</a:t>
            </a:r>
            <a:endParaRPr sz="2000"/>
          </a:p>
          <a:p>
            <a:pPr indent="-347121" lvl="0" marL="609585" rtl="0" algn="l">
              <a:lnSpc>
                <a:spcPct val="150000"/>
              </a:lnSpc>
              <a:spcBef>
                <a:spcPts val="800"/>
              </a:spcBef>
              <a:spcAft>
                <a:spcPts val="0"/>
              </a:spcAft>
              <a:buClr>
                <a:schemeClr val="dk1"/>
              </a:buClr>
              <a:buSzPts val="2000"/>
              <a:buFont typeface="Noto Sans Symbols"/>
              <a:buNone/>
            </a:pPr>
            <a:r>
              <a:t/>
            </a:r>
            <a:endParaRPr sz="1800">
              <a:solidFill>
                <a:srgbClr val="000000"/>
              </a:solidFill>
            </a:endParaRPr>
          </a:p>
        </p:txBody>
      </p:sp>
      <p:sp>
        <p:nvSpPr>
          <p:cNvPr id="338" name="Google Shape;338;p15"/>
          <p:cNvSpPr txBox="1"/>
          <p:nvPr>
            <p:ph idx="12" type="sldNum"/>
          </p:nvPr>
        </p:nvSpPr>
        <p:spPr>
          <a:xfrm>
            <a:off x="10157333" y="6182000"/>
            <a:ext cx="1983200" cy="420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888888"/>
              </a:buClr>
              <a:buSzPts val="1200"/>
              <a:buFont typeface="Calibri"/>
              <a:buNone/>
            </a:pPr>
            <a:fld id="{00000000-1234-1234-1234-123412341234}" type="slidenum">
              <a:rPr lang="en-I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2022-06-01T06:17:28Z</dcterms:created>
  <dc:creator>Deepa Sarathi</dc:creator>
</cp:coreProperties>
</file>