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F2BD3-1D77-4C15-81BF-043E4AA1E3D6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315F6-FAAF-460C-8EBD-995D972B5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7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15F6-FAAF-460C-8EBD-995D972B514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43226" y="5184261"/>
            <a:ext cx="9344774" cy="5102739"/>
          </a:xfrm>
          <a:custGeom>
            <a:avLst/>
            <a:gdLst/>
            <a:ahLst/>
            <a:cxnLst/>
            <a:rect l="l" t="t" r="r" b="b"/>
            <a:pathLst>
              <a:path w="9344774" h="5102739">
                <a:moveTo>
                  <a:pt x="0" y="0"/>
                </a:moveTo>
                <a:lnTo>
                  <a:pt x="9344774" y="0"/>
                </a:lnTo>
                <a:lnTo>
                  <a:pt x="9344774" y="5102739"/>
                </a:lnTo>
                <a:lnTo>
                  <a:pt x="0" y="5102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31455" y="942975"/>
            <a:ext cx="12625090" cy="165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Court Cases Priorities and Timeline: Analysis and Prediction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46327" y="3356610"/>
            <a:ext cx="1039534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Vidyavardhini’s College of Engineering and Technology, India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81333" y="7034530"/>
            <a:ext cx="4492823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Mr. Vipul Bhoir,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Mr. Mrudul Chaudhari,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Ms. Khushi Sinha,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Mrs. Smita Jawale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496" y="267685"/>
            <a:ext cx="10605654" cy="4469116"/>
          </a:xfrm>
          <a:custGeom>
            <a:avLst/>
            <a:gdLst/>
            <a:ahLst/>
            <a:cxnLst/>
            <a:rect l="l" t="t" r="r" b="b"/>
            <a:pathLst>
              <a:path w="10605654" h="4469116">
                <a:moveTo>
                  <a:pt x="0" y="0"/>
                </a:moveTo>
                <a:lnTo>
                  <a:pt x="10605653" y="0"/>
                </a:lnTo>
                <a:lnTo>
                  <a:pt x="10605653" y="4469116"/>
                </a:lnTo>
                <a:lnTo>
                  <a:pt x="0" y="4469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87" t="-2587" b="-1713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0496" y="5143500"/>
            <a:ext cx="10605654" cy="4745051"/>
          </a:xfrm>
          <a:custGeom>
            <a:avLst/>
            <a:gdLst/>
            <a:ahLst/>
            <a:cxnLst/>
            <a:rect l="l" t="t" r="r" b="b"/>
            <a:pathLst>
              <a:path w="10605654" h="4745051">
                <a:moveTo>
                  <a:pt x="0" y="0"/>
                </a:moveTo>
                <a:lnTo>
                  <a:pt x="10605653" y="0"/>
                </a:lnTo>
                <a:lnTo>
                  <a:pt x="10605653" y="4745051"/>
                </a:lnTo>
                <a:lnTo>
                  <a:pt x="0" y="4745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6" b="-957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752621" y="210535"/>
            <a:ext cx="5506679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 Registered Criminal Cases with Predicted Timeline and Complexity by the system. Judge and Clerk can view and take action.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52621" y="5086350"/>
            <a:ext cx="6005694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Detail view of Case with submitted docs and proofs by the party.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3771" y="2869534"/>
            <a:ext cx="9146598" cy="5122095"/>
          </a:xfrm>
          <a:custGeom>
            <a:avLst/>
            <a:gdLst/>
            <a:ahLst/>
            <a:cxnLst/>
            <a:rect l="l" t="t" r="r" b="b"/>
            <a:pathLst>
              <a:path w="9146598" h="5122095">
                <a:moveTo>
                  <a:pt x="0" y="0"/>
                </a:moveTo>
                <a:lnTo>
                  <a:pt x="9146599" y="0"/>
                </a:lnTo>
                <a:lnTo>
                  <a:pt x="9146599" y="5122095"/>
                </a:lnTo>
                <a:lnTo>
                  <a:pt x="0" y="512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39335" y="580073"/>
            <a:ext cx="6176465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Discussion &amp; Impact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47862" y="2812384"/>
            <a:ext cx="7059259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Improved case tracking and resource allocation.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Faster justice delivery through AI automation.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Legal AI chatbot reduces clerical workload.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0" y="2095500"/>
            <a:ext cx="6588554" cy="4935056"/>
          </a:xfrm>
          <a:custGeom>
            <a:avLst/>
            <a:gdLst/>
            <a:ahLst/>
            <a:cxnLst/>
            <a:rect l="l" t="t" r="r" b="b"/>
            <a:pathLst>
              <a:path w="6588554" h="4935056">
                <a:moveTo>
                  <a:pt x="0" y="0"/>
                </a:moveTo>
                <a:lnTo>
                  <a:pt x="6588554" y="0"/>
                </a:lnTo>
                <a:lnTo>
                  <a:pt x="6588554" y="4935056"/>
                </a:lnTo>
                <a:lnTo>
                  <a:pt x="0" y="493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71172" y="580072"/>
            <a:ext cx="3345656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0" y="7455535"/>
            <a:ext cx="9525000" cy="1968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AI-based judicial workflows improve efficiency.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Predictive models help reduce backlog issues.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Future Scope: Integrating real-time data from e-Courts.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81457" y="2532476"/>
            <a:ext cx="9325087" cy="5222049"/>
          </a:xfrm>
          <a:custGeom>
            <a:avLst/>
            <a:gdLst/>
            <a:ahLst/>
            <a:cxnLst/>
            <a:rect l="l" t="t" r="r" b="b"/>
            <a:pathLst>
              <a:path w="9325087" h="5222049">
                <a:moveTo>
                  <a:pt x="0" y="0"/>
                </a:moveTo>
                <a:lnTo>
                  <a:pt x="9325086" y="0"/>
                </a:lnTo>
                <a:lnTo>
                  <a:pt x="9325086" y="5222048"/>
                </a:lnTo>
                <a:lnTo>
                  <a:pt x="0" y="5222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74768" y="942975"/>
            <a:ext cx="3069431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 Slide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3312" y="8163560"/>
            <a:ext cx="4581376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1754" y="2057400"/>
            <a:ext cx="12144491" cy="5497099"/>
          </a:xfrm>
          <a:custGeom>
            <a:avLst/>
            <a:gdLst/>
            <a:ahLst/>
            <a:cxnLst/>
            <a:rect l="l" t="t" r="r" b="b"/>
            <a:pathLst>
              <a:path w="12144491" h="5497099">
                <a:moveTo>
                  <a:pt x="0" y="0"/>
                </a:moveTo>
                <a:lnTo>
                  <a:pt x="12144492" y="0"/>
                </a:lnTo>
                <a:lnTo>
                  <a:pt x="12144492" y="5497099"/>
                </a:lnTo>
                <a:lnTo>
                  <a:pt x="0" y="549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722" r="-571" b="-898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84044" y="581394"/>
            <a:ext cx="12615744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 &amp; 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6128" y="8049799"/>
            <a:ext cx="12615744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Brief overview of judicial backlog issues in India (30M+ pending cases).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Impact of delayed justice on governance and society.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Lack of AI-driven prioritization in existing case management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64425" y="2628842"/>
            <a:ext cx="5573228" cy="5573228"/>
          </a:xfrm>
          <a:custGeom>
            <a:avLst/>
            <a:gdLst/>
            <a:ahLst/>
            <a:cxnLst/>
            <a:rect l="l" t="t" r="r" b="b"/>
            <a:pathLst>
              <a:path w="5573228" h="5573228">
                <a:moveTo>
                  <a:pt x="0" y="0"/>
                </a:moveTo>
                <a:lnTo>
                  <a:pt x="5573228" y="0"/>
                </a:lnTo>
                <a:lnTo>
                  <a:pt x="5573228" y="5573228"/>
                </a:lnTo>
                <a:lnTo>
                  <a:pt x="0" y="5573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81600" y="449263"/>
            <a:ext cx="8897243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Objectives of the Research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7371" y="2409767"/>
            <a:ext cx="9507502" cy="4370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243" lvl="1" indent="-318121" algn="l">
              <a:lnSpc>
                <a:spcPts val="5893"/>
              </a:lnSpc>
              <a:buFont typeface="Arial"/>
              <a:buChar char="•"/>
            </a:pPr>
            <a:r>
              <a:rPr lang="en-US" sz="29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 an AI-driven case flow management system.</a:t>
            </a:r>
          </a:p>
          <a:p>
            <a:pPr marL="636243" lvl="1" indent="-318121" algn="l">
              <a:lnSpc>
                <a:spcPts val="5893"/>
              </a:lnSpc>
              <a:buFont typeface="Arial"/>
              <a:buChar char="•"/>
            </a:pPr>
            <a:r>
              <a:rPr lang="en-US" sz="29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 court case timelines using ML (Random Forest, Decision Trees).</a:t>
            </a:r>
          </a:p>
          <a:p>
            <a:pPr marL="636243" lvl="1" indent="-318121" algn="l">
              <a:lnSpc>
                <a:spcPts val="5893"/>
              </a:lnSpc>
              <a:buFont typeface="Arial"/>
              <a:buChar char="•"/>
            </a:pPr>
            <a:r>
              <a:rPr lang="en-US" sz="29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Automate case complexity assessment for priority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62444" y="1868866"/>
            <a:ext cx="6363111" cy="5353093"/>
          </a:xfrm>
          <a:custGeom>
            <a:avLst/>
            <a:gdLst/>
            <a:ahLst/>
            <a:cxnLst/>
            <a:rect l="l" t="t" r="r" b="b"/>
            <a:pathLst>
              <a:path w="6363111" h="5353093">
                <a:moveTo>
                  <a:pt x="0" y="0"/>
                </a:moveTo>
                <a:lnTo>
                  <a:pt x="6363112" y="0"/>
                </a:lnTo>
                <a:lnTo>
                  <a:pt x="6363112" y="5353094"/>
                </a:lnTo>
                <a:lnTo>
                  <a:pt x="0" y="5353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232" t="-98040" r="-162455" b="-3766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61688" y="580073"/>
            <a:ext cx="10168712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Literature Review (Summarized)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7093" y="7641060"/>
            <a:ext cx="17730907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Existing case management techniques: Differentiated Case Management, NLP-based prioritization, Electronic Case Management Systems.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Gaps: Lack of predictive analytics, real-time prioritization, and AI integration.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2479" y="1792426"/>
            <a:ext cx="6363211" cy="4454248"/>
          </a:xfrm>
          <a:custGeom>
            <a:avLst/>
            <a:gdLst/>
            <a:ahLst/>
            <a:cxnLst/>
            <a:rect l="l" t="t" r="r" b="b"/>
            <a:pathLst>
              <a:path w="6363211" h="4454248">
                <a:moveTo>
                  <a:pt x="0" y="0"/>
                </a:moveTo>
                <a:lnTo>
                  <a:pt x="6363212" y="0"/>
                </a:lnTo>
                <a:lnTo>
                  <a:pt x="6363212" y="4454248"/>
                </a:lnTo>
                <a:lnTo>
                  <a:pt x="0" y="4454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164" t="-78317" r="-79498" b="-33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34328" y="1792426"/>
            <a:ext cx="5296172" cy="7923074"/>
          </a:xfrm>
          <a:custGeom>
            <a:avLst/>
            <a:gdLst/>
            <a:ahLst/>
            <a:cxnLst/>
            <a:rect l="l" t="t" r="r" b="b"/>
            <a:pathLst>
              <a:path w="5296172" h="7923074">
                <a:moveTo>
                  <a:pt x="0" y="0"/>
                </a:moveTo>
                <a:lnTo>
                  <a:pt x="5296172" y="0"/>
                </a:lnTo>
                <a:lnTo>
                  <a:pt x="5296172" y="7923074"/>
                </a:lnTo>
                <a:lnTo>
                  <a:pt x="0" y="7923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29150" y="364761"/>
            <a:ext cx="9315450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Proposed System Architecture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475274"/>
            <a:ext cx="8997851" cy="278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Role-Based User Authentication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Case Registration &amp; Document Submission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Complexity Scoring &amp; Priority Assignment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Timeline Prediction using ML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 Chatbot for Legal Assistance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5798" y="2818765"/>
            <a:ext cx="8638202" cy="5839911"/>
          </a:xfrm>
          <a:custGeom>
            <a:avLst/>
            <a:gdLst/>
            <a:ahLst/>
            <a:cxnLst/>
            <a:rect l="l" t="t" r="r" b="b"/>
            <a:pathLst>
              <a:path w="8638202" h="5839911">
                <a:moveTo>
                  <a:pt x="0" y="0"/>
                </a:moveTo>
                <a:lnTo>
                  <a:pt x="8638202" y="0"/>
                </a:lnTo>
                <a:lnTo>
                  <a:pt x="8638202" y="5839911"/>
                </a:lnTo>
                <a:lnTo>
                  <a:pt x="0" y="583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86000" y="647700"/>
            <a:ext cx="13884056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Model (Timeline Prediction)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50699" y="2609215"/>
            <a:ext cx="8409364" cy="485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Algorithm Used: Random Forest.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Details: Kaggle dataset with 65,224 cases &amp; 14 features.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Features Considered: Crime type, Filed case type, DV cases, etc.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Results: 80.09% accuracy in predicting case resolution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90053" y="2604766"/>
            <a:ext cx="8577403" cy="4390488"/>
          </a:xfrm>
          <a:custGeom>
            <a:avLst/>
            <a:gdLst/>
            <a:ahLst/>
            <a:cxnLst/>
            <a:rect l="l" t="t" r="r" b="b"/>
            <a:pathLst>
              <a:path w="8577403" h="4390488">
                <a:moveTo>
                  <a:pt x="0" y="0"/>
                </a:moveTo>
                <a:lnTo>
                  <a:pt x="8577402" y="0"/>
                </a:lnTo>
                <a:lnTo>
                  <a:pt x="8577402" y="4390488"/>
                </a:lnTo>
                <a:lnTo>
                  <a:pt x="0" y="4390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02" b="-170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6592" y="2604766"/>
            <a:ext cx="8763867" cy="4390488"/>
          </a:xfrm>
          <a:custGeom>
            <a:avLst/>
            <a:gdLst/>
            <a:ahLst/>
            <a:cxnLst/>
            <a:rect l="l" t="t" r="r" b="b"/>
            <a:pathLst>
              <a:path w="8763867" h="4390488">
                <a:moveTo>
                  <a:pt x="0" y="0"/>
                </a:moveTo>
                <a:lnTo>
                  <a:pt x="8763867" y="0"/>
                </a:lnTo>
                <a:lnTo>
                  <a:pt x="8763867" y="4390488"/>
                </a:lnTo>
                <a:lnTo>
                  <a:pt x="0" y="4390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58" r="-1637" b="-95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39009" y="749362"/>
            <a:ext cx="8763867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Case Complexity Calculation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9482" y="7464614"/>
            <a:ext cx="14982927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Formula: Complexity Score = Case Type + Number of Parties + Number of Documents.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of LLM (Gemini): NLP-driven document analysis for complexity assessment.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Example Table: Show different case complexities with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3428" y="1464743"/>
            <a:ext cx="5935789" cy="8603173"/>
          </a:xfrm>
          <a:custGeom>
            <a:avLst/>
            <a:gdLst/>
            <a:ahLst/>
            <a:cxnLst/>
            <a:rect l="l" t="t" r="r" b="b"/>
            <a:pathLst>
              <a:path w="5935789" h="8603173">
                <a:moveTo>
                  <a:pt x="0" y="0"/>
                </a:moveTo>
                <a:lnTo>
                  <a:pt x="5935790" y="0"/>
                </a:lnTo>
                <a:lnTo>
                  <a:pt x="5935790" y="8603172"/>
                </a:lnTo>
                <a:lnTo>
                  <a:pt x="0" y="8603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2" b="-20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40436" y="5201254"/>
            <a:ext cx="10425563" cy="4866661"/>
          </a:xfrm>
          <a:custGeom>
            <a:avLst/>
            <a:gdLst/>
            <a:ahLst/>
            <a:cxnLst/>
            <a:rect l="l" t="t" r="r" b="b"/>
            <a:pathLst>
              <a:path w="10425563" h="4866661">
                <a:moveTo>
                  <a:pt x="0" y="0"/>
                </a:moveTo>
                <a:lnTo>
                  <a:pt x="10425563" y="0"/>
                </a:lnTo>
                <a:lnTo>
                  <a:pt x="10425563" y="4866661"/>
                </a:lnTo>
                <a:lnTo>
                  <a:pt x="0" y="4866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9555" t="-98766" r="-78442" b="-11212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73579" y="217170"/>
            <a:ext cx="10609221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&amp; System Workflow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49049" y="2038116"/>
            <a:ext cx="10425563" cy="198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2094" lvl="1" indent="-306047" algn="l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Backend: Python, FastAPI, MySQL for data integration.</a:t>
            </a:r>
          </a:p>
          <a:p>
            <a:pPr marL="612094" lvl="1" indent="-306047" algn="l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Frontend: React.js, HTML, CSS for user interaction.</a:t>
            </a:r>
          </a:p>
          <a:p>
            <a:pPr marL="612094" lvl="1" indent="-306047" algn="l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Workflow Diagram: Show steps from case registration to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9856" y="6273583"/>
            <a:ext cx="8810235" cy="3905371"/>
          </a:xfrm>
          <a:custGeom>
            <a:avLst/>
            <a:gdLst/>
            <a:ahLst/>
            <a:cxnLst/>
            <a:rect l="l" t="t" r="r" b="b"/>
            <a:pathLst>
              <a:path w="8810235" h="3905371">
                <a:moveTo>
                  <a:pt x="0" y="0"/>
                </a:moveTo>
                <a:lnTo>
                  <a:pt x="8810235" y="0"/>
                </a:lnTo>
                <a:lnTo>
                  <a:pt x="8810235" y="3905371"/>
                </a:lnTo>
                <a:lnTo>
                  <a:pt x="0" y="3905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9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9857" y="1649220"/>
            <a:ext cx="8810235" cy="3975618"/>
          </a:xfrm>
          <a:custGeom>
            <a:avLst/>
            <a:gdLst/>
            <a:ahLst/>
            <a:cxnLst/>
            <a:rect l="l" t="t" r="r" b="b"/>
            <a:pathLst>
              <a:path w="8810235" h="3975618">
                <a:moveTo>
                  <a:pt x="0" y="0"/>
                </a:moveTo>
                <a:lnTo>
                  <a:pt x="8810235" y="0"/>
                </a:lnTo>
                <a:lnTo>
                  <a:pt x="8810235" y="3975619"/>
                </a:lnTo>
                <a:lnTo>
                  <a:pt x="0" y="3975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699522" y="11259"/>
            <a:ext cx="7102078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Results &amp; Visualizations</a:t>
            </a:r>
          </a:p>
        </p:txBody>
      </p:sp>
      <p:sp>
        <p:nvSpPr>
          <p:cNvPr id="5" name="Freeform 5"/>
          <p:cNvSpPr/>
          <p:nvPr/>
        </p:nvSpPr>
        <p:spPr>
          <a:xfrm>
            <a:off x="10153101" y="2458530"/>
            <a:ext cx="7132137" cy="6799770"/>
          </a:xfrm>
          <a:custGeom>
            <a:avLst/>
            <a:gdLst/>
            <a:ahLst/>
            <a:cxnLst/>
            <a:rect l="l" t="t" r="r" b="b"/>
            <a:pathLst>
              <a:path w="7132137" h="6799770">
                <a:moveTo>
                  <a:pt x="0" y="0"/>
                </a:moveTo>
                <a:lnTo>
                  <a:pt x="7132137" y="0"/>
                </a:lnTo>
                <a:lnTo>
                  <a:pt x="7132137" y="6799770"/>
                </a:lnTo>
                <a:lnTo>
                  <a:pt x="0" y="6799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207" r="-65662" b="-1208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69857" y="1091056"/>
            <a:ext cx="5678757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Case Registration Page for Advocates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9857" y="5733311"/>
            <a:ext cx="619227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Filling of new criminal case by Advocate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42399" y="1729118"/>
            <a:ext cx="7553542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Case Categorization, visible to the judge &amp; clerks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414</Words>
  <Application>Microsoft Office PowerPoint</Application>
  <PresentationFormat>Custom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Canva Sans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PPT_MajorProject</dc:title>
  <cp:lastModifiedBy>MRUDUL CHAUDHARI</cp:lastModifiedBy>
  <cp:revision>2</cp:revision>
  <dcterms:created xsi:type="dcterms:W3CDTF">2006-08-16T00:00:00Z</dcterms:created>
  <dcterms:modified xsi:type="dcterms:W3CDTF">2025-03-09T13:32:07Z</dcterms:modified>
  <dc:identifier>DAGhNvGIYVc</dc:identifier>
</cp:coreProperties>
</file>