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70" r:id="rId5"/>
    <p:sldId id="261" r:id="rId6"/>
    <p:sldId id="262" r:id="rId7"/>
    <p:sldId id="257" r:id="rId8"/>
    <p:sldId id="258" r:id="rId9"/>
    <p:sldId id="265" r:id="rId10"/>
    <p:sldId id="269" r:id="rId11"/>
    <p:sldId id="259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0B8D-3BE4-79D6-688C-81E2752B3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A4285-BCBC-996F-F7D5-9E93840A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F162-5172-D7B0-E91C-7AF7C38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8788-0806-D964-0858-EB71839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7E06-E33B-C98C-32AF-DE391FF9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219-94C3-0B8C-350F-D256AD7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13586-18C4-5071-6724-DBBB8B7D4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F283-8E43-E8C6-9F35-40612ED2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47E7-2E59-F5E6-65F2-D9AE2D69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5B-94DC-6BFC-1F3F-A2DD8E75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9BE9A-0088-0A48-3131-87D7058CF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D87FD-6EC4-457B-63C7-59DD7F66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92FE-64A1-10A6-DA70-7DF641AE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1DB6-A3B0-DDDB-30C3-DB83D800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F4F0-F9D1-8F1E-F650-CFD31CD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EA2-23F3-6B7A-950C-597CDDD1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1B1D-56EC-FD30-61D8-1E64F405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5F39-2D23-F53F-C00D-8060727F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8ED1-257B-8399-16E9-A63C7607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198D-6E11-7CEE-B796-05072B9A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4281-D79B-DB60-4E0F-6F843384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A412-3E9E-03A1-2EF1-CB01635E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0835-3AC0-55B7-C6C4-0AA386B6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2748-5866-E860-26CB-D252344E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1AF5-28EA-21E6-C197-7C0812DD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8D7E-8D2C-1CBD-C162-6F9C9B50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7329-19D9-4F11-2AB1-A1FB8CECB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0701-8776-5910-AE1C-AEDD6A80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BBAE-A1CB-0FCA-3B89-0829026B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BAD1-FAC8-6865-B306-B8BE2046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EDB1-A590-5523-9157-55A6ED52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737F-F213-018E-0B44-CB080F5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71B6-1A68-111C-157A-4542D857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514B-91DC-79A7-E831-BB4A1FBB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033D9-0965-D8B2-558C-DB89056E2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26A0-BEB7-D466-A283-B96ECC729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19F8F-2A53-A414-33F1-EB0C955A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A928-74B4-1623-5F94-5F52337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34142-8792-695E-D2A1-2B8E82ED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724A-5927-EDFA-8C38-1C2646F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B0168-7A15-BAE5-95B0-CE6216E3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862D-EC8E-CA66-2C0E-C0B3D076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941F1-5FDF-23C6-6EAE-64F3901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79486-3CD7-E0E5-F619-241057E5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9405-856B-80FC-7806-DAED90C0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132BC-95C3-5E6D-2818-EAFA6A6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2F2E-458A-9AC2-571C-C0F567F9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1D5F-25AF-D5CE-CC0C-A6A10B3A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15FA-572D-D70D-A105-AB24756B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18E3-8011-7CB8-D9C9-39F5E68E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B8FE-A033-0485-ED97-2B73A683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A8089-2A98-A0B4-A75D-86F74950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B70B-8B85-378B-4AF3-E762BF43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A2CB-15D6-42E9-8015-4834B402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BDCE-3F5A-9C31-66B2-02CDAEEE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35205-839B-3E3F-B3B1-1D486E24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0C83-1627-3438-4025-4CC864BD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C7DC-431F-8A42-A56F-B3DC1045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2A17B-10C2-E05A-C2A2-E6A41AF5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88FB-4314-27B0-8C58-C68C03F9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24D8-8C28-9AE7-9665-E32E5983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174CC-2C30-473C-B3E3-D2574499A00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C8BA-64FE-4C4F-D366-A04FA038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2F11-67D7-0CE6-F3F0-6EBABAD84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2D8A2-0DAB-4D87-A45D-8D6D85831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bacademy.org/2021/labs/dassault/students/linda-zhen/pages/week2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ktlp1718.splet.arnes.si/2018/12/19/rastrska-grafika-prisluhni-skoljk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Category:Rasterization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058782/raster-scan-in-crt-display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02B0-AF7F-208D-CA74-5A6EE23C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6100" dirty="0"/>
              <a:t>Difference Between Raster Scan and Random Scan</a:t>
            </a:r>
            <a:br>
              <a:rPr lang="en-US" sz="6100" dirty="0"/>
            </a:br>
            <a:endParaRPr lang="en-US" sz="6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8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5" name="Rectangle 718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Freeform: Shape 718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87" name="Right Triangle 718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 descr="RANDOM SCAN DISPLAYS AND RASTER SCAN DISPLAYS">
            <a:extLst>
              <a:ext uri="{FF2B5EF4-FFF2-40B4-BE49-F238E27FC236}">
                <a16:creationId xmlns:a16="http://schemas.microsoft.com/office/drawing/2014/main" id="{00698133-90EC-AD89-37A4-A9E3F65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046411"/>
            <a:ext cx="7746709" cy="47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5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DE48-79FF-A044-9312-90EBDBC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Applications and Uses of Raster Scan</a:t>
            </a:r>
            <a:br>
              <a:rPr lang="en-US" sz="4800" b="1"/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66F3-F983-5F37-CEC8-654B8157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Applications</a:t>
            </a:r>
            <a:r>
              <a:rPr lang="en-US" sz="2400"/>
              <a:t>:</a:t>
            </a:r>
          </a:p>
          <a:p>
            <a:pPr marL="1200150" lvl="2" indent="-285750"/>
            <a:r>
              <a:rPr lang="en-US" sz="2400"/>
              <a:t>Televisions and CRT monitors.</a:t>
            </a:r>
          </a:p>
          <a:p>
            <a:pPr marL="1200150" lvl="2" indent="-285750"/>
            <a:r>
              <a:rPr lang="en-US" sz="2400"/>
              <a:t>Modern display systems (LCDs, LEDs).</a:t>
            </a:r>
          </a:p>
          <a:p>
            <a:pPr marL="1200150" lvl="2" indent="-285750"/>
            <a:r>
              <a:rPr lang="en-US" sz="2400"/>
              <a:t>Printers for image reproduction.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Uses</a:t>
            </a:r>
            <a:r>
              <a:rPr lang="en-US" sz="2400"/>
              <a:t>:</a:t>
            </a:r>
          </a:p>
          <a:p>
            <a:pPr marL="1200150" lvl="2" indent="-285750"/>
            <a:r>
              <a:rPr lang="en-US" sz="2400"/>
              <a:t>Ideal for high-resolution color images.</a:t>
            </a:r>
          </a:p>
          <a:p>
            <a:pPr marL="1200150" lvl="2" indent="-285750"/>
            <a:r>
              <a:rPr lang="en-US" sz="2400"/>
              <a:t>Supports shading and realistic image rendering.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6755B-F8E2-4CEC-49A1-904AA5FB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/>
              <a:t>Working of Random Scan</a:t>
            </a:r>
            <a:endParaRPr lang="en-US" dirty="0"/>
          </a:p>
        </p:txBody>
      </p:sp>
      <p:sp>
        <p:nvSpPr>
          <p:cNvPr id="2066" name="Arc 206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aster Scan and Random Scan Display in ...">
            <a:extLst>
              <a:ext uri="{FF2B5EF4-FFF2-40B4-BE49-F238E27FC236}">
                <a16:creationId xmlns:a16="http://schemas.microsoft.com/office/drawing/2014/main" id="{CF1A0FD6-B10F-EE1D-CF28-C6BDFAB9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2968" y="704504"/>
            <a:ext cx="804606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33F0-E30D-E327-99EE-1ECB5007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/>
              <a:t>Direct Path Movement</a:t>
            </a:r>
            <a:r>
              <a:rPr lang="en-US" sz="1800"/>
              <a:t>: The beam moves only to the points needed for shapes.</a:t>
            </a:r>
          </a:p>
          <a:p>
            <a:pPr>
              <a:buFont typeface="+mj-lt"/>
              <a:buAutoNum type="arabicPeriod"/>
            </a:pPr>
            <a:r>
              <a:rPr lang="en-US" sz="1800" b="1"/>
              <a:t>Drawing</a:t>
            </a:r>
            <a:r>
              <a:rPr lang="en-US" sz="1800"/>
              <a:t>: Lines and curves are drawn directly, bypassing unused areas.</a:t>
            </a:r>
          </a:p>
          <a:p>
            <a:pPr>
              <a:buFont typeface="+mj-lt"/>
              <a:buAutoNum type="arabicPeriod"/>
            </a:pPr>
            <a:r>
              <a:rPr lang="en-US" sz="1800" b="1"/>
              <a:t>Selective Refresh</a:t>
            </a:r>
            <a:r>
              <a:rPr lang="en-US" sz="1800"/>
              <a:t>: Only parts of the screen with changes are redrawn, saving time and processing power.</a:t>
            </a:r>
          </a:p>
          <a:p>
            <a:pPr>
              <a:buFont typeface="+mj-lt"/>
              <a:buAutoNum type="arabicPeriod"/>
            </a:pPr>
            <a:r>
              <a:rPr lang="en-US" sz="1800" b="1"/>
              <a:t>High Precision</a:t>
            </a:r>
            <a:r>
              <a:rPr lang="en-US" sz="1800"/>
              <a:t>: Produces sharp and accurate line drawings.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607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53219-2F34-EDAA-BF89-F93DB4AF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Made By Raster and Random </a:t>
            </a:r>
          </a:p>
        </p:txBody>
      </p:sp>
      <p:pic>
        <p:nvPicPr>
          <p:cNvPr id="17" name="Picture 16" descr="A black and green letters&#10;&#10;Description automatically generated with medium confidence">
            <a:extLst>
              <a:ext uri="{FF2B5EF4-FFF2-40B4-BE49-F238E27FC236}">
                <a16:creationId xmlns:a16="http://schemas.microsoft.com/office/drawing/2014/main" id="{CFF89A2F-AA71-3C06-0250-8D8135E0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67" y="557189"/>
            <a:ext cx="10765665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4251E-EC58-9288-CBFE-97ED9214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56" y="227493"/>
            <a:ext cx="829188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Comparison of Raster Scan and Random Scan</a:t>
            </a:r>
            <a:endParaRPr lang="en-US" sz="2800" kern="12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0A5232-A336-0E21-9F67-B59E966B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65691"/>
              </p:ext>
            </p:extLst>
          </p:nvPr>
        </p:nvGraphicFramePr>
        <p:xfrm>
          <a:off x="485174" y="1966293"/>
          <a:ext cx="11221653" cy="44521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19240">
                  <a:extLst>
                    <a:ext uri="{9D8B030D-6E8A-4147-A177-3AD203B41FA5}">
                      <a16:colId xmlns:a16="http://schemas.microsoft.com/office/drawing/2014/main" val="33134315"/>
                    </a:ext>
                  </a:extLst>
                </a:gridCol>
                <a:gridCol w="4502158">
                  <a:extLst>
                    <a:ext uri="{9D8B030D-6E8A-4147-A177-3AD203B41FA5}">
                      <a16:colId xmlns:a16="http://schemas.microsoft.com/office/drawing/2014/main" val="2758446326"/>
                    </a:ext>
                  </a:extLst>
                </a:gridCol>
                <a:gridCol w="4100255">
                  <a:extLst>
                    <a:ext uri="{9D8B030D-6E8A-4147-A177-3AD203B41FA5}">
                      <a16:colId xmlns:a16="http://schemas.microsoft.com/office/drawing/2014/main" val="3270389996"/>
                    </a:ext>
                  </a:extLst>
                </a:gridCol>
              </a:tblGrid>
              <a:tr h="429330"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Aspect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Raster Scan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Random Scan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512365881"/>
                  </a:ext>
                </a:extLst>
              </a:tr>
              <a:tr h="718701">
                <a:tc>
                  <a:txBody>
                    <a:bodyPr/>
                    <a:lstStyle/>
                    <a:p>
                      <a:r>
                        <a:rPr lang="en-US" sz="1900" b="1"/>
                        <a:t>Electron Beam Path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Sequential row-by-row scan across the entire screen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Moves directly to the required points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4212419625"/>
                  </a:ext>
                </a:extLst>
              </a:tr>
              <a:tr h="718701">
                <a:tc>
                  <a:txBody>
                    <a:bodyPr/>
                    <a:lstStyle/>
                    <a:p>
                      <a:r>
                        <a:rPr lang="en-US" sz="1900" b="1"/>
                        <a:t>Picture Definition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Pixel grid (resolution dependent)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Defined by mathematical lines and curves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2650785988"/>
                  </a:ext>
                </a:extLst>
              </a:tr>
              <a:tr h="718701">
                <a:tc>
                  <a:txBody>
                    <a:bodyPr/>
                    <a:lstStyle/>
                    <a:p>
                      <a:r>
                        <a:rPr lang="en-US" sz="1900" b="1"/>
                        <a:t>Refreshing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Entire screen is refreshed in each cycle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Only modified parts of the screen are refreshed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2694791716"/>
                  </a:ext>
                </a:extLst>
              </a:tr>
              <a:tr h="718701">
                <a:tc>
                  <a:txBody>
                    <a:bodyPr/>
                    <a:lstStyle/>
                    <a:p>
                      <a:r>
                        <a:rPr lang="en-US" sz="1900" b="1"/>
                        <a:t>Refresh Rate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Typically fixed and high (e.g., 60-120 Hz)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Variable, depends on complexity of the image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623945991"/>
                  </a:ext>
                </a:extLst>
              </a:tr>
              <a:tr h="429330">
                <a:tc>
                  <a:txBody>
                    <a:bodyPr/>
                    <a:lstStyle/>
                    <a:p>
                      <a:r>
                        <a:rPr lang="en-US" sz="1900" b="1"/>
                        <a:t>Picture Information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Stored as pixel data in a frame buffer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Stored as vector data (lines, curves)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910902863"/>
                  </a:ext>
                </a:extLst>
              </a:tr>
              <a:tr h="718701">
                <a:tc>
                  <a:txBody>
                    <a:bodyPr/>
                    <a:lstStyle/>
                    <a:p>
                      <a:r>
                        <a:rPr lang="en-US" sz="1900" b="1"/>
                        <a:t>Resolution</a:t>
                      </a:r>
                      <a:endParaRPr lang="en-US" sz="1900"/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Limited by pixel density of the display</a:t>
                      </a:r>
                    </a:p>
                  </a:txBody>
                  <a:tcPr marL="93659" marR="93659" marT="46830" marB="46830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Can be very high due to mathematical precision</a:t>
                      </a:r>
                    </a:p>
                  </a:txBody>
                  <a:tcPr marL="93659" marR="93659" marT="46830" marB="46830" anchor="ctr"/>
                </a:tc>
                <a:extLst>
                  <a:ext uri="{0D108BD9-81ED-4DB2-BD59-A6C34878D82A}">
                    <a16:rowId xmlns:a16="http://schemas.microsoft.com/office/drawing/2014/main" val="190214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9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0E8E-2A11-8831-1E38-4C1F353A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CCF4-B07B-86C0-7F6E-28B53490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Raster scan is ideal for rendering detailed, pixel-based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scan excels at drawing vector-based graphics and geometric shapes.</a:t>
            </a:r>
          </a:p>
          <a:p>
            <a:pPr marL="0" indent="0">
              <a:buNone/>
            </a:pPr>
            <a:r>
              <a:rPr lang="en-US" sz="2400"/>
              <a:t>Both techniques have distinct strengths and are suited for different applications in graphics and display systems.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Freeform: Shape 5135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109F1-557C-FFA2-38BC-CBCADBA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 are two Ways to Represent an object on a screen:</a:t>
            </a:r>
          </a:p>
        </p:txBody>
      </p:sp>
      <p:sp>
        <p:nvSpPr>
          <p:cNvPr id="5138" name="Freeform: Shape 5137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Intro to Computer Graphics: Vector vs ...">
            <a:extLst>
              <a:ext uri="{FF2B5EF4-FFF2-40B4-BE49-F238E27FC236}">
                <a16:creationId xmlns:a16="http://schemas.microsoft.com/office/drawing/2014/main" id="{8FD72271-5AF1-7889-DE41-DB013566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925" y="2121503"/>
            <a:ext cx="10621869" cy="37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D38C9-15C4-A879-59C5-959351A7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/>
              <a:t>What is Random Scan?</a:t>
            </a:r>
            <a:br>
              <a:rPr lang="en-US" sz="4000" b="1"/>
            </a:br>
            <a:endParaRPr lang="en-US" sz="4000"/>
          </a:p>
        </p:txBody>
      </p:sp>
      <p:pic>
        <p:nvPicPr>
          <p:cNvPr id="2052" name="Picture 4" descr="Computer Aided Design: Random Scan Display">
            <a:extLst>
              <a:ext uri="{FF2B5EF4-FFF2-40B4-BE49-F238E27FC236}">
                <a16:creationId xmlns:a16="http://schemas.microsoft.com/office/drawing/2014/main" id="{9CB44187-0F6A-2AE5-2295-7877D0A7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633109"/>
            <a:ext cx="3876165" cy="31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35C9-ED7D-0CDC-2484-F069EA34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Definition</a:t>
            </a:r>
            <a:r>
              <a:rPr lang="en-US" sz="2000"/>
              <a:t>: Random scan (or vector scan) refers to the process of directly drawing images as continuous lines, curves, or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Representation</a:t>
            </a:r>
            <a:r>
              <a:rPr lang="en-US" sz="2000"/>
              <a:t>: Focuses on drawing geometric shapes rather than scanning all screen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Key Feature</a:t>
            </a:r>
            <a:r>
              <a:rPr lang="en-US" sz="2000"/>
              <a:t>: Selective processing of image data.</a:t>
            </a:r>
          </a:p>
          <a:p>
            <a:endParaRPr lang="en-US" sz="200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ABB6-2EFB-5FEA-78B7-813331CE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for Vector Scan (Random Scan)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D839E-7127-4BED-7777-879265829E18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Display Controller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manages communication between the CPU, input devices, and the CRT. It processes commands, reads data from the display buffer memory, and sends signals to the CRT for rendering vector graphics.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Display Buffer Memory</a:t>
            </a:r>
            <a:r>
              <a:rPr lang="en-US" sz="140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stores vector data, such as line coordinates and drawing instructions, ensuring smooth and accurate updates to the display.</a:t>
            </a:r>
          </a:p>
        </p:txBody>
      </p:sp>
      <p:pic>
        <p:nvPicPr>
          <p:cNvPr id="1026" name="Picture 2" descr="Display Devices">
            <a:extLst>
              <a:ext uri="{FF2B5EF4-FFF2-40B4-BE49-F238E27FC236}">
                <a16:creationId xmlns:a16="http://schemas.microsoft.com/office/drawing/2014/main" id="{7BD10F0B-B88F-BD7D-3C8D-3460E34F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844033"/>
            <a:ext cx="6389346" cy="517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4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9DC9C-7304-3D08-F1A6-D1658276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Concept of Random Scan</a:t>
            </a:r>
            <a:endParaRPr lang="en-US" sz="48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CABD-0226-F3BF-403C-147C3090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Electron beam moves directly to the required points on the screen to draw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Does not scan the entire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Works well with line drawings and wireframe models.</a:t>
            </a:r>
          </a:p>
          <a:p>
            <a:endParaRPr lang="en-US" sz="2000"/>
          </a:p>
        </p:txBody>
      </p:sp>
      <p:pic>
        <p:nvPicPr>
          <p:cNvPr id="4098" name="Picture 2" descr="Difference Between Raster Scan Display ...">
            <a:extLst>
              <a:ext uri="{FF2B5EF4-FFF2-40B4-BE49-F238E27FC236}">
                <a16:creationId xmlns:a16="http://schemas.microsoft.com/office/drawing/2014/main" id="{76B9EBF5-175A-D644-19BF-8516EFE6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29692"/>
            <a:ext cx="5150277" cy="30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E0519-E885-2868-D3EF-4759B384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Applications and Uses of Random Scan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0866-B536-6CC7-1BE4-7D767BB9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Applications</a:t>
            </a:r>
            <a:r>
              <a:rPr lang="en-US" sz="2400"/>
              <a:t>:</a:t>
            </a:r>
          </a:p>
          <a:p>
            <a:pPr marL="1200150" lvl="2" indent="-285750"/>
            <a:r>
              <a:rPr lang="en-US" sz="2400"/>
              <a:t>Early CAD systems and engineering design software.</a:t>
            </a:r>
          </a:p>
          <a:p>
            <a:pPr marL="1200150" lvl="2" indent="-285750"/>
            <a:r>
              <a:rPr lang="en-US" sz="2400"/>
              <a:t>Oscilloscopes and vector graphic displays.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Uses</a:t>
            </a:r>
            <a:r>
              <a:rPr lang="en-US" sz="2400"/>
              <a:t>:</a:t>
            </a:r>
          </a:p>
          <a:p>
            <a:pPr marL="1200150" lvl="2" indent="-285750"/>
            <a:r>
              <a:rPr lang="en-US" sz="2400"/>
              <a:t>Sharp and precise line drawings.</a:t>
            </a:r>
          </a:p>
          <a:p>
            <a:pPr marL="1200150" lvl="2" indent="-285750"/>
            <a:r>
              <a:rPr lang="en-US" sz="2400"/>
              <a:t>Best for simple graphics with limited complexity.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A11EF-E474-4A95-B955-789D4FD2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0" y="1188637"/>
            <a:ext cx="5327272" cy="1642850"/>
          </a:xfrm>
        </p:spPr>
        <p:txBody>
          <a:bodyPr>
            <a:normAutofit/>
          </a:bodyPr>
          <a:lstStyle/>
          <a:p>
            <a:r>
              <a:rPr lang="en-US" sz="4200" b="1"/>
              <a:t>What is Raster Scan?</a:t>
            </a:r>
            <a:br>
              <a:rPr lang="en-US" sz="4200" b="1"/>
            </a:br>
            <a:endParaRPr lang="en-US" sz="4200"/>
          </a:p>
        </p:txBody>
      </p:sp>
      <p:pic>
        <p:nvPicPr>
          <p:cNvPr id="11" name="Picture 10" descr="A logo with a circle and a circle with a line&#10;&#10;Description automatically generated with medium confidence">
            <a:extLst>
              <a:ext uri="{FF2B5EF4-FFF2-40B4-BE49-F238E27FC236}">
                <a16:creationId xmlns:a16="http://schemas.microsoft.com/office/drawing/2014/main" id="{DBBFCA46-BB17-C4A1-62CD-B1619D6B5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5240" y="1611522"/>
            <a:ext cx="3523827" cy="1321435"/>
          </a:xfrm>
          <a:prstGeom prst="rect">
            <a:avLst/>
          </a:prstGeom>
        </p:spPr>
      </p:pic>
      <p:pic>
        <p:nvPicPr>
          <p:cNvPr id="14" name="Picture 13" descr="A red and black grid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C78A4C04-A669-46C5-7DD3-86C0E3452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85240" y="4079395"/>
            <a:ext cx="3523827" cy="9837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5C0D-E69B-22B3-64E0-49198686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260" y="2438400"/>
            <a:ext cx="5874769" cy="250060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Definition</a:t>
            </a:r>
            <a:r>
              <a:rPr lang="en-US" sz="2000" dirty="0"/>
              <a:t>: Raster scan refers to the method of displaying an image by illuminating pixels row by row, starting from the top-left corner.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Representation</a:t>
            </a:r>
            <a:r>
              <a:rPr lang="en-US" sz="2000" dirty="0"/>
              <a:t>: Images are stored as a grid of pixels, also called a raster.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</a:t>
            </a:r>
            <a:r>
              <a:rPr lang="en-US" sz="2000" dirty="0"/>
              <a:t>: Sequential processing of image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16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BD888-9685-7421-EB9E-7FD0F3C3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Concept of Raster Scan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BCAF-02C7-6835-4E65-DB1BC184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Electron beam scans the screen in a fixed pattern from left to right and top to bottom.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After completing one row, the beam returns to the next line (horizontal retrace).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Once the screen is complete, it resets to the top-left corner (vertical retrace).</a:t>
            </a:r>
          </a:p>
          <a:p>
            <a:endParaRPr lang="en-US" sz="20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8B3A1C50-C142-D274-A02E-69F64909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3365" y="3307608"/>
            <a:ext cx="4810125" cy="3495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28731-BCED-0109-074D-F82A9EB48D5E}"/>
              </a:ext>
            </a:extLst>
          </p:cNvPr>
          <p:cNvSpPr txBox="1"/>
          <p:nvPr/>
        </p:nvSpPr>
        <p:spPr>
          <a:xfrm>
            <a:off x="6983365" y="6803283"/>
            <a:ext cx="4810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tackoverflow.com/questions/26058782/raster-scan-in-crt-displa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4693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474B6-EF3A-FC0D-CFE1-ED13C53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/>
              <a:t>Working of Raster Scan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5659-EBD0-4A12-DE72-96F03410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/>
              <a:t>Horizontal Scan</a:t>
            </a:r>
            <a:r>
              <a:rPr lang="en-US" sz="2000"/>
              <a:t>: The electron beam moves left to right across each row, illuminating pixels to form part of the image.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Horizontal Retrace</a:t>
            </a:r>
            <a:r>
              <a:rPr lang="en-US" sz="2000"/>
              <a:t>: After finishing a row, the beam moves back to the start of the next row.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Vertical Retrace</a:t>
            </a:r>
            <a:r>
              <a:rPr lang="en-US" sz="2000"/>
              <a:t>: Once the entire screen is scanned, the beam resets to the top-left corner to begin a new frame.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Frame Refresh</a:t>
            </a:r>
            <a:r>
              <a:rPr lang="en-US" sz="2000"/>
              <a:t>: This process repeats multiple times per second to create smooth images.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56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689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ADLaM Display</vt:lpstr>
      <vt:lpstr>Aptos</vt:lpstr>
      <vt:lpstr>Aptos Display</vt:lpstr>
      <vt:lpstr>Arial</vt:lpstr>
      <vt:lpstr>Calibri</vt:lpstr>
      <vt:lpstr>Office Theme</vt:lpstr>
      <vt:lpstr>Difference Between Raster Scan and Random Scan </vt:lpstr>
      <vt:lpstr>There are two Ways to Represent an object on a screen:</vt:lpstr>
      <vt:lpstr>What is Random Scan? </vt:lpstr>
      <vt:lpstr>Architecture for Vector Scan (Random Scan)  </vt:lpstr>
      <vt:lpstr>Concept of Random Scan</vt:lpstr>
      <vt:lpstr>Applications and Uses of Random Scan</vt:lpstr>
      <vt:lpstr>What is Raster Scan? </vt:lpstr>
      <vt:lpstr>Concept of Raster Scan </vt:lpstr>
      <vt:lpstr>Working of Raster Scan</vt:lpstr>
      <vt:lpstr>PowerPoint Presentation</vt:lpstr>
      <vt:lpstr>Applications and Uses of Raster Scan </vt:lpstr>
      <vt:lpstr>Working of Random Scan</vt:lpstr>
      <vt:lpstr>Image Made By Raster and Random </vt:lpstr>
      <vt:lpstr>Comparison of Raster Scan and Random Scan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</dc:creator>
  <cp:lastModifiedBy>khushi</cp:lastModifiedBy>
  <cp:revision>2</cp:revision>
  <dcterms:created xsi:type="dcterms:W3CDTF">2025-01-17T16:16:28Z</dcterms:created>
  <dcterms:modified xsi:type="dcterms:W3CDTF">2025-01-17T19:46:06Z</dcterms:modified>
</cp:coreProperties>
</file>